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4" r:id="rId1"/>
  </p:sldMasterIdLst>
  <p:notesMasterIdLst>
    <p:notesMasterId r:id="rId3"/>
  </p:notesMasterIdLst>
  <p:sldIdLst>
    <p:sldId id="269" r:id="rId2"/>
  </p:sldIdLst>
  <p:sldSz cx="12801600" cy="9601200" type="A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069" userDrawn="1">
          <p15:clr>
            <a:srgbClr val="A4A3A4"/>
          </p15:clr>
        </p15:guide>
        <p15:guide id="2" pos="403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DFB4FF"/>
    <a:srgbClr val="FEAFFF"/>
    <a:srgbClr val="FF85FF"/>
    <a:srgbClr val="D883FF"/>
    <a:srgbClr val="EBEBEB"/>
    <a:srgbClr val="9437FF"/>
    <a:srgbClr val="9452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470" autoAdjust="0"/>
    <p:restoredTop sz="94830" autoAdjust="0"/>
  </p:normalViewPr>
  <p:slideViewPr>
    <p:cSldViewPr snapToGrid="0" snapToObjects="1" showGuides="1">
      <p:cViewPr varScale="1">
        <p:scale>
          <a:sx n="86" d="100"/>
          <a:sy n="86" d="100"/>
        </p:scale>
        <p:origin x="424" y="224"/>
      </p:cViewPr>
      <p:guideLst>
        <p:guide orient="horz" pos="3069"/>
        <p:guide pos="403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92B016-881D-C045-A00C-CE2AE77649CE}" type="datetimeFigureOut">
              <a:rPr lang="en-GB" smtClean="0"/>
              <a:t>10/08/2020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33FC162-D465-A74B-ABE0-D2370897F98B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39346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290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7145" algn="l" defTabSz="914290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4290" algn="l" defTabSz="914290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1437" algn="l" defTabSz="914290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8582" algn="l" defTabSz="914290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727" algn="l" defTabSz="914290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872" algn="l" defTabSz="914290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200017" algn="l" defTabSz="914290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7164" algn="l" defTabSz="914290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33FC162-D465-A74B-ABE0-D2370897F98B}" type="slidenum">
              <a:rPr lang="en-GB" smtClean="0"/>
              <a:t>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154937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60120" y="1571308"/>
            <a:ext cx="10881360" cy="3342640"/>
          </a:xfrm>
        </p:spPr>
        <p:txBody>
          <a:bodyPr anchor="b"/>
          <a:lstStyle>
            <a:lvl1pPr algn="ctr">
              <a:defRPr sz="84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00200" y="5042853"/>
            <a:ext cx="9601200" cy="2318067"/>
          </a:xfrm>
        </p:spPr>
        <p:txBody>
          <a:bodyPr/>
          <a:lstStyle>
            <a:lvl1pPr marL="0" indent="0" algn="ctr">
              <a:buNone/>
              <a:defRPr sz="3360"/>
            </a:lvl1pPr>
            <a:lvl2pPr marL="640080" indent="0" algn="ctr">
              <a:buNone/>
              <a:defRPr sz="2800"/>
            </a:lvl2pPr>
            <a:lvl3pPr marL="1280160" indent="0" algn="ctr">
              <a:buNone/>
              <a:defRPr sz="2520"/>
            </a:lvl3pPr>
            <a:lvl4pPr marL="1920240" indent="0" algn="ctr">
              <a:buNone/>
              <a:defRPr sz="2240"/>
            </a:lvl4pPr>
            <a:lvl5pPr marL="2560320" indent="0" algn="ctr">
              <a:buNone/>
              <a:defRPr sz="2240"/>
            </a:lvl5pPr>
            <a:lvl6pPr marL="3200400" indent="0" algn="ctr">
              <a:buNone/>
              <a:defRPr sz="2240"/>
            </a:lvl6pPr>
            <a:lvl7pPr marL="3840480" indent="0" algn="ctr">
              <a:buNone/>
              <a:defRPr sz="2240"/>
            </a:lvl7pPr>
            <a:lvl8pPr marL="4480560" indent="0" algn="ctr">
              <a:buNone/>
              <a:defRPr sz="2240"/>
            </a:lvl8pPr>
            <a:lvl9pPr marL="5120640" indent="0" algn="ctr">
              <a:buNone/>
              <a:defRPr sz="224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EF5FEA-B0CA-8F44-8A64-D1E537FAF609}" type="datetimeFigureOut">
              <a:rPr lang="en-GB" smtClean="0"/>
              <a:t>10/08/2020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39E271-BD12-7644-9A49-3D146741B5A9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703999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EF5FEA-B0CA-8F44-8A64-D1E537FAF609}" type="datetimeFigureOut">
              <a:rPr lang="en-GB" smtClean="0"/>
              <a:t>10/08/2020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39E271-BD12-7644-9A49-3D146741B5A9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178132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61146" y="511175"/>
            <a:ext cx="2760345" cy="8136573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80111" y="511175"/>
            <a:ext cx="8121015" cy="8136573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EF5FEA-B0CA-8F44-8A64-D1E537FAF609}" type="datetimeFigureOut">
              <a:rPr lang="en-GB" smtClean="0"/>
              <a:t>10/08/2020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39E271-BD12-7644-9A49-3D146741B5A9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151037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EF5FEA-B0CA-8F44-8A64-D1E537FAF609}" type="datetimeFigureOut">
              <a:rPr lang="en-GB" smtClean="0"/>
              <a:t>10/08/2020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39E271-BD12-7644-9A49-3D146741B5A9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261288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3443" y="2393635"/>
            <a:ext cx="11041380" cy="3993832"/>
          </a:xfrm>
        </p:spPr>
        <p:txBody>
          <a:bodyPr anchor="b"/>
          <a:lstStyle>
            <a:lvl1pPr>
              <a:defRPr sz="84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3443" y="6425250"/>
            <a:ext cx="11041380" cy="2100262"/>
          </a:xfrm>
        </p:spPr>
        <p:txBody>
          <a:bodyPr/>
          <a:lstStyle>
            <a:lvl1pPr marL="0" indent="0">
              <a:buNone/>
              <a:defRPr sz="3360">
                <a:solidFill>
                  <a:schemeClr val="tx1"/>
                </a:solidFill>
              </a:defRPr>
            </a:lvl1pPr>
            <a:lvl2pPr marL="640080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2pPr>
            <a:lvl3pPr marL="1280160" indent="0">
              <a:buNone/>
              <a:defRPr sz="2520">
                <a:solidFill>
                  <a:schemeClr val="tx1">
                    <a:tint val="75000"/>
                  </a:schemeClr>
                </a:solidFill>
              </a:defRPr>
            </a:lvl3pPr>
            <a:lvl4pPr marL="192024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4pPr>
            <a:lvl5pPr marL="256032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5pPr>
            <a:lvl6pPr marL="320040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6pPr>
            <a:lvl7pPr marL="384048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7pPr>
            <a:lvl8pPr marL="448056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8pPr>
            <a:lvl9pPr marL="512064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EF5FEA-B0CA-8F44-8A64-D1E537FAF609}" type="datetimeFigureOut">
              <a:rPr lang="en-GB" smtClean="0"/>
              <a:t>10/08/2020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39E271-BD12-7644-9A49-3D146741B5A9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934636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80110" y="2555875"/>
            <a:ext cx="5440680" cy="6091873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80810" y="2555875"/>
            <a:ext cx="5440680" cy="6091873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EF5FEA-B0CA-8F44-8A64-D1E537FAF609}" type="datetimeFigureOut">
              <a:rPr lang="en-GB" smtClean="0"/>
              <a:t>10/08/2020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39E271-BD12-7644-9A49-3D146741B5A9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957775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1777" y="511177"/>
            <a:ext cx="11041380" cy="1855788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1779" y="2353628"/>
            <a:ext cx="5415676" cy="1153477"/>
          </a:xfrm>
        </p:spPr>
        <p:txBody>
          <a:bodyPr anchor="b"/>
          <a:lstStyle>
            <a:lvl1pPr marL="0" indent="0">
              <a:buNone/>
              <a:defRPr sz="3360" b="1"/>
            </a:lvl1pPr>
            <a:lvl2pPr marL="640080" indent="0">
              <a:buNone/>
              <a:defRPr sz="2800" b="1"/>
            </a:lvl2pPr>
            <a:lvl3pPr marL="1280160" indent="0">
              <a:buNone/>
              <a:defRPr sz="2520" b="1"/>
            </a:lvl3pPr>
            <a:lvl4pPr marL="1920240" indent="0">
              <a:buNone/>
              <a:defRPr sz="2240" b="1"/>
            </a:lvl4pPr>
            <a:lvl5pPr marL="2560320" indent="0">
              <a:buNone/>
              <a:defRPr sz="2240" b="1"/>
            </a:lvl5pPr>
            <a:lvl6pPr marL="3200400" indent="0">
              <a:buNone/>
              <a:defRPr sz="2240" b="1"/>
            </a:lvl6pPr>
            <a:lvl7pPr marL="3840480" indent="0">
              <a:buNone/>
              <a:defRPr sz="2240" b="1"/>
            </a:lvl7pPr>
            <a:lvl8pPr marL="4480560" indent="0">
              <a:buNone/>
              <a:defRPr sz="2240" b="1"/>
            </a:lvl8pPr>
            <a:lvl9pPr marL="5120640" indent="0">
              <a:buNone/>
              <a:defRPr sz="224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81779" y="3507105"/>
            <a:ext cx="5415676" cy="5158423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80811" y="2353628"/>
            <a:ext cx="5442347" cy="1153477"/>
          </a:xfrm>
        </p:spPr>
        <p:txBody>
          <a:bodyPr anchor="b"/>
          <a:lstStyle>
            <a:lvl1pPr marL="0" indent="0">
              <a:buNone/>
              <a:defRPr sz="3360" b="1"/>
            </a:lvl1pPr>
            <a:lvl2pPr marL="640080" indent="0">
              <a:buNone/>
              <a:defRPr sz="2800" b="1"/>
            </a:lvl2pPr>
            <a:lvl3pPr marL="1280160" indent="0">
              <a:buNone/>
              <a:defRPr sz="2520" b="1"/>
            </a:lvl3pPr>
            <a:lvl4pPr marL="1920240" indent="0">
              <a:buNone/>
              <a:defRPr sz="2240" b="1"/>
            </a:lvl4pPr>
            <a:lvl5pPr marL="2560320" indent="0">
              <a:buNone/>
              <a:defRPr sz="2240" b="1"/>
            </a:lvl5pPr>
            <a:lvl6pPr marL="3200400" indent="0">
              <a:buNone/>
              <a:defRPr sz="2240" b="1"/>
            </a:lvl6pPr>
            <a:lvl7pPr marL="3840480" indent="0">
              <a:buNone/>
              <a:defRPr sz="2240" b="1"/>
            </a:lvl7pPr>
            <a:lvl8pPr marL="4480560" indent="0">
              <a:buNone/>
              <a:defRPr sz="2240" b="1"/>
            </a:lvl8pPr>
            <a:lvl9pPr marL="5120640" indent="0">
              <a:buNone/>
              <a:defRPr sz="224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80811" y="3507105"/>
            <a:ext cx="5442347" cy="5158423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EF5FEA-B0CA-8F44-8A64-D1E537FAF609}" type="datetimeFigureOut">
              <a:rPr lang="en-GB" smtClean="0"/>
              <a:t>10/08/2020</a:t>
            </a:fld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39E271-BD12-7644-9A49-3D146741B5A9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304370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EF5FEA-B0CA-8F44-8A64-D1E537FAF609}" type="datetimeFigureOut">
              <a:rPr lang="en-GB" smtClean="0"/>
              <a:t>10/08/2020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39E271-BD12-7644-9A49-3D146741B5A9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933881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EF5FEA-B0CA-8F44-8A64-D1E537FAF609}" type="datetimeFigureOut">
              <a:rPr lang="en-GB" smtClean="0"/>
              <a:t>10/08/2020</a:t>
            </a:fld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39E271-BD12-7644-9A49-3D146741B5A9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776265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1778" y="640080"/>
            <a:ext cx="4128849" cy="2240280"/>
          </a:xfrm>
        </p:spPr>
        <p:txBody>
          <a:bodyPr anchor="b"/>
          <a:lstStyle>
            <a:lvl1pPr>
              <a:defRPr sz="448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42347" y="1382397"/>
            <a:ext cx="6480810" cy="6823075"/>
          </a:xfrm>
        </p:spPr>
        <p:txBody>
          <a:bodyPr/>
          <a:lstStyle>
            <a:lvl1pPr>
              <a:defRPr sz="4480"/>
            </a:lvl1pPr>
            <a:lvl2pPr>
              <a:defRPr sz="3920"/>
            </a:lvl2pPr>
            <a:lvl3pPr>
              <a:defRPr sz="3360"/>
            </a:lvl3pPr>
            <a:lvl4pPr>
              <a:defRPr sz="2800"/>
            </a:lvl4pPr>
            <a:lvl5pPr>
              <a:defRPr sz="2800"/>
            </a:lvl5pPr>
            <a:lvl6pPr>
              <a:defRPr sz="2800"/>
            </a:lvl6pPr>
            <a:lvl7pPr>
              <a:defRPr sz="2800"/>
            </a:lvl7pPr>
            <a:lvl8pPr>
              <a:defRPr sz="2800"/>
            </a:lvl8pPr>
            <a:lvl9pPr>
              <a:defRPr sz="2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81778" y="2880360"/>
            <a:ext cx="4128849" cy="5336223"/>
          </a:xfrm>
        </p:spPr>
        <p:txBody>
          <a:bodyPr/>
          <a:lstStyle>
            <a:lvl1pPr marL="0" indent="0">
              <a:buNone/>
              <a:defRPr sz="2240"/>
            </a:lvl1pPr>
            <a:lvl2pPr marL="640080" indent="0">
              <a:buNone/>
              <a:defRPr sz="1960"/>
            </a:lvl2pPr>
            <a:lvl3pPr marL="1280160" indent="0">
              <a:buNone/>
              <a:defRPr sz="1680"/>
            </a:lvl3pPr>
            <a:lvl4pPr marL="1920240" indent="0">
              <a:buNone/>
              <a:defRPr sz="1400"/>
            </a:lvl4pPr>
            <a:lvl5pPr marL="2560320" indent="0">
              <a:buNone/>
              <a:defRPr sz="1400"/>
            </a:lvl5pPr>
            <a:lvl6pPr marL="3200400" indent="0">
              <a:buNone/>
              <a:defRPr sz="1400"/>
            </a:lvl6pPr>
            <a:lvl7pPr marL="3840480" indent="0">
              <a:buNone/>
              <a:defRPr sz="1400"/>
            </a:lvl7pPr>
            <a:lvl8pPr marL="4480560" indent="0">
              <a:buNone/>
              <a:defRPr sz="1400"/>
            </a:lvl8pPr>
            <a:lvl9pPr marL="5120640" indent="0">
              <a:buNone/>
              <a:defRPr sz="14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EF5FEA-B0CA-8F44-8A64-D1E537FAF609}" type="datetimeFigureOut">
              <a:rPr lang="en-GB" smtClean="0"/>
              <a:t>10/08/2020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39E271-BD12-7644-9A49-3D146741B5A9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668557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1778" y="640080"/>
            <a:ext cx="4128849" cy="2240280"/>
          </a:xfrm>
        </p:spPr>
        <p:txBody>
          <a:bodyPr anchor="b"/>
          <a:lstStyle>
            <a:lvl1pPr>
              <a:defRPr sz="448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442347" y="1382397"/>
            <a:ext cx="6480810" cy="6823075"/>
          </a:xfrm>
        </p:spPr>
        <p:txBody>
          <a:bodyPr anchor="t"/>
          <a:lstStyle>
            <a:lvl1pPr marL="0" indent="0">
              <a:buNone/>
              <a:defRPr sz="4480"/>
            </a:lvl1pPr>
            <a:lvl2pPr marL="640080" indent="0">
              <a:buNone/>
              <a:defRPr sz="3920"/>
            </a:lvl2pPr>
            <a:lvl3pPr marL="1280160" indent="0">
              <a:buNone/>
              <a:defRPr sz="3360"/>
            </a:lvl3pPr>
            <a:lvl4pPr marL="1920240" indent="0">
              <a:buNone/>
              <a:defRPr sz="2800"/>
            </a:lvl4pPr>
            <a:lvl5pPr marL="2560320" indent="0">
              <a:buNone/>
              <a:defRPr sz="2800"/>
            </a:lvl5pPr>
            <a:lvl6pPr marL="3200400" indent="0">
              <a:buNone/>
              <a:defRPr sz="2800"/>
            </a:lvl6pPr>
            <a:lvl7pPr marL="3840480" indent="0">
              <a:buNone/>
              <a:defRPr sz="2800"/>
            </a:lvl7pPr>
            <a:lvl8pPr marL="4480560" indent="0">
              <a:buNone/>
              <a:defRPr sz="2800"/>
            </a:lvl8pPr>
            <a:lvl9pPr marL="5120640" indent="0">
              <a:buNone/>
              <a:defRPr sz="28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81778" y="2880360"/>
            <a:ext cx="4128849" cy="5336223"/>
          </a:xfrm>
        </p:spPr>
        <p:txBody>
          <a:bodyPr/>
          <a:lstStyle>
            <a:lvl1pPr marL="0" indent="0">
              <a:buNone/>
              <a:defRPr sz="2240"/>
            </a:lvl1pPr>
            <a:lvl2pPr marL="640080" indent="0">
              <a:buNone/>
              <a:defRPr sz="1960"/>
            </a:lvl2pPr>
            <a:lvl3pPr marL="1280160" indent="0">
              <a:buNone/>
              <a:defRPr sz="1680"/>
            </a:lvl3pPr>
            <a:lvl4pPr marL="1920240" indent="0">
              <a:buNone/>
              <a:defRPr sz="1400"/>
            </a:lvl4pPr>
            <a:lvl5pPr marL="2560320" indent="0">
              <a:buNone/>
              <a:defRPr sz="1400"/>
            </a:lvl5pPr>
            <a:lvl6pPr marL="3200400" indent="0">
              <a:buNone/>
              <a:defRPr sz="1400"/>
            </a:lvl6pPr>
            <a:lvl7pPr marL="3840480" indent="0">
              <a:buNone/>
              <a:defRPr sz="1400"/>
            </a:lvl7pPr>
            <a:lvl8pPr marL="4480560" indent="0">
              <a:buNone/>
              <a:defRPr sz="1400"/>
            </a:lvl8pPr>
            <a:lvl9pPr marL="5120640" indent="0">
              <a:buNone/>
              <a:defRPr sz="14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EF5FEA-B0CA-8F44-8A64-D1E537FAF609}" type="datetimeFigureOut">
              <a:rPr lang="en-GB" smtClean="0"/>
              <a:t>10/08/2020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39E271-BD12-7644-9A49-3D146741B5A9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643474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80110" y="511177"/>
            <a:ext cx="11041380" cy="18557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0110" y="2555875"/>
            <a:ext cx="11041380" cy="60918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80110" y="8898892"/>
            <a:ext cx="2880360" cy="511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EF5FEA-B0CA-8F44-8A64-D1E537FAF609}" type="datetimeFigureOut">
              <a:rPr lang="en-GB" smtClean="0"/>
              <a:t>10/08/2020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240530" y="8898892"/>
            <a:ext cx="4320540" cy="511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041130" y="8898892"/>
            <a:ext cx="2880360" cy="511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39E271-BD12-7644-9A49-3D146741B5A9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473293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1280160" rtl="0" eaLnBrk="1" latinLnBrk="0" hangingPunct="1">
        <a:lnSpc>
          <a:spcPct val="90000"/>
        </a:lnSpc>
        <a:spcBef>
          <a:spcPct val="0"/>
        </a:spcBef>
        <a:buNone/>
        <a:defRPr sz="616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20040" indent="-320040" algn="l" defTabSz="1280160" rtl="0" eaLnBrk="1" latinLnBrk="0" hangingPunct="1">
        <a:lnSpc>
          <a:spcPct val="90000"/>
        </a:lnSpc>
        <a:spcBef>
          <a:spcPts val="1400"/>
        </a:spcBef>
        <a:buFont typeface="Arial" panose="020B0604020202020204" pitchFamily="34" charset="0"/>
        <a:buChar char="•"/>
        <a:defRPr sz="3920" kern="1200">
          <a:solidFill>
            <a:schemeClr val="tx1"/>
          </a:solidFill>
          <a:latin typeface="+mn-lt"/>
          <a:ea typeface="+mn-ea"/>
          <a:cs typeface="+mn-cs"/>
        </a:defRPr>
      </a:lvl1pPr>
      <a:lvl2pPr marL="96012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2pPr>
      <a:lvl3pPr marL="160020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224028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4pPr>
      <a:lvl5pPr marL="288036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5pPr>
      <a:lvl6pPr marL="352044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6pPr>
      <a:lvl7pPr marL="416052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8pPr>
      <a:lvl9pPr marL="544068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2pPr>
      <a:lvl3pPr marL="128016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4pPr>
      <a:lvl5pPr marL="256032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5pPr>
      <a:lvl6pPr marL="320040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6pPr>
      <a:lvl7pPr marL="384048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7pPr>
      <a:lvl8pPr marL="448056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8pPr>
      <a:lvl9pPr marL="512064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Rectangle 110">
            <a:extLst>
              <a:ext uri="{FF2B5EF4-FFF2-40B4-BE49-F238E27FC236}">
                <a16:creationId xmlns:a16="http://schemas.microsoft.com/office/drawing/2014/main" id="{54F3411C-C369-634C-943A-49235ED86095}"/>
              </a:ext>
            </a:extLst>
          </p:cNvPr>
          <p:cNvSpPr/>
          <p:nvPr/>
        </p:nvSpPr>
        <p:spPr>
          <a:xfrm>
            <a:off x="-2" y="3556034"/>
            <a:ext cx="12796575" cy="2539242"/>
          </a:xfrm>
          <a:prstGeom prst="rect">
            <a:avLst/>
          </a:prstGeom>
          <a:solidFill>
            <a:schemeClr val="accent6">
              <a:lumMod val="20000"/>
              <a:lumOff val="80000"/>
              <a:alpha val="7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t" anchorCtr="0"/>
          <a:lstStyle/>
          <a:p>
            <a:r>
              <a:rPr lang="en-GB" sz="1575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  </a:t>
            </a:r>
          </a:p>
        </p:txBody>
      </p:sp>
      <p:sp>
        <p:nvSpPr>
          <p:cNvPr id="131" name="Rectangle 130">
            <a:extLst>
              <a:ext uri="{FF2B5EF4-FFF2-40B4-BE49-F238E27FC236}">
                <a16:creationId xmlns:a16="http://schemas.microsoft.com/office/drawing/2014/main" id="{C34F0007-A329-7545-A92B-3F18E1926F30}"/>
              </a:ext>
            </a:extLst>
          </p:cNvPr>
          <p:cNvSpPr/>
          <p:nvPr/>
        </p:nvSpPr>
        <p:spPr>
          <a:xfrm>
            <a:off x="3721" y="6118690"/>
            <a:ext cx="12792852" cy="2591195"/>
          </a:xfrm>
          <a:prstGeom prst="rect">
            <a:avLst/>
          </a:prstGeom>
          <a:solidFill>
            <a:srgbClr val="EBEBEB">
              <a:alpha val="47059"/>
            </a:srgbClr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525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9" name="Rectangle 128">
            <a:extLst>
              <a:ext uri="{FF2B5EF4-FFF2-40B4-BE49-F238E27FC236}">
                <a16:creationId xmlns:a16="http://schemas.microsoft.com/office/drawing/2014/main" id="{5CAFCDF1-27DC-AF46-BFA3-628E72412213}"/>
              </a:ext>
            </a:extLst>
          </p:cNvPr>
          <p:cNvSpPr/>
          <p:nvPr/>
        </p:nvSpPr>
        <p:spPr>
          <a:xfrm>
            <a:off x="1" y="1330236"/>
            <a:ext cx="12801599" cy="2225798"/>
          </a:xfrm>
          <a:prstGeom prst="rect">
            <a:avLst/>
          </a:prstGeom>
          <a:solidFill>
            <a:srgbClr val="FF85FF">
              <a:alpha val="17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575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33" name="Rectangle 132">
            <a:extLst>
              <a:ext uri="{FF2B5EF4-FFF2-40B4-BE49-F238E27FC236}">
                <a16:creationId xmlns:a16="http://schemas.microsoft.com/office/drawing/2014/main" id="{F2582C89-F160-4142-B285-ED4044C96485}"/>
              </a:ext>
            </a:extLst>
          </p:cNvPr>
          <p:cNvSpPr/>
          <p:nvPr/>
        </p:nvSpPr>
        <p:spPr>
          <a:xfrm>
            <a:off x="2073" y="1330235"/>
            <a:ext cx="940165" cy="7379649"/>
          </a:xfrm>
          <a:prstGeom prst="rect">
            <a:avLst/>
          </a:prstGeom>
          <a:solidFill>
            <a:srgbClr val="EBEBEB">
              <a:alpha val="0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575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" name="Process 1">
            <a:extLst>
              <a:ext uri="{FF2B5EF4-FFF2-40B4-BE49-F238E27FC236}">
                <a16:creationId xmlns:a16="http://schemas.microsoft.com/office/drawing/2014/main" id="{EF7600C6-6560-E94E-B76B-EA164755EEA8}"/>
              </a:ext>
            </a:extLst>
          </p:cNvPr>
          <p:cNvSpPr/>
          <p:nvPr/>
        </p:nvSpPr>
        <p:spPr>
          <a:xfrm>
            <a:off x="71231" y="2200752"/>
            <a:ext cx="810000" cy="540000"/>
          </a:xfrm>
          <a:prstGeom prst="flowChartProcess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7000" tIns="27000" rIns="27000" bIns="27000" rtlCol="0" anchor="ctr">
            <a:normAutofit/>
          </a:bodyPr>
          <a:lstStyle/>
          <a:p>
            <a:pPr algn="ctr"/>
            <a:r>
              <a:rPr lang="en-GB" sz="12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Patient</a:t>
            </a:r>
          </a:p>
          <a:p>
            <a:pPr algn="ctr"/>
            <a:r>
              <a:rPr lang="en-GB" sz="12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Lens</a:t>
            </a:r>
          </a:p>
        </p:txBody>
      </p:sp>
      <p:sp>
        <p:nvSpPr>
          <p:cNvPr id="3" name="Process 2">
            <a:extLst>
              <a:ext uri="{FF2B5EF4-FFF2-40B4-BE49-F238E27FC236}">
                <a16:creationId xmlns:a16="http://schemas.microsoft.com/office/drawing/2014/main" id="{5DE8AC4F-EEA1-6545-8DF7-6CD6BFFA142D}"/>
              </a:ext>
            </a:extLst>
          </p:cNvPr>
          <p:cNvSpPr/>
          <p:nvPr/>
        </p:nvSpPr>
        <p:spPr>
          <a:xfrm>
            <a:off x="71231" y="4532211"/>
            <a:ext cx="810000" cy="540000"/>
          </a:xfrm>
          <a:prstGeom prst="flowChartProcess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7000" tIns="27000" rIns="27000" bIns="27000" rtlCol="0" anchor="ctr">
            <a:normAutofit/>
          </a:bodyPr>
          <a:lstStyle/>
          <a:p>
            <a:pPr algn="ctr"/>
            <a:r>
              <a:rPr lang="en-GB" sz="12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Medical</a:t>
            </a:r>
          </a:p>
          <a:p>
            <a:pPr algn="ctr"/>
            <a:r>
              <a:rPr lang="en-GB" sz="12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Lens</a:t>
            </a:r>
          </a:p>
        </p:txBody>
      </p:sp>
      <p:sp>
        <p:nvSpPr>
          <p:cNvPr id="17" name="Process 16">
            <a:extLst>
              <a:ext uri="{FF2B5EF4-FFF2-40B4-BE49-F238E27FC236}">
                <a16:creationId xmlns:a16="http://schemas.microsoft.com/office/drawing/2014/main" id="{9D1DE752-1EBA-7F47-AFEA-7DE9595CF3F2}"/>
              </a:ext>
            </a:extLst>
          </p:cNvPr>
          <p:cNvSpPr/>
          <p:nvPr/>
        </p:nvSpPr>
        <p:spPr>
          <a:xfrm>
            <a:off x="1070464" y="4083441"/>
            <a:ext cx="927272" cy="561775"/>
          </a:xfrm>
          <a:prstGeom prst="flowChartProcess">
            <a:avLst/>
          </a:prstGeom>
          <a:solidFill>
            <a:srgbClr val="92D050">
              <a:alpha val="58824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27000" tIns="27000" rIns="27000" bIns="27000" numCol="1" spcCol="0" rtlCol="0" fromWordArt="0" anchor="ctr" anchorCtr="0" forceAA="0" compatLnSpc="1">
            <a:prstTxWarp prst="textNoShape">
              <a:avLst/>
            </a:prstTxWarp>
            <a:normAutofit/>
          </a:bodyPr>
          <a:lstStyle/>
          <a:p>
            <a:pPr algn="ctr"/>
            <a:r>
              <a:rPr lang="en-GB" sz="105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Consultation </a:t>
            </a:r>
            <a:r>
              <a:rPr lang="en-GB" sz="9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with</a:t>
            </a:r>
            <a:r>
              <a:rPr lang="en-GB" sz="105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doctor</a:t>
            </a:r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35B7F238-61FD-A541-906C-4B4C94418E14}"/>
              </a:ext>
            </a:extLst>
          </p:cNvPr>
          <p:cNvSpPr txBox="1">
            <a:spLocks/>
          </p:cNvSpPr>
          <p:nvPr/>
        </p:nvSpPr>
        <p:spPr>
          <a:xfrm>
            <a:off x="745195" y="519389"/>
            <a:ext cx="10355116" cy="658382"/>
          </a:xfrm>
          <a:prstGeom prst="rect">
            <a:avLst/>
          </a:prstGeom>
        </p:spPr>
        <p:txBody>
          <a:bodyPr anchor="ctr"/>
          <a:lstStyle>
            <a:lvl1pPr algn="ctr" defTabSz="128016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1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Patient Experiences of Prescribed Drug Dependence  - Patient Journey Map: Initial Prescription and Outcomes</a:t>
            </a:r>
            <a:endParaRPr lang="en-GB" sz="1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0" name="Process 19">
            <a:extLst>
              <a:ext uri="{FF2B5EF4-FFF2-40B4-BE49-F238E27FC236}">
                <a16:creationId xmlns:a16="http://schemas.microsoft.com/office/drawing/2014/main" id="{2A500CAA-86B4-7240-B79B-BACE5839EAC1}"/>
              </a:ext>
            </a:extLst>
          </p:cNvPr>
          <p:cNvSpPr/>
          <p:nvPr/>
        </p:nvSpPr>
        <p:spPr>
          <a:xfrm>
            <a:off x="71231" y="7163135"/>
            <a:ext cx="810000" cy="540000"/>
          </a:xfrm>
          <a:prstGeom prst="flowChartProcess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7000" tIns="27000" rIns="27000" bIns="27000" rtlCol="0" anchor="ctr">
            <a:noAutofit/>
          </a:bodyPr>
          <a:lstStyle/>
          <a:p>
            <a:pPr algn="ctr"/>
            <a:r>
              <a:rPr lang="en-GB" sz="11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Prescribed Drugs</a:t>
            </a:r>
          </a:p>
          <a:p>
            <a:pPr algn="ctr"/>
            <a:r>
              <a:rPr lang="en-GB" sz="11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Lens</a:t>
            </a:r>
          </a:p>
        </p:txBody>
      </p:sp>
      <p:sp>
        <p:nvSpPr>
          <p:cNvPr id="79" name="Process 78">
            <a:extLst>
              <a:ext uri="{FF2B5EF4-FFF2-40B4-BE49-F238E27FC236}">
                <a16:creationId xmlns:a16="http://schemas.microsoft.com/office/drawing/2014/main" id="{904C898B-B502-CB4D-A9E6-07CCAC615AED}"/>
              </a:ext>
            </a:extLst>
          </p:cNvPr>
          <p:cNvSpPr/>
          <p:nvPr/>
        </p:nvSpPr>
        <p:spPr>
          <a:xfrm>
            <a:off x="1738664" y="6743970"/>
            <a:ext cx="1306854" cy="695427"/>
          </a:xfrm>
          <a:prstGeom prst="flowChartProcess">
            <a:avLst/>
          </a:prstGeom>
          <a:solidFill>
            <a:schemeClr val="accent3">
              <a:lumMod val="40000"/>
              <a:lumOff val="60000"/>
              <a:alpha val="58824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81000" tIns="27000" rIns="54000" bIns="27000" numCol="1" spcCol="0" rtlCol="0" fromWordArt="0" anchor="ctr" anchorCtr="0" forceAA="0" compatLnSpc="1">
            <a:prstTxWarp prst="textNoShape">
              <a:avLst/>
            </a:prstTxWarp>
            <a:normAutofit/>
          </a:bodyPr>
          <a:lstStyle/>
          <a:p>
            <a:pPr algn="ctr"/>
            <a:r>
              <a:rPr lang="en-GB" sz="105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Type of drug prescribed</a:t>
            </a: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CC5C9802-EB3A-E446-ABAB-579CAAD9EED7}"/>
              </a:ext>
            </a:extLst>
          </p:cNvPr>
          <p:cNvCxnSpPr>
            <a:cxnSpLocks/>
            <a:stCxn id="17" idx="3"/>
            <a:endCxn id="74" idx="1"/>
          </p:cNvCxnSpPr>
          <p:nvPr/>
        </p:nvCxnSpPr>
        <p:spPr>
          <a:xfrm flipV="1">
            <a:off x="1997736" y="4359719"/>
            <a:ext cx="425817" cy="4610"/>
          </a:xfrm>
          <a:prstGeom prst="straightConnector1">
            <a:avLst/>
          </a:prstGeom>
          <a:ln w="317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7" name="Process 96">
            <a:extLst>
              <a:ext uri="{FF2B5EF4-FFF2-40B4-BE49-F238E27FC236}">
                <a16:creationId xmlns:a16="http://schemas.microsoft.com/office/drawing/2014/main" id="{6B6F0259-A848-F643-BD26-C7E975FC03E8}"/>
              </a:ext>
            </a:extLst>
          </p:cNvPr>
          <p:cNvSpPr/>
          <p:nvPr/>
        </p:nvSpPr>
        <p:spPr>
          <a:xfrm>
            <a:off x="5475124" y="2203582"/>
            <a:ext cx="810000" cy="544157"/>
          </a:xfrm>
          <a:prstGeom prst="flowChartProcess">
            <a:avLst/>
          </a:prstGeom>
          <a:solidFill>
            <a:srgbClr val="FF85FF">
              <a:alpha val="46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27000" tIns="27000" rIns="27000" bIns="27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GB" sz="105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Drug taken - did it help?</a:t>
            </a:r>
          </a:p>
        </p:txBody>
      </p:sp>
      <p:sp>
        <p:nvSpPr>
          <p:cNvPr id="109" name="Process 108">
            <a:extLst>
              <a:ext uri="{FF2B5EF4-FFF2-40B4-BE49-F238E27FC236}">
                <a16:creationId xmlns:a16="http://schemas.microsoft.com/office/drawing/2014/main" id="{4AC35B19-A05D-664B-911E-A293DA9C413C}"/>
              </a:ext>
            </a:extLst>
          </p:cNvPr>
          <p:cNvSpPr/>
          <p:nvPr/>
        </p:nvSpPr>
        <p:spPr>
          <a:xfrm>
            <a:off x="4639504" y="3867941"/>
            <a:ext cx="790128" cy="561775"/>
          </a:xfrm>
          <a:prstGeom prst="flowChartProcess">
            <a:avLst/>
          </a:prstGeom>
          <a:solidFill>
            <a:srgbClr val="92D050">
              <a:alpha val="58824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27000" tIns="27000" rIns="27000" bIns="27000" numCol="1" spcCol="0" rtlCol="0" fromWordArt="0" anchor="ctr" anchorCtr="0" forceAA="0" compatLnSpc="1">
            <a:prstTxWarp prst="textNoShape">
              <a:avLst/>
            </a:prstTxWarp>
            <a:normAutofit/>
          </a:bodyPr>
          <a:lstStyle/>
          <a:p>
            <a:pPr algn="ctr"/>
            <a:r>
              <a:rPr lang="en-GB" sz="105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Warned re: side effects?</a:t>
            </a:r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47F7C386-FA86-EA44-A8BA-FFF439FA6D8C}"/>
              </a:ext>
            </a:extLst>
          </p:cNvPr>
          <p:cNvCxnSpPr>
            <a:cxnSpLocks/>
          </p:cNvCxnSpPr>
          <p:nvPr/>
        </p:nvCxnSpPr>
        <p:spPr>
          <a:xfrm>
            <a:off x="3001076" y="4364328"/>
            <a:ext cx="368702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1" name="Table 20">
            <a:extLst>
              <a:ext uri="{FF2B5EF4-FFF2-40B4-BE49-F238E27FC236}">
                <a16:creationId xmlns:a16="http://schemas.microsoft.com/office/drawing/2014/main" id="{C3155266-B67E-814B-9DE0-8B1F4970311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99103386"/>
              </p:ext>
            </p:extLst>
          </p:nvPr>
        </p:nvGraphicFramePr>
        <p:xfrm>
          <a:off x="2277141" y="1413348"/>
          <a:ext cx="1947425" cy="1170148"/>
        </p:xfrm>
        <a:graphic>
          <a:graphicData uri="http://schemas.openxmlformats.org/drawingml/2006/table">
            <a:tbl>
              <a:tblPr>
                <a:tableStyleId>{9D7B26C5-4107-4FEC-AEDC-1716B250A1EF}</a:tableStyleId>
              </a:tblPr>
              <a:tblGrid>
                <a:gridCol w="1427598">
                  <a:extLst>
                    <a:ext uri="{9D8B030D-6E8A-4147-A177-3AD203B41FA5}">
                      <a16:colId xmlns:a16="http://schemas.microsoft.com/office/drawing/2014/main" val="1713685527"/>
                    </a:ext>
                  </a:extLst>
                </a:gridCol>
                <a:gridCol w="519827">
                  <a:extLst>
                    <a:ext uri="{9D8B030D-6E8A-4147-A177-3AD203B41FA5}">
                      <a16:colId xmlns:a16="http://schemas.microsoft.com/office/drawing/2014/main" val="3342098979"/>
                    </a:ext>
                  </a:extLst>
                </a:gridCol>
              </a:tblGrid>
              <a:tr h="134662"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u="none" strike="noStrike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Illness</a:t>
                      </a:r>
                      <a:endParaRPr lang="en-GB" sz="1050" b="0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7144" marR="7144" marT="714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u="none" strike="noStrike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13%</a:t>
                      </a:r>
                      <a:endParaRPr lang="en-GB" sz="1050" b="0" i="0" u="none" strike="noStrike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7144" marR="7144" marT="714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52954956"/>
                  </a:ext>
                </a:extLst>
              </a:tr>
              <a:tr h="134662"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u="none" strike="noStrike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Trauma</a:t>
                      </a:r>
                      <a:endParaRPr lang="en-GB" sz="1050" b="0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7144" marR="7144" marT="714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u="none" strike="noStrike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11%</a:t>
                      </a:r>
                      <a:endParaRPr lang="en-GB" sz="1050" b="0" i="0" u="none" strike="noStrike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7144" marR="7144" marT="714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97091061"/>
                  </a:ext>
                </a:extLst>
              </a:tr>
              <a:tr h="134662"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u="none" strike="noStrike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Bereavement / other</a:t>
                      </a:r>
                      <a:endParaRPr lang="en-GB" sz="1050" b="0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7144" marR="7144" marT="714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u="none" strike="noStrike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5%</a:t>
                      </a:r>
                      <a:endParaRPr lang="en-GB" sz="1050" b="0" i="0" u="none" strike="noStrike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7144" marR="7144" marT="714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07955704"/>
                  </a:ext>
                </a:extLst>
              </a:tr>
              <a:tr h="134662"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u="none" strike="noStrike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Work Stress</a:t>
                      </a:r>
                      <a:endParaRPr lang="en-GB" sz="1050" b="0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7144" marR="7144" marT="714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u="none" strike="noStrike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8%</a:t>
                      </a:r>
                      <a:endParaRPr lang="en-GB" sz="1050" b="0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7144" marR="7144" marT="714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56264756"/>
                  </a:ext>
                </a:extLst>
              </a:tr>
              <a:tr h="134662"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u="none" strike="noStrike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Having a child</a:t>
                      </a:r>
                      <a:endParaRPr lang="en-GB" sz="1050" b="0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7144" marR="7144" marT="714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u="none" strike="noStrike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8%</a:t>
                      </a:r>
                      <a:endParaRPr lang="en-GB" sz="1050" b="0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7144" marR="7144" marT="714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79978640"/>
                  </a:ext>
                </a:extLst>
              </a:tr>
              <a:tr h="134662"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u="none" strike="noStrike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Other</a:t>
                      </a:r>
                      <a:endParaRPr lang="en-GB" sz="1050" b="0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7144" marR="7144" marT="714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u="none" strike="noStrike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4%</a:t>
                      </a:r>
                      <a:endParaRPr lang="en-GB" sz="1050" b="0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7144" marR="7144" marT="714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55902001"/>
                  </a:ext>
                </a:extLst>
              </a:tr>
              <a:tr h="134662"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u="none" strike="noStrike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Not said</a:t>
                      </a:r>
                      <a:endParaRPr lang="en-GB" sz="1050" b="0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7144" marR="7144" marT="714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u="none" strike="noStrike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51%</a:t>
                      </a:r>
                      <a:endParaRPr lang="en-GB" sz="1050" b="0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7144" marR="7144" marT="714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58035587"/>
                  </a:ext>
                </a:extLst>
              </a:tr>
            </a:tbl>
          </a:graphicData>
        </a:graphic>
      </p:graphicFrame>
      <p:sp>
        <p:nvSpPr>
          <p:cNvPr id="43" name="Process 42">
            <a:extLst>
              <a:ext uri="{FF2B5EF4-FFF2-40B4-BE49-F238E27FC236}">
                <a16:creationId xmlns:a16="http://schemas.microsoft.com/office/drawing/2014/main" id="{883C05B3-4562-8C41-81DE-F7087A739403}"/>
              </a:ext>
            </a:extLst>
          </p:cNvPr>
          <p:cNvSpPr/>
          <p:nvPr/>
        </p:nvSpPr>
        <p:spPr>
          <a:xfrm>
            <a:off x="1133937" y="1755408"/>
            <a:ext cx="810000" cy="491980"/>
          </a:xfrm>
          <a:prstGeom prst="flowChartProcess">
            <a:avLst/>
          </a:prstGeom>
          <a:solidFill>
            <a:srgbClr val="FF85FF">
              <a:alpha val="46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27000" tIns="27000" rIns="27000" bIns="27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GB" sz="105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Life Event</a:t>
            </a:r>
          </a:p>
        </p:txBody>
      </p:sp>
      <p:sp>
        <p:nvSpPr>
          <p:cNvPr id="44" name="Process 43">
            <a:extLst>
              <a:ext uri="{FF2B5EF4-FFF2-40B4-BE49-F238E27FC236}">
                <a16:creationId xmlns:a16="http://schemas.microsoft.com/office/drawing/2014/main" id="{E4C2E6D4-0CB4-9142-BC33-4D9E2B5C3319}"/>
              </a:ext>
            </a:extLst>
          </p:cNvPr>
          <p:cNvSpPr/>
          <p:nvPr/>
        </p:nvSpPr>
        <p:spPr>
          <a:xfrm>
            <a:off x="1128107" y="2773476"/>
            <a:ext cx="810000" cy="540000"/>
          </a:xfrm>
          <a:prstGeom prst="flowChartProcess">
            <a:avLst/>
          </a:prstGeom>
          <a:solidFill>
            <a:srgbClr val="FF85FF">
              <a:alpha val="46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27000" tIns="27000" rIns="27000" bIns="27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GB" sz="105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Initial Symptoms</a:t>
            </a:r>
          </a:p>
        </p:txBody>
      </p:sp>
      <p:graphicFrame>
        <p:nvGraphicFramePr>
          <p:cNvPr id="22" name="Table 21">
            <a:extLst>
              <a:ext uri="{FF2B5EF4-FFF2-40B4-BE49-F238E27FC236}">
                <a16:creationId xmlns:a16="http://schemas.microsoft.com/office/drawing/2014/main" id="{712DB875-5EC1-ED41-BF2C-3004646776C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70876985"/>
              </p:ext>
            </p:extLst>
          </p:nvPr>
        </p:nvGraphicFramePr>
        <p:xfrm>
          <a:off x="2289689" y="2734123"/>
          <a:ext cx="1934877" cy="66865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234580">
                  <a:extLst>
                    <a:ext uri="{9D8B030D-6E8A-4147-A177-3AD203B41FA5}">
                      <a16:colId xmlns:a16="http://schemas.microsoft.com/office/drawing/2014/main" val="800134243"/>
                    </a:ext>
                  </a:extLst>
                </a:gridCol>
                <a:gridCol w="700297">
                  <a:extLst>
                    <a:ext uri="{9D8B030D-6E8A-4147-A177-3AD203B41FA5}">
                      <a16:colId xmlns:a16="http://schemas.microsoft.com/office/drawing/2014/main" val="1746842767"/>
                    </a:ext>
                  </a:extLst>
                </a:gridCol>
              </a:tblGrid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u="none" strike="noStrike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Psychological</a:t>
                      </a:r>
                      <a:endParaRPr lang="en-GB" sz="1050" b="0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7144" marR="7144" marT="714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1" u="none" strike="noStrike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63%</a:t>
                      </a:r>
                      <a:endParaRPr lang="en-GB" sz="1050" b="1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7144" marR="7144" marT="714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2839170"/>
                  </a:ext>
                </a:extLst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u="none" strike="noStrike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Physiological</a:t>
                      </a:r>
                      <a:endParaRPr lang="en-GB" sz="1050" b="0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7144" marR="7144" marT="714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1" u="none" strike="noStrike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14%</a:t>
                      </a:r>
                      <a:endParaRPr lang="en-GB" sz="1050" b="1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7144" marR="7144" marT="714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21796406"/>
                  </a:ext>
                </a:extLst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u="none" strike="noStrike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Both</a:t>
                      </a:r>
                      <a:endParaRPr lang="en-GB" sz="1050" b="0" i="0" u="none" strike="noStrike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7144" marR="7144" marT="714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1" u="none" strike="noStrike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2%</a:t>
                      </a:r>
                      <a:endParaRPr lang="en-GB" sz="1050" b="1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7144" marR="7144" marT="714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01268511"/>
                  </a:ext>
                </a:extLst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u="none" strike="noStrike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Not Said</a:t>
                      </a:r>
                      <a:endParaRPr lang="en-GB" sz="1050" b="0" i="0" u="none" strike="noStrike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7144" marR="7144" marT="714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u="none" strike="noStrike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21%</a:t>
                      </a:r>
                      <a:endParaRPr lang="en-GB" sz="1050" b="0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7144" marR="7144" marT="714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92014119"/>
                  </a:ext>
                </a:extLst>
              </a:tr>
            </a:tbl>
          </a:graphicData>
        </a:graphic>
      </p:graphicFrame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C5E77E9B-8DE3-4C4E-A130-6F56551063E7}"/>
              </a:ext>
            </a:extLst>
          </p:cNvPr>
          <p:cNvCxnSpPr>
            <a:cxnSpLocks/>
            <a:endCxn id="44" idx="0"/>
          </p:cNvCxnSpPr>
          <p:nvPr/>
        </p:nvCxnSpPr>
        <p:spPr>
          <a:xfrm>
            <a:off x="1533107" y="2232398"/>
            <a:ext cx="0" cy="541078"/>
          </a:xfrm>
          <a:prstGeom prst="straightConnector1">
            <a:avLst/>
          </a:prstGeom>
          <a:ln w="31750">
            <a:solidFill>
              <a:schemeClr val="accent1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41" name="Table 40">
            <a:extLst>
              <a:ext uri="{FF2B5EF4-FFF2-40B4-BE49-F238E27FC236}">
                <a16:creationId xmlns:a16="http://schemas.microsoft.com/office/drawing/2014/main" id="{25CDEE0C-E6B1-4B4B-B2E3-CC9209224D7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88809989"/>
              </p:ext>
            </p:extLst>
          </p:nvPr>
        </p:nvGraphicFramePr>
        <p:xfrm>
          <a:off x="6256632" y="3892731"/>
          <a:ext cx="968627" cy="50149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78883">
                  <a:extLst>
                    <a:ext uri="{9D8B030D-6E8A-4147-A177-3AD203B41FA5}">
                      <a16:colId xmlns:a16="http://schemas.microsoft.com/office/drawing/2014/main" val="3292813814"/>
                    </a:ext>
                  </a:extLst>
                </a:gridCol>
                <a:gridCol w="389744">
                  <a:extLst>
                    <a:ext uri="{9D8B030D-6E8A-4147-A177-3AD203B41FA5}">
                      <a16:colId xmlns:a16="http://schemas.microsoft.com/office/drawing/2014/main" val="3528383992"/>
                    </a:ext>
                  </a:extLst>
                </a:gridCol>
              </a:tblGrid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u="none" strike="noStrike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Yes</a:t>
                      </a:r>
                      <a:endParaRPr lang="en-GB" sz="1050" b="0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7144" marR="7144" marT="714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1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0%</a:t>
                      </a:r>
                      <a:endParaRPr lang="en-GB" sz="1050" b="1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7144" marR="7144" marT="714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48804601"/>
                  </a:ext>
                </a:extLst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u="none" strike="noStrike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No</a:t>
                      </a:r>
                      <a:endParaRPr lang="en-GB" sz="1050" b="0" i="0" u="none" strike="noStrike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7144" marR="7144" marT="714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u="none" strike="noStrike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46%</a:t>
                      </a:r>
                      <a:endParaRPr lang="en-GB" sz="1050" b="0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7144" marR="7144" marT="714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00825647"/>
                  </a:ext>
                </a:extLst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u="none" strike="noStrike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Not said</a:t>
                      </a:r>
                      <a:endParaRPr lang="en-GB" sz="1050" b="0" i="0" u="none" strike="noStrike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7144" marR="7144" marT="714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u="none" strike="noStrike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54%</a:t>
                      </a:r>
                      <a:endParaRPr lang="en-GB" sz="1050" b="0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7144" marR="7144" marT="714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33757263"/>
                  </a:ext>
                </a:extLst>
              </a:tr>
            </a:tbl>
          </a:graphicData>
        </a:graphic>
      </p:graphicFrame>
      <p:sp>
        <p:nvSpPr>
          <p:cNvPr id="61" name="Process 60">
            <a:extLst>
              <a:ext uri="{FF2B5EF4-FFF2-40B4-BE49-F238E27FC236}">
                <a16:creationId xmlns:a16="http://schemas.microsoft.com/office/drawing/2014/main" id="{D7FF12E4-B328-4640-858D-E6DD93ACEB30}"/>
              </a:ext>
            </a:extLst>
          </p:cNvPr>
          <p:cNvSpPr/>
          <p:nvPr/>
        </p:nvSpPr>
        <p:spPr>
          <a:xfrm>
            <a:off x="4627688" y="4710812"/>
            <a:ext cx="1071212" cy="668003"/>
          </a:xfrm>
          <a:prstGeom prst="flowChartProcess">
            <a:avLst/>
          </a:prstGeom>
          <a:solidFill>
            <a:srgbClr val="92D050">
              <a:alpha val="58824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27000" tIns="27000" rIns="27000" bIns="27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GB" sz="105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Warned re: dependence &amp; withdrawal effects?</a:t>
            </a:r>
          </a:p>
        </p:txBody>
      </p:sp>
      <p:cxnSp>
        <p:nvCxnSpPr>
          <p:cNvPr id="47" name="Elbow Connector 46">
            <a:extLst>
              <a:ext uri="{FF2B5EF4-FFF2-40B4-BE49-F238E27FC236}">
                <a16:creationId xmlns:a16="http://schemas.microsoft.com/office/drawing/2014/main" id="{F1ABCF1F-4F17-FC46-BE3B-C312BD24A17F}"/>
              </a:ext>
            </a:extLst>
          </p:cNvPr>
          <p:cNvCxnSpPr>
            <a:cxnSpLocks/>
            <a:stCxn id="74" idx="3"/>
            <a:endCxn id="61" idx="1"/>
          </p:cNvCxnSpPr>
          <p:nvPr/>
        </p:nvCxnSpPr>
        <p:spPr>
          <a:xfrm>
            <a:off x="3992380" y="4359719"/>
            <a:ext cx="635308" cy="685095"/>
          </a:xfrm>
          <a:prstGeom prst="bentConnector3">
            <a:avLst>
              <a:gd name="adj1" fmla="val 50000"/>
            </a:avLst>
          </a:prstGeom>
          <a:ln w="317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52" name="Table 51">
            <a:extLst>
              <a:ext uri="{FF2B5EF4-FFF2-40B4-BE49-F238E27FC236}">
                <a16:creationId xmlns:a16="http://schemas.microsoft.com/office/drawing/2014/main" id="{DF442A73-84C8-844E-A2BE-DED7C5934A9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42583110"/>
              </p:ext>
            </p:extLst>
          </p:nvPr>
        </p:nvGraphicFramePr>
        <p:xfrm>
          <a:off x="6240921" y="4711284"/>
          <a:ext cx="810002" cy="66151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05001">
                  <a:extLst>
                    <a:ext uri="{9D8B030D-6E8A-4147-A177-3AD203B41FA5}">
                      <a16:colId xmlns:a16="http://schemas.microsoft.com/office/drawing/2014/main" val="736868602"/>
                    </a:ext>
                  </a:extLst>
                </a:gridCol>
                <a:gridCol w="405001">
                  <a:extLst>
                    <a:ext uri="{9D8B030D-6E8A-4147-A177-3AD203B41FA5}">
                      <a16:colId xmlns:a16="http://schemas.microsoft.com/office/drawing/2014/main" val="4057923682"/>
                    </a:ext>
                  </a:extLst>
                </a:gridCol>
              </a:tblGrid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u="none" strike="noStrike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Yes</a:t>
                      </a:r>
                      <a:endParaRPr lang="en-GB" sz="1050" b="0" i="0" u="none" strike="noStrike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7144" marR="7144" marT="714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1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0%</a:t>
                      </a:r>
                      <a:endParaRPr lang="en-GB" sz="1050" b="1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7144" marR="7144" marT="714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12764359"/>
                  </a:ext>
                </a:extLst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u="none" strike="noStrike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No</a:t>
                      </a:r>
                      <a:endParaRPr lang="en-GB" sz="1050" b="0" i="0" u="none" strike="noStrike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7144" marR="7144" marT="714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u="none" strike="noStrike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47%</a:t>
                      </a:r>
                      <a:endParaRPr lang="en-GB" sz="1050" b="0" i="0" u="none" strike="noStrike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7144" marR="7144" marT="714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58561788"/>
                  </a:ext>
                </a:extLst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u="none" strike="noStrike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Not said</a:t>
                      </a:r>
                      <a:endParaRPr lang="en-GB" sz="1050" b="0" i="0" u="none" strike="noStrike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7144" marR="7144" marT="714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u="none" strike="noStrike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53%</a:t>
                      </a:r>
                      <a:endParaRPr lang="en-GB" sz="1050" b="0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7144" marR="7144" marT="714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80176326"/>
                  </a:ext>
                </a:extLst>
              </a:tr>
            </a:tbl>
          </a:graphicData>
        </a:graphic>
      </p:graphicFrame>
      <p:cxnSp>
        <p:nvCxnSpPr>
          <p:cNvPr id="54" name="Straight Arrow Connector 53">
            <a:extLst>
              <a:ext uri="{FF2B5EF4-FFF2-40B4-BE49-F238E27FC236}">
                <a16:creationId xmlns:a16="http://schemas.microsoft.com/office/drawing/2014/main" id="{6ECFAD6F-123A-FF45-94E0-1D70C6A0F0BB}"/>
              </a:ext>
            </a:extLst>
          </p:cNvPr>
          <p:cNvCxnSpPr>
            <a:cxnSpLocks/>
            <a:stCxn id="109" idx="3"/>
            <a:endCxn id="41" idx="1"/>
          </p:cNvCxnSpPr>
          <p:nvPr/>
        </p:nvCxnSpPr>
        <p:spPr>
          <a:xfrm flipV="1">
            <a:off x="5429632" y="4143477"/>
            <a:ext cx="827000" cy="5352"/>
          </a:xfrm>
          <a:prstGeom prst="straightConnector1">
            <a:avLst/>
          </a:prstGeom>
          <a:ln w="317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Arrow Connector 55">
            <a:extLst>
              <a:ext uri="{FF2B5EF4-FFF2-40B4-BE49-F238E27FC236}">
                <a16:creationId xmlns:a16="http://schemas.microsoft.com/office/drawing/2014/main" id="{4FCC670A-521E-0242-9FDD-F5CF214BCDCB}"/>
              </a:ext>
            </a:extLst>
          </p:cNvPr>
          <p:cNvCxnSpPr>
            <a:cxnSpLocks/>
            <a:stCxn id="61" idx="3"/>
            <a:endCxn id="52" idx="1"/>
          </p:cNvCxnSpPr>
          <p:nvPr/>
        </p:nvCxnSpPr>
        <p:spPr>
          <a:xfrm flipV="1">
            <a:off x="5698900" y="5042040"/>
            <a:ext cx="542021" cy="2774"/>
          </a:xfrm>
          <a:prstGeom prst="straightConnector1">
            <a:avLst/>
          </a:prstGeom>
          <a:ln w="317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57" name="Table 56">
            <a:extLst>
              <a:ext uri="{FF2B5EF4-FFF2-40B4-BE49-F238E27FC236}">
                <a16:creationId xmlns:a16="http://schemas.microsoft.com/office/drawing/2014/main" id="{F3D66880-819A-AA4A-B4C6-3C493818737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90005463"/>
              </p:ext>
            </p:extLst>
          </p:nvPr>
        </p:nvGraphicFramePr>
        <p:xfrm>
          <a:off x="8315430" y="1982743"/>
          <a:ext cx="1017610" cy="99565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08805">
                  <a:extLst>
                    <a:ext uri="{9D8B030D-6E8A-4147-A177-3AD203B41FA5}">
                      <a16:colId xmlns:a16="http://schemas.microsoft.com/office/drawing/2014/main" val="1432790356"/>
                    </a:ext>
                  </a:extLst>
                </a:gridCol>
                <a:gridCol w="508805">
                  <a:extLst>
                    <a:ext uri="{9D8B030D-6E8A-4147-A177-3AD203B41FA5}">
                      <a16:colId xmlns:a16="http://schemas.microsoft.com/office/drawing/2014/main" val="3931634266"/>
                    </a:ext>
                  </a:extLst>
                </a:gridCol>
              </a:tblGrid>
              <a:tr h="329370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1050" b="1" u="none" strike="noStrike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Were there</a:t>
                      </a:r>
                      <a:r>
                        <a:rPr lang="en-GB" sz="1050" b="1" u="none" strike="noStrike" baseline="0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s</a:t>
                      </a:r>
                      <a:r>
                        <a:rPr lang="en-GB" sz="1050" b="1" u="none" strike="noStrike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ide effects?</a:t>
                      </a:r>
                      <a:endParaRPr lang="en-GB" sz="1050" b="1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7144" marR="7144" marT="714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05728395"/>
                  </a:ext>
                </a:extLst>
              </a:tr>
              <a:tr h="168457"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u="none" strike="noStrike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Yes</a:t>
                      </a:r>
                      <a:endParaRPr lang="en-GB" sz="1050" b="0" i="0" u="none" strike="noStrike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7144" marR="7144" marT="714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1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82%</a:t>
                      </a:r>
                      <a:endParaRPr lang="en-GB" sz="1050" b="1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7144" marR="7144" marT="714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09014188"/>
                  </a:ext>
                </a:extLst>
              </a:tr>
              <a:tr h="168457"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u="none" strike="noStrike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No</a:t>
                      </a:r>
                      <a:endParaRPr lang="en-GB" sz="1050" b="0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7144" marR="7144" marT="714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u="none" strike="noStrike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1%</a:t>
                      </a:r>
                      <a:endParaRPr lang="en-GB" sz="1050" b="0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7144" marR="7144" marT="714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88671613"/>
                  </a:ext>
                </a:extLst>
              </a:tr>
              <a:tr h="329370"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Not Said</a:t>
                      </a:r>
                    </a:p>
                  </a:txBody>
                  <a:tcPr marL="7144" marR="7144" marT="714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17%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graphicFrame>
        <p:nvGraphicFramePr>
          <p:cNvPr id="64" name="Table 63">
            <a:extLst>
              <a:ext uri="{FF2B5EF4-FFF2-40B4-BE49-F238E27FC236}">
                <a16:creationId xmlns:a16="http://schemas.microsoft.com/office/drawing/2014/main" id="{0B4CE41A-8DAC-654F-AEDC-2D32E1DE93C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31073805"/>
              </p:ext>
            </p:extLst>
          </p:nvPr>
        </p:nvGraphicFramePr>
        <p:xfrm>
          <a:off x="6886033" y="2108233"/>
          <a:ext cx="1150984" cy="73395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39031">
                  <a:extLst>
                    <a:ext uri="{9D8B030D-6E8A-4147-A177-3AD203B41FA5}">
                      <a16:colId xmlns:a16="http://schemas.microsoft.com/office/drawing/2014/main" val="123771007"/>
                    </a:ext>
                  </a:extLst>
                </a:gridCol>
                <a:gridCol w="511953">
                  <a:extLst>
                    <a:ext uri="{9D8B030D-6E8A-4147-A177-3AD203B41FA5}">
                      <a16:colId xmlns:a16="http://schemas.microsoft.com/office/drawing/2014/main" val="3352639980"/>
                    </a:ext>
                  </a:extLst>
                </a:gridCol>
              </a:tblGrid>
              <a:tr h="244652"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u="none" strike="noStrike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Yes</a:t>
                      </a:r>
                      <a:endParaRPr lang="en-GB" sz="1050" b="0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7144" marR="7144" marT="714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u="none" strike="noStrike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16%</a:t>
                      </a:r>
                      <a:endParaRPr lang="en-GB" sz="1050" b="0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7144" marR="7144" marT="714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69128133"/>
                  </a:ext>
                </a:extLst>
              </a:tr>
              <a:tr h="244652"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u="none" strike="noStrike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No</a:t>
                      </a:r>
                      <a:endParaRPr lang="en-GB" sz="1050" b="0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7144" marR="7144" marT="714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1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36%</a:t>
                      </a:r>
                      <a:endParaRPr lang="en-GB" sz="1050" b="1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7144" marR="7144" marT="714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70706730"/>
                  </a:ext>
                </a:extLst>
              </a:tr>
              <a:tr h="244652"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u="none" strike="noStrike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Not Said</a:t>
                      </a:r>
                      <a:endParaRPr lang="en-GB" sz="1050" b="0" i="0" u="none" strike="noStrike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7144" marR="7144" marT="714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u="none" strike="noStrike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48%</a:t>
                      </a:r>
                      <a:endParaRPr lang="en-GB" sz="1050" b="0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7144" marR="7144" marT="714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09414881"/>
                  </a:ext>
                </a:extLst>
              </a:tr>
            </a:tbl>
          </a:graphicData>
        </a:graphic>
      </p:graphicFrame>
      <p:cxnSp>
        <p:nvCxnSpPr>
          <p:cNvPr id="66" name="Straight Arrow Connector 65">
            <a:extLst>
              <a:ext uri="{FF2B5EF4-FFF2-40B4-BE49-F238E27FC236}">
                <a16:creationId xmlns:a16="http://schemas.microsoft.com/office/drawing/2014/main" id="{467F9272-2331-5F4D-BDEF-46517134EAAB}"/>
              </a:ext>
            </a:extLst>
          </p:cNvPr>
          <p:cNvCxnSpPr>
            <a:cxnSpLocks/>
            <a:stCxn id="97" idx="3"/>
            <a:endCxn id="64" idx="1"/>
          </p:cNvCxnSpPr>
          <p:nvPr/>
        </p:nvCxnSpPr>
        <p:spPr>
          <a:xfrm flipV="1">
            <a:off x="6285124" y="2475211"/>
            <a:ext cx="600909" cy="450"/>
          </a:xfrm>
          <a:prstGeom prst="straightConnector1">
            <a:avLst/>
          </a:prstGeom>
          <a:ln w="317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Arrow Connector 67">
            <a:extLst>
              <a:ext uri="{FF2B5EF4-FFF2-40B4-BE49-F238E27FC236}">
                <a16:creationId xmlns:a16="http://schemas.microsoft.com/office/drawing/2014/main" id="{C1D9E36F-7E04-B648-BC4A-039B38D9EE89}"/>
              </a:ext>
            </a:extLst>
          </p:cNvPr>
          <p:cNvCxnSpPr>
            <a:cxnSpLocks/>
            <a:stCxn id="64" idx="3"/>
            <a:endCxn id="57" idx="1"/>
          </p:cNvCxnSpPr>
          <p:nvPr/>
        </p:nvCxnSpPr>
        <p:spPr>
          <a:xfrm>
            <a:off x="8037017" y="2475211"/>
            <a:ext cx="278413" cy="5359"/>
          </a:xfrm>
          <a:prstGeom prst="straightConnector1">
            <a:avLst/>
          </a:prstGeom>
          <a:ln w="317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9" name="Process 88">
            <a:extLst>
              <a:ext uri="{FF2B5EF4-FFF2-40B4-BE49-F238E27FC236}">
                <a16:creationId xmlns:a16="http://schemas.microsoft.com/office/drawing/2014/main" id="{86E07385-89C7-284F-A307-9794E4293061}"/>
              </a:ext>
            </a:extLst>
          </p:cNvPr>
          <p:cNvSpPr/>
          <p:nvPr/>
        </p:nvSpPr>
        <p:spPr>
          <a:xfrm>
            <a:off x="8291847" y="3828611"/>
            <a:ext cx="1051947" cy="561775"/>
          </a:xfrm>
          <a:prstGeom prst="flowChartProcess">
            <a:avLst/>
          </a:prstGeom>
          <a:solidFill>
            <a:srgbClr val="92D050">
              <a:alpha val="58824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27000" tIns="27000" rIns="27000" bIns="27000" numCol="1" spcCol="0" rtlCol="0" fromWordArt="0" anchor="ctr" anchorCtr="0" forceAA="0" compatLnSpc="1">
            <a:prstTxWarp prst="textNoShape">
              <a:avLst/>
            </a:prstTxWarp>
            <a:normAutofit/>
          </a:bodyPr>
          <a:lstStyle/>
          <a:p>
            <a:pPr algn="ctr"/>
            <a:r>
              <a:rPr lang="en-GB" sz="105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Consultation with doctor</a:t>
            </a:r>
          </a:p>
        </p:txBody>
      </p:sp>
      <p:cxnSp>
        <p:nvCxnSpPr>
          <p:cNvPr id="73" name="Straight Arrow Connector 72">
            <a:extLst>
              <a:ext uri="{FF2B5EF4-FFF2-40B4-BE49-F238E27FC236}">
                <a16:creationId xmlns:a16="http://schemas.microsoft.com/office/drawing/2014/main" id="{2EF27DFA-79A9-BD48-8689-7F83E9FB77B9}"/>
              </a:ext>
            </a:extLst>
          </p:cNvPr>
          <p:cNvCxnSpPr>
            <a:cxnSpLocks/>
            <a:stCxn id="57" idx="2"/>
            <a:endCxn id="89" idx="0"/>
          </p:cNvCxnSpPr>
          <p:nvPr/>
        </p:nvCxnSpPr>
        <p:spPr>
          <a:xfrm flipH="1">
            <a:off x="8817821" y="2978397"/>
            <a:ext cx="6414" cy="850214"/>
          </a:xfrm>
          <a:prstGeom prst="straightConnector1">
            <a:avLst/>
          </a:prstGeom>
          <a:ln w="317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74" name="Table 73">
            <a:extLst>
              <a:ext uri="{FF2B5EF4-FFF2-40B4-BE49-F238E27FC236}">
                <a16:creationId xmlns:a16="http://schemas.microsoft.com/office/drawing/2014/main" id="{80E08F3D-7713-FA4C-9F54-0637FF9B7A9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88784515"/>
              </p:ext>
            </p:extLst>
          </p:nvPr>
        </p:nvGraphicFramePr>
        <p:xfrm>
          <a:off x="2423553" y="3785361"/>
          <a:ext cx="1568827" cy="114871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134152">
                  <a:extLst>
                    <a:ext uri="{9D8B030D-6E8A-4147-A177-3AD203B41FA5}">
                      <a16:colId xmlns:a16="http://schemas.microsoft.com/office/drawing/2014/main" val="1543579550"/>
                    </a:ext>
                  </a:extLst>
                </a:gridCol>
                <a:gridCol w="434675">
                  <a:extLst>
                    <a:ext uri="{9D8B030D-6E8A-4147-A177-3AD203B41FA5}">
                      <a16:colId xmlns:a16="http://schemas.microsoft.com/office/drawing/2014/main" val="424450345"/>
                    </a:ext>
                  </a:extLst>
                </a:gridCol>
              </a:tblGrid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1" u="none" strike="noStrike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GP / Dr Response*</a:t>
                      </a:r>
                      <a:endParaRPr lang="en-GB" sz="1050" b="1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7144" marR="7144" marT="714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50" u="none" strike="noStrike" kern="1200" dirty="0">
                        <a:solidFill>
                          <a:schemeClr val="dk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7144" marR="7144" marT="714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06287436"/>
                  </a:ext>
                </a:extLst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u="none" strike="noStrike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Given a prescription</a:t>
                      </a:r>
                      <a:endParaRPr lang="en-GB" sz="1050" b="0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7144" marR="7144" marT="714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1" u="none" strike="noStrike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97%</a:t>
                      </a:r>
                      <a:endParaRPr lang="en-GB" sz="1050" b="1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7144" marR="7144" marT="714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96609729"/>
                  </a:ext>
                </a:extLst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u="none" strike="noStrike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Offered talking therapy</a:t>
                      </a:r>
                      <a:endParaRPr lang="en-GB" sz="1050" b="0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7144" marR="7144" marT="714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1" u="none" strike="noStrike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5%</a:t>
                      </a:r>
                      <a:endParaRPr lang="en-GB" sz="1050" b="1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7144" marR="7144" marT="714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84748905"/>
                  </a:ext>
                </a:extLst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u="none" strike="noStrike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Lifestyle advice</a:t>
                      </a:r>
                      <a:endParaRPr lang="en-GB" sz="1050" b="0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7144" marR="7144" marT="714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1" u="none" strike="noStrike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0.6%</a:t>
                      </a:r>
                      <a:endParaRPr lang="en-GB" sz="1050" b="1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7144" marR="7144" marT="714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3982215"/>
                  </a:ext>
                </a:extLst>
              </a:tr>
            </a:tbl>
          </a:graphicData>
        </a:graphic>
      </p:graphicFrame>
      <p:cxnSp>
        <p:nvCxnSpPr>
          <p:cNvPr id="113" name="Elbow Connector 112">
            <a:extLst>
              <a:ext uri="{FF2B5EF4-FFF2-40B4-BE49-F238E27FC236}">
                <a16:creationId xmlns:a16="http://schemas.microsoft.com/office/drawing/2014/main" id="{06C29778-B56D-3645-B044-8F3BE1992487}"/>
              </a:ext>
            </a:extLst>
          </p:cNvPr>
          <p:cNvCxnSpPr>
            <a:cxnSpLocks/>
            <a:stCxn id="109" idx="0"/>
            <a:endCxn id="97" idx="1"/>
          </p:cNvCxnSpPr>
          <p:nvPr/>
        </p:nvCxnSpPr>
        <p:spPr>
          <a:xfrm rot="5400000" flipH="1" flipV="1">
            <a:off x="4558706" y="2951523"/>
            <a:ext cx="1392280" cy="440556"/>
          </a:xfrm>
          <a:prstGeom prst="bentConnector2">
            <a:avLst/>
          </a:prstGeom>
          <a:ln w="317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16" name="Table 115">
            <a:extLst>
              <a:ext uri="{FF2B5EF4-FFF2-40B4-BE49-F238E27FC236}">
                <a16:creationId xmlns:a16="http://schemas.microsoft.com/office/drawing/2014/main" id="{C7C8CFCE-4EBC-6D42-9A42-502E6F815FE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66511211"/>
              </p:ext>
            </p:extLst>
          </p:nvPr>
        </p:nvGraphicFramePr>
        <p:xfrm>
          <a:off x="9930047" y="3695096"/>
          <a:ext cx="2716657" cy="83582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196996">
                  <a:extLst>
                    <a:ext uri="{9D8B030D-6E8A-4147-A177-3AD203B41FA5}">
                      <a16:colId xmlns:a16="http://schemas.microsoft.com/office/drawing/2014/main" val="1251434616"/>
                    </a:ext>
                  </a:extLst>
                </a:gridCol>
                <a:gridCol w="519661">
                  <a:extLst>
                    <a:ext uri="{9D8B030D-6E8A-4147-A177-3AD203B41FA5}">
                      <a16:colId xmlns:a16="http://schemas.microsoft.com/office/drawing/2014/main" val="1009850471"/>
                    </a:ext>
                  </a:extLst>
                </a:gridCol>
              </a:tblGrid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1" u="none" strike="noStrike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Doctor response/s*</a:t>
                      </a:r>
                      <a:endParaRPr lang="en-GB" sz="1050" b="1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7144" marR="7144" marT="714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50" b="0" i="0" u="none" strike="noStrike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7144" marR="7144" marT="714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57822721"/>
                  </a:ext>
                </a:extLst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u="none" strike="noStrike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Tried alternative drug</a:t>
                      </a:r>
                      <a:endParaRPr lang="en-GB" sz="1050" b="0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7144" marR="7144" marT="714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u="none" strike="noStrike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32%</a:t>
                      </a:r>
                      <a:endParaRPr lang="en-GB" sz="1050" b="0" i="0" u="none" strike="noStrike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7144" marR="7144" marT="714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91776096"/>
                  </a:ext>
                </a:extLst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u="none" strike="noStrike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Tried additional drug</a:t>
                      </a:r>
                      <a:endParaRPr lang="en-GB" sz="1050" b="0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7144" marR="7144" marT="714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u="none" strike="noStrike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35%</a:t>
                      </a:r>
                      <a:endParaRPr lang="en-GB" sz="1050" b="0" i="0" u="none" strike="noStrike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7144" marR="7144" marT="714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19888785"/>
                  </a:ext>
                </a:extLst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u="none" strike="noStrike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Adjusted dosage</a:t>
                      </a:r>
                      <a:endParaRPr lang="en-GB" sz="1050" b="0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7144" marR="7144" marT="714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u="none" strike="noStrike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28%</a:t>
                      </a:r>
                      <a:endParaRPr lang="en-GB" sz="1050" b="0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7144" marR="7144" marT="714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63993252"/>
                  </a:ext>
                </a:extLst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u="none" strike="noStrike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Didn't acknowledge side effects</a:t>
                      </a:r>
                      <a:endParaRPr lang="en-GB" sz="1050" b="0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7144" marR="7144" marT="714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1" u="none" strike="noStrike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21%</a:t>
                      </a:r>
                      <a:endParaRPr lang="en-GB" sz="1050" b="1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7144" marR="7144" marT="714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54969898"/>
                  </a:ext>
                </a:extLst>
              </a:tr>
            </a:tbl>
          </a:graphicData>
        </a:graphic>
      </p:graphicFrame>
      <p:graphicFrame>
        <p:nvGraphicFramePr>
          <p:cNvPr id="120" name="Table 119">
            <a:extLst>
              <a:ext uri="{FF2B5EF4-FFF2-40B4-BE49-F238E27FC236}">
                <a16:creationId xmlns:a16="http://schemas.microsoft.com/office/drawing/2014/main" id="{1E9C3510-127D-5240-B73E-F04C05E7D8E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09421272"/>
              </p:ext>
            </p:extLst>
          </p:nvPr>
        </p:nvGraphicFramePr>
        <p:xfrm>
          <a:off x="3481003" y="6604663"/>
          <a:ext cx="1609119" cy="9958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164696">
                  <a:extLst>
                    <a:ext uri="{9D8B030D-6E8A-4147-A177-3AD203B41FA5}">
                      <a16:colId xmlns:a16="http://schemas.microsoft.com/office/drawing/2014/main" val="1849847116"/>
                    </a:ext>
                  </a:extLst>
                </a:gridCol>
                <a:gridCol w="444423">
                  <a:extLst>
                    <a:ext uri="{9D8B030D-6E8A-4147-A177-3AD203B41FA5}">
                      <a16:colId xmlns:a16="http://schemas.microsoft.com/office/drawing/2014/main" val="1290821498"/>
                    </a:ext>
                  </a:extLst>
                </a:gridCol>
              </a:tblGrid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u="none" strike="noStrike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Antidepressants</a:t>
                      </a:r>
                      <a:endParaRPr lang="en-GB" sz="1050" b="0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7144" marR="7144" marT="714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u="none" strike="noStrike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67%</a:t>
                      </a:r>
                      <a:endParaRPr lang="en-GB" sz="1050" b="0" i="0" u="none" strike="noStrike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7144" marR="7144" marT="714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47984735"/>
                  </a:ext>
                </a:extLst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u="none" strike="noStrike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Benzodiazepines/Z drugs</a:t>
                      </a:r>
                      <a:endParaRPr lang="en-GB" sz="1050" b="0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7144" marR="7144" marT="714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u="none" strike="noStrike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24%</a:t>
                      </a:r>
                      <a:endParaRPr lang="en-GB" sz="1050" b="0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7144" marR="7144" marT="714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18090517"/>
                  </a:ext>
                </a:extLst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u="none" strike="noStrike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Antipsychotics</a:t>
                      </a:r>
                      <a:endParaRPr lang="en-GB" sz="1050" b="0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7144" marR="7144" marT="714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u="none" strike="noStrike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3%</a:t>
                      </a:r>
                      <a:endParaRPr lang="en-GB" sz="1050" b="0" i="0" u="none" strike="noStrike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7144" marR="7144" marT="714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22866178"/>
                  </a:ext>
                </a:extLst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u="none" strike="noStrike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Other</a:t>
                      </a:r>
                      <a:endParaRPr lang="en-GB" sz="1050" b="0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7144" marR="7144" marT="714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u="none" strike="noStrike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3%</a:t>
                      </a:r>
                      <a:endParaRPr lang="en-GB" sz="1050" b="0" i="0" u="none" strike="noStrike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7144" marR="7144" marT="714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1421626"/>
                  </a:ext>
                </a:extLst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u="none" strike="noStrike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Not said</a:t>
                      </a:r>
                      <a:endParaRPr lang="en-GB" sz="1050" b="0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7144" marR="7144" marT="714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u="none" strike="noStrike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3%</a:t>
                      </a:r>
                      <a:endParaRPr lang="en-GB" sz="1050" b="0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7144" marR="7144" marT="714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66694293"/>
                  </a:ext>
                </a:extLst>
              </a:tr>
            </a:tbl>
          </a:graphicData>
        </a:graphic>
      </p:graphicFrame>
      <p:graphicFrame>
        <p:nvGraphicFramePr>
          <p:cNvPr id="121" name="Table 120">
            <a:extLst>
              <a:ext uri="{FF2B5EF4-FFF2-40B4-BE49-F238E27FC236}">
                <a16:creationId xmlns:a16="http://schemas.microsoft.com/office/drawing/2014/main" id="{8119FE23-175C-4549-A4EF-7F91A1257EF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50138546"/>
              </p:ext>
            </p:extLst>
          </p:nvPr>
        </p:nvGraphicFramePr>
        <p:xfrm>
          <a:off x="5350160" y="6351758"/>
          <a:ext cx="2624608" cy="150053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975689">
                  <a:extLst>
                    <a:ext uri="{9D8B030D-6E8A-4147-A177-3AD203B41FA5}">
                      <a16:colId xmlns:a16="http://schemas.microsoft.com/office/drawing/2014/main" val="1895045060"/>
                    </a:ext>
                  </a:extLst>
                </a:gridCol>
                <a:gridCol w="403653">
                  <a:extLst>
                    <a:ext uri="{9D8B030D-6E8A-4147-A177-3AD203B41FA5}">
                      <a16:colId xmlns:a16="http://schemas.microsoft.com/office/drawing/2014/main" val="4181566179"/>
                    </a:ext>
                  </a:extLst>
                </a:gridCol>
                <a:gridCol w="1245266">
                  <a:extLst>
                    <a:ext uri="{9D8B030D-6E8A-4147-A177-3AD203B41FA5}">
                      <a16:colId xmlns:a16="http://schemas.microsoft.com/office/drawing/2014/main" val="2365743103"/>
                    </a:ext>
                  </a:extLst>
                </a:gridCol>
              </a:tblGrid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b="1" u="none" strike="noStrike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1st prescription</a:t>
                      </a:r>
                      <a:endParaRPr lang="en-GB" sz="1050" b="1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7144" marR="7144" marT="714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1" u="none" strike="noStrike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ADs</a:t>
                      </a:r>
                      <a:endParaRPr lang="en-GB" sz="1050" b="1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7144" marR="7144" marT="714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b="1" u="none" strike="noStrike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Benzodiazepine / Z drug</a:t>
                      </a:r>
                      <a:endParaRPr lang="en-GB" sz="1050" b="1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7144" marR="7144" marT="714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07400616"/>
                  </a:ext>
                </a:extLst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u="none" strike="noStrike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1960s</a:t>
                      </a:r>
                      <a:endParaRPr lang="en-GB" sz="1050" b="0" i="0" u="none" strike="noStrike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7144" marR="7144" marT="714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u="none" strike="noStrike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1%</a:t>
                      </a:r>
                      <a:endParaRPr lang="en-GB" sz="1050" b="0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7144" marR="7144" marT="714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u="none" strike="noStrike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3%</a:t>
                      </a:r>
                      <a:endParaRPr lang="en-GB" sz="1050" b="0" i="0" u="none" strike="noStrike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7144" marR="7144" marT="714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28398454"/>
                  </a:ext>
                </a:extLst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u="none" strike="noStrike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1970s</a:t>
                      </a:r>
                      <a:endParaRPr lang="en-GB" sz="1050" b="0" i="0" u="none" strike="noStrike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7144" marR="7144" marT="714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u="none" strike="noStrike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3%</a:t>
                      </a:r>
                      <a:endParaRPr lang="en-GB" sz="1050" b="0" i="0" u="none" strike="noStrike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7144" marR="7144" marT="714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u="none" strike="noStrike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11%</a:t>
                      </a:r>
                      <a:endParaRPr lang="en-GB" sz="1050" b="0" i="0" u="none" strike="noStrike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7144" marR="7144" marT="714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23261592"/>
                  </a:ext>
                </a:extLst>
              </a:tr>
              <a:tr h="160372"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u="none" strike="noStrike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1980s</a:t>
                      </a:r>
                      <a:endParaRPr lang="en-GB" sz="1050" b="0" i="0" u="none" strike="noStrike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7144" marR="7144" marT="714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u="none" strike="noStrike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1%</a:t>
                      </a:r>
                      <a:endParaRPr lang="en-GB" sz="1050" b="0" i="0" u="none" strike="noStrike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7144" marR="7144" marT="714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u="none" strike="noStrike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5%</a:t>
                      </a:r>
                      <a:endParaRPr lang="en-GB" sz="1050" b="0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7144" marR="7144" marT="714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72870625"/>
                  </a:ext>
                </a:extLst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u="none" strike="noStrike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1990s</a:t>
                      </a:r>
                      <a:endParaRPr lang="en-GB" sz="1050" b="0" i="0" u="none" strike="noStrike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7144" marR="7144" marT="714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u="none" strike="noStrike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19%</a:t>
                      </a:r>
                      <a:endParaRPr lang="en-GB" sz="1050" b="0" i="0" u="none" strike="noStrike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7144" marR="7144" marT="714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u="none" strike="noStrike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16%</a:t>
                      </a:r>
                      <a:endParaRPr lang="en-GB" sz="1050" b="0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7144" marR="7144" marT="714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084478"/>
                  </a:ext>
                </a:extLst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u="none" strike="noStrike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2000s</a:t>
                      </a:r>
                      <a:endParaRPr lang="en-GB" sz="1050" b="0" i="0" u="none" strike="noStrike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7144" marR="7144" marT="714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u="none" strike="noStrike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26%</a:t>
                      </a:r>
                      <a:endParaRPr lang="en-GB" sz="1050" b="0" i="0" u="none" strike="noStrike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7144" marR="7144" marT="714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1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37%</a:t>
                      </a:r>
                      <a:endParaRPr lang="en-GB" sz="1050" b="1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7144" marR="7144" marT="714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24336816"/>
                  </a:ext>
                </a:extLst>
              </a:tr>
              <a:tr h="170367"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u="none" strike="noStrike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2010s</a:t>
                      </a:r>
                      <a:endParaRPr lang="en-GB" sz="1050" b="0" i="0" u="none" strike="noStrike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7144" marR="7144" marT="714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1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37%</a:t>
                      </a:r>
                      <a:endParaRPr lang="en-GB" sz="1050" b="1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7144" marR="7144" marT="714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21%</a:t>
                      </a:r>
                      <a:endParaRPr lang="en-GB" sz="1050" b="0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7144" marR="7144" marT="714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71659004"/>
                  </a:ext>
                </a:extLst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u="none" strike="noStrike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Not said</a:t>
                      </a:r>
                      <a:endParaRPr lang="en-GB" sz="1050" b="0" i="0" u="none" strike="noStrike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7144" marR="7144" marT="714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u="none" strike="noStrike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13%</a:t>
                      </a:r>
                      <a:endParaRPr lang="en-GB" sz="1050" b="0" i="0" u="none" strike="noStrike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7144" marR="7144" marT="714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u="none" strike="noStrike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8%</a:t>
                      </a:r>
                      <a:endParaRPr lang="en-GB" sz="1050" b="0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7144" marR="7144" marT="714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6847540"/>
                  </a:ext>
                </a:extLst>
              </a:tr>
            </a:tbl>
          </a:graphicData>
        </a:graphic>
      </p:graphicFrame>
      <p:cxnSp>
        <p:nvCxnSpPr>
          <p:cNvPr id="123" name="Straight Arrow Connector 122">
            <a:extLst>
              <a:ext uri="{FF2B5EF4-FFF2-40B4-BE49-F238E27FC236}">
                <a16:creationId xmlns:a16="http://schemas.microsoft.com/office/drawing/2014/main" id="{749FA23B-D2ED-5B4F-BCC8-AF41B4229DA4}"/>
              </a:ext>
            </a:extLst>
          </p:cNvPr>
          <p:cNvCxnSpPr>
            <a:cxnSpLocks/>
            <a:stCxn id="79" idx="3"/>
            <a:endCxn id="120" idx="1"/>
          </p:cNvCxnSpPr>
          <p:nvPr/>
        </p:nvCxnSpPr>
        <p:spPr>
          <a:xfrm>
            <a:off x="3045518" y="7091684"/>
            <a:ext cx="435485" cy="10899"/>
          </a:xfrm>
          <a:prstGeom prst="straightConnector1">
            <a:avLst/>
          </a:prstGeom>
          <a:ln w="317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34" name="Table 133">
            <a:extLst>
              <a:ext uri="{FF2B5EF4-FFF2-40B4-BE49-F238E27FC236}">
                <a16:creationId xmlns:a16="http://schemas.microsoft.com/office/drawing/2014/main" id="{CE8AF015-D9AA-4240-934D-7663503FA48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22890122"/>
              </p:ext>
            </p:extLst>
          </p:nvPr>
        </p:nvGraphicFramePr>
        <p:xfrm>
          <a:off x="8543246" y="6426342"/>
          <a:ext cx="2384584" cy="91583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192292">
                  <a:extLst>
                    <a:ext uri="{9D8B030D-6E8A-4147-A177-3AD203B41FA5}">
                      <a16:colId xmlns:a16="http://schemas.microsoft.com/office/drawing/2014/main" val="2246836005"/>
                    </a:ext>
                  </a:extLst>
                </a:gridCol>
                <a:gridCol w="1192292">
                  <a:extLst>
                    <a:ext uri="{9D8B030D-6E8A-4147-A177-3AD203B41FA5}">
                      <a16:colId xmlns:a16="http://schemas.microsoft.com/office/drawing/2014/main" val="3438231264"/>
                    </a:ext>
                  </a:extLst>
                </a:gridCol>
              </a:tblGrid>
              <a:tr h="152400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1050" b="1" u="none" strike="noStrike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No. of side effects</a:t>
                      </a:r>
                      <a:endParaRPr lang="en-GB" sz="1050" b="1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7144" marR="7144" marT="714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929201"/>
                  </a:ext>
                </a:extLst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u="none" strike="noStrike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1-4</a:t>
                      </a:r>
                      <a:endParaRPr lang="en-GB" sz="1050" b="0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7144" marR="7144" marT="714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1" u="none" strike="noStrike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37%</a:t>
                      </a:r>
                      <a:endParaRPr lang="en-GB" sz="1050" b="1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7144" marR="7144" marT="714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04243371"/>
                  </a:ext>
                </a:extLst>
              </a:tr>
              <a:tr h="93703"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u="none" strike="noStrike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5-10</a:t>
                      </a:r>
                      <a:endParaRPr lang="en-GB" sz="1050" b="0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7144" marR="7144" marT="714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1" u="none" strike="noStrike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24%</a:t>
                      </a:r>
                      <a:endParaRPr lang="en-GB" sz="1050" b="1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7144" marR="7144" marT="714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10077276"/>
                  </a:ext>
                </a:extLst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u="none" strike="noStrike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11+</a:t>
                      </a:r>
                      <a:endParaRPr lang="en-GB" sz="1050" b="0" i="0" u="none" strike="noStrike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7144" marR="7144" marT="714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1" u="none" strike="noStrike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6%</a:t>
                      </a:r>
                      <a:endParaRPr lang="en-GB" sz="1050" b="1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7144" marR="7144" marT="714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9910738"/>
                  </a:ext>
                </a:extLst>
              </a:tr>
              <a:tr h="247174"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u="none" strike="noStrike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Not said number</a:t>
                      </a:r>
                      <a:endParaRPr lang="en-GB" sz="1050" b="0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7144" marR="7144" marT="714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u="none" strike="noStrike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33%</a:t>
                      </a:r>
                      <a:endParaRPr lang="en-GB" sz="1050" b="0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7144" marR="7144" marT="714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41032407"/>
                  </a:ext>
                </a:extLst>
              </a:tr>
            </a:tbl>
          </a:graphicData>
        </a:graphic>
      </p:graphicFrame>
      <p:sp>
        <p:nvSpPr>
          <p:cNvPr id="142" name="Decision 141">
            <a:extLst>
              <a:ext uri="{FF2B5EF4-FFF2-40B4-BE49-F238E27FC236}">
                <a16:creationId xmlns:a16="http://schemas.microsoft.com/office/drawing/2014/main" id="{55BE139E-997D-F945-8AE6-394F83C1AF9F}"/>
              </a:ext>
            </a:extLst>
          </p:cNvPr>
          <p:cNvSpPr/>
          <p:nvPr/>
        </p:nvSpPr>
        <p:spPr>
          <a:xfrm>
            <a:off x="1052159" y="4755781"/>
            <a:ext cx="1545478" cy="1220861"/>
          </a:xfrm>
          <a:prstGeom prst="flowChartDecision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en-GB" sz="900" b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FP1</a:t>
            </a:r>
            <a:endParaRPr lang="en-GB" sz="90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ctr"/>
            <a:r>
              <a:rPr lang="en-GB" sz="9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Lack of alternative interventions to drugs</a:t>
            </a:r>
          </a:p>
          <a:p>
            <a:pPr algn="ctr"/>
            <a:endParaRPr lang="en-GB" sz="70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43" name="Decision 142">
            <a:extLst>
              <a:ext uri="{FF2B5EF4-FFF2-40B4-BE49-F238E27FC236}">
                <a16:creationId xmlns:a16="http://schemas.microsoft.com/office/drawing/2014/main" id="{B7466B17-02B4-154E-8DF9-9393AAA5D573}"/>
              </a:ext>
            </a:extLst>
          </p:cNvPr>
          <p:cNvSpPr/>
          <p:nvPr/>
        </p:nvSpPr>
        <p:spPr>
          <a:xfrm>
            <a:off x="7237596" y="4390387"/>
            <a:ext cx="1846582" cy="1536960"/>
          </a:xfrm>
          <a:prstGeom prst="flowChartDecision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en-GB" sz="900" b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FP2</a:t>
            </a:r>
            <a:r>
              <a:rPr lang="en-GB" sz="9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</a:t>
            </a:r>
          </a:p>
          <a:p>
            <a:pPr algn="ctr"/>
            <a:r>
              <a:rPr lang="en-GB" sz="9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No warning re: dependency &amp; withdrawal effects  = no informed consent</a:t>
            </a:r>
          </a:p>
        </p:txBody>
      </p:sp>
      <p:sp>
        <p:nvSpPr>
          <p:cNvPr id="144" name="Decision 143">
            <a:extLst>
              <a:ext uri="{FF2B5EF4-FFF2-40B4-BE49-F238E27FC236}">
                <a16:creationId xmlns:a16="http://schemas.microsoft.com/office/drawing/2014/main" id="{EFA0AE87-2A0C-E249-966A-8113DF2D6428}"/>
              </a:ext>
            </a:extLst>
          </p:cNvPr>
          <p:cNvSpPr/>
          <p:nvPr/>
        </p:nvSpPr>
        <p:spPr>
          <a:xfrm>
            <a:off x="10454466" y="4554743"/>
            <a:ext cx="1882439" cy="1496849"/>
          </a:xfrm>
          <a:prstGeom prst="flowChartDecision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endParaRPr lang="en-GB" sz="900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ctr"/>
            <a:r>
              <a:rPr lang="en-GB" sz="900" b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FP3</a:t>
            </a:r>
            <a:r>
              <a:rPr lang="en-GB" sz="9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</a:p>
          <a:p>
            <a:pPr algn="ctr"/>
            <a:r>
              <a:rPr lang="en-GB" sz="9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Drug treatment continued despite drugs not helping and /or severe side effects</a:t>
            </a:r>
          </a:p>
          <a:p>
            <a:pPr algn="ctr"/>
            <a:endParaRPr lang="en-GB" sz="90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cxnSp>
        <p:nvCxnSpPr>
          <p:cNvPr id="149" name="Elbow Connector 148">
            <a:extLst>
              <a:ext uri="{FF2B5EF4-FFF2-40B4-BE49-F238E27FC236}">
                <a16:creationId xmlns:a16="http://schemas.microsoft.com/office/drawing/2014/main" id="{89444DCE-A74A-394E-B979-A56FDFA2C578}"/>
              </a:ext>
            </a:extLst>
          </p:cNvPr>
          <p:cNvCxnSpPr>
            <a:cxnSpLocks/>
            <a:stCxn id="64" idx="2"/>
            <a:endCxn id="89" idx="1"/>
          </p:cNvCxnSpPr>
          <p:nvPr/>
        </p:nvCxnSpPr>
        <p:spPr>
          <a:xfrm rot="16200000" flipH="1">
            <a:off x="7243031" y="3060683"/>
            <a:ext cx="1267310" cy="830322"/>
          </a:xfrm>
          <a:prstGeom prst="bentConnector2">
            <a:avLst/>
          </a:prstGeom>
          <a:ln w="317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252207" y="8830887"/>
            <a:ext cx="918345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* Up to 3 answers recorded per petition responder, so % = % of 158 responders who mentioned each answer</a:t>
            </a:r>
          </a:p>
        </p:txBody>
      </p:sp>
      <p:pic>
        <p:nvPicPr>
          <p:cNvPr id="62" name="Picture 61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207" y="560704"/>
            <a:ext cx="424069" cy="455832"/>
          </a:xfrm>
          <a:prstGeom prst="rect">
            <a:avLst/>
          </a:prstGeom>
        </p:spPr>
      </p:pic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24539754"/>
              </p:ext>
            </p:extLst>
          </p:nvPr>
        </p:nvGraphicFramePr>
        <p:xfrm>
          <a:off x="8176223" y="7546432"/>
          <a:ext cx="4355552" cy="1017270"/>
        </p:xfrm>
        <a:graphic>
          <a:graphicData uri="http://schemas.openxmlformats.org/drawingml/2006/table">
            <a:tbl>
              <a:tblPr/>
              <a:tblGrid>
                <a:gridCol w="30717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8639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4304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61893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66585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Side effects included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1050" b="0" i="0" u="none" strike="noStrike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50" b="0" i="0" u="none" strike="noStrike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6658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Agitation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Mania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66585">
                <a:tc>
                  <a:txBody>
                    <a:bodyPr/>
                    <a:lstStyle/>
                    <a:p>
                      <a:pPr algn="ctr" fontAlgn="b"/>
                      <a:r>
                        <a:rPr lang="is-IS" sz="1050" b="1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Brain fog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Paranoia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6658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Brain zaps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Psychosis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6658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Burning sensation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Sexual function change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6658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Insomnia / sleep worsened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Suicidality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cxnSp>
        <p:nvCxnSpPr>
          <p:cNvPr id="28" name="Straight Arrow Connector 27"/>
          <p:cNvCxnSpPr>
            <a:cxnSpLocks/>
            <a:stCxn id="89" idx="3"/>
            <a:endCxn id="116" idx="1"/>
          </p:cNvCxnSpPr>
          <p:nvPr/>
        </p:nvCxnSpPr>
        <p:spPr>
          <a:xfrm>
            <a:off x="9343794" y="4109499"/>
            <a:ext cx="586253" cy="3507"/>
          </a:xfrm>
          <a:prstGeom prst="straightConnector1">
            <a:avLst/>
          </a:prstGeom>
          <a:ln w="31750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Rounded Rectangle 6"/>
          <p:cNvSpPr/>
          <p:nvPr/>
        </p:nvSpPr>
        <p:spPr>
          <a:xfrm>
            <a:off x="125525" y="1607957"/>
            <a:ext cx="734688" cy="424593"/>
          </a:xfrm>
          <a:prstGeom prst="round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Start here</a:t>
            </a:r>
          </a:p>
        </p:txBody>
      </p:sp>
      <p:cxnSp>
        <p:nvCxnSpPr>
          <p:cNvPr id="67" name="Straight Arrow Connector 66">
            <a:extLst>
              <a:ext uri="{FF2B5EF4-FFF2-40B4-BE49-F238E27FC236}">
                <a16:creationId xmlns:a16="http://schemas.microsoft.com/office/drawing/2014/main" id="{F72BECBA-D1F7-224B-B34C-75A7A9B314E6}"/>
              </a:ext>
            </a:extLst>
          </p:cNvPr>
          <p:cNvCxnSpPr>
            <a:cxnSpLocks/>
          </p:cNvCxnSpPr>
          <p:nvPr/>
        </p:nvCxnSpPr>
        <p:spPr>
          <a:xfrm>
            <a:off x="1070464" y="1184051"/>
            <a:ext cx="11461313" cy="0"/>
          </a:xfrm>
          <a:prstGeom prst="straightConnector1">
            <a:avLst/>
          </a:prstGeom>
          <a:ln w="508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TextBox 68">
            <a:extLst>
              <a:ext uri="{FF2B5EF4-FFF2-40B4-BE49-F238E27FC236}">
                <a16:creationId xmlns:a16="http://schemas.microsoft.com/office/drawing/2014/main" id="{BFF89B3B-4D50-F646-BB56-907C452D10FC}"/>
              </a:ext>
            </a:extLst>
          </p:cNvPr>
          <p:cNvSpPr txBox="1"/>
          <p:nvPr/>
        </p:nvSpPr>
        <p:spPr>
          <a:xfrm>
            <a:off x="11100311" y="787387"/>
            <a:ext cx="104547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>
                <a:solidFill>
                  <a:schemeClr val="accent1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Timeline</a:t>
            </a:r>
          </a:p>
        </p:txBody>
      </p:sp>
      <p:cxnSp>
        <p:nvCxnSpPr>
          <p:cNvPr id="78" name="Straight Arrow Connector 77">
            <a:extLst>
              <a:ext uri="{FF2B5EF4-FFF2-40B4-BE49-F238E27FC236}">
                <a16:creationId xmlns:a16="http://schemas.microsoft.com/office/drawing/2014/main" id="{D0F88CDF-495A-E84F-85F3-C2B48B3E7D6F}"/>
              </a:ext>
            </a:extLst>
          </p:cNvPr>
          <p:cNvCxnSpPr>
            <a:cxnSpLocks/>
            <a:stCxn id="44" idx="2"/>
            <a:endCxn id="17" idx="0"/>
          </p:cNvCxnSpPr>
          <p:nvPr/>
        </p:nvCxnSpPr>
        <p:spPr>
          <a:xfrm>
            <a:off x="1533107" y="3313476"/>
            <a:ext cx="993" cy="769965"/>
          </a:xfrm>
          <a:prstGeom prst="straightConnector1">
            <a:avLst/>
          </a:prstGeom>
          <a:ln w="31750"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62C548EC-2BA4-9547-B394-764F34909EBF}"/>
              </a:ext>
            </a:extLst>
          </p:cNvPr>
          <p:cNvCxnSpPr>
            <a:cxnSpLocks/>
            <a:stCxn id="43" idx="3"/>
            <a:endCxn id="21" idx="1"/>
          </p:cNvCxnSpPr>
          <p:nvPr/>
        </p:nvCxnSpPr>
        <p:spPr>
          <a:xfrm flipV="1">
            <a:off x="1943937" y="1998422"/>
            <a:ext cx="333204" cy="2976"/>
          </a:xfrm>
          <a:prstGeom prst="line">
            <a:avLst/>
          </a:prstGeom>
          <a:ln w="317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Straight Connector 87">
            <a:extLst>
              <a:ext uri="{FF2B5EF4-FFF2-40B4-BE49-F238E27FC236}">
                <a16:creationId xmlns:a16="http://schemas.microsoft.com/office/drawing/2014/main" id="{6A4006B1-822F-EE40-8ADD-DC08B56654EF}"/>
              </a:ext>
            </a:extLst>
          </p:cNvPr>
          <p:cNvCxnSpPr/>
          <p:nvPr/>
        </p:nvCxnSpPr>
        <p:spPr>
          <a:xfrm>
            <a:off x="1947296" y="3058024"/>
            <a:ext cx="333205" cy="984"/>
          </a:xfrm>
          <a:prstGeom prst="line">
            <a:avLst/>
          </a:prstGeom>
          <a:ln w="317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Elbow Connector 99">
            <a:extLst>
              <a:ext uri="{FF2B5EF4-FFF2-40B4-BE49-F238E27FC236}">
                <a16:creationId xmlns:a16="http://schemas.microsoft.com/office/drawing/2014/main" id="{D7671204-40A9-BE4E-8B0C-A0268555022A}"/>
              </a:ext>
            </a:extLst>
          </p:cNvPr>
          <p:cNvCxnSpPr>
            <a:cxnSpLocks/>
            <a:stCxn id="74" idx="3"/>
            <a:endCxn id="109" idx="1"/>
          </p:cNvCxnSpPr>
          <p:nvPr/>
        </p:nvCxnSpPr>
        <p:spPr>
          <a:xfrm flipV="1">
            <a:off x="3992380" y="4148829"/>
            <a:ext cx="647124" cy="210890"/>
          </a:xfrm>
          <a:prstGeom prst="bentConnector3">
            <a:avLst>
              <a:gd name="adj1" fmla="val 50000"/>
            </a:avLst>
          </a:prstGeom>
          <a:ln w="317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Decision 64">
            <a:extLst>
              <a:ext uri="{FF2B5EF4-FFF2-40B4-BE49-F238E27FC236}">
                <a16:creationId xmlns:a16="http://schemas.microsoft.com/office/drawing/2014/main" id="{55BE139E-997D-F945-8AE6-394F83C1AF9F}"/>
              </a:ext>
            </a:extLst>
          </p:cNvPr>
          <p:cNvSpPr/>
          <p:nvPr/>
        </p:nvSpPr>
        <p:spPr>
          <a:xfrm>
            <a:off x="11063301" y="1572916"/>
            <a:ext cx="1064580" cy="986495"/>
          </a:xfrm>
          <a:prstGeom prst="flowChartDecision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en-GB" sz="1050" b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FP = </a:t>
            </a:r>
          </a:p>
          <a:p>
            <a:pPr algn="ctr"/>
            <a:r>
              <a:rPr lang="en-GB" sz="1050" b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Failure Point</a:t>
            </a:r>
          </a:p>
        </p:txBody>
      </p:sp>
      <p:cxnSp>
        <p:nvCxnSpPr>
          <p:cNvPr id="137" name="Straight Connector 136">
            <a:extLst>
              <a:ext uri="{FF2B5EF4-FFF2-40B4-BE49-F238E27FC236}">
                <a16:creationId xmlns:a16="http://schemas.microsoft.com/office/drawing/2014/main" id="{3055A8D4-A413-CD4C-AF93-D21FD694BFAF}"/>
              </a:ext>
            </a:extLst>
          </p:cNvPr>
          <p:cNvCxnSpPr>
            <a:cxnSpLocks/>
            <a:stCxn id="120" idx="3"/>
            <a:endCxn id="121" idx="1"/>
          </p:cNvCxnSpPr>
          <p:nvPr/>
        </p:nvCxnSpPr>
        <p:spPr>
          <a:xfrm flipV="1">
            <a:off x="5090122" y="7102025"/>
            <a:ext cx="260038" cy="558"/>
          </a:xfrm>
          <a:prstGeom prst="line">
            <a:avLst/>
          </a:prstGeom>
          <a:ln w="317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7" name="Straight Connector 156">
            <a:extLst>
              <a:ext uri="{FF2B5EF4-FFF2-40B4-BE49-F238E27FC236}">
                <a16:creationId xmlns:a16="http://schemas.microsoft.com/office/drawing/2014/main" id="{3E529385-367C-1F44-84D4-543030B13E52}"/>
              </a:ext>
            </a:extLst>
          </p:cNvPr>
          <p:cNvCxnSpPr>
            <a:cxnSpLocks/>
            <a:endCxn id="134" idx="2"/>
          </p:cNvCxnSpPr>
          <p:nvPr/>
        </p:nvCxnSpPr>
        <p:spPr>
          <a:xfrm flipV="1">
            <a:off x="9735538" y="7342172"/>
            <a:ext cx="0" cy="204260"/>
          </a:xfrm>
          <a:prstGeom prst="line">
            <a:avLst/>
          </a:prstGeom>
          <a:ln w="317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6" name="Elbow Connector 135">
            <a:extLst>
              <a:ext uri="{FF2B5EF4-FFF2-40B4-BE49-F238E27FC236}">
                <a16:creationId xmlns:a16="http://schemas.microsoft.com/office/drawing/2014/main" id="{97C0CE4E-3320-3F41-A944-ECAC101F9DDA}"/>
              </a:ext>
            </a:extLst>
          </p:cNvPr>
          <p:cNvCxnSpPr>
            <a:cxnSpLocks/>
            <a:stCxn id="57" idx="3"/>
            <a:endCxn id="134" idx="0"/>
          </p:cNvCxnSpPr>
          <p:nvPr/>
        </p:nvCxnSpPr>
        <p:spPr>
          <a:xfrm>
            <a:off x="9333040" y="2480570"/>
            <a:ext cx="402498" cy="3945772"/>
          </a:xfrm>
          <a:prstGeom prst="bentConnector2">
            <a:avLst/>
          </a:prstGeom>
          <a:ln w="317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3" name="Elbow Connector 152">
            <a:extLst>
              <a:ext uri="{FF2B5EF4-FFF2-40B4-BE49-F238E27FC236}">
                <a16:creationId xmlns:a16="http://schemas.microsoft.com/office/drawing/2014/main" id="{C184645A-2C31-E640-9E0C-9578F0328B5F}"/>
              </a:ext>
            </a:extLst>
          </p:cNvPr>
          <p:cNvCxnSpPr>
            <a:cxnSpLocks/>
            <a:stCxn id="74" idx="2"/>
            <a:endCxn id="79" idx="0"/>
          </p:cNvCxnSpPr>
          <p:nvPr/>
        </p:nvCxnSpPr>
        <p:spPr>
          <a:xfrm rot="5400000">
            <a:off x="1895083" y="5431086"/>
            <a:ext cx="1809893" cy="815875"/>
          </a:xfrm>
          <a:prstGeom prst="bentConnector3">
            <a:avLst/>
          </a:prstGeom>
          <a:ln w="317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>
            <a:extLst>
              <a:ext uri="{FF2B5EF4-FFF2-40B4-BE49-F238E27FC236}">
                <a16:creationId xmlns:a16="http://schemas.microsoft.com/office/drawing/2014/main" id="{EA232CC1-7954-FA47-B1BC-420510A33E15}"/>
              </a:ext>
            </a:extLst>
          </p:cNvPr>
          <p:cNvSpPr txBox="1"/>
          <p:nvPr/>
        </p:nvSpPr>
        <p:spPr>
          <a:xfrm>
            <a:off x="10717967" y="164892"/>
            <a:ext cx="192873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Figure 1</a:t>
            </a:r>
          </a:p>
        </p:txBody>
      </p:sp>
    </p:spTree>
    <p:extLst>
      <p:ext uri="{BB962C8B-B14F-4D97-AF65-F5344CB8AC3E}">
        <p14:creationId xmlns:p14="http://schemas.microsoft.com/office/powerpoint/2010/main" val="168457291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16902</TotalTime>
  <Words>366</Words>
  <Application>Microsoft Macintosh PowerPoint</Application>
  <PresentationFormat>A3 Paper (297x420 mm)</PresentationFormat>
  <Paragraphs>157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Verdana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David Cope</dc:creator>
  <cp:lastModifiedBy>Anne Guy</cp:lastModifiedBy>
  <cp:revision>327</cp:revision>
  <cp:lastPrinted>2020-08-06T14:46:55Z</cp:lastPrinted>
  <dcterms:created xsi:type="dcterms:W3CDTF">2017-10-21T13:54:48Z</dcterms:created>
  <dcterms:modified xsi:type="dcterms:W3CDTF">2020-08-10T10:38:07Z</dcterms:modified>
</cp:coreProperties>
</file>