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616" r:id="rId2"/>
    <p:sldId id="257" r:id="rId3"/>
    <p:sldId id="619" r:id="rId4"/>
    <p:sldId id="614" r:id="rId5"/>
    <p:sldId id="578" r:id="rId6"/>
    <p:sldId id="581" r:id="rId7"/>
    <p:sldId id="618" r:id="rId8"/>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085" autoAdjust="0"/>
    <p:restoredTop sz="76226" autoAdjust="0"/>
  </p:normalViewPr>
  <p:slideViewPr>
    <p:cSldViewPr snapToGrid="0">
      <p:cViewPr varScale="1">
        <p:scale>
          <a:sx n="70" d="100"/>
          <a:sy n="70" d="100"/>
        </p:scale>
        <p:origin x="104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image" Target="../media/image13.emf"/><Relationship Id="rId5" Type="http://schemas.openxmlformats.org/officeDocument/2006/relationships/image" Target="../media/image17.emf"/><Relationship Id="rId4" Type="http://schemas.openxmlformats.org/officeDocument/2006/relationships/image" Target="../media/image1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06EBA1-92F2-46C5-81B8-AADD403395AF}" type="datetimeFigureOut">
              <a:rPr lang="en-GB" smtClean="0"/>
              <a:t>06/11/2020</a:t>
            </a:fld>
            <a:endParaRPr lang="en-GB"/>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4D1E86-0FA4-4472-BF73-08123E687547}" type="slidenum">
              <a:rPr lang="en-GB" smtClean="0"/>
              <a:t>‹#›</a:t>
            </a:fld>
            <a:endParaRPr lang="en-GB"/>
          </a:p>
        </p:txBody>
      </p:sp>
    </p:spTree>
    <p:extLst>
      <p:ext uri="{BB962C8B-B14F-4D97-AF65-F5344CB8AC3E}">
        <p14:creationId xmlns:p14="http://schemas.microsoft.com/office/powerpoint/2010/main" val="23047162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Figure </a:t>
            </a:r>
            <a:r>
              <a:rPr lang="en-US" sz="1200" b="1" kern="1200" dirty="0" err="1" smtClean="0">
                <a:solidFill>
                  <a:schemeClr val="tx1"/>
                </a:solidFill>
                <a:effectLst/>
                <a:latin typeface="+mn-lt"/>
                <a:ea typeface="+mn-ea"/>
                <a:cs typeface="+mn-cs"/>
              </a:rPr>
              <a:t>S1</a:t>
            </a:r>
            <a:r>
              <a:rPr lang="en-US" sz="1200" b="1" kern="1200" dirty="0">
                <a:solidFill>
                  <a:schemeClr val="tx1"/>
                </a:solidFill>
                <a:effectLst/>
                <a:latin typeface="+mn-lt"/>
                <a:ea typeface="+mn-ea"/>
                <a:cs typeface="+mn-cs"/>
              </a:rPr>
              <a:t>. Western Blot of total anti-ubiquitin and controls used for anti-ISG15 antibody. </a:t>
            </a:r>
            <a:r>
              <a:rPr lang="en-US" sz="1200" kern="1200" dirty="0">
                <a:solidFill>
                  <a:schemeClr val="tx1"/>
                </a:solidFill>
                <a:effectLst/>
                <a:latin typeface="+mn-lt"/>
                <a:ea typeface="+mn-ea"/>
                <a:cs typeface="+mn-cs"/>
              </a:rPr>
              <a:t>A lysate of HeLa cells, recombinant human MPO (</a:t>
            </a:r>
            <a:r>
              <a:rPr lang="en-US" sz="1200" kern="1200" dirty="0" err="1">
                <a:solidFill>
                  <a:schemeClr val="tx1"/>
                </a:solidFill>
                <a:effectLst/>
                <a:latin typeface="+mn-lt"/>
                <a:ea typeface="+mn-ea"/>
                <a:cs typeface="+mn-cs"/>
              </a:rPr>
              <a:t>rhMPO</a:t>
            </a:r>
            <a:r>
              <a:rPr lang="en-US" sz="1200" kern="1200" dirty="0">
                <a:solidFill>
                  <a:schemeClr val="tx1"/>
                </a:solidFill>
                <a:effectLst/>
                <a:latin typeface="+mn-lt"/>
                <a:ea typeface="+mn-ea"/>
                <a:cs typeface="+mn-cs"/>
              </a:rPr>
              <a:t>) are observed, both without the presence of ubiquitin and MPO with ubiquitin as negative controls of the reaction (since all the substrates necessary for the enzymatic reaction are added except ATP); in the last lane the product of the complete in vitro ubiquitylation reaction of the MPO (Panel A).</a:t>
            </a:r>
            <a:r>
              <a:rPr lang="en-US" sz="1200" b="1" kern="1200" dirty="0">
                <a:solidFill>
                  <a:schemeClr val="tx1"/>
                </a:solidFill>
                <a:effectLst/>
                <a:latin typeface="+mn-lt"/>
                <a:ea typeface="+mn-ea"/>
                <a:cs typeface="+mn-cs"/>
              </a:rPr>
              <a:t> </a:t>
            </a:r>
            <a:r>
              <a:rPr lang="en-US" sz="1200" b="0" kern="1200" dirty="0">
                <a:solidFill>
                  <a:schemeClr val="tx1"/>
                </a:solidFill>
                <a:effectLst/>
                <a:latin typeface="+mn-lt"/>
                <a:ea typeface="+mn-ea"/>
                <a:cs typeface="+mn-cs"/>
              </a:rPr>
              <a:t>A lysate of transfected human HEK293T cells that overexpressed ISG15 used as a positive control and empty vector transfected control cell lysate (HEK293) as a negative control for Western Blot experiments of the figure 2 (Panel B).</a:t>
            </a:r>
            <a:endParaRPr lang="es-MX" sz="1200" b="1" kern="1200" dirty="0">
              <a:solidFill>
                <a:schemeClr val="tx1"/>
              </a:solidFill>
              <a:effectLst/>
              <a:latin typeface="+mn-lt"/>
              <a:ea typeface="+mn-ea"/>
              <a:cs typeface="+mn-cs"/>
            </a:endParaRPr>
          </a:p>
          <a:p>
            <a:endParaRPr lang="en-GB" dirty="0"/>
          </a:p>
        </p:txBody>
      </p:sp>
      <p:sp>
        <p:nvSpPr>
          <p:cNvPr id="4" name="Marcador de número de diapositiva 3"/>
          <p:cNvSpPr>
            <a:spLocks noGrp="1"/>
          </p:cNvSpPr>
          <p:nvPr>
            <p:ph type="sldNum" sz="quarter" idx="5"/>
          </p:nvPr>
        </p:nvSpPr>
        <p:spPr/>
        <p:txBody>
          <a:bodyPr/>
          <a:lstStyle/>
          <a:p>
            <a:fld id="{82961559-6686-423E-A22E-B45D6199E2AB}" type="slidenum">
              <a:rPr lang="en-GB" smtClean="0"/>
              <a:t>1</a:t>
            </a:fld>
            <a:endParaRPr lang="en-GB"/>
          </a:p>
        </p:txBody>
      </p:sp>
    </p:spTree>
    <p:extLst>
      <p:ext uri="{BB962C8B-B14F-4D97-AF65-F5344CB8AC3E}">
        <p14:creationId xmlns:p14="http://schemas.microsoft.com/office/powerpoint/2010/main" val="37177942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Figure </a:t>
            </a:r>
            <a:r>
              <a:rPr lang="en-US" sz="1200" b="1" kern="1200" dirty="0" err="1" smtClean="0">
                <a:solidFill>
                  <a:schemeClr val="tx1"/>
                </a:solidFill>
                <a:effectLst/>
                <a:latin typeface="+mn-lt"/>
                <a:ea typeface="+mn-ea"/>
                <a:cs typeface="+mn-cs"/>
              </a:rPr>
              <a:t>S2</a:t>
            </a:r>
            <a:r>
              <a:rPr lang="en-US" sz="1200" b="1" kern="1200" dirty="0">
                <a:solidFill>
                  <a:schemeClr val="tx1"/>
                </a:solidFill>
                <a:effectLst/>
                <a:latin typeface="+mn-lt"/>
                <a:ea typeface="+mn-ea"/>
                <a:cs typeface="+mn-cs"/>
              </a:rPr>
              <a:t>. Representative dot plot of the gating strategy for the determination of the percentage of CD25, Ki67, </a:t>
            </a:r>
            <a:r>
              <a:rPr lang="en-US" sz="1200" b="1" kern="1200" dirty="0" err="1">
                <a:solidFill>
                  <a:schemeClr val="tx1"/>
                </a:solidFill>
                <a:effectLst/>
                <a:latin typeface="+mn-lt"/>
                <a:ea typeface="+mn-ea"/>
                <a:cs typeface="+mn-cs"/>
              </a:rPr>
              <a:t>IFNγ</a:t>
            </a:r>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The lymphocyte population was selected from a graph of size and complexity (Panel A). Then the </a:t>
            </a:r>
            <a:r>
              <a:rPr lang="en-US" sz="1200" kern="1200" dirty="0" err="1">
                <a:solidFill>
                  <a:schemeClr val="tx1"/>
                </a:solidFill>
                <a:effectLst/>
                <a:latin typeface="+mn-lt"/>
                <a:ea typeface="+mn-ea"/>
                <a:cs typeface="+mn-cs"/>
              </a:rPr>
              <a:t>singlettes</a:t>
            </a:r>
            <a:r>
              <a:rPr lang="en-US" sz="1200" kern="1200" dirty="0">
                <a:solidFill>
                  <a:schemeClr val="tx1"/>
                </a:solidFill>
                <a:effectLst/>
                <a:latin typeface="+mn-lt"/>
                <a:ea typeface="+mn-ea"/>
                <a:cs typeface="+mn-cs"/>
              </a:rPr>
              <a:t> were obtained by comparing area granularity against height granularity (Panel B). Viable cells were determined using FVS700 exclusion staining (Panel C). This subpopulation of lymphocytes was determined by CD4 + staining (Panel D). Subsequently, activation markers were determined in this subpopulation (CD25+ in Panel E), proliferation (Ki67+ in Panel F) and polarization through the production of cytokines (</a:t>
            </a:r>
            <a:r>
              <a:rPr lang="en-US" sz="1200" kern="1200" dirty="0" err="1">
                <a:solidFill>
                  <a:schemeClr val="tx1"/>
                </a:solidFill>
                <a:effectLst/>
                <a:latin typeface="+mn-lt"/>
                <a:ea typeface="+mn-ea"/>
                <a:cs typeface="+mn-cs"/>
              </a:rPr>
              <a:t>IFNγ</a:t>
            </a:r>
            <a:r>
              <a:rPr lang="en-US" sz="1200" kern="1200" dirty="0">
                <a:solidFill>
                  <a:schemeClr val="tx1"/>
                </a:solidFill>
                <a:effectLst/>
                <a:latin typeface="+mn-lt"/>
                <a:ea typeface="+mn-ea"/>
                <a:cs typeface="+mn-cs"/>
              </a:rPr>
              <a:t>+ in panel G).</a:t>
            </a:r>
            <a:endParaRPr lang="es-MX" sz="1200" kern="1200" dirty="0">
              <a:solidFill>
                <a:schemeClr val="tx1"/>
              </a:solidFill>
              <a:effectLst/>
              <a:latin typeface="+mn-lt"/>
              <a:ea typeface="+mn-ea"/>
              <a:cs typeface="+mn-cs"/>
            </a:endParaRPr>
          </a:p>
          <a:p>
            <a:endParaRPr lang="en-GB" dirty="0"/>
          </a:p>
        </p:txBody>
      </p:sp>
      <p:sp>
        <p:nvSpPr>
          <p:cNvPr id="4" name="Marcador de número de diapositiva 3"/>
          <p:cNvSpPr>
            <a:spLocks noGrp="1"/>
          </p:cNvSpPr>
          <p:nvPr>
            <p:ph type="sldNum" sz="quarter" idx="5"/>
          </p:nvPr>
        </p:nvSpPr>
        <p:spPr/>
        <p:txBody>
          <a:bodyPr/>
          <a:lstStyle/>
          <a:p>
            <a:fld id="{82961559-6686-423E-A22E-B45D6199E2AB}" type="slidenum">
              <a:rPr lang="en-GB" smtClean="0"/>
              <a:t>2</a:t>
            </a:fld>
            <a:endParaRPr lang="en-GB"/>
          </a:p>
        </p:txBody>
      </p:sp>
    </p:spTree>
    <p:extLst>
      <p:ext uri="{BB962C8B-B14F-4D97-AF65-F5344CB8AC3E}">
        <p14:creationId xmlns:p14="http://schemas.microsoft.com/office/powerpoint/2010/main" val="31344031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smtClean="0"/>
              <a:t>Figure </a:t>
            </a:r>
            <a:r>
              <a:rPr lang="en-GB" b="1" dirty="0" err="1" smtClean="0"/>
              <a:t>S3</a:t>
            </a:r>
            <a:r>
              <a:rPr lang="en-US" sz="1200" b="1" kern="1200" dirty="0">
                <a:solidFill>
                  <a:schemeClr val="tx1"/>
                </a:solidFill>
                <a:effectLst/>
                <a:latin typeface="+mn-lt"/>
                <a:ea typeface="+mn-ea"/>
                <a:cs typeface="+mn-cs"/>
              </a:rPr>
              <a:t>. </a:t>
            </a:r>
            <a:r>
              <a:rPr lang="en-US" sz="1200" b="1" kern="1200" dirty="0" err="1">
                <a:solidFill>
                  <a:schemeClr val="tx1"/>
                </a:solidFill>
                <a:effectLst/>
                <a:latin typeface="+mn-lt"/>
                <a:ea typeface="+mn-ea"/>
                <a:cs typeface="+mn-cs"/>
              </a:rPr>
              <a:t>UbMPO</a:t>
            </a:r>
            <a:r>
              <a:rPr lang="en-US" sz="1200" b="1" kern="1200" dirty="0">
                <a:solidFill>
                  <a:schemeClr val="tx1"/>
                </a:solidFill>
                <a:effectLst/>
                <a:latin typeface="+mn-lt"/>
                <a:ea typeface="+mn-ea"/>
                <a:cs typeface="+mn-cs"/>
              </a:rPr>
              <a:t> diminish CD4</a:t>
            </a:r>
            <a:r>
              <a:rPr lang="en-US" sz="1200" b="1" kern="1200" baseline="30000" dirty="0">
                <a:solidFill>
                  <a:schemeClr val="tx1"/>
                </a:solidFill>
                <a:effectLst/>
                <a:latin typeface="+mn-lt"/>
                <a:ea typeface="+mn-ea"/>
                <a:cs typeface="+mn-cs"/>
              </a:rPr>
              <a:t>+</a:t>
            </a:r>
            <a:r>
              <a:rPr lang="en-US" sz="1200" b="1" kern="1200" dirty="0">
                <a:solidFill>
                  <a:schemeClr val="tx1"/>
                </a:solidFill>
                <a:effectLst/>
                <a:latin typeface="+mn-lt"/>
                <a:ea typeface="+mn-ea"/>
                <a:cs typeface="+mn-cs"/>
              </a:rPr>
              <a:t> lymphocyte activation and proliferation of healthy controls were cocultured with LPS activated DCs with </a:t>
            </a:r>
            <a:r>
              <a:rPr lang="en-US" sz="1200" b="1" kern="1200" dirty="0" err="1">
                <a:solidFill>
                  <a:schemeClr val="tx1"/>
                </a:solidFill>
                <a:effectLst/>
                <a:latin typeface="+mn-lt"/>
                <a:ea typeface="+mn-ea"/>
                <a:cs typeface="+mn-cs"/>
              </a:rPr>
              <a:t>UbMPO</a:t>
            </a:r>
            <a:r>
              <a:rPr lang="en-US" sz="1200" b="1" kern="1200" dirty="0">
                <a:solidFill>
                  <a:schemeClr val="tx1"/>
                </a:solidFill>
                <a:effectLst/>
                <a:latin typeface="+mn-lt"/>
                <a:ea typeface="+mn-ea"/>
                <a:cs typeface="+mn-cs"/>
              </a:rPr>
              <a:t>.  </a:t>
            </a:r>
            <a:r>
              <a:rPr lang="en-US" sz="1200" b="0" kern="1200" dirty="0">
                <a:solidFill>
                  <a:schemeClr val="tx1"/>
                </a:solidFill>
                <a:effectLst/>
                <a:latin typeface="+mn-lt"/>
                <a:ea typeface="+mn-ea"/>
                <a:cs typeface="+mn-cs"/>
              </a:rPr>
              <a:t>No differences were found in the production of cytokines among groups of interest (A-C). However, l</a:t>
            </a:r>
            <a:r>
              <a:rPr lang="en-US" sz="1200" kern="1200" dirty="0">
                <a:solidFill>
                  <a:schemeClr val="tx1"/>
                </a:solidFill>
                <a:effectLst/>
                <a:latin typeface="+mn-lt"/>
                <a:ea typeface="+mn-ea"/>
                <a:cs typeface="+mn-cs"/>
              </a:rPr>
              <a:t>ower activation  of healthy control determined by CD25 expression in CD4</a:t>
            </a:r>
            <a:r>
              <a:rPr lang="en-US" sz="1200" kern="1200" baseline="30000" dirty="0">
                <a:solidFill>
                  <a:schemeClr val="tx1"/>
                </a:solidFill>
                <a:effectLst/>
                <a:latin typeface="+mn-lt"/>
                <a:ea typeface="+mn-ea"/>
                <a:cs typeface="+mn-cs"/>
              </a:rPr>
              <a:t>+</a:t>
            </a:r>
            <a:r>
              <a:rPr lang="en-US" sz="1200" kern="1200" dirty="0">
                <a:solidFill>
                  <a:schemeClr val="tx1"/>
                </a:solidFill>
                <a:effectLst/>
                <a:latin typeface="+mn-lt"/>
                <a:ea typeface="+mn-ea"/>
                <a:cs typeface="+mn-cs"/>
              </a:rPr>
              <a:t> lymphocytes upon </a:t>
            </a:r>
            <a:r>
              <a:rPr lang="en-US" sz="1200" kern="1200" dirty="0" err="1">
                <a:solidFill>
                  <a:schemeClr val="tx1"/>
                </a:solidFill>
                <a:effectLst/>
                <a:latin typeface="+mn-lt"/>
                <a:ea typeface="+mn-ea"/>
                <a:cs typeface="+mn-cs"/>
              </a:rPr>
              <a:t>UbMPO</a:t>
            </a:r>
            <a:r>
              <a:rPr lang="en-US" sz="1200" kern="1200" dirty="0">
                <a:solidFill>
                  <a:schemeClr val="tx1"/>
                </a:solidFill>
                <a:effectLst/>
                <a:latin typeface="+mn-lt"/>
                <a:ea typeface="+mn-ea"/>
                <a:cs typeface="+mn-cs"/>
              </a:rPr>
              <a:t> stimulation was found compared with </a:t>
            </a:r>
            <a:r>
              <a:rPr lang="en-US" sz="1200" kern="1200" dirty="0" err="1">
                <a:solidFill>
                  <a:schemeClr val="tx1"/>
                </a:solidFill>
                <a:effectLst/>
                <a:latin typeface="+mn-lt"/>
                <a:ea typeface="+mn-ea"/>
                <a:cs typeface="+mn-cs"/>
              </a:rPr>
              <a:t>rhMPO</a:t>
            </a:r>
            <a:r>
              <a:rPr lang="en-US" sz="1200" kern="1200" dirty="0">
                <a:solidFill>
                  <a:schemeClr val="tx1"/>
                </a:solidFill>
                <a:effectLst/>
                <a:latin typeface="+mn-lt"/>
                <a:ea typeface="+mn-ea"/>
                <a:cs typeface="+mn-cs"/>
              </a:rPr>
              <a:t> (D). </a:t>
            </a:r>
            <a:r>
              <a:rPr lang="en-US" sz="1200" b="0" kern="1200" dirty="0">
                <a:solidFill>
                  <a:schemeClr val="tx1"/>
                </a:solidFill>
                <a:effectLst/>
                <a:latin typeface="+mn-lt"/>
                <a:ea typeface="+mn-ea"/>
                <a:cs typeface="+mn-cs"/>
              </a:rPr>
              <a:t>De</a:t>
            </a:r>
            <a:r>
              <a:rPr lang="en-US" sz="1200" kern="1200" dirty="0">
                <a:solidFill>
                  <a:schemeClr val="tx1"/>
                </a:solidFill>
                <a:effectLst/>
                <a:latin typeface="+mn-lt"/>
                <a:ea typeface="+mn-ea"/>
                <a:cs typeface="+mn-cs"/>
              </a:rPr>
              <a:t>creased proliferation from healthy controls towards </a:t>
            </a:r>
            <a:r>
              <a:rPr lang="en-US" sz="1200" kern="1200" dirty="0" err="1">
                <a:solidFill>
                  <a:schemeClr val="tx1"/>
                </a:solidFill>
                <a:effectLst/>
                <a:latin typeface="+mn-lt"/>
                <a:ea typeface="+mn-ea"/>
                <a:cs typeface="+mn-cs"/>
              </a:rPr>
              <a:t>UbMPO</a:t>
            </a:r>
            <a:r>
              <a:rPr lang="en-US" sz="1200" kern="1200" dirty="0">
                <a:solidFill>
                  <a:schemeClr val="tx1"/>
                </a:solidFill>
                <a:effectLst/>
                <a:latin typeface="+mn-lt"/>
                <a:ea typeface="+mn-ea"/>
                <a:cs typeface="+mn-cs"/>
              </a:rPr>
              <a:t> stimulation (E) . * p&lt;0.05</a:t>
            </a:r>
            <a:r>
              <a:rPr lang="es-MX" sz="1200" kern="1200" dirty="0">
                <a:solidFill>
                  <a:schemeClr val="tx1"/>
                </a:solidFill>
                <a:effectLst/>
                <a:latin typeface="+mn-lt"/>
                <a:ea typeface="+mn-ea"/>
                <a:cs typeface="+mn-cs"/>
              </a:rPr>
              <a:t>.</a:t>
            </a:r>
          </a:p>
        </p:txBody>
      </p:sp>
      <p:sp>
        <p:nvSpPr>
          <p:cNvPr id="4" name="Marcador de número de diapositiva 3"/>
          <p:cNvSpPr>
            <a:spLocks noGrp="1"/>
          </p:cNvSpPr>
          <p:nvPr>
            <p:ph type="sldNum" sz="quarter" idx="5"/>
          </p:nvPr>
        </p:nvSpPr>
        <p:spPr/>
        <p:txBody>
          <a:bodyPr/>
          <a:lstStyle/>
          <a:p>
            <a:fld id="{82961559-6686-423E-A22E-B45D6199E2AB}" type="slidenum">
              <a:rPr lang="en-GB" smtClean="0"/>
              <a:t>3</a:t>
            </a:fld>
            <a:endParaRPr lang="en-GB"/>
          </a:p>
        </p:txBody>
      </p:sp>
    </p:spTree>
    <p:extLst>
      <p:ext uri="{BB962C8B-B14F-4D97-AF65-F5344CB8AC3E}">
        <p14:creationId xmlns:p14="http://schemas.microsoft.com/office/powerpoint/2010/main" val="29502783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smtClean="0"/>
              <a:t>Figure </a:t>
            </a:r>
            <a:r>
              <a:rPr lang="en-GB" b="1" dirty="0" err="1" smtClean="0"/>
              <a:t>S4</a:t>
            </a:r>
            <a:r>
              <a:rPr lang="en-US" sz="1200" b="1" kern="1200" dirty="0" smtClean="0">
                <a:solidFill>
                  <a:schemeClr val="tx1"/>
                </a:solidFill>
                <a:effectLst/>
                <a:latin typeface="+mn-lt"/>
                <a:ea typeface="+mn-ea"/>
                <a:cs typeface="+mn-cs"/>
              </a:rPr>
              <a:t>. </a:t>
            </a:r>
            <a:r>
              <a:rPr lang="en-US" sz="1200" b="1" kern="1200" dirty="0">
                <a:solidFill>
                  <a:schemeClr val="tx1"/>
                </a:solidFill>
                <a:effectLst/>
                <a:latin typeface="+mn-lt"/>
                <a:ea typeface="+mn-ea"/>
                <a:cs typeface="+mn-cs"/>
              </a:rPr>
              <a:t>Molecular dynamics simulations</a:t>
            </a:r>
          </a:p>
          <a:p>
            <a:r>
              <a:rPr lang="en-US" sz="1200" b="1" kern="1200" dirty="0">
                <a:solidFill>
                  <a:schemeClr val="tx1"/>
                </a:solidFill>
                <a:effectLst/>
                <a:latin typeface="+mn-lt"/>
                <a:ea typeface="+mn-ea"/>
                <a:cs typeface="+mn-cs"/>
              </a:rPr>
              <a:t>MPO active site  and ubiquitylation sites. </a:t>
            </a:r>
            <a:r>
              <a:rPr lang="en-US" sz="1200" kern="1200" dirty="0">
                <a:solidFill>
                  <a:schemeClr val="tx1"/>
                </a:solidFill>
                <a:effectLst/>
                <a:latin typeface="+mn-lt"/>
                <a:ea typeface="+mn-ea"/>
                <a:cs typeface="+mn-cs"/>
              </a:rPr>
              <a:t>Close-up of the HEME group in the native MPO  active site showing ester bonds of the D94, E292 side chains and the </a:t>
            </a:r>
            <a:r>
              <a:rPr lang="en-US" sz="1200" kern="1200" dirty="0" err="1">
                <a:solidFill>
                  <a:schemeClr val="tx1"/>
                </a:solidFill>
                <a:effectLst/>
                <a:latin typeface="+mn-lt"/>
                <a:ea typeface="+mn-ea"/>
                <a:cs typeface="+mn-cs"/>
              </a:rPr>
              <a:t>methyls</a:t>
            </a:r>
            <a:r>
              <a:rPr lang="en-US" sz="1200" kern="1200" dirty="0">
                <a:solidFill>
                  <a:schemeClr val="tx1"/>
                </a:solidFill>
                <a:effectLst/>
                <a:latin typeface="+mn-lt"/>
                <a:ea typeface="+mn-ea"/>
                <a:cs typeface="+mn-cs"/>
              </a:rPr>
              <a:t> at position 3 and 13 of the HEME group (A). Representation in licorice. Fragments of chain a and chain b are shown in orange and ochre ribbons as context of the active site, as well as H. Structure of the native MPO in cartoons representation (B), chain a in magenta and chain b in ice blue. In licorice representation the HEME group, axial histidine, </a:t>
            </a:r>
            <a:r>
              <a:rPr lang="en-US" sz="1200" kern="1200" dirty="0" err="1">
                <a:solidFill>
                  <a:schemeClr val="tx1"/>
                </a:solidFill>
                <a:effectLst/>
                <a:latin typeface="+mn-lt"/>
                <a:ea typeface="+mn-ea"/>
                <a:cs typeface="+mn-cs"/>
              </a:rPr>
              <a:t>lysines</a:t>
            </a:r>
            <a:r>
              <a:rPr lang="en-US" sz="1200" kern="1200" dirty="0">
                <a:solidFill>
                  <a:schemeClr val="tx1"/>
                </a:solidFill>
                <a:effectLst/>
                <a:latin typeface="+mn-lt"/>
                <a:ea typeface="+mn-ea"/>
                <a:cs typeface="+mn-cs"/>
              </a:rPr>
              <a:t> 129, 488 and 505, and three water molecules in the active site. Color code: Color code C, cyan, O, red, H, white N, blue, Fe, pink.</a:t>
            </a:r>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Visual representation of the residues near the HEME. </a:t>
            </a:r>
            <a:r>
              <a:rPr lang="en-US" sz="1200" kern="1200" dirty="0">
                <a:solidFill>
                  <a:schemeClr val="tx1"/>
                </a:solidFill>
                <a:effectLst/>
                <a:latin typeface="+mn-lt"/>
                <a:ea typeface="+mn-ea"/>
                <a:cs typeface="+mn-cs"/>
              </a:rPr>
              <a:t>R239 was found close to the active site only when ubiquitin was conjugated to K505 or K488 (C). Contact map of the residues of the MPO in close contact with the HEME group, highlights the differential profile when the ubiquitin is found in K505 or K488 over R239 (D).</a:t>
            </a:r>
            <a:endParaRPr lang="es-MX"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Number of water molecules in the active site as a function of simulation time. </a:t>
            </a:r>
            <a:r>
              <a:rPr lang="en-US" sz="1200" kern="1200" dirty="0">
                <a:solidFill>
                  <a:schemeClr val="tx1"/>
                </a:solidFill>
                <a:effectLst/>
                <a:latin typeface="+mn-lt"/>
                <a:ea typeface="+mn-ea"/>
                <a:cs typeface="+mn-cs"/>
              </a:rPr>
              <a:t>In the crystal structure, there are 3.5 water molecules in this region of the protein. Compared to the native MPO (E), ubiquitylation at K129 (F) or K488 (G) the number of water molecules increases by 1 to 3 molecules; in K505 (H) the amount of water in the active decreases up to 1. The hydration level at the active site was sensitive to the ubiquitylation site.</a:t>
            </a:r>
            <a:endParaRPr lang="es-MX" sz="1200" kern="1200" dirty="0">
              <a:solidFill>
                <a:schemeClr val="tx1"/>
              </a:solidFill>
              <a:effectLst/>
              <a:latin typeface="+mn-lt"/>
              <a:ea typeface="+mn-ea"/>
              <a:cs typeface="+mn-cs"/>
            </a:endParaRPr>
          </a:p>
          <a:p>
            <a:endParaRPr lang="en-GB" dirty="0"/>
          </a:p>
        </p:txBody>
      </p:sp>
      <p:sp>
        <p:nvSpPr>
          <p:cNvPr id="4" name="Marcador de número de diapositiva 3"/>
          <p:cNvSpPr>
            <a:spLocks noGrp="1"/>
          </p:cNvSpPr>
          <p:nvPr>
            <p:ph type="sldNum" sz="quarter" idx="5"/>
          </p:nvPr>
        </p:nvSpPr>
        <p:spPr/>
        <p:txBody>
          <a:bodyPr/>
          <a:lstStyle/>
          <a:p>
            <a:fld id="{82961559-6686-423E-A22E-B45D6199E2AB}" type="slidenum">
              <a:rPr lang="en-GB" smtClean="0"/>
              <a:t>4</a:t>
            </a:fld>
            <a:endParaRPr lang="en-GB"/>
          </a:p>
        </p:txBody>
      </p:sp>
    </p:spTree>
    <p:extLst>
      <p:ext uri="{BB962C8B-B14F-4D97-AF65-F5344CB8AC3E}">
        <p14:creationId xmlns:p14="http://schemas.microsoft.com/office/powerpoint/2010/main" val="31446551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GB" b="1" dirty="0" smtClean="0"/>
              <a:t>Figure </a:t>
            </a:r>
            <a:r>
              <a:rPr lang="en-GB" b="1" dirty="0" err="1" smtClean="0"/>
              <a:t>S5</a:t>
            </a:r>
            <a:r>
              <a:rPr lang="en-GB" b="1" dirty="0"/>
              <a:t>. Colocalization of LL37 with ISG15 in lupus NETs. </a:t>
            </a:r>
            <a:r>
              <a:rPr lang="en-US" sz="1200" kern="1200" dirty="0">
                <a:solidFill>
                  <a:schemeClr val="tx1"/>
                </a:solidFill>
                <a:effectLst/>
                <a:latin typeface="+mn-lt"/>
                <a:ea typeface="+mn-ea"/>
                <a:cs typeface="+mn-cs"/>
              </a:rPr>
              <a:t>ISG15 and known proteins expressed in NETs such as LL37, was assessed in spontaneous NETs from SLE patient by indirect immunofluorescence (40X) and confocal microscopy. In a representative SLE patient, ISG15 and LL37 colocalized inside NETs with a lower Pearson (R= 0.40) and </a:t>
            </a:r>
            <a:r>
              <a:rPr lang="en-US" sz="1200" kern="1200" dirty="0" err="1">
                <a:solidFill>
                  <a:schemeClr val="tx1"/>
                </a:solidFill>
                <a:effectLst/>
                <a:latin typeface="+mn-lt"/>
                <a:ea typeface="+mn-ea"/>
                <a:cs typeface="+mn-cs"/>
              </a:rPr>
              <a:t>Costes</a:t>
            </a:r>
            <a:r>
              <a:rPr lang="en-US" sz="1200" kern="1200" dirty="0">
                <a:solidFill>
                  <a:schemeClr val="tx1"/>
                </a:solidFill>
                <a:effectLst/>
                <a:latin typeface="+mn-lt"/>
                <a:ea typeface="+mn-ea"/>
                <a:cs typeface="+mn-cs"/>
              </a:rPr>
              <a:t> p value (1.0 ), compared with colocalization of ISG15 and H2B (Figure 4). Blue (DNA), red (ISG15) and green (LL37). </a:t>
            </a:r>
            <a:endParaRPr lang="en-GB" dirty="0"/>
          </a:p>
        </p:txBody>
      </p:sp>
      <p:sp>
        <p:nvSpPr>
          <p:cNvPr id="4" name="Marcador de número de diapositiva 3"/>
          <p:cNvSpPr>
            <a:spLocks noGrp="1"/>
          </p:cNvSpPr>
          <p:nvPr>
            <p:ph type="sldNum" sz="quarter" idx="5"/>
          </p:nvPr>
        </p:nvSpPr>
        <p:spPr/>
        <p:txBody>
          <a:bodyPr/>
          <a:lstStyle/>
          <a:p>
            <a:fld id="{4F4D1E86-0FA4-4472-BF73-08123E687547}" type="slidenum">
              <a:rPr lang="en-GB" smtClean="0"/>
              <a:t>5</a:t>
            </a:fld>
            <a:endParaRPr lang="en-GB"/>
          </a:p>
        </p:txBody>
      </p:sp>
    </p:spTree>
    <p:extLst>
      <p:ext uri="{BB962C8B-B14F-4D97-AF65-F5344CB8AC3E}">
        <p14:creationId xmlns:p14="http://schemas.microsoft.com/office/powerpoint/2010/main" val="38589809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smtClean="0"/>
              <a:t>Figure </a:t>
            </a:r>
            <a:r>
              <a:rPr lang="en-GB" b="1" dirty="0" err="1" smtClean="0"/>
              <a:t>S6</a:t>
            </a:r>
            <a:r>
              <a:rPr lang="en-GB" b="1" dirty="0" smtClean="0"/>
              <a:t>. </a:t>
            </a:r>
            <a:r>
              <a:rPr lang="en-GB" b="1" dirty="0"/>
              <a:t>Colocalization of HMGB1 with ISG15 in lupus NETs. </a:t>
            </a:r>
            <a:r>
              <a:rPr lang="en-US" sz="1200" kern="1200" dirty="0">
                <a:solidFill>
                  <a:schemeClr val="tx1"/>
                </a:solidFill>
                <a:effectLst/>
                <a:latin typeface="+mn-lt"/>
                <a:ea typeface="+mn-ea"/>
                <a:cs typeface="+mn-cs"/>
              </a:rPr>
              <a:t>ISG15 and known proteins expressed in NETs such as HMGB1, was assessed in spontaneous NETs from SLE patient by indirect immunofluorescence (40X) and confocal microscopy. In a representative SLE patient, ISG15 and HMGB1 colocalized inside NETs with a lower Pearson (R= 0.57) and </a:t>
            </a:r>
            <a:r>
              <a:rPr lang="en-US" sz="1200" kern="1200" dirty="0" err="1">
                <a:solidFill>
                  <a:schemeClr val="tx1"/>
                </a:solidFill>
                <a:effectLst/>
                <a:latin typeface="+mn-lt"/>
                <a:ea typeface="+mn-ea"/>
                <a:cs typeface="+mn-cs"/>
              </a:rPr>
              <a:t>Costes</a:t>
            </a:r>
            <a:r>
              <a:rPr lang="en-US" sz="1200" kern="1200" dirty="0">
                <a:solidFill>
                  <a:schemeClr val="tx1"/>
                </a:solidFill>
                <a:effectLst/>
                <a:latin typeface="+mn-lt"/>
                <a:ea typeface="+mn-ea"/>
                <a:cs typeface="+mn-cs"/>
              </a:rPr>
              <a:t> p value (1.0 ), compared with colocalization of ISG15 and H2B (Figure 4). Blue (DNA), red (ISG15) and green (HMGB1). </a:t>
            </a:r>
            <a:endParaRPr lang="en-GB" dirty="0"/>
          </a:p>
          <a:p>
            <a:endParaRPr lang="en-GB" dirty="0"/>
          </a:p>
        </p:txBody>
      </p:sp>
      <p:sp>
        <p:nvSpPr>
          <p:cNvPr id="4" name="Marcador de número de diapositiva 3"/>
          <p:cNvSpPr>
            <a:spLocks noGrp="1"/>
          </p:cNvSpPr>
          <p:nvPr>
            <p:ph type="sldNum" sz="quarter" idx="5"/>
          </p:nvPr>
        </p:nvSpPr>
        <p:spPr/>
        <p:txBody>
          <a:bodyPr/>
          <a:lstStyle/>
          <a:p>
            <a:fld id="{4F4D1E86-0FA4-4472-BF73-08123E687547}" type="slidenum">
              <a:rPr lang="en-GB" smtClean="0"/>
              <a:t>6</a:t>
            </a:fld>
            <a:endParaRPr lang="en-GB"/>
          </a:p>
        </p:txBody>
      </p:sp>
    </p:spTree>
    <p:extLst>
      <p:ext uri="{BB962C8B-B14F-4D97-AF65-F5344CB8AC3E}">
        <p14:creationId xmlns:p14="http://schemas.microsoft.com/office/powerpoint/2010/main" val="33454321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5"/>
          </p:nvPr>
        </p:nvSpPr>
        <p:spPr/>
        <p:txBody>
          <a:bodyPr/>
          <a:lstStyle/>
          <a:p>
            <a:fld id="{82961559-6686-423E-A22E-B45D6199E2AB}" type="slidenum">
              <a:rPr lang="en-GB" smtClean="0"/>
              <a:t>7</a:t>
            </a:fld>
            <a:endParaRPr lang="en-GB"/>
          </a:p>
        </p:txBody>
      </p:sp>
    </p:spTree>
    <p:extLst>
      <p:ext uri="{BB962C8B-B14F-4D97-AF65-F5344CB8AC3E}">
        <p14:creationId xmlns:p14="http://schemas.microsoft.com/office/powerpoint/2010/main" val="5670696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10684479-737C-4555-ADF5-1E7B779EA5A7}"/>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n-GB"/>
          </a:p>
        </p:txBody>
      </p:sp>
      <p:sp>
        <p:nvSpPr>
          <p:cNvPr id="3" name="Subtítulo 2">
            <a:extLst>
              <a:ext uri="{FF2B5EF4-FFF2-40B4-BE49-F238E27FC236}">
                <a16:creationId xmlns:a16="http://schemas.microsoft.com/office/drawing/2014/main" xmlns="" id="{44618CE5-21FC-492A-B676-60CB90C4ED0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GB"/>
          </a:p>
        </p:txBody>
      </p:sp>
      <p:sp>
        <p:nvSpPr>
          <p:cNvPr id="4" name="Marcador de fecha 3">
            <a:extLst>
              <a:ext uri="{FF2B5EF4-FFF2-40B4-BE49-F238E27FC236}">
                <a16:creationId xmlns:a16="http://schemas.microsoft.com/office/drawing/2014/main" xmlns="" id="{F7E62283-A757-4E27-BCE4-768D459C7C56}"/>
              </a:ext>
            </a:extLst>
          </p:cNvPr>
          <p:cNvSpPr>
            <a:spLocks noGrp="1"/>
          </p:cNvSpPr>
          <p:nvPr>
            <p:ph type="dt" sz="half" idx="10"/>
          </p:nvPr>
        </p:nvSpPr>
        <p:spPr/>
        <p:txBody>
          <a:bodyPr/>
          <a:lstStyle/>
          <a:p>
            <a:fld id="{8FE25194-F398-49A6-BC07-A35827B338C9}" type="datetimeFigureOut">
              <a:rPr lang="en-GB" smtClean="0"/>
              <a:t>06/11/2020</a:t>
            </a:fld>
            <a:endParaRPr lang="en-GB"/>
          </a:p>
        </p:txBody>
      </p:sp>
      <p:sp>
        <p:nvSpPr>
          <p:cNvPr id="5" name="Marcador de pie de página 4">
            <a:extLst>
              <a:ext uri="{FF2B5EF4-FFF2-40B4-BE49-F238E27FC236}">
                <a16:creationId xmlns:a16="http://schemas.microsoft.com/office/drawing/2014/main" xmlns="" id="{75A50066-A8F0-48FA-9A40-AB4FF4D1A0BC}"/>
              </a:ext>
            </a:extLst>
          </p:cNvPr>
          <p:cNvSpPr>
            <a:spLocks noGrp="1"/>
          </p:cNvSpPr>
          <p:nvPr>
            <p:ph type="ftr" sz="quarter" idx="11"/>
          </p:nvPr>
        </p:nvSpPr>
        <p:spPr/>
        <p:txBody>
          <a:bodyPr/>
          <a:lstStyle/>
          <a:p>
            <a:endParaRPr lang="en-GB"/>
          </a:p>
        </p:txBody>
      </p:sp>
      <p:sp>
        <p:nvSpPr>
          <p:cNvPr id="6" name="Marcador de número de diapositiva 5">
            <a:extLst>
              <a:ext uri="{FF2B5EF4-FFF2-40B4-BE49-F238E27FC236}">
                <a16:creationId xmlns:a16="http://schemas.microsoft.com/office/drawing/2014/main" xmlns="" id="{EB086472-0C7A-4343-B27A-EAF7002D7054}"/>
              </a:ext>
            </a:extLst>
          </p:cNvPr>
          <p:cNvSpPr>
            <a:spLocks noGrp="1"/>
          </p:cNvSpPr>
          <p:nvPr>
            <p:ph type="sldNum" sz="quarter" idx="12"/>
          </p:nvPr>
        </p:nvSpPr>
        <p:spPr/>
        <p:txBody>
          <a:bodyPr/>
          <a:lstStyle/>
          <a:p>
            <a:fld id="{E3518D31-A5B2-46A0-B01F-DD9DB4236A0C}" type="slidenum">
              <a:rPr lang="en-GB" smtClean="0"/>
              <a:t>‹#›</a:t>
            </a:fld>
            <a:endParaRPr lang="en-GB"/>
          </a:p>
        </p:txBody>
      </p:sp>
    </p:spTree>
    <p:extLst>
      <p:ext uri="{BB962C8B-B14F-4D97-AF65-F5344CB8AC3E}">
        <p14:creationId xmlns:p14="http://schemas.microsoft.com/office/powerpoint/2010/main" val="8032116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DC4FB4A1-3E2E-43A7-88AC-3598B04D0671}"/>
              </a:ext>
            </a:extLst>
          </p:cNvPr>
          <p:cNvSpPr>
            <a:spLocks noGrp="1"/>
          </p:cNvSpPr>
          <p:nvPr>
            <p:ph type="title"/>
          </p:nvPr>
        </p:nvSpPr>
        <p:spPr/>
        <p:txBody>
          <a:bodyPr/>
          <a:lstStyle/>
          <a:p>
            <a:r>
              <a:rPr lang="es-ES"/>
              <a:t>Haga clic para modificar el estilo de título del patrón</a:t>
            </a:r>
            <a:endParaRPr lang="en-GB"/>
          </a:p>
        </p:txBody>
      </p:sp>
      <p:sp>
        <p:nvSpPr>
          <p:cNvPr id="3" name="Marcador de texto vertical 2">
            <a:extLst>
              <a:ext uri="{FF2B5EF4-FFF2-40B4-BE49-F238E27FC236}">
                <a16:creationId xmlns:a16="http://schemas.microsoft.com/office/drawing/2014/main" xmlns="" id="{6CA7AD23-A9C2-4411-9F7F-38DC38AC590D}"/>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4" name="Marcador de fecha 3">
            <a:extLst>
              <a:ext uri="{FF2B5EF4-FFF2-40B4-BE49-F238E27FC236}">
                <a16:creationId xmlns:a16="http://schemas.microsoft.com/office/drawing/2014/main" xmlns="" id="{EA400635-78AD-4E90-B305-5F761E836383}"/>
              </a:ext>
            </a:extLst>
          </p:cNvPr>
          <p:cNvSpPr>
            <a:spLocks noGrp="1"/>
          </p:cNvSpPr>
          <p:nvPr>
            <p:ph type="dt" sz="half" idx="10"/>
          </p:nvPr>
        </p:nvSpPr>
        <p:spPr/>
        <p:txBody>
          <a:bodyPr/>
          <a:lstStyle/>
          <a:p>
            <a:fld id="{8FE25194-F398-49A6-BC07-A35827B338C9}" type="datetimeFigureOut">
              <a:rPr lang="en-GB" smtClean="0"/>
              <a:t>06/11/2020</a:t>
            </a:fld>
            <a:endParaRPr lang="en-GB"/>
          </a:p>
        </p:txBody>
      </p:sp>
      <p:sp>
        <p:nvSpPr>
          <p:cNvPr id="5" name="Marcador de pie de página 4">
            <a:extLst>
              <a:ext uri="{FF2B5EF4-FFF2-40B4-BE49-F238E27FC236}">
                <a16:creationId xmlns:a16="http://schemas.microsoft.com/office/drawing/2014/main" xmlns="" id="{8A0D0E7D-CD8B-475B-BE56-15DB13F4F026}"/>
              </a:ext>
            </a:extLst>
          </p:cNvPr>
          <p:cNvSpPr>
            <a:spLocks noGrp="1"/>
          </p:cNvSpPr>
          <p:nvPr>
            <p:ph type="ftr" sz="quarter" idx="11"/>
          </p:nvPr>
        </p:nvSpPr>
        <p:spPr/>
        <p:txBody>
          <a:bodyPr/>
          <a:lstStyle/>
          <a:p>
            <a:endParaRPr lang="en-GB"/>
          </a:p>
        </p:txBody>
      </p:sp>
      <p:sp>
        <p:nvSpPr>
          <p:cNvPr id="6" name="Marcador de número de diapositiva 5">
            <a:extLst>
              <a:ext uri="{FF2B5EF4-FFF2-40B4-BE49-F238E27FC236}">
                <a16:creationId xmlns:a16="http://schemas.microsoft.com/office/drawing/2014/main" xmlns="" id="{FC20B327-26F2-49D3-99B9-0EB60EED8B7D}"/>
              </a:ext>
            </a:extLst>
          </p:cNvPr>
          <p:cNvSpPr>
            <a:spLocks noGrp="1"/>
          </p:cNvSpPr>
          <p:nvPr>
            <p:ph type="sldNum" sz="quarter" idx="12"/>
          </p:nvPr>
        </p:nvSpPr>
        <p:spPr/>
        <p:txBody>
          <a:bodyPr/>
          <a:lstStyle/>
          <a:p>
            <a:fld id="{E3518D31-A5B2-46A0-B01F-DD9DB4236A0C}" type="slidenum">
              <a:rPr lang="en-GB" smtClean="0"/>
              <a:t>‹#›</a:t>
            </a:fld>
            <a:endParaRPr lang="en-GB"/>
          </a:p>
        </p:txBody>
      </p:sp>
    </p:spTree>
    <p:extLst>
      <p:ext uri="{BB962C8B-B14F-4D97-AF65-F5344CB8AC3E}">
        <p14:creationId xmlns:p14="http://schemas.microsoft.com/office/powerpoint/2010/main" val="21953244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xmlns="" id="{ECA6F0A3-C9BF-4F54-990B-AAA15E4E7E67}"/>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n-GB"/>
          </a:p>
        </p:txBody>
      </p:sp>
      <p:sp>
        <p:nvSpPr>
          <p:cNvPr id="3" name="Marcador de texto vertical 2">
            <a:extLst>
              <a:ext uri="{FF2B5EF4-FFF2-40B4-BE49-F238E27FC236}">
                <a16:creationId xmlns:a16="http://schemas.microsoft.com/office/drawing/2014/main" xmlns="" id="{D55E2512-9F56-4D5D-8D5D-4D404B6D9D3A}"/>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4" name="Marcador de fecha 3">
            <a:extLst>
              <a:ext uri="{FF2B5EF4-FFF2-40B4-BE49-F238E27FC236}">
                <a16:creationId xmlns:a16="http://schemas.microsoft.com/office/drawing/2014/main" xmlns="" id="{ABF3E72B-55DF-4F6F-8B70-7648AB21712E}"/>
              </a:ext>
            </a:extLst>
          </p:cNvPr>
          <p:cNvSpPr>
            <a:spLocks noGrp="1"/>
          </p:cNvSpPr>
          <p:nvPr>
            <p:ph type="dt" sz="half" idx="10"/>
          </p:nvPr>
        </p:nvSpPr>
        <p:spPr/>
        <p:txBody>
          <a:bodyPr/>
          <a:lstStyle/>
          <a:p>
            <a:fld id="{8FE25194-F398-49A6-BC07-A35827B338C9}" type="datetimeFigureOut">
              <a:rPr lang="en-GB" smtClean="0"/>
              <a:t>06/11/2020</a:t>
            </a:fld>
            <a:endParaRPr lang="en-GB"/>
          </a:p>
        </p:txBody>
      </p:sp>
      <p:sp>
        <p:nvSpPr>
          <p:cNvPr id="5" name="Marcador de pie de página 4">
            <a:extLst>
              <a:ext uri="{FF2B5EF4-FFF2-40B4-BE49-F238E27FC236}">
                <a16:creationId xmlns:a16="http://schemas.microsoft.com/office/drawing/2014/main" xmlns="" id="{FF12C1BF-74E4-43C4-BB7A-24FD705CA3F9}"/>
              </a:ext>
            </a:extLst>
          </p:cNvPr>
          <p:cNvSpPr>
            <a:spLocks noGrp="1"/>
          </p:cNvSpPr>
          <p:nvPr>
            <p:ph type="ftr" sz="quarter" idx="11"/>
          </p:nvPr>
        </p:nvSpPr>
        <p:spPr/>
        <p:txBody>
          <a:bodyPr/>
          <a:lstStyle/>
          <a:p>
            <a:endParaRPr lang="en-GB"/>
          </a:p>
        </p:txBody>
      </p:sp>
      <p:sp>
        <p:nvSpPr>
          <p:cNvPr id="6" name="Marcador de número de diapositiva 5">
            <a:extLst>
              <a:ext uri="{FF2B5EF4-FFF2-40B4-BE49-F238E27FC236}">
                <a16:creationId xmlns:a16="http://schemas.microsoft.com/office/drawing/2014/main" xmlns="" id="{4FC702E0-5EDC-4E05-8269-7FB13D88E67D}"/>
              </a:ext>
            </a:extLst>
          </p:cNvPr>
          <p:cNvSpPr>
            <a:spLocks noGrp="1"/>
          </p:cNvSpPr>
          <p:nvPr>
            <p:ph type="sldNum" sz="quarter" idx="12"/>
          </p:nvPr>
        </p:nvSpPr>
        <p:spPr/>
        <p:txBody>
          <a:bodyPr/>
          <a:lstStyle/>
          <a:p>
            <a:fld id="{E3518D31-A5B2-46A0-B01F-DD9DB4236A0C}" type="slidenum">
              <a:rPr lang="en-GB" smtClean="0"/>
              <a:t>‹#›</a:t>
            </a:fld>
            <a:endParaRPr lang="en-GB"/>
          </a:p>
        </p:txBody>
      </p:sp>
    </p:spTree>
    <p:extLst>
      <p:ext uri="{BB962C8B-B14F-4D97-AF65-F5344CB8AC3E}">
        <p14:creationId xmlns:p14="http://schemas.microsoft.com/office/powerpoint/2010/main" val="32629596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216D1592-A40E-40BB-B0E2-6369C42B00BC}"/>
              </a:ext>
            </a:extLst>
          </p:cNvPr>
          <p:cNvSpPr>
            <a:spLocks noGrp="1"/>
          </p:cNvSpPr>
          <p:nvPr>
            <p:ph type="title"/>
          </p:nvPr>
        </p:nvSpPr>
        <p:spPr/>
        <p:txBody>
          <a:bodyPr/>
          <a:lstStyle/>
          <a:p>
            <a:r>
              <a:rPr lang="es-ES"/>
              <a:t>Haga clic para modificar el estilo de título del patrón</a:t>
            </a:r>
            <a:endParaRPr lang="en-GB"/>
          </a:p>
        </p:txBody>
      </p:sp>
      <p:sp>
        <p:nvSpPr>
          <p:cNvPr id="3" name="Marcador de contenido 2">
            <a:extLst>
              <a:ext uri="{FF2B5EF4-FFF2-40B4-BE49-F238E27FC236}">
                <a16:creationId xmlns:a16="http://schemas.microsoft.com/office/drawing/2014/main" xmlns="" id="{9FDB934B-1F43-4E65-8B91-817FAFAEC16A}"/>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4" name="Marcador de fecha 3">
            <a:extLst>
              <a:ext uri="{FF2B5EF4-FFF2-40B4-BE49-F238E27FC236}">
                <a16:creationId xmlns:a16="http://schemas.microsoft.com/office/drawing/2014/main" xmlns="" id="{E85A9FA0-F1D7-4BCD-8557-4FCB6AAEF8B4}"/>
              </a:ext>
            </a:extLst>
          </p:cNvPr>
          <p:cNvSpPr>
            <a:spLocks noGrp="1"/>
          </p:cNvSpPr>
          <p:nvPr>
            <p:ph type="dt" sz="half" idx="10"/>
          </p:nvPr>
        </p:nvSpPr>
        <p:spPr/>
        <p:txBody>
          <a:bodyPr/>
          <a:lstStyle/>
          <a:p>
            <a:fld id="{8FE25194-F398-49A6-BC07-A35827B338C9}" type="datetimeFigureOut">
              <a:rPr lang="en-GB" smtClean="0"/>
              <a:t>06/11/2020</a:t>
            </a:fld>
            <a:endParaRPr lang="en-GB"/>
          </a:p>
        </p:txBody>
      </p:sp>
      <p:sp>
        <p:nvSpPr>
          <p:cNvPr id="5" name="Marcador de pie de página 4">
            <a:extLst>
              <a:ext uri="{FF2B5EF4-FFF2-40B4-BE49-F238E27FC236}">
                <a16:creationId xmlns:a16="http://schemas.microsoft.com/office/drawing/2014/main" xmlns="" id="{9AE85E4D-5798-41E5-8BC3-2C623CBF648A}"/>
              </a:ext>
            </a:extLst>
          </p:cNvPr>
          <p:cNvSpPr>
            <a:spLocks noGrp="1"/>
          </p:cNvSpPr>
          <p:nvPr>
            <p:ph type="ftr" sz="quarter" idx="11"/>
          </p:nvPr>
        </p:nvSpPr>
        <p:spPr/>
        <p:txBody>
          <a:bodyPr/>
          <a:lstStyle/>
          <a:p>
            <a:endParaRPr lang="en-GB"/>
          </a:p>
        </p:txBody>
      </p:sp>
      <p:sp>
        <p:nvSpPr>
          <p:cNvPr id="6" name="Marcador de número de diapositiva 5">
            <a:extLst>
              <a:ext uri="{FF2B5EF4-FFF2-40B4-BE49-F238E27FC236}">
                <a16:creationId xmlns:a16="http://schemas.microsoft.com/office/drawing/2014/main" xmlns="" id="{2A2EC3E2-3F07-4889-9C77-CAB6E2E59D14}"/>
              </a:ext>
            </a:extLst>
          </p:cNvPr>
          <p:cNvSpPr>
            <a:spLocks noGrp="1"/>
          </p:cNvSpPr>
          <p:nvPr>
            <p:ph type="sldNum" sz="quarter" idx="12"/>
          </p:nvPr>
        </p:nvSpPr>
        <p:spPr/>
        <p:txBody>
          <a:bodyPr/>
          <a:lstStyle/>
          <a:p>
            <a:fld id="{E3518D31-A5B2-46A0-B01F-DD9DB4236A0C}" type="slidenum">
              <a:rPr lang="en-GB" smtClean="0"/>
              <a:t>‹#›</a:t>
            </a:fld>
            <a:endParaRPr lang="en-GB"/>
          </a:p>
        </p:txBody>
      </p:sp>
    </p:spTree>
    <p:extLst>
      <p:ext uri="{BB962C8B-B14F-4D97-AF65-F5344CB8AC3E}">
        <p14:creationId xmlns:p14="http://schemas.microsoft.com/office/powerpoint/2010/main" val="11247708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18A0EDB6-F5EB-42E9-AD3D-C7C923090CD4}"/>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n-GB"/>
          </a:p>
        </p:txBody>
      </p:sp>
      <p:sp>
        <p:nvSpPr>
          <p:cNvPr id="3" name="Marcador de texto 2">
            <a:extLst>
              <a:ext uri="{FF2B5EF4-FFF2-40B4-BE49-F238E27FC236}">
                <a16:creationId xmlns:a16="http://schemas.microsoft.com/office/drawing/2014/main" xmlns="" id="{262F58CA-8C61-4227-A473-7DFC788350B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xmlns="" id="{98C24186-1997-4185-A41F-DD0D385D56EF}"/>
              </a:ext>
            </a:extLst>
          </p:cNvPr>
          <p:cNvSpPr>
            <a:spLocks noGrp="1"/>
          </p:cNvSpPr>
          <p:nvPr>
            <p:ph type="dt" sz="half" idx="10"/>
          </p:nvPr>
        </p:nvSpPr>
        <p:spPr/>
        <p:txBody>
          <a:bodyPr/>
          <a:lstStyle/>
          <a:p>
            <a:fld id="{8FE25194-F398-49A6-BC07-A35827B338C9}" type="datetimeFigureOut">
              <a:rPr lang="en-GB" smtClean="0"/>
              <a:t>06/11/2020</a:t>
            </a:fld>
            <a:endParaRPr lang="en-GB"/>
          </a:p>
        </p:txBody>
      </p:sp>
      <p:sp>
        <p:nvSpPr>
          <p:cNvPr id="5" name="Marcador de pie de página 4">
            <a:extLst>
              <a:ext uri="{FF2B5EF4-FFF2-40B4-BE49-F238E27FC236}">
                <a16:creationId xmlns:a16="http://schemas.microsoft.com/office/drawing/2014/main" xmlns="" id="{629251F9-CBAB-488C-A160-5104EDA3BD38}"/>
              </a:ext>
            </a:extLst>
          </p:cNvPr>
          <p:cNvSpPr>
            <a:spLocks noGrp="1"/>
          </p:cNvSpPr>
          <p:nvPr>
            <p:ph type="ftr" sz="quarter" idx="11"/>
          </p:nvPr>
        </p:nvSpPr>
        <p:spPr/>
        <p:txBody>
          <a:bodyPr/>
          <a:lstStyle/>
          <a:p>
            <a:endParaRPr lang="en-GB"/>
          </a:p>
        </p:txBody>
      </p:sp>
      <p:sp>
        <p:nvSpPr>
          <p:cNvPr id="6" name="Marcador de número de diapositiva 5">
            <a:extLst>
              <a:ext uri="{FF2B5EF4-FFF2-40B4-BE49-F238E27FC236}">
                <a16:creationId xmlns:a16="http://schemas.microsoft.com/office/drawing/2014/main" xmlns="" id="{D97E3025-50B4-4C94-AF00-17506077E3CF}"/>
              </a:ext>
            </a:extLst>
          </p:cNvPr>
          <p:cNvSpPr>
            <a:spLocks noGrp="1"/>
          </p:cNvSpPr>
          <p:nvPr>
            <p:ph type="sldNum" sz="quarter" idx="12"/>
          </p:nvPr>
        </p:nvSpPr>
        <p:spPr/>
        <p:txBody>
          <a:bodyPr/>
          <a:lstStyle/>
          <a:p>
            <a:fld id="{E3518D31-A5B2-46A0-B01F-DD9DB4236A0C}" type="slidenum">
              <a:rPr lang="en-GB" smtClean="0"/>
              <a:t>‹#›</a:t>
            </a:fld>
            <a:endParaRPr lang="en-GB"/>
          </a:p>
        </p:txBody>
      </p:sp>
    </p:spTree>
    <p:extLst>
      <p:ext uri="{BB962C8B-B14F-4D97-AF65-F5344CB8AC3E}">
        <p14:creationId xmlns:p14="http://schemas.microsoft.com/office/powerpoint/2010/main" val="10750837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622A15A6-F4D1-439D-828A-0D337920EA45}"/>
              </a:ext>
            </a:extLst>
          </p:cNvPr>
          <p:cNvSpPr>
            <a:spLocks noGrp="1"/>
          </p:cNvSpPr>
          <p:nvPr>
            <p:ph type="title"/>
          </p:nvPr>
        </p:nvSpPr>
        <p:spPr/>
        <p:txBody>
          <a:bodyPr/>
          <a:lstStyle/>
          <a:p>
            <a:r>
              <a:rPr lang="es-ES"/>
              <a:t>Haga clic para modificar el estilo de título del patrón</a:t>
            </a:r>
            <a:endParaRPr lang="en-GB"/>
          </a:p>
        </p:txBody>
      </p:sp>
      <p:sp>
        <p:nvSpPr>
          <p:cNvPr id="3" name="Marcador de contenido 2">
            <a:extLst>
              <a:ext uri="{FF2B5EF4-FFF2-40B4-BE49-F238E27FC236}">
                <a16:creationId xmlns:a16="http://schemas.microsoft.com/office/drawing/2014/main" xmlns="" id="{376576E1-84B6-4EAE-96FF-0F3570F5AA0B}"/>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4" name="Marcador de contenido 3">
            <a:extLst>
              <a:ext uri="{FF2B5EF4-FFF2-40B4-BE49-F238E27FC236}">
                <a16:creationId xmlns:a16="http://schemas.microsoft.com/office/drawing/2014/main" xmlns="" id="{4563214F-5875-41D2-88D1-B2A9AA01B3F7}"/>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Marcador de fecha 4">
            <a:extLst>
              <a:ext uri="{FF2B5EF4-FFF2-40B4-BE49-F238E27FC236}">
                <a16:creationId xmlns:a16="http://schemas.microsoft.com/office/drawing/2014/main" xmlns="" id="{DE0A940F-E15F-4551-862E-FBD4EE2CE593}"/>
              </a:ext>
            </a:extLst>
          </p:cNvPr>
          <p:cNvSpPr>
            <a:spLocks noGrp="1"/>
          </p:cNvSpPr>
          <p:nvPr>
            <p:ph type="dt" sz="half" idx="10"/>
          </p:nvPr>
        </p:nvSpPr>
        <p:spPr/>
        <p:txBody>
          <a:bodyPr/>
          <a:lstStyle/>
          <a:p>
            <a:fld id="{8FE25194-F398-49A6-BC07-A35827B338C9}" type="datetimeFigureOut">
              <a:rPr lang="en-GB" smtClean="0"/>
              <a:t>06/11/2020</a:t>
            </a:fld>
            <a:endParaRPr lang="en-GB"/>
          </a:p>
        </p:txBody>
      </p:sp>
      <p:sp>
        <p:nvSpPr>
          <p:cNvPr id="6" name="Marcador de pie de página 5">
            <a:extLst>
              <a:ext uri="{FF2B5EF4-FFF2-40B4-BE49-F238E27FC236}">
                <a16:creationId xmlns:a16="http://schemas.microsoft.com/office/drawing/2014/main" xmlns="" id="{8155BCAD-4BAC-4A76-8A37-429B32DD12EC}"/>
              </a:ext>
            </a:extLst>
          </p:cNvPr>
          <p:cNvSpPr>
            <a:spLocks noGrp="1"/>
          </p:cNvSpPr>
          <p:nvPr>
            <p:ph type="ftr" sz="quarter" idx="11"/>
          </p:nvPr>
        </p:nvSpPr>
        <p:spPr/>
        <p:txBody>
          <a:bodyPr/>
          <a:lstStyle/>
          <a:p>
            <a:endParaRPr lang="en-GB"/>
          </a:p>
        </p:txBody>
      </p:sp>
      <p:sp>
        <p:nvSpPr>
          <p:cNvPr id="7" name="Marcador de número de diapositiva 6">
            <a:extLst>
              <a:ext uri="{FF2B5EF4-FFF2-40B4-BE49-F238E27FC236}">
                <a16:creationId xmlns:a16="http://schemas.microsoft.com/office/drawing/2014/main" xmlns="" id="{805CB893-1D43-4E3C-A553-C9E3A7A4D8C2}"/>
              </a:ext>
            </a:extLst>
          </p:cNvPr>
          <p:cNvSpPr>
            <a:spLocks noGrp="1"/>
          </p:cNvSpPr>
          <p:nvPr>
            <p:ph type="sldNum" sz="quarter" idx="12"/>
          </p:nvPr>
        </p:nvSpPr>
        <p:spPr/>
        <p:txBody>
          <a:bodyPr/>
          <a:lstStyle/>
          <a:p>
            <a:fld id="{E3518D31-A5B2-46A0-B01F-DD9DB4236A0C}" type="slidenum">
              <a:rPr lang="en-GB" smtClean="0"/>
              <a:t>‹#›</a:t>
            </a:fld>
            <a:endParaRPr lang="en-GB"/>
          </a:p>
        </p:txBody>
      </p:sp>
    </p:spTree>
    <p:extLst>
      <p:ext uri="{BB962C8B-B14F-4D97-AF65-F5344CB8AC3E}">
        <p14:creationId xmlns:p14="http://schemas.microsoft.com/office/powerpoint/2010/main" val="3502845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EB5791D0-E1DA-4CB4-BEB5-C226D2F27493}"/>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n-GB"/>
          </a:p>
        </p:txBody>
      </p:sp>
      <p:sp>
        <p:nvSpPr>
          <p:cNvPr id="3" name="Marcador de texto 2">
            <a:extLst>
              <a:ext uri="{FF2B5EF4-FFF2-40B4-BE49-F238E27FC236}">
                <a16:creationId xmlns:a16="http://schemas.microsoft.com/office/drawing/2014/main" xmlns="" id="{1188AE21-12F4-4C62-B81D-39ED6858A53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xmlns="" id="{5CE545AC-CA3D-4205-9751-D6CF040A1ADA}"/>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Marcador de texto 4">
            <a:extLst>
              <a:ext uri="{FF2B5EF4-FFF2-40B4-BE49-F238E27FC236}">
                <a16:creationId xmlns:a16="http://schemas.microsoft.com/office/drawing/2014/main" xmlns="" id="{6265632B-0636-4DCE-9235-E08021EFC6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xmlns="" id="{2E60C21A-4A28-4E06-B15D-99C262D8174B}"/>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7" name="Marcador de fecha 6">
            <a:extLst>
              <a:ext uri="{FF2B5EF4-FFF2-40B4-BE49-F238E27FC236}">
                <a16:creationId xmlns:a16="http://schemas.microsoft.com/office/drawing/2014/main" xmlns="" id="{6F2427D6-FB48-48D1-88FC-D6B656ACFBDB}"/>
              </a:ext>
            </a:extLst>
          </p:cNvPr>
          <p:cNvSpPr>
            <a:spLocks noGrp="1"/>
          </p:cNvSpPr>
          <p:nvPr>
            <p:ph type="dt" sz="half" idx="10"/>
          </p:nvPr>
        </p:nvSpPr>
        <p:spPr/>
        <p:txBody>
          <a:bodyPr/>
          <a:lstStyle/>
          <a:p>
            <a:fld id="{8FE25194-F398-49A6-BC07-A35827B338C9}" type="datetimeFigureOut">
              <a:rPr lang="en-GB" smtClean="0"/>
              <a:t>06/11/2020</a:t>
            </a:fld>
            <a:endParaRPr lang="en-GB"/>
          </a:p>
        </p:txBody>
      </p:sp>
      <p:sp>
        <p:nvSpPr>
          <p:cNvPr id="8" name="Marcador de pie de página 7">
            <a:extLst>
              <a:ext uri="{FF2B5EF4-FFF2-40B4-BE49-F238E27FC236}">
                <a16:creationId xmlns:a16="http://schemas.microsoft.com/office/drawing/2014/main" xmlns="" id="{39F492B9-9B03-4F2C-9543-A282E5692924}"/>
              </a:ext>
            </a:extLst>
          </p:cNvPr>
          <p:cNvSpPr>
            <a:spLocks noGrp="1"/>
          </p:cNvSpPr>
          <p:nvPr>
            <p:ph type="ftr" sz="quarter" idx="11"/>
          </p:nvPr>
        </p:nvSpPr>
        <p:spPr/>
        <p:txBody>
          <a:bodyPr/>
          <a:lstStyle/>
          <a:p>
            <a:endParaRPr lang="en-GB"/>
          </a:p>
        </p:txBody>
      </p:sp>
      <p:sp>
        <p:nvSpPr>
          <p:cNvPr id="9" name="Marcador de número de diapositiva 8">
            <a:extLst>
              <a:ext uri="{FF2B5EF4-FFF2-40B4-BE49-F238E27FC236}">
                <a16:creationId xmlns:a16="http://schemas.microsoft.com/office/drawing/2014/main" xmlns="" id="{1C25F3D0-CBCD-4803-914E-1992C06D5036}"/>
              </a:ext>
            </a:extLst>
          </p:cNvPr>
          <p:cNvSpPr>
            <a:spLocks noGrp="1"/>
          </p:cNvSpPr>
          <p:nvPr>
            <p:ph type="sldNum" sz="quarter" idx="12"/>
          </p:nvPr>
        </p:nvSpPr>
        <p:spPr/>
        <p:txBody>
          <a:bodyPr/>
          <a:lstStyle/>
          <a:p>
            <a:fld id="{E3518D31-A5B2-46A0-B01F-DD9DB4236A0C}" type="slidenum">
              <a:rPr lang="en-GB" smtClean="0"/>
              <a:t>‹#›</a:t>
            </a:fld>
            <a:endParaRPr lang="en-GB"/>
          </a:p>
        </p:txBody>
      </p:sp>
    </p:spTree>
    <p:extLst>
      <p:ext uri="{BB962C8B-B14F-4D97-AF65-F5344CB8AC3E}">
        <p14:creationId xmlns:p14="http://schemas.microsoft.com/office/powerpoint/2010/main" val="18320585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42280777-38D1-4E12-8493-80943FC9B224}"/>
              </a:ext>
            </a:extLst>
          </p:cNvPr>
          <p:cNvSpPr>
            <a:spLocks noGrp="1"/>
          </p:cNvSpPr>
          <p:nvPr>
            <p:ph type="title"/>
          </p:nvPr>
        </p:nvSpPr>
        <p:spPr/>
        <p:txBody>
          <a:bodyPr/>
          <a:lstStyle/>
          <a:p>
            <a:r>
              <a:rPr lang="es-ES"/>
              <a:t>Haga clic para modificar el estilo de título del patrón</a:t>
            </a:r>
            <a:endParaRPr lang="en-GB"/>
          </a:p>
        </p:txBody>
      </p:sp>
      <p:sp>
        <p:nvSpPr>
          <p:cNvPr id="3" name="Marcador de fecha 2">
            <a:extLst>
              <a:ext uri="{FF2B5EF4-FFF2-40B4-BE49-F238E27FC236}">
                <a16:creationId xmlns:a16="http://schemas.microsoft.com/office/drawing/2014/main" xmlns="" id="{4CB95430-9E04-456B-9561-FDC62D20C4A9}"/>
              </a:ext>
            </a:extLst>
          </p:cNvPr>
          <p:cNvSpPr>
            <a:spLocks noGrp="1"/>
          </p:cNvSpPr>
          <p:nvPr>
            <p:ph type="dt" sz="half" idx="10"/>
          </p:nvPr>
        </p:nvSpPr>
        <p:spPr/>
        <p:txBody>
          <a:bodyPr/>
          <a:lstStyle/>
          <a:p>
            <a:fld id="{8FE25194-F398-49A6-BC07-A35827B338C9}" type="datetimeFigureOut">
              <a:rPr lang="en-GB" smtClean="0"/>
              <a:t>06/11/2020</a:t>
            </a:fld>
            <a:endParaRPr lang="en-GB"/>
          </a:p>
        </p:txBody>
      </p:sp>
      <p:sp>
        <p:nvSpPr>
          <p:cNvPr id="4" name="Marcador de pie de página 3">
            <a:extLst>
              <a:ext uri="{FF2B5EF4-FFF2-40B4-BE49-F238E27FC236}">
                <a16:creationId xmlns:a16="http://schemas.microsoft.com/office/drawing/2014/main" xmlns="" id="{8F03D555-D41E-4C3F-A473-353A1EC27715}"/>
              </a:ext>
            </a:extLst>
          </p:cNvPr>
          <p:cNvSpPr>
            <a:spLocks noGrp="1"/>
          </p:cNvSpPr>
          <p:nvPr>
            <p:ph type="ftr" sz="quarter" idx="11"/>
          </p:nvPr>
        </p:nvSpPr>
        <p:spPr/>
        <p:txBody>
          <a:bodyPr/>
          <a:lstStyle/>
          <a:p>
            <a:endParaRPr lang="en-GB"/>
          </a:p>
        </p:txBody>
      </p:sp>
      <p:sp>
        <p:nvSpPr>
          <p:cNvPr id="5" name="Marcador de número de diapositiva 4">
            <a:extLst>
              <a:ext uri="{FF2B5EF4-FFF2-40B4-BE49-F238E27FC236}">
                <a16:creationId xmlns:a16="http://schemas.microsoft.com/office/drawing/2014/main" xmlns="" id="{93DC6266-2751-4C2B-8A65-7C32539AD1C2}"/>
              </a:ext>
            </a:extLst>
          </p:cNvPr>
          <p:cNvSpPr>
            <a:spLocks noGrp="1"/>
          </p:cNvSpPr>
          <p:nvPr>
            <p:ph type="sldNum" sz="quarter" idx="12"/>
          </p:nvPr>
        </p:nvSpPr>
        <p:spPr/>
        <p:txBody>
          <a:bodyPr/>
          <a:lstStyle/>
          <a:p>
            <a:fld id="{E3518D31-A5B2-46A0-B01F-DD9DB4236A0C}" type="slidenum">
              <a:rPr lang="en-GB" smtClean="0"/>
              <a:t>‹#›</a:t>
            </a:fld>
            <a:endParaRPr lang="en-GB"/>
          </a:p>
        </p:txBody>
      </p:sp>
    </p:spTree>
    <p:extLst>
      <p:ext uri="{BB962C8B-B14F-4D97-AF65-F5344CB8AC3E}">
        <p14:creationId xmlns:p14="http://schemas.microsoft.com/office/powerpoint/2010/main" val="42899675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xmlns="" id="{9149DD5E-3D69-47D8-B22F-5CED0838B982}"/>
              </a:ext>
            </a:extLst>
          </p:cNvPr>
          <p:cNvSpPr>
            <a:spLocks noGrp="1"/>
          </p:cNvSpPr>
          <p:nvPr>
            <p:ph type="dt" sz="half" idx="10"/>
          </p:nvPr>
        </p:nvSpPr>
        <p:spPr/>
        <p:txBody>
          <a:bodyPr/>
          <a:lstStyle/>
          <a:p>
            <a:fld id="{8FE25194-F398-49A6-BC07-A35827B338C9}" type="datetimeFigureOut">
              <a:rPr lang="en-GB" smtClean="0"/>
              <a:t>06/11/2020</a:t>
            </a:fld>
            <a:endParaRPr lang="en-GB"/>
          </a:p>
        </p:txBody>
      </p:sp>
      <p:sp>
        <p:nvSpPr>
          <p:cNvPr id="3" name="Marcador de pie de página 2">
            <a:extLst>
              <a:ext uri="{FF2B5EF4-FFF2-40B4-BE49-F238E27FC236}">
                <a16:creationId xmlns:a16="http://schemas.microsoft.com/office/drawing/2014/main" xmlns="" id="{28B74B29-1048-4CB9-942C-ED8B4A8AB007}"/>
              </a:ext>
            </a:extLst>
          </p:cNvPr>
          <p:cNvSpPr>
            <a:spLocks noGrp="1"/>
          </p:cNvSpPr>
          <p:nvPr>
            <p:ph type="ftr" sz="quarter" idx="11"/>
          </p:nvPr>
        </p:nvSpPr>
        <p:spPr/>
        <p:txBody>
          <a:bodyPr/>
          <a:lstStyle/>
          <a:p>
            <a:endParaRPr lang="en-GB"/>
          </a:p>
        </p:txBody>
      </p:sp>
      <p:sp>
        <p:nvSpPr>
          <p:cNvPr id="4" name="Marcador de número de diapositiva 3">
            <a:extLst>
              <a:ext uri="{FF2B5EF4-FFF2-40B4-BE49-F238E27FC236}">
                <a16:creationId xmlns:a16="http://schemas.microsoft.com/office/drawing/2014/main" xmlns="" id="{5E52BD7E-E020-4E3A-B29A-203160338E82}"/>
              </a:ext>
            </a:extLst>
          </p:cNvPr>
          <p:cNvSpPr>
            <a:spLocks noGrp="1"/>
          </p:cNvSpPr>
          <p:nvPr>
            <p:ph type="sldNum" sz="quarter" idx="12"/>
          </p:nvPr>
        </p:nvSpPr>
        <p:spPr/>
        <p:txBody>
          <a:bodyPr/>
          <a:lstStyle/>
          <a:p>
            <a:fld id="{E3518D31-A5B2-46A0-B01F-DD9DB4236A0C}" type="slidenum">
              <a:rPr lang="en-GB" smtClean="0"/>
              <a:t>‹#›</a:t>
            </a:fld>
            <a:endParaRPr lang="en-GB"/>
          </a:p>
        </p:txBody>
      </p:sp>
    </p:spTree>
    <p:extLst>
      <p:ext uri="{BB962C8B-B14F-4D97-AF65-F5344CB8AC3E}">
        <p14:creationId xmlns:p14="http://schemas.microsoft.com/office/powerpoint/2010/main" val="10455055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17B8FE05-814F-4DF8-B290-35ECE0407290}"/>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GB"/>
          </a:p>
        </p:txBody>
      </p:sp>
      <p:sp>
        <p:nvSpPr>
          <p:cNvPr id="3" name="Marcador de contenido 2">
            <a:extLst>
              <a:ext uri="{FF2B5EF4-FFF2-40B4-BE49-F238E27FC236}">
                <a16:creationId xmlns:a16="http://schemas.microsoft.com/office/drawing/2014/main" xmlns="" id="{8CC0C78A-01BD-462E-8A4A-E7715CD0886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4" name="Marcador de texto 3">
            <a:extLst>
              <a:ext uri="{FF2B5EF4-FFF2-40B4-BE49-F238E27FC236}">
                <a16:creationId xmlns:a16="http://schemas.microsoft.com/office/drawing/2014/main" xmlns="" id="{E53C3AAB-F63E-4ABC-A3A8-1CB077396B0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xmlns="" id="{14E2C6D5-8CA2-4F9D-B6EB-537DCB19A7E2}"/>
              </a:ext>
            </a:extLst>
          </p:cNvPr>
          <p:cNvSpPr>
            <a:spLocks noGrp="1"/>
          </p:cNvSpPr>
          <p:nvPr>
            <p:ph type="dt" sz="half" idx="10"/>
          </p:nvPr>
        </p:nvSpPr>
        <p:spPr/>
        <p:txBody>
          <a:bodyPr/>
          <a:lstStyle/>
          <a:p>
            <a:fld id="{8FE25194-F398-49A6-BC07-A35827B338C9}" type="datetimeFigureOut">
              <a:rPr lang="en-GB" smtClean="0"/>
              <a:t>06/11/2020</a:t>
            </a:fld>
            <a:endParaRPr lang="en-GB"/>
          </a:p>
        </p:txBody>
      </p:sp>
      <p:sp>
        <p:nvSpPr>
          <p:cNvPr id="6" name="Marcador de pie de página 5">
            <a:extLst>
              <a:ext uri="{FF2B5EF4-FFF2-40B4-BE49-F238E27FC236}">
                <a16:creationId xmlns:a16="http://schemas.microsoft.com/office/drawing/2014/main" xmlns="" id="{3FA6957B-D79D-4956-B372-AD30A976FE53}"/>
              </a:ext>
            </a:extLst>
          </p:cNvPr>
          <p:cNvSpPr>
            <a:spLocks noGrp="1"/>
          </p:cNvSpPr>
          <p:nvPr>
            <p:ph type="ftr" sz="quarter" idx="11"/>
          </p:nvPr>
        </p:nvSpPr>
        <p:spPr/>
        <p:txBody>
          <a:bodyPr/>
          <a:lstStyle/>
          <a:p>
            <a:endParaRPr lang="en-GB"/>
          </a:p>
        </p:txBody>
      </p:sp>
      <p:sp>
        <p:nvSpPr>
          <p:cNvPr id="7" name="Marcador de número de diapositiva 6">
            <a:extLst>
              <a:ext uri="{FF2B5EF4-FFF2-40B4-BE49-F238E27FC236}">
                <a16:creationId xmlns:a16="http://schemas.microsoft.com/office/drawing/2014/main" xmlns="" id="{4EFDF268-B00B-4528-B8A9-BC77BD35107C}"/>
              </a:ext>
            </a:extLst>
          </p:cNvPr>
          <p:cNvSpPr>
            <a:spLocks noGrp="1"/>
          </p:cNvSpPr>
          <p:nvPr>
            <p:ph type="sldNum" sz="quarter" idx="12"/>
          </p:nvPr>
        </p:nvSpPr>
        <p:spPr/>
        <p:txBody>
          <a:bodyPr/>
          <a:lstStyle/>
          <a:p>
            <a:fld id="{E3518D31-A5B2-46A0-B01F-DD9DB4236A0C}" type="slidenum">
              <a:rPr lang="en-GB" smtClean="0"/>
              <a:t>‹#›</a:t>
            </a:fld>
            <a:endParaRPr lang="en-GB"/>
          </a:p>
        </p:txBody>
      </p:sp>
    </p:spTree>
    <p:extLst>
      <p:ext uri="{BB962C8B-B14F-4D97-AF65-F5344CB8AC3E}">
        <p14:creationId xmlns:p14="http://schemas.microsoft.com/office/powerpoint/2010/main" val="11462383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BFA0363D-C6F6-4E93-BFB2-592F2E985C8B}"/>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GB"/>
          </a:p>
        </p:txBody>
      </p:sp>
      <p:sp>
        <p:nvSpPr>
          <p:cNvPr id="3" name="Marcador de posición de imagen 2">
            <a:extLst>
              <a:ext uri="{FF2B5EF4-FFF2-40B4-BE49-F238E27FC236}">
                <a16:creationId xmlns:a16="http://schemas.microsoft.com/office/drawing/2014/main" xmlns="" id="{D9BB8B7D-78B3-49BC-BD2B-BF007D8EEF3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Marcador de texto 3">
            <a:extLst>
              <a:ext uri="{FF2B5EF4-FFF2-40B4-BE49-F238E27FC236}">
                <a16:creationId xmlns:a16="http://schemas.microsoft.com/office/drawing/2014/main" xmlns="" id="{594BDDB2-37A1-4300-918D-2C7EA1FC953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xmlns="" id="{FA0E9ECF-86C0-4863-B0BC-7E9E10D19EE6}"/>
              </a:ext>
            </a:extLst>
          </p:cNvPr>
          <p:cNvSpPr>
            <a:spLocks noGrp="1"/>
          </p:cNvSpPr>
          <p:nvPr>
            <p:ph type="dt" sz="half" idx="10"/>
          </p:nvPr>
        </p:nvSpPr>
        <p:spPr/>
        <p:txBody>
          <a:bodyPr/>
          <a:lstStyle/>
          <a:p>
            <a:fld id="{8FE25194-F398-49A6-BC07-A35827B338C9}" type="datetimeFigureOut">
              <a:rPr lang="en-GB" smtClean="0"/>
              <a:t>06/11/2020</a:t>
            </a:fld>
            <a:endParaRPr lang="en-GB"/>
          </a:p>
        </p:txBody>
      </p:sp>
      <p:sp>
        <p:nvSpPr>
          <p:cNvPr id="6" name="Marcador de pie de página 5">
            <a:extLst>
              <a:ext uri="{FF2B5EF4-FFF2-40B4-BE49-F238E27FC236}">
                <a16:creationId xmlns:a16="http://schemas.microsoft.com/office/drawing/2014/main" xmlns="" id="{F15D20EE-9E98-43DD-AC37-81A8D39F4329}"/>
              </a:ext>
            </a:extLst>
          </p:cNvPr>
          <p:cNvSpPr>
            <a:spLocks noGrp="1"/>
          </p:cNvSpPr>
          <p:nvPr>
            <p:ph type="ftr" sz="quarter" idx="11"/>
          </p:nvPr>
        </p:nvSpPr>
        <p:spPr/>
        <p:txBody>
          <a:bodyPr/>
          <a:lstStyle/>
          <a:p>
            <a:endParaRPr lang="en-GB"/>
          </a:p>
        </p:txBody>
      </p:sp>
      <p:sp>
        <p:nvSpPr>
          <p:cNvPr id="7" name="Marcador de número de diapositiva 6">
            <a:extLst>
              <a:ext uri="{FF2B5EF4-FFF2-40B4-BE49-F238E27FC236}">
                <a16:creationId xmlns:a16="http://schemas.microsoft.com/office/drawing/2014/main" xmlns="" id="{C08105F3-A5B7-42EF-AC50-219BDDA53F2A}"/>
              </a:ext>
            </a:extLst>
          </p:cNvPr>
          <p:cNvSpPr>
            <a:spLocks noGrp="1"/>
          </p:cNvSpPr>
          <p:nvPr>
            <p:ph type="sldNum" sz="quarter" idx="12"/>
          </p:nvPr>
        </p:nvSpPr>
        <p:spPr/>
        <p:txBody>
          <a:bodyPr/>
          <a:lstStyle/>
          <a:p>
            <a:fld id="{E3518D31-A5B2-46A0-B01F-DD9DB4236A0C}" type="slidenum">
              <a:rPr lang="en-GB" smtClean="0"/>
              <a:t>‹#›</a:t>
            </a:fld>
            <a:endParaRPr lang="en-GB"/>
          </a:p>
        </p:txBody>
      </p:sp>
    </p:spTree>
    <p:extLst>
      <p:ext uri="{BB962C8B-B14F-4D97-AF65-F5344CB8AC3E}">
        <p14:creationId xmlns:p14="http://schemas.microsoft.com/office/powerpoint/2010/main" val="15848973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xmlns="" id="{8B638985-009D-4EDD-9935-148F17324C6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n-GB"/>
          </a:p>
        </p:txBody>
      </p:sp>
      <p:sp>
        <p:nvSpPr>
          <p:cNvPr id="3" name="Marcador de texto 2">
            <a:extLst>
              <a:ext uri="{FF2B5EF4-FFF2-40B4-BE49-F238E27FC236}">
                <a16:creationId xmlns:a16="http://schemas.microsoft.com/office/drawing/2014/main" xmlns="" id="{1146CFD3-5D5E-4EDD-90DF-491E5437C9B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4" name="Marcador de fecha 3">
            <a:extLst>
              <a:ext uri="{FF2B5EF4-FFF2-40B4-BE49-F238E27FC236}">
                <a16:creationId xmlns:a16="http://schemas.microsoft.com/office/drawing/2014/main" xmlns="" id="{15E4D0C4-3D00-40B1-9A71-BC81E536576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E25194-F398-49A6-BC07-A35827B338C9}" type="datetimeFigureOut">
              <a:rPr lang="en-GB" smtClean="0"/>
              <a:t>06/11/2020</a:t>
            </a:fld>
            <a:endParaRPr lang="en-GB"/>
          </a:p>
        </p:txBody>
      </p:sp>
      <p:sp>
        <p:nvSpPr>
          <p:cNvPr id="5" name="Marcador de pie de página 4">
            <a:extLst>
              <a:ext uri="{FF2B5EF4-FFF2-40B4-BE49-F238E27FC236}">
                <a16:creationId xmlns:a16="http://schemas.microsoft.com/office/drawing/2014/main" xmlns="" id="{19D9CD27-EF8E-4EB8-97F1-38D2D4C66DF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Marcador de número de diapositiva 5">
            <a:extLst>
              <a:ext uri="{FF2B5EF4-FFF2-40B4-BE49-F238E27FC236}">
                <a16:creationId xmlns:a16="http://schemas.microsoft.com/office/drawing/2014/main" xmlns="" id="{FFCE7702-A427-4D4F-85D1-EA84043E3AA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518D31-A5B2-46A0-B01F-DD9DB4236A0C}" type="slidenum">
              <a:rPr lang="en-GB" smtClean="0"/>
              <a:t>‹#›</a:t>
            </a:fld>
            <a:endParaRPr lang="en-GB"/>
          </a:p>
        </p:txBody>
      </p:sp>
    </p:spTree>
    <p:extLst>
      <p:ext uri="{BB962C8B-B14F-4D97-AF65-F5344CB8AC3E}">
        <p14:creationId xmlns:p14="http://schemas.microsoft.com/office/powerpoint/2010/main" val="22621279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jp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2.png"/></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17.emf"/><Relationship Id="rId3" Type="http://schemas.openxmlformats.org/officeDocument/2006/relationships/notesSlide" Target="../notesSlides/notesSlide3.xml"/><Relationship Id="rId7" Type="http://schemas.openxmlformats.org/officeDocument/2006/relationships/image" Target="../media/image14.emf"/><Relationship Id="rId12" Type="http://schemas.openxmlformats.org/officeDocument/2006/relationships/oleObject" Target="../embeddings/oleObject5.bin"/><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16.emf"/><Relationship Id="rId5" Type="http://schemas.openxmlformats.org/officeDocument/2006/relationships/image" Target="../media/image13.e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15.emf"/></Relationships>
</file>

<file path=ppt/slides/_rels/slide4.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8.png"/><Relationship Id="rId7" Type="http://schemas.microsoft.com/office/2007/relationships/hdphoto" Target="../media/hdphoto3.wdp"/><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20.png"/><Relationship Id="rId5" Type="http://schemas.microsoft.com/office/2007/relationships/hdphoto" Target="../media/hdphoto2.wdp"/><Relationship Id="rId10" Type="http://schemas.openxmlformats.org/officeDocument/2006/relationships/image" Target="../media/image22.png"/><Relationship Id="rId4" Type="http://schemas.openxmlformats.org/officeDocument/2006/relationships/image" Target="../media/image19.png"/><Relationship Id="rId9" Type="http://schemas.microsoft.com/office/2007/relationships/hdphoto" Target="../media/hdphoto4.wdp"/></Relationships>
</file>

<file path=ppt/slides/_rels/slide5.xml.rels><?xml version="1.0" encoding="UTF-8" standalone="yes"?>
<Relationships xmlns="http://schemas.openxmlformats.org/package/2006/relationships"><Relationship Id="rId3" Type="http://schemas.openxmlformats.org/officeDocument/2006/relationships/image" Target="../media/image23.tiff"/><Relationship Id="rId7" Type="http://schemas.openxmlformats.org/officeDocument/2006/relationships/image" Target="../media/image27.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26.tiff"/><Relationship Id="rId5" Type="http://schemas.openxmlformats.org/officeDocument/2006/relationships/image" Target="../media/image25.tiff"/><Relationship Id="rId4" Type="http://schemas.openxmlformats.org/officeDocument/2006/relationships/image" Target="../media/image24.tiff"/></Relationships>
</file>

<file path=ppt/slides/_rels/slide6.xml.rels><?xml version="1.0" encoding="UTF-8" standalone="yes"?>
<Relationships xmlns="http://schemas.openxmlformats.org/package/2006/relationships"><Relationship Id="rId3" Type="http://schemas.openxmlformats.org/officeDocument/2006/relationships/image" Target="../media/image28.tiff"/><Relationship Id="rId7" Type="http://schemas.openxmlformats.org/officeDocument/2006/relationships/image" Target="../media/image32.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31.tiff"/><Relationship Id="rId5" Type="http://schemas.openxmlformats.org/officeDocument/2006/relationships/image" Target="../media/image30.tiff"/><Relationship Id="rId4" Type="http://schemas.openxmlformats.org/officeDocument/2006/relationships/image" Target="../media/image29.tiff"/></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xmlns="" id="{DA3E1C97-6E73-4286-BF0C-11AB0BAA20E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819" t="63780" r="74702" b="1149"/>
          <a:stretch/>
        </p:blipFill>
        <p:spPr bwMode="auto">
          <a:xfrm>
            <a:off x="2259608" y="1798766"/>
            <a:ext cx="3008827" cy="38226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5">
            <a:extLst>
              <a:ext uri="{FF2B5EF4-FFF2-40B4-BE49-F238E27FC236}">
                <a16:creationId xmlns:a16="http://schemas.microsoft.com/office/drawing/2014/main" xmlns="" id="{6D9F5FAB-0842-42A2-AA76-D89811ABF0A2}"/>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57281" t="15669" r="37975" b="54725"/>
          <a:stretch/>
        </p:blipFill>
        <p:spPr bwMode="auto">
          <a:xfrm>
            <a:off x="2028075" y="1430276"/>
            <a:ext cx="886202" cy="37023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Imagen 6" descr="Imagen que contiene captura de pantalla&#10;&#10;Descripción generada con confianza muy alta">
            <a:extLst>
              <a:ext uri="{FF2B5EF4-FFF2-40B4-BE49-F238E27FC236}">
                <a16:creationId xmlns:a16="http://schemas.microsoft.com/office/drawing/2014/main" xmlns="" id="{729084F0-9847-4976-8B4A-3BF3B4EEC638}"/>
              </a:ext>
            </a:extLst>
          </p:cNvPr>
          <p:cNvPicPr>
            <a:picLocks noChangeAspect="1"/>
          </p:cNvPicPr>
          <p:nvPr/>
        </p:nvPicPr>
        <p:blipFill rotWithShape="1">
          <a:blip r:embed="rId5">
            <a:extLst>
              <a:ext uri="{28A0092B-C50C-407E-A947-70E740481C1C}">
                <a14:useLocalDpi xmlns:a14="http://schemas.microsoft.com/office/drawing/2010/main" val="0"/>
              </a:ext>
            </a:extLst>
          </a:blip>
          <a:srcRect l="58487" r="20856"/>
          <a:stretch/>
        </p:blipFill>
        <p:spPr>
          <a:xfrm>
            <a:off x="1019963" y="1222702"/>
            <a:ext cx="1129837" cy="4310199"/>
          </a:xfrm>
          <a:prstGeom prst="rect">
            <a:avLst/>
          </a:prstGeom>
        </p:spPr>
      </p:pic>
      <p:pic>
        <p:nvPicPr>
          <p:cNvPr id="5" name="Picture 2">
            <a:extLst>
              <a:ext uri="{FF2B5EF4-FFF2-40B4-BE49-F238E27FC236}">
                <a16:creationId xmlns:a16="http://schemas.microsoft.com/office/drawing/2014/main" xmlns="" id="{6E392B9D-4E60-4C13-9A94-9718B4E6C2E1}"/>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2066" t="70231" r="74944" b="25397"/>
          <a:stretch/>
        </p:blipFill>
        <p:spPr bwMode="auto">
          <a:xfrm>
            <a:off x="2912053" y="5467510"/>
            <a:ext cx="2154456" cy="5040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1 CuadroTexto">
            <a:extLst>
              <a:ext uri="{FF2B5EF4-FFF2-40B4-BE49-F238E27FC236}">
                <a16:creationId xmlns:a16="http://schemas.microsoft.com/office/drawing/2014/main" xmlns="" id="{D68B212E-19F3-420D-85A4-D0E0DA92C5FA}"/>
              </a:ext>
            </a:extLst>
          </p:cNvPr>
          <p:cNvSpPr txBox="1"/>
          <p:nvPr/>
        </p:nvSpPr>
        <p:spPr>
          <a:xfrm>
            <a:off x="5215482" y="3402505"/>
            <a:ext cx="1573358" cy="276999"/>
          </a:xfrm>
          <a:prstGeom prst="rect">
            <a:avLst/>
          </a:prstGeom>
          <a:noFill/>
        </p:spPr>
        <p:txBody>
          <a:bodyPr wrap="square" rtlCol="0">
            <a:spAutoFit/>
          </a:bodyPr>
          <a:lstStyle/>
          <a:p>
            <a:pPr algn="ctr"/>
            <a:r>
              <a:rPr lang="el-GR" sz="1200" b="1" dirty="0">
                <a:latin typeface="Arial" panose="020B0604020202020204" pitchFamily="34" charset="0"/>
                <a:cs typeface="Arial" panose="020B0604020202020204" pitchFamily="34" charset="0"/>
              </a:rPr>
              <a:t>α</a:t>
            </a:r>
            <a:r>
              <a:rPr lang="es-MX" sz="1200" b="1" dirty="0">
                <a:latin typeface="Arial" panose="020B0604020202020204" pitchFamily="34" charset="0"/>
                <a:cs typeface="Arial" panose="020B0604020202020204" pitchFamily="34" charset="0"/>
              </a:rPr>
              <a:t>-</a:t>
            </a:r>
            <a:r>
              <a:rPr lang="es-ES" sz="1200" b="1" dirty="0">
                <a:latin typeface="Arial" panose="020B0604020202020204" pitchFamily="34" charset="0"/>
                <a:cs typeface="Arial" panose="020B0604020202020204" pitchFamily="34" charset="0"/>
              </a:rPr>
              <a:t>UbP4D1</a:t>
            </a:r>
            <a:endParaRPr lang="es-MX" sz="1200" b="1" dirty="0">
              <a:latin typeface="Arial" panose="020B0604020202020204" pitchFamily="34" charset="0"/>
              <a:cs typeface="Arial" panose="020B0604020202020204" pitchFamily="34" charset="0"/>
            </a:endParaRPr>
          </a:p>
        </p:txBody>
      </p:sp>
      <p:sp>
        <p:nvSpPr>
          <p:cNvPr id="7" name="Rectángulo 6">
            <a:extLst>
              <a:ext uri="{FF2B5EF4-FFF2-40B4-BE49-F238E27FC236}">
                <a16:creationId xmlns:a16="http://schemas.microsoft.com/office/drawing/2014/main" xmlns="" id="{4BF0A992-1590-452A-B5C8-0860ECE8EC68}"/>
              </a:ext>
            </a:extLst>
          </p:cNvPr>
          <p:cNvSpPr/>
          <p:nvPr/>
        </p:nvSpPr>
        <p:spPr>
          <a:xfrm>
            <a:off x="5573067" y="2645612"/>
            <a:ext cx="989373" cy="369332"/>
          </a:xfrm>
          <a:prstGeom prst="rect">
            <a:avLst/>
          </a:prstGeom>
        </p:spPr>
        <p:txBody>
          <a:bodyPr wrap="none">
            <a:spAutoFit/>
          </a:bodyPr>
          <a:lstStyle/>
          <a:p>
            <a:r>
              <a:rPr lang="es-MX" b="1" i="1" dirty="0" err="1"/>
              <a:t>MPOUb</a:t>
            </a:r>
            <a:r>
              <a:rPr lang="es-MX" b="1" i="1" dirty="0"/>
              <a:t> </a:t>
            </a:r>
            <a:endParaRPr lang="en-GB" dirty="0"/>
          </a:p>
        </p:txBody>
      </p:sp>
      <p:cxnSp>
        <p:nvCxnSpPr>
          <p:cNvPr id="8" name="Conector recto de flecha 7">
            <a:extLst>
              <a:ext uri="{FF2B5EF4-FFF2-40B4-BE49-F238E27FC236}">
                <a16:creationId xmlns:a16="http://schemas.microsoft.com/office/drawing/2014/main" xmlns="" id="{A2B20C59-7449-48CB-97B9-E7C9E1DB24DD}"/>
              </a:ext>
            </a:extLst>
          </p:cNvPr>
          <p:cNvCxnSpPr>
            <a:cxnSpLocks/>
          </p:cNvCxnSpPr>
          <p:nvPr/>
        </p:nvCxnSpPr>
        <p:spPr>
          <a:xfrm flipH="1">
            <a:off x="5141089" y="2838236"/>
            <a:ext cx="487386"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5 Conector recto">
            <a:extLst>
              <a:ext uri="{FF2B5EF4-FFF2-40B4-BE49-F238E27FC236}">
                <a16:creationId xmlns:a16="http://schemas.microsoft.com/office/drawing/2014/main" xmlns="" id="{BCEBA102-14E0-461B-B64D-9F07BC329DC8}"/>
              </a:ext>
            </a:extLst>
          </p:cNvPr>
          <p:cNvCxnSpPr>
            <a:cxnSpLocks/>
          </p:cNvCxnSpPr>
          <p:nvPr/>
        </p:nvCxnSpPr>
        <p:spPr>
          <a:xfrm>
            <a:off x="5384782" y="1870774"/>
            <a:ext cx="0" cy="349252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24 Conector recto">
            <a:extLst>
              <a:ext uri="{FF2B5EF4-FFF2-40B4-BE49-F238E27FC236}">
                <a16:creationId xmlns:a16="http://schemas.microsoft.com/office/drawing/2014/main" xmlns="" id="{9CEDCCE2-F465-4C7C-B005-6AF3622A0AFA}"/>
              </a:ext>
            </a:extLst>
          </p:cNvPr>
          <p:cNvCxnSpPr>
            <a:cxnSpLocks/>
          </p:cNvCxnSpPr>
          <p:nvPr/>
        </p:nvCxnSpPr>
        <p:spPr>
          <a:xfrm>
            <a:off x="5384782" y="5467510"/>
            <a:ext cx="0" cy="50405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11 CuadroTexto">
            <a:extLst>
              <a:ext uri="{FF2B5EF4-FFF2-40B4-BE49-F238E27FC236}">
                <a16:creationId xmlns:a16="http://schemas.microsoft.com/office/drawing/2014/main" xmlns="" id="{3963FD9D-634D-4837-9C05-33C7BB38B9AC}"/>
              </a:ext>
            </a:extLst>
          </p:cNvPr>
          <p:cNvSpPr txBox="1"/>
          <p:nvPr/>
        </p:nvSpPr>
        <p:spPr>
          <a:xfrm>
            <a:off x="5617028" y="5486401"/>
            <a:ext cx="858159" cy="466474"/>
          </a:xfrm>
          <a:prstGeom prst="rect">
            <a:avLst/>
          </a:prstGeom>
          <a:noFill/>
        </p:spPr>
        <p:txBody>
          <a:bodyPr wrap="square" rtlCol="0">
            <a:spAutoFit/>
          </a:bodyPr>
          <a:lstStyle/>
          <a:p>
            <a:pPr algn="ctr"/>
            <a:r>
              <a:rPr lang="el-GR" sz="1200" b="1" dirty="0">
                <a:latin typeface="Arial" panose="020B0604020202020204" pitchFamily="34" charset="0"/>
                <a:cs typeface="Arial" panose="020B0604020202020204" pitchFamily="34" charset="0"/>
              </a:rPr>
              <a:t>α</a:t>
            </a:r>
            <a:r>
              <a:rPr lang="es-ES" sz="1200" b="1" dirty="0">
                <a:latin typeface="Arial" panose="020B0604020202020204" pitchFamily="34" charset="0"/>
                <a:cs typeface="Arial" panose="020B0604020202020204" pitchFamily="34" charset="0"/>
              </a:rPr>
              <a:t>-MPO</a:t>
            </a:r>
          </a:p>
          <a:p>
            <a:pPr algn="ctr"/>
            <a:r>
              <a:rPr lang="es-ES" sz="1200" dirty="0">
                <a:latin typeface="Arial" panose="020B0604020202020204" pitchFamily="34" charset="0"/>
                <a:cs typeface="Arial" panose="020B0604020202020204" pitchFamily="34" charset="0"/>
              </a:rPr>
              <a:t>80kDa</a:t>
            </a:r>
            <a:endParaRPr lang="es-MX" sz="1200" dirty="0">
              <a:latin typeface="Arial" panose="020B0604020202020204" pitchFamily="34" charset="0"/>
              <a:cs typeface="Arial" panose="020B0604020202020204" pitchFamily="34" charset="0"/>
            </a:endParaRPr>
          </a:p>
        </p:txBody>
      </p:sp>
      <p:sp>
        <p:nvSpPr>
          <p:cNvPr id="12" name="CuadroTexto 8">
            <a:extLst>
              <a:ext uri="{FF2B5EF4-FFF2-40B4-BE49-F238E27FC236}">
                <a16:creationId xmlns:a16="http://schemas.microsoft.com/office/drawing/2014/main" xmlns="" id="{9471C7B3-239D-406B-9CAC-3847ABB6689A}"/>
              </a:ext>
            </a:extLst>
          </p:cNvPr>
          <p:cNvSpPr txBox="1"/>
          <p:nvPr/>
        </p:nvSpPr>
        <p:spPr>
          <a:xfrm rot="3142306">
            <a:off x="4851065" y="757934"/>
            <a:ext cx="430887" cy="930484"/>
          </a:xfrm>
          <a:prstGeom prst="rect">
            <a:avLst/>
          </a:prstGeom>
          <a:noFill/>
        </p:spPr>
        <p:txBody>
          <a:bodyPr vert="vert270" wrap="square" rtlCol="0">
            <a:spAutoFit/>
          </a:bodyPr>
          <a:lstStyle/>
          <a:p>
            <a:r>
              <a:rPr lang="es-MX" sz="1600" dirty="0" err="1"/>
              <a:t>MPOUbIV</a:t>
            </a:r>
            <a:endParaRPr lang="es-MX" sz="1600" dirty="0"/>
          </a:p>
        </p:txBody>
      </p:sp>
      <p:sp>
        <p:nvSpPr>
          <p:cNvPr id="13" name="CuadroTexto 11">
            <a:extLst>
              <a:ext uri="{FF2B5EF4-FFF2-40B4-BE49-F238E27FC236}">
                <a16:creationId xmlns:a16="http://schemas.microsoft.com/office/drawing/2014/main" xmlns="" id="{B6DD9837-B25E-442B-93F9-49D2AD92C353}"/>
              </a:ext>
            </a:extLst>
          </p:cNvPr>
          <p:cNvSpPr txBox="1"/>
          <p:nvPr/>
        </p:nvSpPr>
        <p:spPr>
          <a:xfrm rot="3142306">
            <a:off x="2507072" y="869581"/>
            <a:ext cx="430887" cy="855677"/>
          </a:xfrm>
          <a:prstGeom prst="rect">
            <a:avLst/>
          </a:prstGeom>
          <a:noFill/>
        </p:spPr>
        <p:txBody>
          <a:bodyPr vert="vert270" wrap="square" rtlCol="0">
            <a:spAutoFit/>
          </a:bodyPr>
          <a:lstStyle/>
          <a:p>
            <a:r>
              <a:rPr lang="es-MX" sz="1600" dirty="0"/>
              <a:t>MPM</a:t>
            </a:r>
          </a:p>
        </p:txBody>
      </p:sp>
      <p:sp>
        <p:nvSpPr>
          <p:cNvPr id="14" name="CuadroTexto 12">
            <a:extLst>
              <a:ext uri="{FF2B5EF4-FFF2-40B4-BE49-F238E27FC236}">
                <a16:creationId xmlns:a16="http://schemas.microsoft.com/office/drawing/2014/main" xmlns="" id="{18227AE5-C214-4829-AAC1-9122339D0AF5}"/>
              </a:ext>
            </a:extLst>
          </p:cNvPr>
          <p:cNvSpPr txBox="1"/>
          <p:nvPr/>
        </p:nvSpPr>
        <p:spPr>
          <a:xfrm rot="3142306">
            <a:off x="3164703" y="795072"/>
            <a:ext cx="430887" cy="855677"/>
          </a:xfrm>
          <a:prstGeom prst="rect">
            <a:avLst/>
          </a:prstGeom>
          <a:noFill/>
        </p:spPr>
        <p:txBody>
          <a:bodyPr vert="vert270" wrap="square" rtlCol="0">
            <a:spAutoFit/>
          </a:bodyPr>
          <a:lstStyle/>
          <a:p>
            <a:r>
              <a:rPr lang="es-MX" sz="1600" dirty="0" err="1"/>
              <a:t>HeLa</a:t>
            </a:r>
            <a:endParaRPr lang="es-MX" sz="1600" dirty="0"/>
          </a:p>
        </p:txBody>
      </p:sp>
      <p:sp>
        <p:nvSpPr>
          <p:cNvPr id="15" name="CuadroTexto 13">
            <a:extLst>
              <a:ext uri="{FF2B5EF4-FFF2-40B4-BE49-F238E27FC236}">
                <a16:creationId xmlns:a16="http://schemas.microsoft.com/office/drawing/2014/main" xmlns="" id="{6AC3B4DE-3F05-4CE2-A668-5A0330B24FC6}"/>
              </a:ext>
            </a:extLst>
          </p:cNvPr>
          <p:cNvSpPr txBox="1"/>
          <p:nvPr/>
        </p:nvSpPr>
        <p:spPr>
          <a:xfrm rot="3142306">
            <a:off x="3741929" y="861210"/>
            <a:ext cx="430887" cy="855677"/>
          </a:xfrm>
          <a:prstGeom prst="rect">
            <a:avLst/>
          </a:prstGeom>
          <a:noFill/>
        </p:spPr>
        <p:txBody>
          <a:bodyPr vert="vert270" wrap="square" rtlCol="0">
            <a:spAutoFit/>
          </a:bodyPr>
          <a:lstStyle/>
          <a:p>
            <a:r>
              <a:rPr lang="es-MX" sz="1600" dirty="0" err="1"/>
              <a:t>MPOrh</a:t>
            </a:r>
            <a:endParaRPr lang="es-MX" sz="1600" dirty="0"/>
          </a:p>
        </p:txBody>
      </p:sp>
      <p:sp>
        <p:nvSpPr>
          <p:cNvPr id="16" name="CuadroTexto 7">
            <a:extLst>
              <a:ext uri="{FF2B5EF4-FFF2-40B4-BE49-F238E27FC236}">
                <a16:creationId xmlns:a16="http://schemas.microsoft.com/office/drawing/2014/main" xmlns="" id="{216FBE13-A7A4-403B-B54C-6765B09B2DF7}"/>
              </a:ext>
            </a:extLst>
          </p:cNvPr>
          <p:cNvSpPr txBox="1"/>
          <p:nvPr/>
        </p:nvSpPr>
        <p:spPr>
          <a:xfrm rot="3142306">
            <a:off x="4631830" y="58322"/>
            <a:ext cx="430887" cy="1834511"/>
          </a:xfrm>
          <a:prstGeom prst="rect">
            <a:avLst/>
          </a:prstGeom>
          <a:noFill/>
        </p:spPr>
        <p:txBody>
          <a:bodyPr vert="vert270" wrap="square" rtlCol="0">
            <a:spAutoFit/>
          </a:bodyPr>
          <a:lstStyle/>
          <a:p>
            <a:r>
              <a:rPr lang="es-MX" sz="1600" dirty="0" err="1"/>
              <a:t>MPOUb</a:t>
            </a:r>
            <a:r>
              <a:rPr lang="es-MX" sz="1600" dirty="0"/>
              <a:t> </a:t>
            </a:r>
            <a:r>
              <a:rPr lang="es-ES" sz="1600" dirty="0" err="1"/>
              <a:t>Ctl</a:t>
            </a:r>
            <a:r>
              <a:rPr lang="es-ES" sz="1600" dirty="0"/>
              <a:t> </a:t>
            </a:r>
            <a:r>
              <a:rPr lang="es-ES" sz="1600" dirty="0" err="1"/>
              <a:t>Neg</a:t>
            </a:r>
            <a:endParaRPr lang="es-MX" sz="1600" dirty="0"/>
          </a:p>
        </p:txBody>
      </p:sp>
      <p:sp>
        <p:nvSpPr>
          <p:cNvPr id="17" name="CuadroTexto 16">
            <a:extLst>
              <a:ext uri="{FF2B5EF4-FFF2-40B4-BE49-F238E27FC236}">
                <a16:creationId xmlns:a16="http://schemas.microsoft.com/office/drawing/2014/main" xmlns="" id="{24D4E125-307D-4C77-8DC0-216F2A225050}"/>
              </a:ext>
            </a:extLst>
          </p:cNvPr>
          <p:cNvSpPr txBox="1"/>
          <p:nvPr/>
        </p:nvSpPr>
        <p:spPr>
          <a:xfrm>
            <a:off x="473988" y="478651"/>
            <a:ext cx="2009554" cy="646331"/>
          </a:xfrm>
          <a:prstGeom prst="rect">
            <a:avLst/>
          </a:prstGeom>
          <a:noFill/>
        </p:spPr>
        <p:txBody>
          <a:bodyPr wrap="square" rtlCol="0">
            <a:spAutoFit/>
          </a:bodyPr>
          <a:lstStyle/>
          <a:p>
            <a:r>
              <a:rPr lang="en-GB" dirty="0" smtClean="0"/>
              <a:t>Additional file 1: Figure </a:t>
            </a:r>
            <a:r>
              <a:rPr lang="en-GB" dirty="0" err="1" smtClean="0"/>
              <a:t>S1</a:t>
            </a:r>
            <a:endParaRPr lang="en-GB" dirty="0"/>
          </a:p>
        </p:txBody>
      </p:sp>
      <p:sp>
        <p:nvSpPr>
          <p:cNvPr id="24" name="CuadroTexto 23">
            <a:extLst>
              <a:ext uri="{FF2B5EF4-FFF2-40B4-BE49-F238E27FC236}">
                <a16:creationId xmlns:a16="http://schemas.microsoft.com/office/drawing/2014/main" xmlns="" id="{E33BE614-54AA-4865-A8C4-4589232E557C}"/>
              </a:ext>
            </a:extLst>
          </p:cNvPr>
          <p:cNvSpPr txBox="1"/>
          <p:nvPr/>
        </p:nvSpPr>
        <p:spPr>
          <a:xfrm>
            <a:off x="424543" y="1178447"/>
            <a:ext cx="830448" cy="461665"/>
          </a:xfrm>
          <a:prstGeom prst="rect">
            <a:avLst/>
          </a:prstGeom>
          <a:noFill/>
        </p:spPr>
        <p:txBody>
          <a:bodyPr wrap="square" rtlCol="0">
            <a:spAutoFit/>
          </a:bodyPr>
          <a:lstStyle/>
          <a:p>
            <a:r>
              <a:rPr lang="en-GB" sz="2400" b="1" dirty="0"/>
              <a:t>A)</a:t>
            </a:r>
          </a:p>
        </p:txBody>
      </p:sp>
      <p:pic>
        <p:nvPicPr>
          <p:cNvPr id="36" name="Imagen 6" descr="Imagen que contiene captura de pantalla&#10;&#10;Descripción generada con confianza muy alta">
            <a:extLst>
              <a:ext uri="{FF2B5EF4-FFF2-40B4-BE49-F238E27FC236}">
                <a16:creationId xmlns:a16="http://schemas.microsoft.com/office/drawing/2014/main" xmlns="" id="{F630A3E4-8524-4886-9DB1-5B613B97F239}"/>
              </a:ext>
            </a:extLst>
          </p:cNvPr>
          <p:cNvPicPr>
            <a:picLocks noChangeAspect="1"/>
          </p:cNvPicPr>
          <p:nvPr/>
        </p:nvPicPr>
        <p:blipFill rotWithShape="1">
          <a:blip r:embed="rId5">
            <a:extLst>
              <a:ext uri="{28A0092B-C50C-407E-A947-70E740481C1C}">
                <a14:useLocalDpi xmlns:a14="http://schemas.microsoft.com/office/drawing/2010/main" val="0"/>
              </a:ext>
            </a:extLst>
          </a:blip>
          <a:srcRect l="58487" r="20856"/>
          <a:stretch/>
        </p:blipFill>
        <p:spPr>
          <a:xfrm>
            <a:off x="7447039" y="1227959"/>
            <a:ext cx="1129837" cy="4310199"/>
          </a:xfrm>
          <a:prstGeom prst="rect">
            <a:avLst/>
          </a:prstGeom>
        </p:spPr>
      </p:pic>
      <p:pic>
        <p:nvPicPr>
          <p:cNvPr id="23" name="Imagen 22">
            <a:extLst>
              <a:ext uri="{FF2B5EF4-FFF2-40B4-BE49-F238E27FC236}">
                <a16:creationId xmlns:a16="http://schemas.microsoft.com/office/drawing/2014/main" xmlns="" id="{CF4200C5-E200-47EB-858F-34CFD4C6EBFA}"/>
              </a:ext>
            </a:extLst>
          </p:cNvPr>
          <p:cNvPicPr>
            <a:picLocks noChangeAspect="1"/>
          </p:cNvPicPr>
          <p:nvPr/>
        </p:nvPicPr>
        <p:blipFill rotWithShape="1">
          <a:blip r:embed="rId7">
            <a:extLst>
              <a:ext uri="{BEBA8EAE-BF5A-486C-A8C5-ECC9F3942E4B}">
                <a14:imgProps xmlns:a14="http://schemas.microsoft.com/office/drawing/2010/main">
                  <a14:imgLayer r:embed="rId8">
                    <a14:imgEffect>
                      <a14:brightnessContrast bright="-20000" contrast="40000"/>
                    </a14:imgEffect>
                  </a14:imgLayer>
                </a14:imgProps>
              </a:ext>
            </a:extLst>
          </a:blip>
          <a:srcRect l="9509" t="5545" r="79021" b="55407"/>
          <a:stretch/>
        </p:blipFill>
        <p:spPr>
          <a:xfrm>
            <a:off x="8509445" y="1545021"/>
            <a:ext cx="2137534" cy="3563196"/>
          </a:xfrm>
          <a:prstGeom prst="rect">
            <a:avLst/>
          </a:prstGeom>
        </p:spPr>
      </p:pic>
      <p:sp>
        <p:nvSpPr>
          <p:cNvPr id="25" name="CuadroTexto 24">
            <a:extLst>
              <a:ext uri="{FF2B5EF4-FFF2-40B4-BE49-F238E27FC236}">
                <a16:creationId xmlns:a16="http://schemas.microsoft.com/office/drawing/2014/main" xmlns="" id="{A136DA1B-224F-42EC-8AD5-0E7923C6D96B}"/>
              </a:ext>
            </a:extLst>
          </p:cNvPr>
          <p:cNvSpPr txBox="1"/>
          <p:nvPr/>
        </p:nvSpPr>
        <p:spPr>
          <a:xfrm>
            <a:off x="7747441" y="1050636"/>
            <a:ext cx="830448" cy="461665"/>
          </a:xfrm>
          <a:prstGeom prst="rect">
            <a:avLst/>
          </a:prstGeom>
          <a:noFill/>
        </p:spPr>
        <p:txBody>
          <a:bodyPr wrap="square" rtlCol="0">
            <a:spAutoFit/>
          </a:bodyPr>
          <a:lstStyle/>
          <a:p>
            <a:r>
              <a:rPr lang="en-GB" sz="2400" b="1" dirty="0"/>
              <a:t>B)</a:t>
            </a:r>
          </a:p>
        </p:txBody>
      </p:sp>
      <p:sp>
        <p:nvSpPr>
          <p:cNvPr id="26" name="11 CuadroTexto">
            <a:extLst>
              <a:ext uri="{FF2B5EF4-FFF2-40B4-BE49-F238E27FC236}">
                <a16:creationId xmlns:a16="http://schemas.microsoft.com/office/drawing/2014/main" xmlns="" id="{65792B92-5443-43F4-B2C3-A764830173F3}"/>
              </a:ext>
            </a:extLst>
          </p:cNvPr>
          <p:cNvSpPr txBox="1"/>
          <p:nvPr/>
        </p:nvSpPr>
        <p:spPr>
          <a:xfrm>
            <a:off x="10782809" y="3165117"/>
            <a:ext cx="931535" cy="461665"/>
          </a:xfrm>
          <a:prstGeom prst="rect">
            <a:avLst/>
          </a:prstGeom>
          <a:noFill/>
        </p:spPr>
        <p:txBody>
          <a:bodyPr wrap="square" rtlCol="0">
            <a:spAutoFit/>
          </a:bodyPr>
          <a:lstStyle/>
          <a:p>
            <a:pPr algn="ctr"/>
            <a:r>
              <a:rPr lang="el-GR" sz="1200" b="1" dirty="0">
                <a:latin typeface="Arial" panose="020B0604020202020204" pitchFamily="34" charset="0"/>
                <a:cs typeface="Arial" panose="020B0604020202020204" pitchFamily="34" charset="0"/>
              </a:rPr>
              <a:t>α</a:t>
            </a:r>
            <a:r>
              <a:rPr lang="es-ES" sz="1200" b="1" dirty="0">
                <a:latin typeface="Arial" panose="020B0604020202020204" pitchFamily="34" charset="0"/>
                <a:cs typeface="Arial" panose="020B0604020202020204" pitchFamily="34" charset="0"/>
              </a:rPr>
              <a:t>-ISG15</a:t>
            </a:r>
          </a:p>
          <a:p>
            <a:pPr algn="ctr"/>
            <a:r>
              <a:rPr lang="es-ES" sz="1200" dirty="0">
                <a:latin typeface="Arial" panose="020B0604020202020204" pitchFamily="34" charset="0"/>
                <a:cs typeface="Arial" panose="020B0604020202020204" pitchFamily="34" charset="0"/>
              </a:rPr>
              <a:t>18kDa</a:t>
            </a:r>
            <a:endParaRPr lang="es-MX" sz="1200" dirty="0">
              <a:latin typeface="Arial" panose="020B0604020202020204" pitchFamily="34" charset="0"/>
              <a:cs typeface="Arial" panose="020B0604020202020204" pitchFamily="34" charset="0"/>
            </a:endParaRPr>
          </a:p>
        </p:txBody>
      </p:sp>
      <p:sp>
        <p:nvSpPr>
          <p:cNvPr id="27" name="CuadroTexto 11">
            <a:extLst>
              <a:ext uri="{FF2B5EF4-FFF2-40B4-BE49-F238E27FC236}">
                <a16:creationId xmlns:a16="http://schemas.microsoft.com/office/drawing/2014/main" xmlns="" id="{DDA0D339-10BA-4EF7-8BD3-6D0E384CA512}"/>
              </a:ext>
            </a:extLst>
          </p:cNvPr>
          <p:cNvSpPr txBox="1"/>
          <p:nvPr/>
        </p:nvSpPr>
        <p:spPr>
          <a:xfrm rot="3142306">
            <a:off x="8784942" y="703477"/>
            <a:ext cx="430887" cy="855677"/>
          </a:xfrm>
          <a:prstGeom prst="rect">
            <a:avLst/>
          </a:prstGeom>
          <a:noFill/>
        </p:spPr>
        <p:txBody>
          <a:bodyPr vert="vert270" wrap="square" rtlCol="0">
            <a:spAutoFit/>
          </a:bodyPr>
          <a:lstStyle/>
          <a:p>
            <a:r>
              <a:rPr lang="es-MX" sz="1600" dirty="0"/>
              <a:t>MPM</a:t>
            </a:r>
          </a:p>
        </p:txBody>
      </p:sp>
      <p:sp>
        <p:nvSpPr>
          <p:cNvPr id="28" name="CuadroTexto 12">
            <a:extLst>
              <a:ext uri="{FF2B5EF4-FFF2-40B4-BE49-F238E27FC236}">
                <a16:creationId xmlns:a16="http://schemas.microsoft.com/office/drawing/2014/main" xmlns="" id="{52535601-334A-4643-B98E-9BFC296C3249}"/>
              </a:ext>
            </a:extLst>
          </p:cNvPr>
          <p:cNvSpPr txBox="1"/>
          <p:nvPr/>
        </p:nvSpPr>
        <p:spPr>
          <a:xfrm rot="3142306">
            <a:off x="9586433" y="336424"/>
            <a:ext cx="430887" cy="1218965"/>
          </a:xfrm>
          <a:prstGeom prst="rect">
            <a:avLst/>
          </a:prstGeom>
          <a:noFill/>
        </p:spPr>
        <p:txBody>
          <a:bodyPr vert="vert270" wrap="square" rtlCol="0">
            <a:spAutoFit/>
          </a:bodyPr>
          <a:lstStyle/>
          <a:p>
            <a:r>
              <a:rPr lang="es-MX" sz="1600" dirty="0"/>
              <a:t>ISG15 </a:t>
            </a:r>
            <a:r>
              <a:rPr lang="es-MX" sz="1600" dirty="0" err="1"/>
              <a:t>lysate</a:t>
            </a:r>
            <a:endParaRPr lang="es-MX" sz="1600" dirty="0"/>
          </a:p>
        </p:txBody>
      </p:sp>
      <p:cxnSp>
        <p:nvCxnSpPr>
          <p:cNvPr id="29" name="24 Conector recto">
            <a:extLst>
              <a:ext uri="{FF2B5EF4-FFF2-40B4-BE49-F238E27FC236}">
                <a16:creationId xmlns:a16="http://schemas.microsoft.com/office/drawing/2014/main" xmlns="" id="{B53D8D52-D345-41AB-BF92-960AB6A33013}"/>
              </a:ext>
            </a:extLst>
          </p:cNvPr>
          <p:cNvCxnSpPr>
            <a:cxnSpLocks/>
          </p:cNvCxnSpPr>
          <p:nvPr/>
        </p:nvCxnSpPr>
        <p:spPr>
          <a:xfrm>
            <a:off x="10736426" y="1564919"/>
            <a:ext cx="0" cy="355962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Rectángulo 33">
            <a:extLst>
              <a:ext uri="{FF2B5EF4-FFF2-40B4-BE49-F238E27FC236}">
                <a16:creationId xmlns:a16="http://schemas.microsoft.com/office/drawing/2014/main" xmlns="" id="{1146981A-7AF3-46A3-B21B-F274404CABE8}"/>
              </a:ext>
            </a:extLst>
          </p:cNvPr>
          <p:cNvSpPr/>
          <p:nvPr/>
        </p:nvSpPr>
        <p:spPr>
          <a:xfrm>
            <a:off x="10896556" y="4437627"/>
            <a:ext cx="787395" cy="369332"/>
          </a:xfrm>
          <a:prstGeom prst="rect">
            <a:avLst/>
          </a:prstGeom>
        </p:spPr>
        <p:txBody>
          <a:bodyPr wrap="none">
            <a:spAutoFit/>
          </a:bodyPr>
          <a:lstStyle/>
          <a:p>
            <a:r>
              <a:rPr lang="es-MX" b="1" i="1" dirty="0"/>
              <a:t>ISG15 </a:t>
            </a:r>
            <a:endParaRPr lang="en-GB" dirty="0"/>
          </a:p>
        </p:txBody>
      </p:sp>
      <p:cxnSp>
        <p:nvCxnSpPr>
          <p:cNvPr id="35" name="Conector recto de flecha 34">
            <a:extLst>
              <a:ext uri="{FF2B5EF4-FFF2-40B4-BE49-F238E27FC236}">
                <a16:creationId xmlns:a16="http://schemas.microsoft.com/office/drawing/2014/main" xmlns="" id="{9F772488-D045-41B8-8BDF-FD40D163722B}"/>
              </a:ext>
            </a:extLst>
          </p:cNvPr>
          <p:cNvCxnSpPr>
            <a:cxnSpLocks/>
          </p:cNvCxnSpPr>
          <p:nvPr/>
        </p:nvCxnSpPr>
        <p:spPr>
          <a:xfrm flipH="1">
            <a:off x="9722069" y="4630251"/>
            <a:ext cx="1229895"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9" name="CuadroTexto 12">
            <a:extLst>
              <a:ext uri="{FF2B5EF4-FFF2-40B4-BE49-F238E27FC236}">
                <a16:creationId xmlns:a16="http://schemas.microsoft.com/office/drawing/2014/main" xmlns="" id="{9287DC06-0AC0-4B7B-9B04-8F93A03A78FD}"/>
              </a:ext>
            </a:extLst>
          </p:cNvPr>
          <p:cNvSpPr txBox="1"/>
          <p:nvPr/>
        </p:nvSpPr>
        <p:spPr>
          <a:xfrm rot="3142306">
            <a:off x="10584514" y="10155"/>
            <a:ext cx="430887" cy="1708973"/>
          </a:xfrm>
          <a:prstGeom prst="rect">
            <a:avLst/>
          </a:prstGeom>
          <a:noFill/>
        </p:spPr>
        <p:txBody>
          <a:bodyPr vert="vert270" wrap="square" rtlCol="0">
            <a:spAutoFit/>
          </a:bodyPr>
          <a:lstStyle/>
          <a:p>
            <a:r>
              <a:rPr lang="es-MX" sz="1600" dirty="0"/>
              <a:t>HEK293 </a:t>
            </a:r>
            <a:r>
              <a:rPr lang="es-MX" sz="1600" dirty="0" err="1"/>
              <a:t>cell</a:t>
            </a:r>
            <a:r>
              <a:rPr lang="es-MX" sz="1600" dirty="0"/>
              <a:t> </a:t>
            </a:r>
            <a:r>
              <a:rPr lang="es-MX" sz="1600" dirty="0" err="1"/>
              <a:t>lysate</a:t>
            </a:r>
            <a:endParaRPr lang="es-MX" sz="1600" dirty="0"/>
          </a:p>
        </p:txBody>
      </p:sp>
    </p:spTree>
    <p:extLst>
      <p:ext uri="{BB962C8B-B14F-4D97-AF65-F5344CB8AC3E}">
        <p14:creationId xmlns:p14="http://schemas.microsoft.com/office/powerpoint/2010/main" val="7460687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a:extLst>
              <a:ext uri="{FF2B5EF4-FFF2-40B4-BE49-F238E27FC236}">
                <a16:creationId xmlns:a16="http://schemas.microsoft.com/office/drawing/2014/main" xmlns="" id="{2E9174D8-20B8-4237-9C60-F36B23C5E72A}"/>
              </a:ext>
            </a:extLst>
          </p:cNvPr>
          <p:cNvGrpSpPr/>
          <p:nvPr/>
        </p:nvGrpSpPr>
        <p:grpSpPr>
          <a:xfrm>
            <a:off x="3079260" y="190016"/>
            <a:ext cx="5917177" cy="6422851"/>
            <a:chOff x="-48314" y="246509"/>
            <a:chExt cx="6842943" cy="9265965"/>
          </a:xfrm>
        </p:grpSpPr>
        <p:pic>
          <p:nvPicPr>
            <p:cNvPr id="3" name="Imagen 2">
              <a:extLst>
                <a:ext uri="{FF2B5EF4-FFF2-40B4-BE49-F238E27FC236}">
                  <a16:creationId xmlns:a16="http://schemas.microsoft.com/office/drawing/2014/main" xmlns="" id="{F2069537-57AF-48DC-B5B3-3CEA50D1713A}"/>
                </a:ext>
              </a:extLst>
            </p:cNvPr>
            <p:cNvPicPr>
              <a:picLocks noChangeAspect="1"/>
            </p:cNvPicPr>
            <p:nvPr/>
          </p:nvPicPr>
          <p:blipFill>
            <a:blip r:embed="rId3"/>
            <a:stretch>
              <a:fillRect/>
            </a:stretch>
          </p:blipFill>
          <p:spPr>
            <a:xfrm>
              <a:off x="3641854" y="3433127"/>
              <a:ext cx="3152775" cy="3038475"/>
            </a:xfrm>
            <a:prstGeom prst="rect">
              <a:avLst/>
            </a:prstGeom>
          </p:spPr>
        </p:pic>
        <p:sp>
          <p:nvSpPr>
            <p:cNvPr id="4" name="Rectángulo 3">
              <a:extLst>
                <a:ext uri="{FF2B5EF4-FFF2-40B4-BE49-F238E27FC236}">
                  <a16:creationId xmlns:a16="http://schemas.microsoft.com/office/drawing/2014/main" xmlns="" id="{13CB49C6-207A-4BEC-9A0A-EDF54A52304F}"/>
                </a:ext>
              </a:extLst>
            </p:cNvPr>
            <p:cNvSpPr/>
            <p:nvPr/>
          </p:nvSpPr>
          <p:spPr>
            <a:xfrm>
              <a:off x="5018772" y="6376275"/>
              <a:ext cx="1550957" cy="20066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ysClr val="windowText" lastClr="000000"/>
                  </a:solidFill>
                </a:rPr>
                <a:t>CD4+</a:t>
              </a:r>
            </a:p>
          </p:txBody>
        </p:sp>
        <p:pic>
          <p:nvPicPr>
            <p:cNvPr id="5" name="Imagen 4">
              <a:extLst>
                <a:ext uri="{FF2B5EF4-FFF2-40B4-BE49-F238E27FC236}">
                  <a16:creationId xmlns:a16="http://schemas.microsoft.com/office/drawing/2014/main" xmlns="" id="{D17D2EBF-2253-4788-951E-7A15E9AED32C}"/>
                </a:ext>
              </a:extLst>
            </p:cNvPr>
            <p:cNvPicPr>
              <a:picLocks noChangeAspect="1"/>
            </p:cNvPicPr>
            <p:nvPr/>
          </p:nvPicPr>
          <p:blipFill>
            <a:blip r:embed="rId4"/>
            <a:stretch>
              <a:fillRect/>
            </a:stretch>
          </p:blipFill>
          <p:spPr>
            <a:xfrm>
              <a:off x="0" y="246509"/>
              <a:ext cx="3152775" cy="3038475"/>
            </a:xfrm>
            <a:prstGeom prst="rect">
              <a:avLst/>
            </a:prstGeom>
          </p:spPr>
        </p:pic>
        <p:pic>
          <p:nvPicPr>
            <p:cNvPr id="6" name="Imagen 5">
              <a:extLst>
                <a:ext uri="{FF2B5EF4-FFF2-40B4-BE49-F238E27FC236}">
                  <a16:creationId xmlns:a16="http://schemas.microsoft.com/office/drawing/2014/main" xmlns="" id="{070834CA-F3DA-477D-B768-E08CB0ECCDC0}"/>
                </a:ext>
              </a:extLst>
            </p:cNvPr>
            <p:cNvPicPr>
              <a:picLocks noChangeAspect="1"/>
            </p:cNvPicPr>
            <p:nvPr/>
          </p:nvPicPr>
          <p:blipFill>
            <a:blip r:embed="rId5"/>
            <a:stretch>
              <a:fillRect/>
            </a:stretch>
          </p:blipFill>
          <p:spPr>
            <a:xfrm>
              <a:off x="3641854" y="248417"/>
              <a:ext cx="3152775" cy="3038475"/>
            </a:xfrm>
            <a:prstGeom prst="rect">
              <a:avLst/>
            </a:prstGeom>
          </p:spPr>
        </p:pic>
        <p:pic>
          <p:nvPicPr>
            <p:cNvPr id="7" name="Imagen 6">
              <a:extLst>
                <a:ext uri="{FF2B5EF4-FFF2-40B4-BE49-F238E27FC236}">
                  <a16:creationId xmlns:a16="http://schemas.microsoft.com/office/drawing/2014/main" xmlns="" id="{DC80E316-C9B3-4A60-8C0B-1C390D3D3A7A}"/>
                </a:ext>
              </a:extLst>
            </p:cNvPr>
            <p:cNvPicPr>
              <a:picLocks noChangeAspect="1"/>
            </p:cNvPicPr>
            <p:nvPr/>
          </p:nvPicPr>
          <p:blipFill>
            <a:blip r:embed="rId6"/>
            <a:stretch>
              <a:fillRect/>
            </a:stretch>
          </p:blipFill>
          <p:spPr>
            <a:xfrm>
              <a:off x="42228" y="3429000"/>
              <a:ext cx="3124200" cy="3038475"/>
            </a:xfrm>
            <a:prstGeom prst="rect">
              <a:avLst/>
            </a:prstGeom>
          </p:spPr>
        </p:pic>
        <p:pic>
          <p:nvPicPr>
            <p:cNvPr id="8" name="Imagen 7">
              <a:extLst>
                <a:ext uri="{FF2B5EF4-FFF2-40B4-BE49-F238E27FC236}">
                  <a16:creationId xmlns:a16="http://schemas.microsoft.com/office/drawing/2014/main" xmlns="" id="{9045BA58-7395-4EC2-B75E-5EC577053B09}"/>
                </a:ext>
              </a:extLst>
            </p:cNvPr>
            <p:cNvPicPr>
              <a:picLocks noChangeAspect="1"/>
            </p:cNvPicPr>
            <p:nvPr/>
          </p:nvPicPr>
          <p:blipFill>
            <a:blip r:embed="rId7"/>
            <a:stretch>
              <a:fillRect/>
            </a:stretch>
          </p:blipFill>
          <p:spPr>
            <a:xfrm>
              <a:off x="32384" y="7145333"/>
              <a:ext cx="2215060" cy="2134756"/>
            </a:xfrm>
            <a:prstGeom prst="rect">
              <a:avLst/>
            </a:prstGeom>
          </p:spPr>
        </p:pic>
        <p:pic>
          <p:nvPicPr>
            <p:cNvPr id="9" name="Imagen 8">
              <a:extLst>
                <a:ext uri="{FF2B5EF4-FFF2-40B4-BE49-F238E27FC236}">
                  <a16:creationId xmlns:a16="http://schemas.microsoft.com/office/drawing/2014/main" xmlns="" id="{D1CC5191-AF31-4789-911C-355F3F579571}"/>
                </a:ext>
              </a:extLst>
            </p:cNvPr>
            <p:cNvPicPr>
              <a:picLocks noChangeAspect="1"/>
            </p:cNvPicPr>
            <p:nvPr/>
          </p:nvPicPr>
          <p:blipFill>
            <a:blip r:embed="rId8"/>
            <a:stretch>
              <a:fillRect/>
            </a:stretch>
          </p:blipFill>
          <p:spPr>
            <a:xfrm>
              <a:off x="2278326" y="7204847"/>
              <a:ext cx="2215061" cy="2134757"/>
            </a:xfrm>
            <a:prstGeom prst="rect">
              <a:avLst/>
            </a:prstGeom>
          </p:spPr>
        </p:pic>
        <p:pic>
          <p:nvPicPr>
            <p:cNvPr id="10" name="Imagen 9">
              <a:extLst>
                <a:ext uri="{FF2B5EF4-FFF2-40B4-BE49-F238E27FC236}">
                  <a16:creationId xmlns:a16="http://schemas.microsoft.com/office/drawing/2014/main" xmlns="" id="{9A4080FB-306E-48B7-86FD-BDC25716EAA8}"/>
                </a:ext>
              </a:extLst>
            </p:cNvPr>
            <p:cNvPicPr>
              <a:picLocks noChangeAspect="1"/>
            </p:cNvPicPr>
            <p:nvPr/>
          </p:nvPicPr>
          <p:blipFill>
            <a:blip r:embed="rId9"/>
            <a:stretch>
              <a:fillRect/>
            </a:stretch>
          </p:blipFill>
          <p:spPr>
            <a:xfrm>
              <a:off x="4505278" y="7245656"/>
              <a:ext cx="2215060" cy="2134756"/>
            </a:xfrm>
            <a:prstGeom prst="rect">
              <a:avLst/>
            </a:prstGeom>
          </p:spPr>
        </p:pic>
        <p:sp>
          <p:nvSpPr>
            <p:cNvPr id="11" name="Rectángulo 10">
              <a:extLst>
                <a:ext uri="{FF2B5EF4-FFF2-40B4-BE49-F238E27FC236}">
                  <a16:creationId xmlns:a16="http://schemas.microsoft.com/office/drawing/2014/main" xmlns="" id="{515DFCAF-901D-48F8-AB00-82CAB4331F57}"/>
                </a:ext>
              </a:extLst>
            </p:cNvPr>
            <p:cNvSpPr/>
            <p:nvPr/>
          </p:nvSpPr>
          <p:spPr>
            <a:xfrm>
              <a:off x="1156018" y="6301129"/>
              <a:ext cx="1550958" cy="48191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ysClr val="windowText" lastClr="000000"/>
                  </a:solidFill>
                </a:rPr>
                <a:t>FVS700</a:t>
              </a:r>
            </a:p>
          </p:txBody>
        </p:sp>
        <p:cxnSp>
          <p:nvCxnSpPr>
            <p:cNvPr id="12" name="Conector recto de flecha 11">
              <a:extLst>
                <a:ext uri="{FF2B5EF4-FFF2-40B4-BE49-F238E27FC236}">
                  <a16:creationId xmlns:a16="http://schemas.microsoft.com/office/drawing/2014/main" xmlns="" id="{6779BBB8-F2C2-49D3-9691-FBC0E5196BE6}"/>
                </a:ext>
              </a:extLst>
            </p:cNvPr>
            <p:cNvCxnSpPr>
              <a:cxnSpLocks/>
              <a:stCxn id="7" idx="3"/>
              <a:endCxn id="3" idx="1"/>
            </p:cNvCxnSpPr>
            <p:nvPr/>
          </p:nvCxnSpPr>
          <p:spPr>
            <a:xfrm>
              <a:off x="3166428" y="4948238"/>
              <a:ext cx="475426" cy="4127"/>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Rectángulo 12">
              <a:extLst>
                <a:ext uri="{FF2B5EF4-FFF2-40B4-BE49-F238E27FC236}">
                  <a16:creationId xmlns:a16="http://schemas.microsoft.com/office/drawing/2014/main" xmlns="" id="{2E4099DA-B393-4AB6-A642-B18FC9357C85}"/>
                </a:ext>
              </a:extLst>
            </p:cNvPr>
            <p:cNvSpPr/>
            <p:nvPr/>
          </p:nvSpPr>
          <p:spPr>
            <a:xfrm>
              <a:off x="657556" y="9181792"/>
              <a:ext cx="1550958" cy="20066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ysClr val="windowText" lastClr="000000"/>
                  </a:solidFill>
                </a:rPr>
                <a:t>CD25+</a:t>
              </a:r>
            </a:p>
          </p:txBody>
        </p:sp>
        <p:sp>
          <p:nvSpPr>
            <p:cNvPr id="14" name="Rectángulo 13">
              <a:extLst>
                <a:ext uri="{FF2B5EF4-FFF2-40B4-BE49-F238E27FC236}">
                  <a16:creationId xmlns:a16="http://schemas.microsoft.com/office/drawing/2014/main" xmlns="" id="{C7D0A5D0-2145-4B7C-B94C-2041CA6A6364}"/>
                </a:ext>
              </a:extLst>
            </p:cNvPr>
            <p:cNvSpPr/>
            <p:nvPr/>
          </p:nvSpPr>
          <p:spPr>
            <a:xfrm>
              <a:off x="2942429" y="9239269"/>
              <a:ext cx="1550958" cy="20066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ysClr val="windowText" lastClr="000000"/>
                  </a:solidFill>
                </a:rPr>
                <a:t>Ki67+</a:t>
              </a:r>
            </a:p>
          </p:txBody>
        </p:sp>
        <p:sp>
          <p:nvSpPr>
            <p:cNvPr id="15" name="Rectángulo 14">
              <a:extLst>
                <a:ext uri="{FF2B5EF4-FFF2-40B4-BE49-F238E27FC236}">
                  <a16:creationId xmlns:a16="http://schemas.microsoft.com/office/drawing/2014/main" xmlns="" id="{529200E0-1F62-4EBD-8AF7-3E402F0AD961}"/>
                </a:ext>
              </a:extLst>
            </p:cNvPr>
            <p:cNvSpPr/>
            <p:nvPr/>
          </p:nvSpPr>
          <p:spPr>
            <a:xfrm>
              <a:off x="5527884" y="9273252"/>
              <a:ext cx="926646" cy="23922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ysClr val="windowText" lastClr="000000"/>
                  </a:solidFill>
                </a:rPr>
                <a:t>IFNγ+</a:t>
              </a:r>
            </a:p>
          </p:txBody>
        </p:sp>
        <p:sp>
          <p:nvSpPr>
            <p:cNvPr id="16" name="CuadroTexto 15">
              <a:extLst>
                <a:ext uri="{FF2B5EF4-FFF2-40B4-BE49-F238E27FC236}">
                  <a16:creationId xmlns:a16="http://schemas.microsoft.com/office/drawing/2014/main" xmlns="" id="{3C1D45FA-9CD9-4473-B8C5-791F6D210028}"/>
                </a:ext>
              </a:extLst>
            </p:cNvPr>
            <p:cNvSpPr txBox="1"/>
            <p:nvPr/>
          </p:nvSpPr>
          <p:spPr>
            <a:xfrm>
              <a:off x="-48314" y="326443"/>
              <a:ext cx="576064" cy="369332"/>
            </a:xfrm>
            <a:prstGeom prst="rect">
              <a:avLst/>
            </a:prstGeom>
            <a:noFill/>
          </p:spPr>
          <p:txBody>
            <a:bodyPr wrap="square" rtlCol="0">
              <a:spAutoFit/>
            </a:bodyPr>
            <a:lstStyle/>
            <a:p>
              <a:r>
                <a:rPr lang="en-GB" dirty="0"/>
                <a:t>A)</a:t>
              </a:r>
            </a:p>
          </p:txBody>
        </p:sp>
        <p:sp>
          <p:nvSpPr>
            <p:cNvPr id="17" name="CuadroTexto 16">
              <a:extLst>
                <a:ext uri="{FF2B5EF4-FFF2-40B4-BE49-F238E27FC236}">
                  <a16:creationId xmlns:a16="http://schemas.microsoft.com/office/drawing/2014/main" xmlns="" id="{16F6B8B8-F38A-45BA-B08A-9C243FDEA338}"/>
                </a:ext>
              </a:extLst>
            </p:cNvPr>
            <p:cNvSpPr txBox="1"/>
            <p:nvPr/>
          </p:nvSpPr>
          <p:spPr>
            <a:xfrm>
              <a:off x="3451836" y="336197"/>
              <a:ext cx="489078" cy="532819"/>
            </a:xfrm>
            <a:prstGeom prst="rect">
              <a:avLst/>
            </a:prstGeom>
            <a:noFill/>
          </p:spPr>
          <p:txBody>
            <a:bodyPr wrap="square" rtlCol="0">
              <a:spAutoFit/>
            </a:bodyPr>
            <a:lstStyle/>
            <a:p>
              <a:r>
                <a:rPr lang="en-GB" dirty="0"/>
                <a:t>B)</a:t>
              </a:r>
            </a:p>
          </p:txBody>
        </p:sp>
        <p:sp>
          <p:nvSpPr>
            <p:cNvPr id="18" name="CuadroTexto 17">
              <a:extLst>
                <a:ext uri="{FF2B5EF4-FFF2-40B4-BE49-F238E27FC236}">
                  <a16:creationId xmlns:a16="http://schemas.microsoft.com/office/drawing/2014/main" xmlns="" id="{8081077E-BFEF-4097-89E4-D3390E2D79F4}"/>
                </a:ext>
              </a:extLst>
            </p:cNvPr>
            <p:cNvSpPr txBox="1"/>
            <p:nvPr/>
          </p:nvSpPr>
          <p:spPr>
            <a:xfrm>
              <a:off x="0" y="3518690"/>
              <a:ext cx="576064" cy="369332"/>
            </a:xfrm>
            <a:prstGeom prst="rect">
              <a:avLst/>
            </a:prstGeom>
            <a:noFill/>
          </p:spPr>
          <p:txBody>
            <a:bodyPr wrap="square" rtlCol="0">
              <a:spAutoFit/>
            </a:bodyPr>
            <a:lstStyle/>
            <a:p>
              <a:r>
                <a:rPr lang="en-GB" dirty="0"/>
                <a:t>C)</a:t>
              </a:r>
            </a:p>
          </p:txBody>
        </p:sp>
        <p:sp>
          <p:nvSpPr>
            <p:cNvPr id="19" name="CuadroTexto 18">
              <a:extLst>
                <a:ext uri="{FF2B5EF4-FFF2-40B4-BE49-F238E27FC236}">
                  <a16:creationId xmlns:a16="http://schemas.microsoft.com/office/drawing/2014/main" xmlns="" id="{5386AC6D-FD2C-4503-B478-CE79571367BA}"/>
                </a:ext>
              </a:extLst>
            </p:cNvPr>
            <p:cNvSpPr txBox="1"/>
            <p:nvPr/>
          </p:nvSpPr>
          <p:spPr>
            <a:xfrm>
              <a:off x="3619982" y="3518690"/>
              <a:ext cx="576064" cy="369332"/>
            </a:xfrm>
            <a:prstGeom prst="rect">
              <a:avLst/>
            </a:prstGeom>
            <a:noFill/>
          </p:spPr>
          <p:txBody>
            <a:bodyPr wrap="square" rtlCol="0">
              <a:spAutoFit/>
            </a:bodyPr>
            <a:lstStyle/>
            <a:p>
              <a:r>
                <a:rPr lang="en-GB" dirty="0"/>
                <a:t>D)</a:t>
              </a:r>
            </a:p>
          </p:txBody>
        </p:sp>
        <p:sp>
          <p:nvSpPr>
            <p:cNvPr id="20" name="CuadroTexto 19">
              <a:extLst>
                <a:ext uri="{FF2B5EF4-FFF2-40B4-BE49-F238E27FC236}">
                  <a16:creationId xmlns:a16="http://schemas.microsoft.com/office/drawing/2014/main" xmlns="" id="{625E9DAE-56E2-43D8-A6FE-3D6BD4F5C720}"/>
                </a:ext>
              </a:extLst>
            </p:cNvPr>
            <p:cNvSpPr txBox="1"/>
            <p:nvPr/>
          </p:nvSpPr>
          <p:spPr>
            <a:xfrm>
              <a:off x="235304" y="6799137"/>
              <a:ext cx="576064" cy="369331"/>
            </a:xfrm>
            <a:prstGeom prst="rect">
              <a:avLst/>
            </a:prstGeom>
            <a:noFill/>
          </p:spPr>
          <p:txBody>
            <a:bodyPr wrap="square" rtlCol="0">
              <a:spAutoFit/>
            </a:bodyPr>
            <a:lstStyle/>
            <a:p>
              <a:r>
                <a:rPr lang="en-GB" dirty="0"/>
                <a:t>E)</a:t>
              </a:r>
            </a:p>
          </p:txBody>
        </p:sp>
        <p:sp>
          <p:nvSpPr>
            <p:cNvPr id="21" name="CuadroTexto 20">
              <a:extLst>
                <a:ext uri="{FF2B5EF4-FFF2-40B4-BE49-F238E27FC236}">
                  <a16:creationId xmlns:a16="http://schemas.microsoft.com/office/drawing/2014/main" xmlns="" id="{12CF8C90-925D-4FE6-ABAE-9432A03AFBF7}"/>
                </a:ext>
              </a:extLst>
            </p:cNvPr>
            <p:cNvSpPr txBox="1"/>
            <p:nvPr/>
          </p:nvSpPr>
          <p:spPr>
            <a:xfrm>
              <a:off x="2535818" y="6824353"/>
              <a:ext cx="576064" cy="369331"/>
            </a:xfrm>
            <a:prstGeom prst="rect">
              <a:avLst/>
            </a:prstGeom>
            <a:noFill/>
          </p:spPr>
          <p:txBody>
            <a:bodyPr wrap="square" rtlCol="0">
              <a:spAutoFit/>
            </a:bodyPr>
            <a:lstStyle/>
            <a:p>
              <a:r>
                <a:rPr lang="en-GB" dirty="0"/>
                <a:t>F)</a:t>
              </a:r>
            </a:p>
          </p:txBody>
        </p:sp>
        <p:sp>
          <p:nvSpPr>
            <p:cNvPr id="22" name="CuadroTexto 21">
              <a:extLst>
                <a:ext uri="{FF2B5EF4-FFF2-40B4-BE49-F238E27FC236}">
                  <a16:creationId xmlns:a16="http://schemas.microsoft.com/office/drawing/2014/main" xmlns="" id="{E7939672-A0E5-45F9-9280-A29FF2DFC762}"/>
                </a:ext>
              </a:extLst>
            </p:cNvPr>
            <p:cNvSpPr txBox="1"/>
            <p:nvPr/>
          </p:nvSpPr>
          <p:spPr>
            <a:xfrm>
              <a:off x="4736588" y="6806123"/>
              <a:ext cx="576064" cy="369331"/>
            </a:xfrm>
            <a:prstGeom prst="rect">
              <a:avLst/>
            </a:prstGeom>
            <a:noFill/>
          </p:spPr>
          <p:txBody>
            <a:bodyPr wrap="square" rtlCol="0">
              <a:spAutoFit/>
            </a:bodyPr>
            <a:lstStyle/>
            <a:p>
              <a:r>
                <a:rPr lang="en-GB" dirty="0"/>
                <a:t>G)</a:t>
              </a:r>
            </a:p>
          </p:txBody>
        </p:sp>
        <p:cxnSp>
          <p:nvCxnSpPr>
            <p:cNvPr id="23" name="Conector recto de flecha 22">
              <a:extLst>
                <a:ext uri="{FF2B5EF4-FFF2-40B4-BE49-F238E27FC236}">
                  <a16:creationId xmlns:a16="http://schemas.microsoft.com/office/drawing/2014/main" xmlns="" id="{9AA8B0EE-7F9F-4617-B9E0-3210C79A8C6F}"/>
                </a:ext>
              </a:extLst>
            </p:cNvPr>
            <p:cNvCxnSpPr>
              <a:cxnSpLocks/>
              <a:stCxn id="5" idx="3"/>
              <a:endCxn id="6" idx="1"/>
            </p:cNvCxnSpPr>
            <p:nvPr/>
          </p:nvCxnSpPr>
          <p:spPr>
            <a:xfrm>
              <a:off x="3152775" y="1765747"/>
              <a:ext cx="489079" cy="1908"/>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Abrir llave 23">
              <a:extLst>
                <a:ext uri="{FF2B5EF4-FFF2-40B4-BE49-F238E27FC236}">
                  <a16:creationId xmlns:a16="http://schemas.microsoft.com/office/drawing/2014/main" xmlns="" id="{90536EEB-CDA9-4ACB-B337-0A92D3306071}"/>
                </a:ext>
              </a:extLst>
            </p:cNvPr>
            <p:cNvSpPr/>
            <p:nvPr/>
          </p:nvSpPr>
          <p:spPr>
            <a:xfrm rot="5400000">
              <a:off x="3093443" y="3796352"/>
              <a:ext cx="394869" cy="6071226"/>
            </a:xfrm>
            <a:prstGeom prst="leftBrace">
              <a:avLst>
                <a:gd name="adj1" fmla="val 8333"/>
                <a:gd name="adj2" fmla="val 14918"/>
              </a:avLst>
            </a:prstGeom>
            <a:ln w="762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25" name="Conector: angular 24">
              <a:extLst>
                <a:ext uri="{FF2B5EF4-FFF2-40B4-BE49-F238E27FC236}">
                  <a16:creationId xmlns:a16="http://schemas.microsoft.com/office/drawing/2014/main" xmlns="" id="{D615C030-FEBC-4993-B57F-EEF418FF73F0}"/>
                </a:ext>
              </a:extLst>
            </p:cNvPr>
            <p:cNvCxnSpPr>
              <a:stCxn id="6" idx="3"/>
              <a:endCxn id="7" idx="0"/>
            </p:cNvCxnSpPr>
            <p:nvPr/>
          </p:nvCxnSpPr>
          <p:spPr>
            <a:xfrm flipH="1">
              <a:off x="1604328" y="1767655"/>
              <a:ext cx="5190301" cy="1661345"/>
            </a:xfrm>
            <a:prstGeom prst="bentConnector4">
              <a:avLst>
                <a:gd name="adj1" fmla="val -4404"/>
                <a:gd name="adj2" fmla="val 95723"/>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8" name="CuadroTexto 25">
            <a:extLst>
              <a:ext uri="{FF2B5EF4-FFF2-40B4-BE49-F238E27FC236}">
                <a16:creationId xmlns:a16="http://schemas.microsoft.com/office/drawing/2014/main" xmlns="" id="{4FC73176-62A5-41BD-8430-6A6504B88081}"/>
              </a:ext>
            </a:extLst>
          </p:cNvPr>
          <p:cNvSpPr txBox="1"/>
          <p:nvPr/>
        </p:nvSpPr>
        <p:spPr>
          <a:xfrm>
            <a:off x="-2113341" y="394444"/>
            <a:ext cx="2009554" cy="646331"/>
          </a:xfrm>
          <a:prstGeom prst="rect">
            <a:avLst/>
          </a:prstGeom>
          <a:noFill/>
        </p:spPr>
        <p:txBody>
          <a:bodyPr wrap="square" rtlCol="0">
            <a:spAutoFit/>
          </a:bodyPr>
          <a:lstStyle/>
          <a:p>
            <a:r>
              <a:rPr lang="en-GB" dirty="0" smtClean="0"/>
              <a:t>Additional file 1: Figure </a:t>
            </a:r>
            <a:r>
              <a:rPr lang="en-GB" dirty="0" err="1" smtClean="0"/>
              <a:t>S2</a:t>
            </a:r>
            <a:endParaRPr lang="en-GB" dirty="0"/>
          </a:p>
        </p:txBody>
      </p:sp>
    </p:spTree>
    <p:extLst>
      <p:ext uri="{BB962C8B-B14F-4D97-AF65-F5344CB8AC3E}">
        <p14:creationId xmlns:p14="http://schemas.microsoft.com/office/powerpoint/2010/main" val="9064952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CuadroTexto 51">
            <a:extLst>
              <a:ext uri="{FF2B5EF4-FFF2-40B4-BE49-F238E27FC236}">
                <a16:creationId xmlns:a16="http://schemas.microsoft.com/office/drawing/2014/main" xmlns="" id="{20233E54-AFA1-4A64-BDC4-EDC6BB8EA84A}"/>
              </a:ext>
            </a:extLst>
          </p:cNvPr>
          <p:cNvSpPr txBox="1"/>
          <p:nvPr/>
        </p:nvSpPr>
        <p:spPr>
          <a:xfrm>
            <a:off x="223284" y="191386"/>
            <a:ext cx="2562446" cy="646331"/>
          </a:xfrm>
          <a:prstGeom prst="rect">
            <a:avLst/>
          </a:prstGeom>
          <a:noFill/>
        </p:spPr>
        <p:txBody>
          <a:bodyPr wrap="square" rtlCol="0">
            <a:spAutoFit/>
          </a:bodyPr>
          <a:lstStyle/>
          <a:p>
            <a:r>
              <a:rPr lang="en-GB" dirty="0" smtClean="0"/>
              <a:t>Additional file 1: Figure </a:t>
            </a:r>
            <a:r>
              <a:rPr lang="en-GB" dirty="0" err="1" smtClean="0"/>
              <a:t>S3</a:t>
            </a:r>
            <a:endParaRPr lang="en-GB" dirty="0"/>
          </a:p>
        </p:txBody>
      </p:sp>
      <p:sp>
        <p:nvSpPr>
          <p:cNvPr id="45" name="Rectángulo: esquinas redondeadas 44">
            <a:extLst>
              <a:ext uri="{FF2B5EF4-FFF2-40B4-BE49-F238E27FC236}">
                <a16:creationId xmlns:a16="http://schemas.microsoft.com/office/drawing/2014/main" xmlns="" id="{5C5846E9-C1CC-4460-8CE3-12265756D310}"/>
              </a:ext>
            </a:extLst>
          </p:cNvPr>
          <p:cNvSpPr/>
          <p:nvPr/>
        </p:nvSpPr>
        <p:spPr>
          <a:xfrm>
            <a:off x="6001671" y="6304580"/>
            <a:ext cx="717932" cy="220354"/>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1" name="Grupo 20">
            <a:extLst>
              <a:ext uri="{FF2B5EF4-FFF2-40B4-BE49-F238E27FC236}">
                <a16:creationId xmlns:a16="http://schemas.microsoft.com/office/drawing/2014/main" xmlns="" id="{36784851-C574-49B4-A173-C03F00EE8DB8}"/>
              </a:ext>
            </a:extLst>
          </p:cNvPr>
          <p:cNvGrpSpPr/>
          <p:nvPr/>
        </p:nvGrpSpPr>
        <p:grpSpPr>
          <a:xfrm>
            <a:off x="9561666" y="4046238"/>
            <a:ext cx="2276051" cy="2339264"/>
            <a:chOff x="8639877" y="2354878"/>
            <a:chExt cx="2795265" cy="2937760"/>
          </a:xfrm>
        </p:grpSpPr>
        <p:cxnSp>
          <p:nvCxnSpPr>
            <p:cNvPr id="9" name="15 Conector recto">
              <a:extLst>
                <a:ext uri="{FF2B5EF4-FFF2-40B4-BE49-F238E27FC236}">
                  <a16:creationId xmlns:a16="http://schemas.microsoft.com/office/drawing/2014/main" xmlns="" id="{804EC29C-1EDC-426D-B5FD-0946812727A4}"/>
                </a:ext>
              </a:extLst>
            </p:cNvPr>
            <p:cNvCxnSpPr>
              <a:cxnSpLocks/>
            </p:cNvCxnSpPr>
            <p:nvPr/>
          </p:nvCxnSpPr>
          <p:spPr>
            <a:xfrm>
              <a:off x="9448520" y="3387813"/>
              <a:ext cx="790752" cy="0"/>
            </a:xfrm>
            <a:prstGeom prst="line">
              <a:avLst/>
            </a:prstGeom>
            <a:ln w="38100"/>
          </p:spPr>
          <p:style>
            <a:lnRef idx="1">
              <a:schemeClr val="dk1"/>
            </a:lnRef>
            <a:fillRef idx="0">
              <a:schemeClr val="dk1"/>
            </a:fillRef>
            <a:effectRef idx="0">
              <a:schemeClr val="dk1"/>
            </a:effectRef>
            <a:fontRef idx="minor">
              <a:schemeClr val="tx1"/>
            </a:fontRef>
          </p:style>
        </p:cxnSp>
        <p:sp>
          <p:nvSpPr>
            <p:cNvPr id="10" name="16 CuadroTexto">
              <a:extLst>
                <a:ext uri="{FF2B5EF4-FFF2-40B4-BE49-F238E27FC236}">
                  <a16:creationId xmlns:a16="http://schemas.microsoft.com/office/drawing/2014/main" xmlns="" id="{4B9E9687-3A75-4A35-891A-AF58CBF93F0D}"/>
                </a:ext>
              </a:extLst>
            </p:cNvPr>
            <p:cNvSpPr txBox="1"/>
            <p:nvPr/>
          </p:nvSpPr>
          <p:spPr>
            <a:xfrm>
              <a:off x="9202462" y="3110729"/>
              <a:ext cx="1416206" cy="369332"/>
            </a:xfrm>
            <a:prstGeom prst="rect">
              <a:avLst/>
            </a:prstGeom>
            <a:noFill/>
          </p:spPr>
          <p:txBody>
            <a:bodyPr wrap="square" rtlCol="0">
              <a:spAutoFit/>
            </a:bodyPr>
            <a:lstStyle/>
            <a:p>
              <a:pPr algn="ctr"/>
              <a:r>
                <a:rPr lang="es-MX" i="1" dirty="0"/>
                <a:t>*</a:t>
              </a:r>
              <a:endParaRPr lang="es-MX" dirty="0"/>
            </a:p>
          </p:txBody>
        </p:sp>
        <p:cxnSp>
          <p:nvCxnSpPr>
            <p:cNvPr id="47" name="15 Conector recto">
              <a:extLst>
                <a:ext uri="{FF2B5EF4-FFF2-40B4-BE49-F238E27FC236}">
                  <a16:creationId xmlns:a16="http://schemas.microsoft.com/office/drawing/2014/main" xmlns="" id="{11DF1B40-94F2-4170-A1C2-70BB72C38691}"/>
                </a:ext>
              </a:extLst>
            </p:cNvPr>
            <p:cNvCxnSpPr>
              <a:cxnSpLocks/>
            </p:cNvCxnSpPr>
            <p:nvPr/>
          </p:nvCxnSpPr>
          <p:spPr>
            <a:xfrm>
              <a:off x="8856641" y="2923525"/>
              <a:ext cx="790752" cy="0"/>
            </a:xfrm>
            <a:prstGeom prst="line">
              <a:avLst/>
            </a:prstGeom>
            <a:ln w="38100"/>
          </p:spPr>
          <p:style>
            <a:lnRef idx="1">
              <a:schemeClr val="dk1"/>
            </a:lnRef>
            <a:fillRef idx="0">
              <a:schemeClr val="dk1"/>
            </a:fillRef>
            <a:effectRef idx="0">
              <a:schemeClr val="dk1"/>
            </a:effectRef>
            <a:fontRef idx="minor">
              <a:schemeClr val="tx1"/>
            </a:fontRef>
          </p:style>
        </p:cxnSp>
        <p:cxnSp>
          <p:nvCxnSpPr>
            <p:cNvPr id="48" name="15 Conector recto">
              <a:extLst>
                <a:ext uri="{FF2B5EF4-FFF2-40B4-BE49-F238E27FC236}">
                  <a16:creationId xmlns:a16="http://schemas.microsoft.com/office/drawing/2014/main" xmlns="" id="{F3813DDF-B71F-482F-90EF-6ACF1945F0E7}"/>
                </a:ext>
              </a:extLst>
            </p:cNvPr>
            <p:cNvCxnSpPr>
              <a:cxnSpLocks/>
            </p:cNvCxnSpPr>
            <p:nvPr/>
          </p:nvCxnSpPr>
          <p:spPr>
            <a:xfrm>
              <a:off x="8867274" y="2647078"/>
              <a:ext cx="1439934" cy="0"/>
            </a:xfrm>
            <a:prstGeom prst="line">
              <a:avLst/>
            </a:prstGeom>
            <a:ln w="38100"/>
          </p:spPr>
          <p:style>
            <a:lnRef idx="1">
              <a:schemeClr val="dk1"/>
            </a:lnRef>
            <a:fillRef idx="0">
              <a:schemeClr val="dk1"/>
            </a:fillRef>
            <a:effectRef idx="0">
              <a:schemeClr val="dk1"/>
            </a:effectRef>
            <a:fontRef idx="minor">
              <a:schemeClr val="tx1"/>
            </a:fontRef>
          </p:style>
        </p:cxnSp>
        <p:sp>
          <p:nvSpPr>
            <p:cNvPr id="50" name="16 CuadroTexto">
              <a:extLst>
                <a:ext uri="{FF2B5EF4-FFF2-40B4-BE49-F238E27FC236}">
                  <a16:creationId xmlns:a16="http://schemas.microsoft.com/office/drawing/2014/main" xmlns="" id="{44529C1A-5A50-49B5-BE7B-17D180340EFB}"/>
                </a:ext>
              </a:extLst>
            </p:cNvPr>
            <p:cNvSpPr txBox="1"/>
            <p:nvPr/>
          </p:nvSpPr>
          <p:spPr>
            <a:xfrm>
              <a:off x="8639877" y="2655180"/>
              <a:ext cx="1416206" cy="369332"/>
            </a:xfrm>
            <a:prstGeom prst="rect">
              <a:avLst/>
            </a:prstGeom>
            <a:noFill/>
          </p:spPr>
          <p:txBody>
            <a:bodyPr wrap="square" rtlCol="0">
              <a:spAutoFit/>
            </a:bodyPr>
            <a:lstStyle/>
            <a:p>
              <a:pPr algn="ctr"/>
              <a:r>
                <a:rPr lang="es-MX" i="1" dirty="0"/>
                <a:t>*</a:t>
              </a:r>
              <a:endParaRPr lang="es-MX" dirty="0"/>
            </a:p>
          </p:txBody>
        </p:sp>
        <p:sp>
          <p:nvSpPr>
            <p:cNvPr id="51" name="16 CuadroTexto">
              <a:extLst>
                <a:ext uri="{FF2B5EF4-FFF2-40B4-BE49-F238E27FC236}">
                  <a16:creationId xmlns:a16="http://schemas.microsoft.com/office/drawing/2014/main" xmlns="" id="{A7716394-2039-42C4-ABF5-E6D945B505FA}"/>
                </a:ext>
              </a:extLst>
            </p:cNvPr>
            <p:cNvSpPr txBox="1"/>
            <p:nvPr/>
          </p:nvSpPr>
          <p:spPr>
            <a:xfrm>
              <a:off x="8909235" y="2354878"/>
              <a:ext cx="1416206" cy="369332"/>
            </a:xfrm>
            <a:prstGeom prst="rect">
              <a:avLst/>
            </a:prstGeom>
            <a:noFill/>
          </p:spPr>
          <p:txBody>
            <a:bodyPr wrap="square" rtlCol="0">
              <a:spAutoFit/>
            </a:bodyPr>
            <a:lstStyle/>
            <a:p>
              <a:pPr algn="ctr"/>
              <a:r>
                <a:rPr lang="es-MX" i="1" dirty="0"/>
                <a:t>*</a:t>
              </a:r>
              <a:endParaRPr lang="es-MX" dirty="0"/>
            </a:p>
          </p:txBody>
        </p:sp>
        <p:sp>
          <p:nvSpPr>
            <p:cNvPr id="42" name="Rectángulo: esquinas redondeadas 41">
              <a:extLst>
                <a:ext uri="{FF2B5EF4-FFF2-40B4-BE49-F238E27FC236}">
                  <a16:creationId xmlns:a16="http://schemas.microsoft.com/office/drawing/2014/main" xmlns="" id="{C18BAC9A-9724-4E08-AE85-810479ACB6AB}"/>
                </a:ext>
              </a:extLst>
            </p:cNvPr>
            <p:cNvSpPr/>
            <p:nvPr/>
          </p:nvSpPr>
          <p:spPr>
            <a:xfrm>
              <a:off x="10717210" y="5072284"/>
              <a:ext cx="717932" cy="220354"/>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0" name="Grupo 19">
            <a:extLst>
              <a:ext uri="{FF2B5EF4-FFF2-40B4-BE49-F238E27FC236}">
                <a16:creationId xmlns:a16="http://schemas.microsoft.com/office/drawing/2014/main" xmlns="" id="{45000950-8F81-45C8-92A9-3D796982A349}"/>
              </a:ext>
            </a:extLst>
          </p:cNvPr>
          <p:cNvGrpSpPr/>
          <p:nvPr/>
        </p:nvGrpSpPr>
        <p:grpSpPr>
          <a:xfrm>
            <a:off x="4072128" y="3291840"/>
            <a:ext cx="3721600" cy="3106338"/>
            <a:chOff x="484084" y="1513055"/>
            <a:chExt cx="4646674" cy="3698718"/>
          </a:xfrm>
        </p:grpSpPr>
        <p:cxnSp>
          <p:nvCxnSpPr>
            <p:cNvPr id="7" name="15 Conector recto">
              <a:extLst>
                <a:ext uri="{FF2B5EF4-FFF2-40B4-BE49-F238E27FC236}">
                  <a16:creationId xmlns:a16="http://schemas.microsoft.com/office/drawing/2014/main" xmlns="" id="{01173449-1639-453F-B549-C294E7BDB7B4}"/>
                </a:ext>
              </a:extLst>
            </p:cNvPr>
            <p:cNvCxnSpPr>
              <a:cxnSpLocks/>
            </p:cNvCxnSpPr>
            <p:nvPr/>
          </p:nvCxnSpPr>
          <p:spPr>
            <a:xfrm>
              <a:off x="3252991" y="2986597"/>
              <a:ext cx="790752" cy="0"/>
            </a:xfrm>
            <a:prstGeom prst="line">
              <a:avLst/>
            </a:prstGeom>
            <a:ln w="38100"/>
          </p:spPr>
          <p:style>
            <a:lnRef idx="1">
              <a:schemeClr val="dk1"/>
            </a:lnRef>
            <a:fillRef idx="0">
              <a:schemeClr val="dk1"/>
            </a:fillRef>
            <a:effectRef idx="0">
              <a:schemeClr val="dk1"/>
            </a:effectRef>
            <a:fontRef idx="minor">
              <a:schemeClr val="tx1"/>
            </a:fontRef>
          </p:style>
        </p:cxnSp>
        <p:sp>
          <p:nvSpPr>
            <p:cNvPr id="8" name="16 CuadroTexto">
              <a:extLst>
                <a:ext uri="{FF2B5EF4-FFF2-40B4-BE49-F238E27FC236}">
                  <a16:creationId xmlns:a16="http://schemas.microsoft.com/office/drawing/2014/main" xmlns="" id="{346B5246-B8A3-4166-AAFA-C7CBCBC38B3E}"/>
                </a:ext>
              </a:extLst>
            </p:cNvPr>
            <p:cNvSpPr txBox="1"/>
            <p:nvPr/>
          </p:nvSpPr>
          <p:spPr>
            <a:xfrm>
              <a:off x="2922957" y="2662861"/>
              <a:ext cx="1416206" cy="369332"/>
            </a:xfrm>
            <a:prstGeom prst="rect">
              <a:avLst/>
            </a:prstGeom>
            <a:noFill/>
          </p:spPr>
          <p:txBody>
            <a:bodyPr wrap="square" rtlCol="0">
              <a:spAutoFit/>
            </a:bodyPr>
            <a:lstStyle/>
            <a:p>
              <a:pPr algn="ctr"/>
              <a:r>
                <a:rPr lang="es-MX" i="1" dirty="0"/>
                <a:t>*</a:t>
              </a:r>
              <a:endParaRPr lang="es-MX" dirty="0"/>
            </a:p>
          </p:txBody>
        </p:sp>
        <p:sp>
          <p:nvSpPr>
            <p:cNvPr id="40" name="CuadroTexto 39">
              <a:extLst>
                <a:ext uri="{FF2B5EF4-FFF2-40B4-BE49-F238E27FC236}">
                  <a16:creationId xmlns:a16="http://schemas.microsoft.com/office/drawing/2014/main" xmlns="" id="{DA2CA9E6-5EEA-40CB-8BCA-DE648FA20E8C}"/>
                </a:ext>
              </a:extLst>
            </p:cNvPr>
            <p:cNvSpPr txBox="1"/>
            <p:nvPr/>
          </p:nvSpPr>
          <p:spPr>
            <a:xfrm>
              <a:off x="484084" y="1513055"/>
              <a:ext cx="879619" cy="438789"/>
            </a:xfrm>
            <a:prstGeom prst="rect">
              <a:avLst/>
            </a:prstGeom>
            <a:noFill/>
          </p:spPr>
          <p:txBody>
            <a:bodyPr wrap="square" rtlCol="0">
              <a:spAutoFit/>
            </a:bodyPr>
            <a:lstStyle/>
            <a:p>
              <a:r>
                <a:rPr lang="en-GB" b="1" dirty="0"/>
                <a:t>D)</a:t>
              </a:r>
            </a:p>
          </p:txBody>
        </p:sp>
        <p:sp>
          <p:nvSpPr>
            <p:cNvPr id="30" name="Rectángulo: esquinas redondeadas 29">
              <a:extLst>
                <a:ext uri="{FF2B5EF4-FFF2-40B4-BE49-F238E27FC236}">
                  <a16:creationId xmlns:a16="http://schemas.microsoft.com/office/drawing/2014/main" xmlns="" id="{002F2284-4F5F-4094-B8D4-CAC17736BDD2}"/>
                </a:ext>
              </a:extLst>
            </p:cNvPr>
            <p:cNvSpPr/>
            <p:nvPr/>
          </p:nvSpPr>
          <p:spPr>
            <a:xfrm>
              <a:off x="4412826" y="4991419"/>
              <a:ext cx="717932" cy="220354"/>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aphicFrame>
        <p:nvGraphicFramePr>
          <p:cNvPr id="2" name="Objeto 1">
            <a:extLst>
              <a:ext uri="{FF2B5EF4-FFF2-40B4-BE49-F238E27FC236}">
                <a16:creationId xmlns:a16="http://schemas.microsoft.com/office/drawing/2014/main" xmlns="" id="{11020376-7D23-4341-88D9-F0A19C0C82BE}"/>
              </a:ext>
            </a:extLst>
          </p:cNvPr>
          <p:cNvGraphicFramePr>
            <a:graphicFrameLocks noChangeAspect="1"/>
          </p:cNvGraphicFramePr>
          <p:nvPr/>
        </p:nvGraphicFramePr>
        <p:xfrm>
          <a:off x="302207" y="1420804"/>
          <a:ext cx="3613602" cy="3704812"/>
        </p:xfrm>
        <a:graphic>
          <a:graphicData uri="http://schemas.openxmlformats.org/presentationml/2006/ole">
            <mc:AlternateContent xmlns:mc="http://schemas.openxmlformats.org/markup-compatibility/2006">
              <mc:Choice xmlns:v="urn:schemas-microsoft-com:vml" Requires="v">
                <p:oleObj spid="_x0000_s2170" name="Prism 8" r:id="rId4" imgW="3459161" imgH="3545982" progId="Prism8.Document">
                  <p:embed/>
                </p:oleObj>
              </mc:Choice>
              <mc:Fallback>
                <p:oleObj name="Prism 8" r:id="rId4" imgW="3459161" imgH="3545982" progId="Prism8.Document">
                  <p:embed/>
                  <p:pic>
                    <p:nvPicPr>
                      <p:cNvPr id="2" name="Objeto 1">
                        <a:extLst>
                          <a:ext uri="{FF2B5EF4-FFF2-40B4-BE49-F238E27FC236}">
                            <a16:creationId xmlns:a16="http://schemas.microsoft.com/office/drawing/2014/main" xmlns="" id="{11020376-7D23-4341-88D9-F0A19C0C82BE}"/>
                          </a:ext>
                        </a:extLst>
                      </p:cNvPr>
                      <p:cNvPicPr/>
                      <p:nvPr/>
                    </p:nvPicPr>
                    <p:blipFill>
                      <a:blip r:embed="rId5"/>
                      <a:stretch>
                        <a:fillRect/>
                      </a:stretch>
                    </p:blipFill>
                    <p:spPr>
                      <a:xfrm>
                        <a:off x="302207" y="1420804"/>
                        <a:ext cx="3613602" cy="3704812"/>
                      </a:xfrm>
                      <a:prstGeom prst="rect">
                        <a:avLst/>
                      </a:prstGeom>
                    </p:spPr>
                  </p:pic>
                </p:oleObj>
              </mc:Fallback>
            </mc:AlternateContent>
          </a:graphicData>
        </a:graphic>
      </p:graphicFrame>
      <p:cxnSp>
        <p:nvCxnSpPr>
          <p:cNvPr id="22" name="15 Conector recto">
            <a:extLst>
              <a:ext uri="{FF2B5EF4-FFF2-40B4-BE49-F238E27FC236}">
                <a16:creationId xmlns:a16="http://schemas.microsoft.com/office/drawing/2014/main" xmlns="" id="{7FBDA5CD-2511-4D7F-93CD-FB5F6210F99B}"/>
              </a:ext>
            </a:extLst>
          </p:cNvPr>
          <p:cNvCxnSpPr>
            <a:cxnSpLocks/>
          </p:cNvCxnSpPr>
          <p:nvPr/>
        </p:nvCxnSpPr>
        <p:spPr>
          <a:xfrm>
            <a:off x="1779605" y="2470266"/>
            <a:ext cx="1148386" cy="0"/>
          </a:xfrm>
          <a:prstGeom prst="line">
            <a:avLst/>
          </a:prstGeom>
          <a:ln w="38100"/>
        </p:spPr>
        <p:style>
          <a:lnRef idx="1">
            <a:schemeClr val="dk1"/>
          </a:lnRef>
          <a:fillRef idx="0">
            <a:schemeClr val="dk1"/>
          </a:fillRef>
          <a:effectRef idx="0">
            <a:schemeClr val="dk1"/>
          </a:effectRef>
          <a:fontRef idx="minor">
            <a:schemeClr val="tx1"/>
          </a:fontRef>
        </p:style>
      </p:cxnSp>
      <p:sp>
        <p:nvSpPr>
          <p:cNvPr id="23" name="16 CuadroTexto">
            <a:extLst>
              <a:ext uri="{FF2B5EF4-FFF2-40B4-BE49-F238E27FC236}">
                <a16:creationId xmlns:a16="http://schemas.microsoft.com/office/drawing/2014/main" xmlns="" id="{37526207-3513-429F-80FE-B1B8DB56797E}"/>
              </a:ext>
            </a:extLst>
          </p:cNvPr>
          <p:cNvSpPr txBox="1"/>
          <p:nvPr/>
        </p:nvSpPr>
        <p:spPr>
          <a:xfrm>
            <a:off x="1814968" y="2155823"/>
            <a:ext cx="1133406" cy="276999"/>
          </a:xfrm>
          <a:prstGeom prst="rect">
            <a:avLst/>
          </a:prstGeom>
          <a:noFill/>
        </p:spPr>
        <p:txBody>
          <a:bodyPr wrap="square" rtlCol="0">
            <a:spAutoFit/>
          </a:bodyPr>
          <a:lstStyle/>
          <a:p>
            <a:pPr algn="ctr"/>
            <a:r>
              <a:rPr lang="es-MX" sz="1200" i="1" dirty="0"/>
              <a:t>p= NS</a:t>
            </a:r>
            <a:endParaRPr lang="es-MX" sz="1200" dirty="0"/>
          </a:p>
        </p:txBody>
      </p:sp>
      <p:cxnSp>
        <p:nvCxnSpPr>
          <p:cNvPr id="24" name="15 Conector recto">
            <a:extLst>
              <a:ext uri="{FF2B5EF4-FFF2-40B4-BE49-F238E27FC236}">
                <a16:creationId xmlns:a16="http://schemas.microsoft.com/office/drawing/2014/main" xmlns="" id="{ABECCEEB-2CF1-4F93-8851-18CAA3AFAE50}"/>
              </a:ext>
            </a:extLst>
          </p:cNvPr>
          <p:cNvCxnSpPr>
            <a:cxnSpLocks/>
          </p:cNvCxnSpPr>
          <p:nvPr/>
        </p:nvCxnSpPr>
        <p:spPr>
          <a:xfrm>
            <a:off x="5705429" y="351019"/>
            <a:ext cx="1148386" cy="0"/>
          </a:xfrm>
          <a:prstGeom prst="line">
            <a:avLst/>
          </a:prstGeom>
          <a:ln w="38100"/>
        </p:spPr>
        <p:style>
          <a:lnRef idx="1">
            <a:schemeClr val="dk1"/>
          </a:lnRef>
          <a:fillRef idx="0">
            <a:schemeClr val="dk1"/>
          </a:fillRef>
          <a:effectRef idx="0">
            <a:schemeClr val="dk1"/>
          </a:effectRef>
          <a:fontRef idx="minor">
            <a:schemeClr val="tx1"/>
          </a:fontRef>
        </p:style>
      </p:cxnSp>
      <p:sp>
        <p:nvSpPr>
          <p:cNvPr id="25" name="16 CuadroTexto">
            <a:extLst>
              <a:ext uri="{FF2B5EF4-FFF2-40B4-BE49-F238E27FC236}">
                <a16:creationId xmlns:a16="http://schemas.microsoft.com/office/drawing/2014/main" xmlns="" id="{A452789E-0974-4275-97C4-98D7DB31ED45}"/>
              </a:ext>
            </a:extLst>
          </p:cNvPr>
          <p:cNvSpPr txBox="1"/>
          <p:nvPr/>
        </p:nvSpPr>
        <p:spPr>
          <a:xfrm>
            <a:off x="5716408" y="97536"/>
            <a:ext cx="1133406" cy="276999"/>
          </a:xfrm>
          <a:prstGeom prst="rect">
            <a:avLst/>
          </a:prstGeom>
          <a:noFill/>
        </p:spPr>
        <p:txBody>
          <a:bodyPr wrap="square" rtlCol="0">
            <a:spAutoFit/>
          </a:bodyPr>
          <a:lstStyle/>
          <a:p>
            <a:pPr algn="ctr"/>
            <a:r>
              <a:rPr lang="es-MX" sz="1200" i="1" dirty="0"/>
              <a:t>p= NS</a:t>
            </a:r>
            <a:endParaRPr lang="es-MX" sz="1200" dirty="0"/>
          </a:p>
        </p:txBody>
      </p:sp>
      <p:graphicFrame>
        <p:nvGraphicFramePr>
          <p:cNvPr id="4" name="Objeto 3">
            <a:extLst>
              <a:ext uri="{FF2B5EF4-FFF2-40B4-BE49-F238E27FC236}">
                <a16:creationId xmlns:a16="http://schemas.microsoft.com/office/drawing/2014/main" xmlns="" id="{C733C77D-FBDB-4ACE-BD21-54440D92F1C6}"/>
              </a:ext>
            </a:extLst>
          </p:cNvPr>
          <p:cNvGraphicFramePr>
            <a:graphicFrameLocks noChangeAspect="1"/>
          </p:cNvGraphicFramePr>
          <p:nvPr/>
        </p:nvGraphicFramePr>
        <p:xfrm>
          <a:off x="4299395" y="97536"/>
          <a:ext cx="3448050" cy="3546475"/>
        </p:xfrm>
        <a:graphic>
          <a:graphicData uri="http://schemas.openxmlformats.org/presentationml/2006/ole">
            <mc:AlternateContent xmlns:mc="http://schemas.openxmlformats.org/markup-compatibility/2006">
              <mc:Choice xmlns:v="urn:schemas-microsoft-com:vml" Requires="v">
                <p:oleObj spid="_x0000_s2171" name="Prism 8" r:id="rId6" imgW="3448362" imgH="3545982" progId="Prism8.Document">
                  <p:embed/>
                </p:oleObj>
              </mc:Choice>
              <mc:Fallback>
                <p:oleObj name="Prism 8" r:id="rId6" imgW="3448362" imgH="3545982" progId="Prism8.Document">
                  <p:embed/>
                  <p:pic>
                    <p:nvPicPr>
                      <p:cNvPr id="4" name="Objeto 3">
                        <a:extLst>
                          <a:ext uri="{FF2B5EF4-FFF2-40B4-BE49-F238E27FC236}">
                            <a16:creationId xmlns:a16="http://schemas.microsoft.com/office/drawing/2014/main" xmlns="" id="{C733C77D-FBDB-4ACE-BD21-54440D92F1C6}"/>
                          </a:ext>
                        </a:extLst>
                      </p:cNvPr>
                      <p:cNvPicPr/>
                      <p:nvPr/>
                    </p:nvPicPr>
                    <p:blipFill>
                      <a:blip r:embed="rId7"/>
                      <a:stretch>
                        <a:fillRect/>
                      </a:stretch>
                    </p:blipFill>
                    <p:spPr>
                      <a:xfrm>
                        <a:off x="4299395" y="97536"/>
                        <a:ext cx="3448050" cy="3546475"/>
                      </a:xfrm>
                      <a:prstGeom prst="rect">
                        <a:avLst/>
                      </a:prstGeom>
                    </p:spPr>
                  </p:pic>
                </p:oleObj>
              </mc:Fallback>
            </mc:AlternateContent>
          </a:graphicData>
        </a:graphic>
      </p:graphicFrame>
      <p:graphicFrame>
        <p:nvGraphicFramePr>
          <p:cNvPr id="5" name="Objeto 4">
            <a:extLst>
              <a:ext uri="{FF2B5EF4-FFF2-40B4-BE49-F238E27FC236}">
                <a16:creationId xmlns:a16="http://schemas.microsoft.com/office/drawing/2014/main" xmlns="" id="{B8A9FB87-3EE7-476A-B9EE-D764D8C5AD64}"/>
              </a:ext>
            </a:extLst>
          </p:cNvPr>
          <p:cNvGraphicFramePr>
            <a:graphicFrameLocks noChangeAspect="1"/>
          </p:cNvGraphicFramePr>
          <p:nvPr/>
        </p:nvGraphicFramePr>
        <p:xfrm>
          <a:off x="4188143" y="3457257"/>
          <a:ext cx="3570287" cy="3522663"/>
        </p:xfrm>
        <a:graphic>
          <a:graphicData uri="http://schemas.openxmlformats.org/presentationml/2006/ole">
            <mc:AlternateContent xmlns:mc="http://schemas.openxmlformats.org/markup-compatibility/2006">
              <mc:Choice xmlns:v="urn:schemas-microsoft-com:vml" Requires="v">
                <p:oleObj spid="_x0000_s2172" name="Prism 8" r:id="rId8" imgW="3570387" imgH="3522944" progId="Prism8.Document">
                  <p:embed/>
                </p:oleObj>
              </mc:Choice>
              <mc:Fallback>
                <p:oleObj name="Prism 8" r:id="rId8" imgW="3570387" imgH="3522944" progId="Prism8.Document">
                  <p:embed/>
                  <p:pic>
                    <p:nvPicPr>
                      <p:cNvPr id="5" name="Objeto 4">
                        <a:extLst>
                          <a:ext uri="{FF2B5EF4-FFF2-40B4-BE49-F238E27FC236}">
                            <a16:creationId xmlns:a16="http://schemas.microsoft.com/office/drawing/2014/main" xmlns="" id="{B8A9FB87-3EE7-476A-B9EE-D764D8C5AD64}"/>
                          </a:ext>
                        </a:extLst>
                      </p:cNvPr>
                      <p:cNvPicPr/>
                      <p:nvPr/>
                    </p:nvPicPr>
                    <p:blipFill>
                      <a:blip r:embed="rId9"/>
                      <a:stretch>
                        <a:fillRect/>
                      </a:stretch>
                    </p:blipFill>
                    <p:spPr>
                      <a:xfrm>
                        <a:off x="4188143" y="3457257"/>
                        <a:ext cx="3570287" cy="3522663"/>
                      </a:xfrm>
                      <a:prstGeom prst="rect">
                        <a:avLst/>
                      </a:prstGeom>
                    </p:spPr>
                  </p:pic>
                </p:oleObj>
              </mc:Fallback>
            </mc:AlternateContent>
          </a:graphicData>
        </a:graphic>
      </p:graphicFrame>
      <p:sp>
        <p:nvSpPr>
          <p:cNvPr id="32" name="CuadroTexto 31">
            <a:extLst>
              <a:ext uri="{FF2B5EF4-FFF2-40B4-BE49-F238E27FC236}">
                <a16:creationId xmlns:a16="http://schemas.microsoft.com/office/drawing/2014/main" xmlns="" id="{DC94B4E4-42C8-4F6A-BDDF-205FBA11C66D}"/>
              </a:ext>
            </a:extLst>
          </p:cNvPr>
          <p:cNvSpPr txBox="1"/>
          <p:nvPr/>
        </p:nvSpPr>
        <p:spPr>
          <a:xfrm>
            <a:off x="201168" y="1188720"/>
            <a:ext cx="704502" cy="368513"/>
          </a:xfrm>
          <a:prstGeom prst="rect">
            <a:avLst/>
          </a:prstGeom>
          <a:noFill/>
        </p:spPr>
        <p:txBody>
          <a:bodyPr wrap="square" rtlCol="0">
            <a:spAutoFit/>
          </a:bodyPr>
          <a:lstStyle/>
          <a:p>
            <a:r>
              <a:rPr lang="en-GB" b="1" dirty="0"/>
              <a:t>A)</a:t>
            </a:r>
          </a:p>
        </p:txBody>
      </p:sp>
      <p:sp>
        <p:nvSpPr>
          <p:cNvPr id="33" name="CuadroTexto 32">
            <a:extLst>
              <a:ext uri="{FF2B5EF4-FFF2-40B4-BE49-F238E27FC236}">
                <a16:creationId xmlns:a16="http://schemas.microsoft.com/office/drawing/2014/main" xmlns="" id="{4AA412E7-D126-48E4-8AD6-C9970E9CA079}"/>
              </a:ext>
            </a:extLst>
          </p:cNvPr>
          <p:cNvSpPr txBox="1"/>
          <p:nvPr/>
        </p:nvSpPr>
        <p:spPr>
          <a:xfrm>
            <a:off x="3992880" y="0"/>
            <a:ext cx="704502" cy="368513"/>
          </a:xfrm>
          <a:prstGeom prst="rect">
            <a:avLst/>
          </a:prstGeom>
          <a:noFill/>
        </p:spPr>
        <p:txBody>
          <a:bodyPr wrap="square" rtlCol="0">
            <a:spAutoFit/>
          </a:bodyPr>
          <a:lstStyle/>
          <a:p>
            <a:r>
              <a:rPr lang="en-GB" b="1" dirty="0"/>
              <a:t>B)</a:t>
            </a:r>
          </a:p>
        </p:txBody>
      </p:sp>
      <p:grpSp>
        <p:nvGrpSpPr>
          <p:cNvPr id="11" name="Grupo 10">
            <a:extLst>
              <a:ext uri="{FF2B5EF4-FFF2-40B4-BE49-F238E27FC236}">
                <a16:creationId xmlns:a16="http://schemas.microsoft.com/office/drawing/2014/main" xmlns="" id="{1FF961D8-FD29-4D3C-B2CC-294AF1E4984C}"/>
              </a:ext>
            </a:extLst>
          </p:cNvPr>
          <p:cNvGrpSpPr/>
          <p:nvPr/>
        </p:nvGrpSpPr>
        <p:grpSpPr>
          <a:xfrm>
            <a:off x="8156448" y="87630"/>
            <a:ext cx="3762502" cy="3546475"/>
            <a:chOff x="8156448" y="87630"/>
            <a:chExt cx="3762502" cy="3546475"/>
          </a:xfrm>
        </p:grpSpPr>
        <p:graphicFrame>
          <p:nvGraphicFramePr>
            <p:cNvPr id="3" name="Objeto 2">
              <a:extLst>
                <a:ext uri="{FF2B5EF4-FFF2-40B4-BE49-F238E27FC236}">
                  <a16:creationId xmlns:a16="http://schemas.microsoft.com/office/drawing/2014/main" xmlns="" id="{BA726E99-2696-4221-9F17-5EE5177418FB}"/>
                </a:ext>
              </a:extLst>
            </p:cNvPr>
            <p:cNvGraphicFramePr>
              <a:graphicFrameLocks noChangeAspect="1"/>
            </p:cNvGraphicFramePr>
            <p:nvPr>
              <p:extLst>
                <p:ext uri="{D42A27DB-BD31-4B8C-83A1-F6EECF244321}">
                  <p14:modId xmlns:p14="http://schemas.microsoft.com/office/powerpoint/2010/main" val="1576879003"/>
                </p:ext>
              </p:extLst>
            </p:nvPr>
          </p:nvGraphicFramePr>
          <p:xfrm>
            <a:off x="8391525" y="87630"/>
            <a:ext cx="3527425" cy="3546475"/>
          </p:xfrm>
          <a:graphic>
            <a:graphicData uri="http://schemas.openxmlformats.org/presentationml/2006/ole">
              <mc:AlternateContent xmlns:mc="http://schemas.openxmlformats.org/markup-compatibility/2006">
                <mc:Choice xmlns:v="urn:schemas-microsoft-com:vml" Requires="v">
                  <p:oleObj spid="_x0000_s2173" name="Prism 8" r:id="rId10" imgW="3527552" imgH="3545982" progId="Prism8.Document">
                    <p:embed/>
                  </p:oleObj>
                </mc:Choice>
                <mc:Fallback>
                  <p:oleObj name="Prism 8" r:id="rId10" imgW="3527552" imgH="3545982" progId="Prism8.Document">
                    <p:embed/>
                    <p:pic>
                      <p:nvPicPr>
                        <p:cNvPr id="3" name="Objeto 2">
                          <a:extLst>
                            <a:ext uri="{FF2B5EF4-FFF2-40B4-BE49-F238E27FC236}">
                              <a16:creationId xmlns:a16="http://schemas.microsoft.com/office/drawing/2014/main" xmlns="" id="{BA726E99-2696-4221-9F17-5EE5177418FB}"/>
                            </a:ext>
                          </a:extLst>
                        </p:cNvPr>
                        <p:cNvPicPr/>
                        <p:nvPr/>
                      </p:nvPicPr>
                      <p:blipFill>
                        <a:blip r:embed="rId11"/>
                        <a:stretch>
                          <a:fillRect/>
                        </a:stretch>
                      </p:blipFill>
                      <p:spPr>
                        <a:xfrm>
                          <a:off x="8391525" y="87630"/>
                          <a:ext cx="3527425" cy="3546475"/>
                        </a:xfrm>
                        <a:prstGeom prst="rect">
                          <a:avLst/>
                        </a:prstGeom>
                      </p:spPr>
                    </p:pic>
                  </p:oleObj>
                </mc:Fallback>
              </mc:AlternateContent>
            </a:graphicData>
          </a:graphic>
        </p:graphicFrame>
        <p:cxnSp>
          <p:nvCxnSpPr>
            <p:cNvPr id="28" name="15 Conector recto">
              <a:extLst>
                <a:ext uri="{FF2B5EF4-FFF2-40B4-BE49-F238E27FC236}">
                  <a16:creationId xmlns:a16="http://schemas.microsoft.com/office/drawing/2014/main" xmlns="" id="{E4C89B7D-B9F4-4D5B-9640-50FF3762BF72}"/>
                </a:ext>
              </a:extLst>
            </p:cNvPr>
            <p:cNvCxnSpPr>
              <a:cxnSpLocks/>
            </p:cNvCxnSpPr>
            <p:nvPr/>
          </p:nvCxnSpPr>
          <p:spPr>
            <a:xfrm>
              <a:off x="9881189" y="671946"/>
              <a:ext cx="1148386" cy="0"/>
            </a:xfrm>
            <a:prstGeom prst="line">
              <a:avLst/>
            </a:prstGeom>
            <a:ln w="38100"/>
          </p:spPr>
          <p:style>
            <a:lnRef idx="1">
              <a:schemeClr val="dk1"/>
            </a:lnRef>
            <a:fillRef idx="0">
              <a:schemeClr val="dk1"/>
            </a:fillRef>
            <a:effectRef idx="0">
              <a:schemeClr val="dk1"/>
            </a:effectRef>
            <a:fontRef idx="minor">
              <a:schemeClr val="tx1"/>
            </a:fontRef>
          </p:style>
        </p:cxnSp>
        <p:sp>
          <p:nvSpPr>
            <p:cNvPr id="29" name="16 CuadroTexto">
              <a:extLst>
                <a:ext uri="{FF2B5EF4-FFF2-40B4-BE49-F238E27FC236}">
                  <a16:creationId xmlns:a16="http://schemas.microsoft.com/office/drawing/2014/main" xmlns="" id="{213CC6A7-10C4-45C6-B5A1-DEE1CA7FF2AC}"/>
                </a:ext>
              </a:extLst>
            </p:cNvPr>
            <p:cNvSpPr txBox="1"/>
            <p:nvPr/>
          </p:nvSpPr>
          <p:spPr>
            <a:xfrm>
              <a:off x="9892168" y="418463"/>
              <a:ext cx="1133406" cy="276999"/>
            </a:xfrm>
            <a:prstGeom prst="rect">
              <a:avLst/>
            </a:prstGeom>
            <a:noFill/>
          </p:spPr>
          <p:txBody>
            <a:bodyPr wrap="square" rtlCol="0">
              <a:spAutoFit/>
            </a:bodyPr>
            <a:lstStyle/>
            <a:p>
              <a:pPr algn="ctr"/>
              <a:r>
                <a:rPr lang="es-MX" sz="1200" i="1" dirty="0"/>
                <a:t>p= NS</a:t>
              </a:r>
              <a:endParaRPr lang="es-MX" sz="1200" dirty="0"/>
            </a:p>
          </p:txBody>
        </p:sp>
        <p:sp>
          <p:nvSpPr>
            <p:cNvPr id="34" name="CuadroTexto 33">
              <a:extLst>
                <a:ext uri="{FF2B5EF4-FFF2-40B4-BE49-F238E27FC236}">
                  <a16:creationId xmlns:a16="http://schemas.microsoft.com/office/drawing/2014/main" xmlns="" id="{3435A9D2-974D-49D7-82B5-661D546514EB}"/>
                </a:ext>
              </a:extLst>
            </p:cNvPr>
            <p:cNvSpPr txBox="1"/>
            <p:nvPr/>
          </p:nvSpPr>
          <p:spPr>
            <a:xfrm>
              <a:off x="8156448" y="97536"/>
              <a:ext cx="704502" cy="368513"/>
            </a:xfrm>
            <a:prstGeom prst="rect">
              <a:avLst/>
            </a:prstGeom>
            <a:noFill/>
          </p:spPr>
          <p:txBody>
            <a:bodyPr wrap="square" rtlCol="0">
              <a:spAutoFit/>
            </a:bodyPr>
            <a:lstStyle/>
            <a:p>
              <a:r>
                <a:rPr lang="en-GB" b="1" dirty="0"/>
                <a:t>C)</a:t>
              </a:r>
            </a:p>
          </p:txBody>
        </p:sp>
      </p:grpSp>
      <p:graphicFrame>
        <p:nvGraphicFramePr>
          <p:cNvPr id="6" name="Objeto 5">
            <a:extLst>
              <a:ext uri="{FF2B5EF4-FFF2-40B4-BE49-F238E27FC236}">
                <a16:creationId xmlns:a16="http://schemas.microsoft.com/office/drawing/2014/main" xmlns="" id="{861E7F70-C042-4421-A377-8985273038B8}"/>
              </a:ext>
            </a:extLst>
          </p:cNvPr>
          <p:cNvGraphicFramePr>
            <a:graphicFrameLocks noChangeAspect="1"/>
          </p:cNvGraphicFramePr>
          <p:nvPr/>
        </p:nvGraphicFramePr>
        <p:xfrm>
          <a:off x="8321167" y="3471291"/>
          <a:ext cx="3497263" cy="3522663"/>
        </p:xfrm>
        <a:graphic>
          <a:graphicData uri="http://schemas.openxmlformats.org/presentationml/2006/ole">
            <mc:AlternateContent xmlns:mc="http://schemas.openxmlformats.org/markup-compatibility/2006">
              <mc:Choice xmlns:v="urn:schemas-microsoft-com:vml" Requires="v">
                <p:oleObj spid="_x0000_s2174" name="Prism 8" r:id="rId12" imgW="3497316" imgH="3522944" progId="Prism8.Document">
                  <p:embed/>
                </p:oleObj>
              </mc:Choice>
              <mc:Fallback>
                <p:oleObj name="Prism 8" r:id="rId12" imgW="3497316" imgH="3522944" progId="Prism8.Document">
                  <p:embed/>
                  <p:pic>
                    <p:nvPicPr>
                      <p:cNvPr id="6" name="Objeto 5">
                        <a:extLst>
                          <a:ext uri="{FF2B5EF4-FFF2-40B4-BE49-F238E27FC236}">
                            <a16:creationId xmlns:a16="http://schemas.microsoft.com/office/drawing/2014/main" xmlns="" id="{861E7F70-C042-4421-A377-8985273038B8}"/>
                          </a:ext>
                        </a:extLst>
                      </p:cNvPr>
                      <p:cNvPicPr/>
                      <p:nvPr/>
                    </p:nvPicPr>
                    <p:blipFill>
                      <a:blip r:embed="rId13"/>
                      <a:stretch>
                        <a:fillRect/>
                      </a:stretch>
                    </p:blipFill>
                    <p:spPr>
                      <a:xfrm>
                        <a:off x="8321167" y="3471291"/>
                        <a:ext cx="3497263" cy="3522663"/>
                      </a:xfrm>
                      <a:prstGeom prst="rect">
                        <a:avLst/>
                      </a:prstGeom>
                    </p:spPr>
                  </p:pic>
                </p:oleObj>
              </mc:Fallback>
            </mc:AlternateContent>
          </a:graphicData>
        </a:graphic>
      </p:graphicFrame>
      <p:sp>
        <p:nvSpPr>
          <p:cNvPr id="36" name="CuadroTexto 35">
            <a:extLst>
              <a:ext uri="{FF2B5EF4-FFF2-40B4-BE49-F238E27FC236}">
                <a16:creationId xmlns:a16="http://schemas.microsoft.com/office/drawing/2014/main" xmlns="" id="{88827348-B9DA-469B-922D-B8C589EBC600}"/>
              </a:ext>
            </a:extLst>
          </p:cNvPr>
          <p:cNvSpPr txBox="1"/>
          <p:nvPr/>
        </p:nvSpPr>
        <p:spPr>
          <a:xfrm>
            <a:off x="8241792" y="3383280"/>
            <a:ext cx="704502" cy="368513"/>
          </a:xfrm>
          <a:prstGeom prst="rect">
            <a:avLst/>
          </a:prstGeom>
          <a:noFill/>
        </p:spPr>
        <p:txBody>
          <a:bodyPr wrap="square" rtlCol="0">
            <a:spAutoFit/>
          </a:bodyPr>
          <a:lstStyle/>
          <a:p>
            <a:r>
              <a:rPr lang="en-GB" b="1" dirty="0"/>
              <a:t>E)</a:t>
            </a:r>
          </a:p>
        </p:txBody>
      </p:sp>
    </p:spTree>
    <p:extLst>
      <p:ext uri="{BB962C8B-B14F-4D97-AF65-F5344CB8AC3E}">
        <p14:creationId xmlns:p14="http://schemas.microsoft.com/office/powerpoint/2010/main" val="36181361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upo 11">
            <a:extLst>
              <a:ext uri="{FF2B5EF4-FFF2-40B4-BE49-F238E27FC236}">
                <a16:creationId xmlns:a16="http://schemas.microsoft.com/office/drawing/2014/main" xmlns="" id="{5116BA96-5B7F-4C17-B6CC-FFE785F10CFE}"/>
              </a:ext>
            </a:extLst>
          </p:cNvPr>
          <p:cNvGrpSpPr/>
          <p:nvPr/>
        </p:nvGrpSpPr>
        <p:grpSpPr>
          <a:xfrm>
            <a:off x="2618826" y="98324"/>
            <a:ext cx="5925405" cy="5506064"/>
            <a:chOff x="3139440" y="156336"/>
            <a:chExt cx="5925405" cy="5506064"/>
          </a:xfrm>
        </p:grpSpPr>
        <p:pic>
          <p:nvPicPr>
            <p:cNvPr id="7" name="Imagen 6" descr="Fig1.png">
              <a:extLst>
                <a:ext uri="{FF2B5EF4-FFF2-40B4-BE49-F238E27FC236}">
                  <a16:creationId xmlns:a16="http://schemas.microsoft.com/office/drawing/2014/main" xmlns="" id="{512F5A64-0C3A-44A9-913D-C869928761A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199" t="2699" r="1991" b="2224"/>
            <a:stretch/>
          </p:blipFill>
          <p:spPr>
            <a:xfrm>
              <a:off x="3293310" y="156336"/>
              <a:ext cx="5771535" cy="5506064"/>
            </a:xfrm>
            <a:prstGeom prst="rect">
              <a:avLst/>
            </a:prstGeom>
          </p:spPr>
        </p:pic>
        <p:sp>
          <p:nvSpPr>
            <p:cNvPr id="11" name="Rectángulo: esquinas redondeadas 10">
              <a:extLst>
                <a:ext uri="{FF2B5EF4-FFF2-40B4-BE49-F238E27FC236}">
                  <a16:creationId xmlns:a16="http://schemas.microsoft.com/office/drawing/2014/main" xmlns="" id="{97CB69B5-D8C4-4925-BE3F-F8F426433F46}"/>
                </a:ext>
              </a:extLst>
            </p:cNvPr>
            <p:cNvSpPr/>
            <p:nvPr/>
          </p:nvSpPr>
          <p:spPr>
            <a:xfrm>
              <a:off x="3139440" y="4465320"/>
              <a:ext cx="2346960" cy="259080"/>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 name="CuadroTexto 3">
            <a:extLst>
              <a:ext uri="{FF2B5EF4-FFF2-40B4-BE49-F238E27FC236}">
                <a16:creationId xmlns:a16="http://schemas.microsoft.com/office/drawing/2014/main" xmlns="" id="{2623D0A5-6DF8-44C7-8001-9DC90D8720E2}"/>
              </a:ext>
            </a:extLst>
          </p:cNvPr>
          <p:cNvSpPr txBox="1"/>
          <p:nvPr/>
        </p:nvSpPr>
        <p:spPr>
          <a:xfrm>
            <a:off x="0" y="0"/>
            <a:ext cx="2009554" cy="646331"/>
          </a:xfrm>
          <a:prstGeom prst="rect">
            <a:avLst/>
          </a:prstGeom>
          <a:noFill/>
        </p:spPr>
        <p:txBody>
          <a:bodyPr wrap="square" rtlCol="0">
            <a:spAutoFit/>
          </a:bodyPr>
          <a:lstStyle/>
          <a:p>
            <a:r>
              <a:rPr lang="en-GB" dirty="0" smtClean="0"/>
              <a:t>Additiona</a:t>
            </a:r>
            <a:r>
              <a:rPr lang="en-GB" dirty="0" smtClean="0"/>
              <a:t>l file 1: Figure </a:t>
            </a:r>
            <a:r>
              <a:rPr lang="en-GB" dirty="0" err="1" smtClean="0"/>
              <a:t>S4</a:t>
            </a:r>
            <a:endParaRPr lang="en-GB" dirty="0"/>
          </a:p>
        </p:txBody>
      </p:sp>
      <p:sp>
        <p:nvSpPr>
          <p:cNvPr id="5" name="CuadroTexto 4">
            <a:extLst>
              <a:ext uri="{FF2B5EF4-FFF2-40B4-BE49-F238E27FC236}">
                <a16:creationId xmlns:a16="http://schemas.microsoft.com/office/drawing/2014/main" xmlns="" id="{E1E2ECE3-333C-4790-B8FB-80E80880D39B}"/>
              </a:ext>
            </a:extLst>
          </p:cNvPr>
          <p:cNvSpPr txBox="1"/>
          <p:nvPr/>
        </p:nvSpPr>
        <p:spPr>
          <a:xfrm>
            <a:off x="15240" y="482867"/>
            <a:ext cx="536664" cy="369332"/>
          </a:xfrm>
          <a:prstGeom prst="rect">
            <a:avLst/>
          </a:prstGeom>
          <a:noFill/>
        </p:spPr>
        <p:txBody>
          <a:bodyPr wrap="square" rtlCol="0">
            <a:spAutoFit/>
          </a:bodyPr>
          <a:lstStyle/>
          <a:p>
            <a:pPr algn="ctr"/>
            <a:r>
              <a:rPr lang="en-GB" b="1" dirty="0"/>
              <a:t>A)</a:t>
            </a:r>
          </a:p>
        </p:txBody>
      </p:sp>
      <p:sp>
        <p:nvSpPr>
          <p:cNvPr id="6" name="CuadroTexto 5">
            <a:extLst>
              <a:ext uri="{FF2B5EF4-FFF2-40B4-BE49-F238E27FC236}">
                <a16:creationId xmlns:a16="http://schemas.microsoft.com/office/drawing/2014/main" xmlns="" id="{38025BCA-EC69-4A41-B1AA-900ED674A49A}"/>
              </a:ext>
            </a:extLst>
          </p:cNvPr>
          <p:cNvSpPr txBox="1"/>
          <p:nvPr/>
        </p:nvSpPr>
        <p:spPr>
          <a:xfrm>
            <a:off x="2404971" y="489284"/>
            <a:ext cx="536664" cy="369332"/>
          </a:xfrm>
          <a:prstGeom prst="rect">
            <a:avLst/>
          </a:prstGeom>
          <a:noFill/>
        </p:spPr>
        <p:txBody>
          <a:bodyPr wrap="square" rtlCol="0">
            <a:spAutoFit/>
          </a:bodyPr>
          <a:lstStyle/>
          <a:p>
            <a:pPr algn="ctr"/>
            <a:r>
              <a:rPr lang="en-GB" b="1" dirty="0"/>
              <a:t>B)</a:t>
            </a:r>
          </a:p>
        </p:txBody>
      </p:sp>
      <p:pic>
        <p:nvPicPr>
          <p:cNvPr id="8" name="Imagen 7" descr="heme.png">
            <a:extLst>
              <a:ext uri="{FF2B5EF4-FFF2-40B4-BE49-F238E27FC236}">
                <a16:creationId xmlns:a16="http://schemas.microsoft.com/office/drawing/2014/main" xmlns="" id="{515F4FEC-1E6C-4AC2-A5FE-19E76E747408}"/>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2758" b="87830" l="8146" r="95217">
                        <a14:foregroundMark x1="79372" y1="50899" x2="79372" y2="50899"/>
                        <a14:foregroundMark x1="79372" y1="52398" x2="79372" y2="52398"/>
                        <a14:foregroundMark x1="69133" y1="68046" x2="69133" y2="68046"/>
                        <a14:foregroundMark x1="69133" y1="63969" x2="69133" y2="63969"/>
                        <a14:foregroundMark x1="55680" y1="71043" x2="55680" y2="71043"/>
                        <a14:foregroundMark x1="61286" y1="71043" x2="61286" y2="71043"/>
                        <a14:foregroundMark x1="63602" y1="71043" x2="63602" y2="71043"/>
                        <a14:foregroundMark x1="48206" y1="67686" x2="48206" y2="67686"/>
                        <a14:foregroundMark x1="18909" y1="57194" x2="18909" y2="57194"/>
                        <a14:foregroundMark x1="42676" y1="76619" x2="42676" y2="76619"/>
                        <a14:foregroundMark x1="44544" y1="77758" x2="44544" y2="77758"/>
                        <a14:foregroundMark x1="65919" y1="77398" x2="65919" y2="77398"/>
                        <a14:foregroundMark x1="62182" y1="77398" x2="62182" y2="77398"/>
                        <a14:foregroundMark x1="64948" y1="26978" x2="64948" y2="26978"/>
                        <a14:foregroundMark x1="64948" y1="26978" x2="64948" y2="26978"/>
                        <a14:foregroundMark x1="79895" y1="62470" x2="91928" y2="63189"/>
                        <a14:foregroundMark x1="91928" y1="63189" x2="91928" y2="53477"/>
                        <a14:foregroundMark x1="91928" y1="53477" x2="79895" y2="53477"/>
                        <a14:foregroundMark x1="66816" y1="82974" x2="91031" y2="83693"/>
                        <a14:foregroundMark x1="91031" y1="83693" x2="84081" y2="66547"/>
                        <a14:foregroundMark x1="14723" y1="77758" x2="16143" y2="71403"/>
                        <a14:foregroundMark x1="10987" y1="74760" x2="22646" y2="74760"/>
                        <a14:foregroundMark x1="17040" y1="24760" x2="17040" y2="10971"/>
                        <a14:foregroundMark x1="10538" y1="19904" x2="27803" y2="19904"/>
                        <a14:foregroundMark x1="10987" y1="13189" x2="20777" y2="25480"/>
                        <a14:foregroundMark x1="11510" y1="26259" x2="21226" y2="13189"/>
                        <a14:foregroundMark x1="52915" y1="13909" x2="78924" y2="12470"/>
                        <a14:foregroundMark x1="56577" y1="9832" x2="69133" y2="9832"/>
                        <a14:foregroundMark x1="73393" y1="10192" x2="63154" y2="9832"/>
                      </a14:backgroundRemoval>
                    </a14:imgEffect>
                  </a14:imgLayer>
                </a14:imgProps>
              </a:ext>
              <a:ext uri="{28A0092B-C50C-407E-A947-70E740481C1C}">
                <a14:useLocalDpi xmlns:a14="http://schemas.microsoft.com/office/drawing/2010/main" val="0"/>
              </a:ext>
            </a:extLst>
          </a:blip>
          <a:srcRect l="7356" t="1986" r="4059" b="10038"/>
          <a:stretch/>
        </p:blipFill>
        <p:spPr>
          <a:xfrm>
            <a:off x="148958" y="655320"/>
            <a:ext cx="2499360" cy="3094332"/>
          </a:xfrm>
          <a:prstGeom prst="rect">
            <a:avLst/>
          </a:prstGeom>
        </p:spPr>
      </p:pic>
      <p:pic>
        <p:nvPicPr>
          <p:cNvPr id="10" name="Picture 4">
            <a:extLst>
              <a:ext uri="{FF2B5EF4-FFF2-40B4-BE49-F238E27FC236}">
                <a16:creationId xmlns:a16="http://schemas.microsoft.com/office/drawing/2014/main" xmlns="" id="{7DFAF8EE-8B81-4CE7-BA15-EA9B921E53BB}"/>
              </a:ext>
            </a:extLst>
          </p:cNvPr>
          <p:cNvPicPr>
            <a:picLocks noChangeAspect="1"/>
          </p:cNvPicPr>
          <p:nvPr/>
        </p:nvPicPr>
        <p:blipFill>
          <a:blip r:embed="rId6" cstate="print">
            <a:extLst>
              <a:ext uri="{BEBA8EAE-BF5A-486C-A8C5-ECC9F3942E4B}">
                <a14:imgProps xmlns:a14="http://schemas.microsoft.com/office/drawing/2010/main">
                  <a14:imgLayer r:embed="rId7">
                    <a14:imgEffect>
                      <a14:backgroundRemoval t="0" b="99458" l="0" r="99647">
                        <a14:foregroundMark x1="0" y1="98157" x2="275" y2="759"/>
                        <a14:foregroundMark x1="275" y1="759" x2="314" y2="921"/>
                        <a14:foregroundMark x1="314" y1="921" x2="314" y2="921"/>
                        <a14:foregroundMark x1="314" y1="0" x2="32876" y2="2764"/>
                        <a14:foregroundMark x1="32876" y1="2764" x2="54296" y2="921"/>
                        <a14:foregroundMark x1="54296" y1="921" x2="59200" y2="921"/>
                        <a14:foregroundMark x1="59200" y1="921" x2="99686" y2="31382"/>
                        <a14:foregroundMark x1="64457" y1="5041" x2="75049" y2="10407"/>
                        <a14:foregroundMark x1="75049" y1="10407" x2="99686" y2="33659"/>
                        <a14:foregroundMark x1="99333" y1="35935" x2="99686" y2="99566"/>
                        <a14:foregroundMark x1="99686" y1="98645" x2="1138" y2="98808"/>
                        <a14:foregroundMark x1="1138" y1="98808" x2="1334" y2="98157"/>
                        <a14:foregroundMark x1="1334" y1="98157" x2="83209" y2="21843"/>
                        <a14:foregroundMark x1="97058" y1="97724" x2="42370" y2="50461"/>
                        <a14:foregroundMark x1="42370" y1="50461" x2="20204" y2="35664"/>
                        <a14:foregroundMark x1="20204" y1="35664" x2="11181" y2="25203"/>
                        <a14:foregroundMark x1="11181" y1="25203" x2="1962" y2="4119"/>
                        <a14:foregroundMark x1="51000" y1="99079" x2="46371" y2="8726"/>
                        <a14:foregroundMark x1="46371" y1="8726" x2="46724" y2="5908"/>
                        <a14:foregroundMark x1="0" y1="61843" x2="75010" y2="66829"/>
                        <a14:foregroundMark x1="75010" y1="66829" x2="96116" y2="65908"/>
                        <a14:foregroundMark x1="96116" y1="65908" x2="98038" y2="65908"/>
                        <a14:foregroundMark x1="99019" y1="89539" x2="78619" y2="70081"/>
                        <a14:foregroundMark x1="78619" y1="70081" x2="62887" y2="45745"/>
                        <a14:foregroundMark x1="62887" y1="45745" x2="40408" y2="24661"/>
                        <a14:foregroundMark x1="40408" y1="24661" x2="29855" y2="20542"/>
                        <a14:foregroundMark x1="29855" y1="20542" x2="22519" y2="36206"/>
                        <a14:foregroundMark x1="22519" y1="36206" x2="18674" y2="53550"/>
                        <a14:foregroundMark x1="18674" y1="53550" x2="18360" y2="69485"/>
                        <a14:foregroundMark x1="18360" y1="69485" x2="25932" y2="83740"/>
                        <a14:foregroundMark x1="25932" y1="83740" x2="39192" y2="92195"/>
                        <a14:foregroundMark x1="39192" y1="92195" x2="65908" y2="96369"/>
                        <a14:foregroundMark x1="65908" y1="96369" x2="91330" y2="91707"/>
                        <a14:foregroundMark x1="91330" y1="91707" x2="98745" y2="74905"/>
                        <a14:foregroundMark x1="98745" y1="74905" x2="91644" y2="55718"/>
                        <a14:foregroundMark x1="91644" y1="55718" x2="72303" y2="36640"/>
                        <a14:foregroundMark x1="72303" y1="36640" x2="57434" y2="28401"/>
                        <a14:foregroundMark x1="57434" y1="28401" x2="39427" y2="28672"/>
                        <a14:foregroundMark x1="39427" y1="28672" x2="25579" y2="53008"/>
                        <a14:foregroundMark x1="25579" y1="53008" x2="20871" y2="70894"/>
                        <a14:foregroundMark x1="20871" y1="70894" x2="33150" y2="89648"/>
                        <a14:foregroundMark x1="33150" y1="89648" x2="52687" y2="91816"/>
                        <a14:foregroundMark x1="52687" y1="91816" x2="67321" y2="87805"/>
                        <a14:foregroundMark x1="67321" y1="87805" x2="77050" y2="72629"/>
                        <a14:foregroundMark x1="77050" y1="72629" x2="80777" y2="55014"/>
                        <a14:foregroundMark x1="80777" y1="55014" x2="44135" y2="28022"/>
                        <a14:foregroundMark x1="44135" y1="28022" x2="30012" y2="31220"/>
                        <a14:foregroundMark x1="30012" y1="31220" x2="22754" y2="59892"/>
                        <a14:foregroundMark x1="22754" y1="59892" x2="28599" y2="78537"/>
                        <a14:foregroundMark x1="28599" y1="78537" x2="38760" y2="93442"/>
                        <a14:foregroundMark x1="38760" y1="93442" x2="74147" y2="93171"/>
                        <a14:foregroundMark x1="74147" y1="93171" x2="95528" y2="75393"/>
                        <a14:foregroundMark x1="95528" y1="75393" x2="93174" y2="37398"/>
                        <a14:foregroundMark x1="93174" y1="37398" x2="83288" y2="30298"/>
                        <a14:foregroundMark x1="83288" y1="30298" x2="55002" y2="26829"/>
                        <a14:foregroundMark x1="55002" y1="26829" x2="42958" y2="30732"/>
                        <a14:foregroundMark x1="42958" y1="30732" x2="32954" y2="38482"/>
                        <a14:foregroundMark x1="32954" y1="38482" x2="27305" y2="52358"/>
                        <a14:foregroundMark x1="27305" y1="52358" x2="33817" y2="85908"/>
                        <a14:foregroundMark x1="33817" y1="85908" x2="54884" y2="95176"/>
                        <a14:foregroundMark x1="54884" y1="95176" x2="68105" y2="95176"/>
                        <a14:foregroundMark x1="68105" y1="95176" x2="82581" y2="88455"/>
                        <a14:foregroundMark x1="82581" y1="88455" x2="80267" y2="58645"/>
                        <a14:foregroundMark x1="80267" y1="58645" x2="73676" y2="42547"/>
                        <a14:foregroundMark x1="73676" y1="42547" x2="60926" y2="27480"/>
                        <a14:foregroundMark x1="60926" y1="27480" x2="42487" y2="24390"/>
                        <a14:foregroundMark x1="42487" y1="24390" x2="27423" y2="32466"/>
                        <a14:foregroundMark x1="27423" y1="32466" x2="18007" y2="44282"/>
                        <a14:foregroundMark x1="18007" y1="44282" x2="16006" y2="80650"/>
                        <a14:foregroundMark x1="16006" y1="80650" x2="21067" y2="95447"/>
                        <a14:foregroundMark x1="21067" y1="95447" x2="22362" y2="97290"/>
                        <a14:foregroundMark x1="15771" y1="94092" x2="42644" y2="81897"/>
                        <a14:foregroundMark x1="42644" y1="81897" x2="62181" y2="68618"/>
                        <a14:foregroundMark x1="77285" y1="80434" x2="5610" y2="84173"/>
                        <a14:foregroundMark x1="5610" y1="84173" x2="5610" y2="83631"/>
                        <a14:foregroundMark x1="5610" y1="83631" x2="9886" y2="26396"/>
                        <a14:foregroundMark x1="2315" y1="77290" x2="3609" y2="18645"/>
                        <a14:foregroundMark x1="7572" y1="66396" x2="17772" y2="67751"/>
                        <a14:foregroundMark x1="73362" y1="89106" x2="53629" y2="80434"/>
                        <a14:foregroundMark x1="91448" y1="93171" x2="97058" y2="93171"/>
                        <a14:foregroundMark x1="11181" y1="62710" x2="15536" y2="27913"/>
                        <a14:foregroundMark x1="15536" y1="27913" x2="19459" y2="14634"/>
                        <a14:foregroundMark x1="19459" y1="14634" x2="41114" y2="5908"/>
                        <a14:foregroundMark x1="46621" y1="8551" x2="73754" y2="21572"/>
                        <a14:foregroundMark x1="41114" y1="5908" x2="43349" y2="6981"/>
                        <a14:foregroundMark x1="73754" y1="21572" x2="82111" y2="31491"/>
                        <a14:foregroundMark x1="82111" y1="31491" x2="85838" y2="40921"/>
                        <a14:foregroundMark x1="51314" y1="25908" x2="73872" y2="15718"/>
                        <a14:foregroundMark x1="73872" y1="15718" x2="64339" y2="24119"/>
                        <a14:foregroundMark x1="64339" y1="24119" x2="62181" y2="24119"/>
                        <a14:foregroundMark x1="30914" y1="42276" x2="41781" y2="42276"/>
                        <a14:foregroundMark x1="41781" y1="42276" x2="31581" y2="40271"/>
                        <a14:foregroundMark x1="31581" y1="40271" x2="43076" y2="40921"/>
                        <a14:foregroundMark x1="43076" y1="40921" x2="32640" y2="38103"/>
                        <a14:foregroundMark x1="32640" y1="38103" x2="49353" y2="40921"/>
                        <a14:backgroundMark x1="70067" y1="1843" x2="98235" y2="25203"/>
                        <a14:backgroundMark x1="98235" y1="25203" x2="99137" y2="10027"/>
                        <a14:backgroundMark x1="99137" y1="10027" x2="90467" y2="921"/>
                        <a14:backgroundMark x1="90467" y1="921" x2="70067" y2="0"/>
                        <a14:backgroundMark x1="43429" y1="6829" x2="47038" y2="7751"/>
                        <a14:backgroundMark x1="46371" y1="4119" x2="46371" y2="4119"/>
                        <a14:backgroundMark x1="46371" y1="4119" x2="46371" y2="3631"/>
                        <a14:backgroundMark x1="48019" y1="50461" x2="45704" y2="47751"/>
                        <a14:backgroundMark x1="98038" y1="50894" x2="97685" y2="50894"/>
                      </a14:backgroundRemoval>
                    </a14:imgEffect>
                  </a14:imgLayer>
                </a14:imgProps>
              </a:ext>
              <a:ext uri="{28A0092B-C50C-407E-A947-70E740481C1C}">
                <a14:useLocalDpi xmlns:a14="http://schemas.microsoft.com/office/drawing/2010/main" val="0"/>
              </a:ext>
            </a:extLst>
          </a:blip>
          <a:stretch>
            <a:fillRect/>
          </a:stretch>
        </p:blipFill>
        <p:spPr>
          <a:xfrm>
            <a:off x="198119" y="3599683"/>
            <a:ext cx="4354215" cy="3151638"/>
          </a:xfrm>
          <a:prstGeom prst="rect">
            <a:avLst/>
          </a:prstGeom>
        </p:spPr>
      </p:pic>
      <p:pic>
        <p:nvPicPr>
          <p:cNvPr id="3" name="Imagen 38" descr="HistContacts.png">
            <a:extLst>
              <a:ext uri="{FF2B5EF4-FFF2-40B4-BE49-F238E27FC236}">
                <a16:creationId xmlns:a16="http://schemas.microsoft.com/office/drawing/2014/main" xmlns="" id="{78B1740F-05DE-4312-839C-65031B3DAD50}"/>
              </a:ext>
            </a:extLst>
          </p:cNvPr>
          <p:cNvPicPr>
            <a:picLocks noChangeAspect="1"/>
          </p:cNvPicPr>
          <p:nvPr/>
        </p:nvPicPr>
        <p:blipFill>
          <a:blip r:embed="rId8">
            <a:extLst>
              <a:ext uri="{BEBA8EAE-BF5A-486C-A8C5-ECC9F3942E4B}">
                <a14:imgProps xmlns:a14="http://schemas.microsoft.com/office/drawing/2010/main">
                  <a14:imgLayer r:embed="rId9">
                    <a14:imgEffect>
                      <a14:backgroundRemoval t="0" b="96544" l="324" r="99838">
                        <a14:foregroundMark x1="18764" y1="1441" x2="75041" y2="5300"/>
                        <a14:foregroundMark x1="75041" y1="5300" x2="97893" y2="1382"/>
                        <a14:foregroundMark x1="97893" y1="1382" x2="99838" y2="97465"/>
                        <a14:foregroundMark x1="99838" y1="97465" x2="14263" y2="97696"/>
                        <a14:foregroundMark x1="14263" y1="97696" x2="5186" y2="86636"/>
                        <a14:foregroundMark x1="5186" y1="86636" x2="162" y2="70968"/>
                        <a14:foregroundMark x1="162" y1="70968" x2="3034" y2="20046"/>
                        <a14:foregroundMark x1="14263" y1="88940" x2="85575" y2="10138"/>
                        <a14:foregroundMark x1="85575" y1="10138" x2="93679" y2="6682"/>
                        <a14:foregroundMark x1="1459" y1="97926" x2="86386" y2="87788"/>
                        <a14:foregroundMark x1="86386" y1="87788" x2="95624" y2="88940"/>
                        <a14:foregroundMark x1="71637" y1="96544" x2="56564" y2="45853"/>
                        <a14:foregroundMark x1="56564" y1="45853" x2="48460" y2="30184"/>
                        <a14:foregroundMark x1="48460" y1="30184" x2="38574" y2="21198"/>
                        <a14:foregroundMark x1="38574" y1="21198" x2="38574" y2="21198"/>
                        <a14:foregroundMark x1="4376" y1="41935" x2="41977" y2="36175"/>
                        <a14:foregroundMark x1="41977" y1="36175" x2="80875" y2="41705"/>
                        <a14:foregroundMark x1="10859" y1="57834" x2="99838" y2="64055"/>
                        <a14:foregroundMark x1="16694" y1="13134" x2="98379" y2="52535"/>
                        <a14:foregroundMark x1="85737" y1="69816" x2="25608" y2="25346"/>
                        <a14:foregroundMark x1="25608" y1="25346" x2="17180" y2="23733"/>
                        <a14:foregroundMark x1="11831" y1="41705" x2="64182" y2="73733"/>
                        <a14:foregroundMark x1="4862" y1="27650" x2="45057" y2="41014"/>
                        <a14:foregroundMark x1="45057" y1="41014" x2="80227" y2="68203"/>
                        <a14:foregroundMark x1="6321" y1="52995" x2="65154" y2="73041"/>
                        <a14:foregroundMark x1="6483" y1="73272" x2="49109" y2="88249"/>
                        <a14:foregroundMark x1="49109" y1="88249" x2="87034" y2="85253"/>
                        <a14:foregroundMark x1="87034" y1="85253" x2="92545" y2="82949"/>
                        <a14:foregroundMark x1="92545" y1="82949" x2="79254" y2="27189"/>
                        <a14:foregroundMark x1="79254" y1="27189" x2="78606" y2="11982"/>
                        <a14:foregroundMark x1="57374" y1="12442" x2="94003" y2="80876"/>
                        <a14:foregroundMark x1="63047" y1="79032" x2="98217" y2="18203"/>
                        <a14:foregroundMark x1="50243" y1="13825" x2="73258" y2="36636"/>
                        <a14:foregroundMark x1="73258" y1="36636" x2="90438" y2="64055"/>
                        <a14:foregroundMark x1="90438" y1="64055" x2="92869" y2="73041"/>
                        <a14:foregroundMark x1="89141" y1="82258" x2="83793" y2="24194"/>
                        <a14:foregroundMark x1="64019" y1="78341" x2="66288" y2="0"/>
                        <a14:foregroundMark x1="31118" y1="9677" x2="59643" y2="22120"/>
                        <a14:foregroundMark x1="59643" y1="22120" x2="73096" y2="20276"/>
                        <a14:foregroundMark x1="73096" y1="20276" x2="91572" y2="21889"/>
                        <a14:foregroundMark x1="94003" y1="38018" x2="89303" y2="10138"/>
                        <a14:foregroundMark x1="72609" y1="49539" x2="72609" y2="49539"/>
                        <a14:foregroundMark x1="71151" y1="75806" x2="70502" y2="48618"/>
                        <a14:foregroundMark x1="96434" y1="75806" x2="88331" y2="31797"/>
                        <a14:foregroundMark x1="82496" y1="11290" x2="88979" y2="24885"/>
                        <a14:foregroundMark x1="88979" y1="24885" x2="93679" y2="47005"/>
                        <a14:foregroundMark x1="87844" y1="79954" x2="4700" y2="80415"/>
                        <a14:foregroundMark x1="18801" y1="89631" x2="34522" y2="90553"/>
                        <a14:foregroundMark x1="34522" y1="90553" x2="58833" y2="84101"/>
                        <a14:foregroundMark x1="58833" y1="84101" x2="58833" y2="83871"/>
                        <a14:foregroundMark x1="23501" y1="86636" x2="89465" y2="44240"/>
                        <a14:foregroundMark x1="80065" y1="76728" x2="79579" y2="66359"/>
                        <a14:foregroundMark x1="48784" y1="76267" x2="60130" y2="74654"/>
                        <a14:foregroundMark x1="60130" y1="74654" x2="6645" y2="64286"/>
                        <a14:foregroundMark x1="6645" y1="64286" x2="1135" y2="49770"/>
                        <a14:foregroundMark x1="1135" y1="49770" x2="324" y2="33641"/>
                        <a14:foregroundMark x1="324" y1="33641" x2="29173" y2="10369"/>
                        <a14:foregroundMark x1="29173" y1="10369" x2="40519" y2="10829"/>
                        <a14:foregroundMark x1="18801" y1="19124" x2="26742" y2="21198"/>
                        <a14:foregroundMark x1="20908" y1="18433" x2="33549" y2="18894"/>
                        <a14:foregroundMark x1="33549" y1="18894" x2="43274" y2="18433"/>
                        <a14:foregroundMark x1="7455" y1="14286" x2="7925" y2="9945"/>
                        <a14:foregroundMark x1="7942" y1="23041" x2="8428" y2="20046"/>
                        <a14:foregroundMark x1="9076" y1="23502" x2="8914" y2="20507"/>
                        <a14:foregroundMark x1="8914" y1="21429" x2="12966" y2="22811"/>
                        <a14:foregroundMark x1="10211" y1="11982" x2="12480" y2="13134"/>
                        <a14:foregroundMark x1="12318" y1="11290" x2="12318" y2="11290"/>
                        <a14:foregroundMark x1="12318" y1="11290" x2="9238" y2="11982"/>
                        <a14:foregroundMark x1="6321" y1="12212" x2="8914" y2="14977"/>
                        <a14:foregroundMark x1="7131" y1="10138" x2="9562" y2="14977"/>
                        <a14:foregroundMark x1="6969" y1="8525" x2="8590" y2="12212"/>
                        <a14:foregroundMark x1="8104" y1="8295" x2="7455" y2="10829"/>
                        <a14:foregroundMark x1="9562" y1="9908" x2="7131" y2="12442"/>
                        <a14:foregroundMark x1="8104" y1="9217" x2="10049" y2="9908"/>
                        <a14:foregroundMark x1="7455" y1="8986" x2="11183" y2="9217"/>
                        <a14:foregroundMark x1="12804" y1="8986" x2="6483" y2="7834"/>
                        <a14:backgroundMark x1="4634" y1="10379" x2="5047" y2="9635"/>
                        <a14:backgroundMark x1="162" y1="18433" x2="4127" y2="11292"/>
                        <a14:backgroundMark x1="3961" y1="10915" x2="0" y2="17281"/>
                        <a14:backgroundMark x1="4826" y1="9526" x2="3963" y2="10913"/>
                        <a14:backgroundMark x1="0" y1="17281" x2="0" y2="20046"/>
                        <a14:backgroundMark x1="5997" y1="6660" x2="5997" y2="7373"/>
                        <a14:backgroundMark x1="5997" y1="1382" x2="5997" y2="3843"/>
                        <a14:backgroundMark x1="6969" y1="691" x2="18314" y2="691"/>
                        <a14:backgroundMark x1="18314" y1="691" x2="11132" y2="4998"/>
                        <a14:backgroundMark x1="9806" y1="3883" x2="11345" y2="1382"/>
                      </a14:backgroundRemoval>
                    </a14:imgEffect>
                  </a14:imgLayer>
                </a14:imgProps>
              </a:ext>
              <a:ext uri="{28A0092B-C50C-407E-A947-70E740481C1C}">
                <a14:useLocalDpi xmlns:a14="http://schemas.microsoft.com/office/drawing/2010/main" val="0"/>
              </a:ext>
            </a:extLst>
          </a:blip>
          <a:stretch>
            <a:fillRect/>
          </a:stretch>
        </p:blipFill>
        <p:spPr>
          <a:xfrm>
            <a:off x="7935663" y="3864077"/>
            <a:ext cx="4256338" cy="2993924"/>
          </a:xfrm>
          <a:prstGeom prst="rect">
            <a:avLst/>
          </a:prstGeom>
        </p:spPr>
      </p:pic>
      <p:pic>
        <p:nvPicPr>
          <p:cNvPr id="2" name="Imagen 41" descr="heme-pocket.png">
            <a:extLst>
              <a:ext uri="{FF2B5EF4-FFF2-40B4-BE49-F238E27FC236}">
                <a16:creationId xmlns:a16="http://schemas.microsoft.com/office/drawing/2014/main" xmlns="" id="{1ABBEC87-EC9A-4228-86AD-20563B75E1F6}"/>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b="10039"/>
          <a:stretch/>
        </p:blipFill>
        <p:spPr>
          <a:xfrm>
            <a:off x="8786867" y="0"/>
            <a:ext cx="3060022" cy="3431774"/>
          </a:xfrm>
          <a:prstGeom prst="rect">
            <a:avLst/>
          </a:prstGeom>
        </p:spPr>
      </p:pic>
      <p:sp>
        <p:nvSpPr>
          <p:cNvPr id="13" name="CuadroTexto 12">
            <a:extLst>
              <a:ext uri="{FF2B5EF4-FFF2-40B4-BE49-F238E27FC236}">
                <a16:creationId xmlns:a16="http://schemas.microsoft.com/office/drawing/2014/main" xmlns="" id="{85257783-3644-43B5-999C-B53B1264BBD4}"/>
              </a:ext>
            </a:extLst>
          </p:cNvPr>
          <p:cNvSpPr txBox="1"/>
          <p:nvPr/>
        </p:nvSpPr>
        <p:spPr>
          <a:xfrm>
            <a:off x="8464101" y="498107"/>
            <a:ext cx="536664" cy="369332"/>
          </a:xfrm>
          <a:prstGeom prst="rect">
            <a:avLst/>
          </a:prstGeom>
          <a:noFill/>
        </p:spPr>
        <p:txBody>
          <a:bodyPr wrap="square" rtlCol="0">
            <a:spAutoFit/>
          </a:bodyPr>
          <a:lstStyle/>
          <a:p>
            <a:pPr algn="ctr"/>
            <a:r>
              <a:rPr lang="en-GB" b="1" dirty="0"/>
              <a:t>C)</a:t>
            </a:r>
          </a:p>
        </p:txBody>
      </p:sp>
      <p:sp>
        <p:nvSpPr>
          <p:cNvPr id="14" name="CuadroTexto 13">
            <a:extLst>
              <a:ext uri="{FF2B5EF4-FFF2-40B4-BE49-F238E27FC236}">
                <a16:creationId xmlns:a16="http://schemas.microsoft.com/office/drawing/2014/main" xmlns="" id="{4B2407AD-5A88-4CC8-A0AA-8CB08AA6E5D0}"/>
              </a:ext>
            </a:extLst>
          </p:cNvPr>
          <p:cNvSpPr txBox="1"/>
          <p:nvPr/>
        </p:nvSpPr>
        <p:spPr>
          <a:xfrm>
            <a:off x="8263521" y="3879279"/>
            <a:ext cx="536664" cy="369332"/>
          </a:xfrm>
          <a:prstGeom prst="rect">
            <a:avLst/>
          </a:prstGeom>
          <a:noFill/>
        </p:spPr>
        <p:txBody>
          <a:bodyPr wrap="square" rtlCol="0">
            <a:spAutoFit/>
          </a:bodyPr>
          <a:lstStyle/>
          <a:p>
            <a:pPr algn="ctr"/>
            <a:r>
              <a:rPr lang="en-GB" b="1" dirty="0"/>
              <a:t>D)</a:t>
            </a:r>
          </a:p>
        </p:txBody>
      </p:sp>
      <p:sp>
        <p:nvSpPr>
          <p:cNvPr id="15" name="CuadroTexto 14">
            <a:extLst>
              <a:ext uri="{FF2B5EF4-FFF2-40B4-BE49-F238E27FC236}">
                <a16:creationId xmlns:a16="http://schemas.microsoft.com/office/drawing/2014/main" xmlns="" id="{A158C034-348C-4715-A5D2-05D408B75301}"/>
              </a:ext>
            </a:extLst>
          </p:cNvPr>
          <p:cNvSpPr txBox="1"/>
          <p:nvPr/>
        </p:nvSpPr>
        <p:spPr>
          <a:xfrm>
            <a:off x="503907" y="3382891"/>
            <a:ext cx="536664" cy="369332"/>
          </a:xfrm>
          <a:prstGeom prst="rect">
            <a:avLst/>
          </a:prstGeom>
          <a:noFill/>
        </p:spPr>
        <p:txBody>
          <a:bodyPr wrap="square" rtlCol="0">
            <a:spAutoFit/>
          </a:bodyPr>
          <a:lstStyle/>
          <a:p>
            <a:pPr algn="ctr"/>
            <a:r>
              <a:rPr lang="en-GB" b="1" dirty="0"/>
              <a:t>E)</a:t>
            </a:r>
          </a:p>
        </p:txBody>
      </p:sp>
      <p:sp>
        <p:nvSpPr>
          <p:cNvPr id="16" name="CuadroTexto 15">
            <a:extLst>
              <a:ext uri="{FF2B5EF4-FFF2-40B4-BE49-F238E27FC236}">
                <a16:creationId xmlns:a16="http://schemas.microsoft.com/office/drawing/2014/main" xmlns="" id="{E61925D5-D58D-4005-8AB4-C290D5CBD42C}"/>
              </a:ext>
            </a:extLst>
          </p:cNvPr>
          <p:cNvSpPr txBox="1"/>
          <p:nvPr/>
        </p:nvSpPr>
        <p:spPr>
          <a:xfrm>
            <a:off x="2669461" y="3382891"/>
            <a:ext cx="536664" cy="369332"/>
          </a:xfrm>
          <a:prstGeom prst="rect">
            <a:avLst/>
          </a:prstGeom>
          <a:noFill/>
        </p:spPr>
        <p:txBody>
          <a:bodyPr wrap="square" rtlCol="0">
            <a:spAutoFit/>
          </a:bodyPr>
          <a:lstStyle/>
          <a:p>
            <a:pPr algn="ctr"/>
            <a:r>
              <a:rPr lang="en-GB" b="1" dirty="0"/>
              <a:t>F)</a:t>
            </a:r>
          </a:p>
        </p:txBody>
      </p:sp>
      <p:sp>
        <p:nvSpPr>
          <p:cNvPr id="17" name="CuadroTexto 16">
            <a:extLst>
              <a:ext uri="{FF2B5EF4-FFF2-40B4-BE49-F238E27FC236}">
                <a16:creationId xmlns:a16="http://schemas.microsoft.com/office/drawing/2014/main" xmlns="" id="{CBB29D4C-13FF-46CB-B4B9-CE355735BE72}"/>
              </a:ext>
            </a:extLst>
          </p:cNvPr>
          <p:cNvSpPr txBox="1"/>
          <p:nvPr/>
        </p:nvSpPr>
        <p:spPr>
          <a:xfrm>
            <a:off x="534387" y="4901693"/>
            <a:ext cx="536664" cy="369332"/>
          </a:xfrm>
          <a:prstGeom prst="rect">
            <a:avLst/>
          </a:prstGeom>
          <a:noFill/>
        </p:spPr>
        <p:txBody>
          <a:bodyPr wrap="square" rtlCol="0">
            <a:spAutoFit/>
          </a:bodyPr>
          <a:lstStyle/>
          <a:p>
            <a:pPr algn="ctr"/>
            <a:r>
              <a:rPr lang="en-GB" b="1" dirty="0"/>
              <a:t>G)</a:t>
            </a:r>
          </a:p>
        </p:txBody>
      </p:sp>
      <p:sp>
        <p:nvSpPr>
          <p:cNvPr id="18" name="CuadroTexto 17">
            <a:extLst>
              <a:ext uri="{FF2B5EF4-FFF2-40B4-BE49-F238E27FC236}">
                <a16:creationId xmlns:a16="http://schemas.microsoft.com/office/drawing/2014/main" xmlns="" id="{44F9A401-4908-460A-9141-6D09855F2A6C}"/>
              </a:ext>
            </a:extLst>
          </p:cNvPr>
          <p:cNvSpPr txBox="1"/>
          <p:nvPr/>
        </p:nvSpPr>
        <p:spPr>
          <a:xfrm>
            <a:off x="2689126" y="4914755"/>
            <a:ext cx="536664" cy="369332"/>
          </a:xfrm>
          <a:prstGeom prst="rect">
            <a:avLst/>
          </a:prstGeom>
          <a:noFill/>
        </p:spPr>
        <p:txBody>
          <a:bodyPr wrap="square" rtlCol="0">
            <a:spAutoFit/>
          </a:bodyPr>
          <a:lstStyle/>
          <a:p>
            <a:pPr algn="ctr"/>
            <a:r>
              <a:rPr lang="en-GB" b="1" dirty="0"/>
              <a:t>H)</a:t>
            </a:r>
          </a:p>
        </p:txBody>
      </p:sp>
    </p:spTree>
    <p:extLst>
      <p:ext uri="{BB962C8B-B14F-4D97-AF65-F5344CB8AC3E}">
        <p14:creationId xmlns:p14="http://schemas.microsoft.com/office/powerpoint/2010/main" val="19762552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xmlns="" id="{9CA42B2B-5920-8A47-93E8-482E71AABA53}"/>
              </a:ext>
            </a:extLst>
          </p:cNvPr>
          <p:cNvPicPr>
            <a:picLocks/>
          </p:cNvPicPr>
          <p:nvPr/>
        </p:nvPicPr>
        <p:blipFill>
          <a:blip r:embed="rId3"/>
          <a:stretch>
            <a:fillRect/>
          </a:stretch>
        </p:blipFill>
        <p:spPr>
          <a:xfrm>
            <a:off x="11113" y="648923"/>
            <a:ext cx="3480619" cy="3080786"/>
          </a:xfrm>
          <a:prstGeom prst="rect">
            <a:avLst/>
          </a:prstGeom>
        </p:spPr>
      </p:pic>
      <p:pic>
        <p:nvPicPr>
          <p:cNvPr id="3" name="Imagen 2">
            <a:extLst>
              <a:ext uri="{FF2B5EF4-FFF2-40B4-BE49-F238E27FC236}">
                <a16:creationId xmlns:a16="http://schemas.microsoft.com/office/drawing/2014/main" xmlns="" id="{251940D9-7E87-3C44-8541-4A139161144D}"/>
              </a:ext>
            </a:extLst>
          </p:cNvPr>
          <p:cNvPicPr>
            <a:picLocks/>
          </p:cNvPicPr>
          <p:nvPr/>
        </p:nvPicPr>
        <p:blipFill>
          <a:blip r:embed="rId4"/>
          <a:stretch>
            <a:fillRect/>
          </a:stretch>
        </p:blipFill>
        <p:spPr>
          <a:xfrm>
            <a:off x="3539613" y="648923"/>
            <a:ext cx="3480619" cy="3080786"/>
          </a:xfrm>
          <a:prstGeom prst="rect">
            <a:avLst/>
          </a:prstGeom>
        </p:spPr>
      </p:pic>
      <p:pic>
        <p:nvPicPr>
          <p:cNvPr id="4" name="Imagen 3">
            <a:extLst>
              <a:ext uri="{FF2B5EF4-FFF2-40B4-BE49-F238E27FC236}">
                <a16:creationId xmlns:a16="http://schemas.microsoft.com/office/drawing/2014/main" xmlns="" id="{177A2C28-02AD-7942-98C9-0350387B5CA1}"/>
              </a:ext>
            </a:extLst>
          </p:cNvPr>
          <p:cNvPicPr>
            <a:picLocks/>
          </p:cNvPicPr>
          <p:nvPr/>
        </p:nvPicPr>
        <p:blipFill>
          <a:blip r:embed="rId5"/>
          <a:stretch>
            <a:fillRect/>
          </a:stretch>
        </p:blipFill>
        <p:spPr>
          <a:xfrm>
            <a:off x="0" y="3772292"/>
            <a:ext cx="3480619" cy="3080786"/>
          </a:xfrm>
          <a:prstGeom prst="rect">
            <a:avLst/>
          </a:prstGeom>
        </p:spPr>
      </p:pic>
      <p:pic>
        <p:nvPicPr>
          <p:cNvPr id="5" name="Imagen 4">
            <a:extLst>
              <a:ext uri="{FF2B5EF4-FFF2-40B4-BE49-F238E27FC236}">
                <a16:creationId xmlns:a16="http://schemas.microsoft.com/office/drawing/2014/main" xmlns="" id="{D0587E9B-D955-9943-A7A9-23CCB1F4B7BD}"/>
              </a:ext>
            </a:extLst>
          </p:cNvPr>
          <p:cNvPicPr>
            <a:picLocks/>
          </p:cNvPicPr>
          <p:nvPr/>
        </p:nvPicPr>
        <p:blipFill>
          <a:blip r:embed="rId6"/>
          <a:stretch>
            <a:fillRect/>
          </a:stretch>
        </p:blipFill>
        <p:spPr>
          <a:xfrm>
            <a:off x="3519948" y="3772292"/>
            <a:ext cx="3480619" cy="3080786"/>
          </a:xfrm>
          <a:prstGeom prst="rect">
            <a:avLst/>
          </a:prstGeom>
        </p:spPr>
      </p:pic>
      <p:sp>
        <p:nvSpPr>
          <p:cNvPr id="10" name="CuadroTexto 9">
            <a:extLst>
              <a:ext uri="{FF2B5EF4-FFF2-40B4-BE49-F238E27FC236}">
                <a16:creationId xmlns:a16="http://schemas.microsoft.com/office/drawing/2014/main" xmlns="" id="{A9A64A48-FF5C-5F4B-B630-3C20696F8B43}"/>
              </a:ext>
            </a:extLst>
          </p:cNvPr>
          <p:cNvSpPr txBox="1"/>
          <p:nvPr/>
        </p:nvSpPr>
        <p:spPr>
          <a:xfrm>
            <a:off x="1406012" y="639092"/>
            <a:ext cx="2084439" cy="307777"/>
          </a:xfrm>
          <a:prstGeom prst="rect">
            <a:avLst/>
          </a:prstGeom>
          <a:noFill/>
        </p:spPr>
        <p:txBody>
          <a:bodyPr wrap="square" rtlCol="0">
            <a:spAutoFit/>
          </a:bodyPr>
          <a:lstStyle/>
          <a:p>
            <a:pPr algn="r"/>
            <a:r>
              <a:rPr lang="es-MX" sz="1400" dirty="0">
                <a:solidFill>
                  <a:schemeClr val="bg1"/>
                </a:solidFill>
              </a:rPr>
              <a:t>SLE5 S</a:t>
            </a:r>
          </a:p>
        </p:txBody>
      </p:sp>
      <p:sp>
        <p:nvSpPr>
          <p:cNvPr id="11" name="CuadroTexto 10">
            <a:extLst>
              <a:ext uri="{FF2B5EF4-FFF2-40B4-BE49-F238E27FC236}">
                <a16:creationId xmlns:a16="http://schemas.microsoft.com/office/drawing/2014/main" xmlns="" id="{C8A159CA-E2F5-364A-85BC-CC5402E8B11F}"/>
              </a:ext>
            </a:extLst>
          </p:cNvPr>
          <p:cNvSpPr txBox="1"/>
          <p:nvPr/>
        </p:nvSpPr>
        <p:spPr>
          <a:xfrm>
            <a:off x="88490" y="3314764"/>
            <a:ext cx="570272" cy="338554"/>
          </a:xfrm>
          <a:prstGeom prst="rect">
            <a:avLst/>
          </a:prstGeom>
          <a:solidFill>
            <a:schemeClr val="tx1"/>
          </a:solidFill>
        </p:spPr>
        <p:txBody>
          <a:bodyPr wrap="square" rtlCol="0">
            <a:spAutoFit/>
          </a:bodyPr>
          <a:lstStyle/>
          <a:p>
            <a:r>
              <a:rPr lang="es-MX" sz="1600" b="1" dirty="0">
                <a:solidFill>
                  <a:srgbClr val="1B00FF"/>
                </a:solidFill>
              </a:rPr>
              <a:t>DNA</a:t>
            </a:r>
          </a:p>
        </p:txBody>
      </p:sp>
      <p:sp>
        <p:nvSpPr>
          <p:cNvPr id="12" name="CuadroTexto 11">
            <a:extLst>
              <a:ext uri="{FF2B5EF4-FFF2-40B4-BE49-F238E27FC236}">
                <a16:creationId xmlns:a16="http://schemas.microsoft.com/office/drawing/2014/main" xmlns="" id="{4972C9CF-7D9E-9E4C-BAF2-8F09B0B306BE}"/>
              </a:ext>
            </a:extLst>
          </p:cNvPr>
          <p:cNvSpPr txBox="1"/>
          <p:nvPr/>
        </p:nvSpPr>
        <p:spPr>
          <a:xfrm>
            <a:off x="3578944" y="3354091"/>
            <a:ext cx="703960" cy="338554"/>
          </a:xfrm>
          <a:prstGeom prst="rect">
            <a:avLst/>
          </a:prstGeom>
          <a:solidFill>
            <a:schemeClr val="tx1"/>
          </a:solidFill>
        </p:spPr>
        <p:txBody>
          <a:bodyPr wrap="square" rtlCol="0">
            <a:spAutoFit/>
          </a:bodyPr>
          <a:lstStyle/>
          <a:p>
            <a:r>
              <a:rPr lang="es-MX" sz="1600" b="1" dirty="0">
                <a:solidFill>
                  <a:srgbClr val="FF0000"/>
                </a:solidFill>
              </a:rPr>
              <a:t>ISG15</a:t>
            </a:r>
          </a:p>
        </p:txBody>
      </p:sp>
      <p:sp>
        <p:nvSpPr>
          <p:cNvPr id="13" name="CuadroTexto 12">
            <a:extLst>
              <a:ext uri="{FF2B5EF4-FFF2-40B4-BE49-F238E27FC236}">
                <a16:creationId xmlns:a16="http://schemas.microsoft.com/office/drawing/2014/main" xmlns="" id="{C6AE566C-A42F-6440-A30E-25BC30236082}"/>
              </a:ext>
            </a:extLst>
          </p:cNvPr>
          <p:cNvSpPr txBox="1"/>
          <p:nvPr/>
        </p:nvSpPr>
        <p:spPr>
          <a:xfrm>
            <a:off x="0" y="6449626"/>
            <a:ext cx="589300" cy="338554"/>
          </a:xfrm>
          <a:prstGeom prst="rect">
            <a:avLst/>
          </a:prstGeom>
          <a:solidFill>
            <a:schemeClr val="tx1"/>
          </a:solidFill>
        </p:spPr>
        <p:txBody>
          <a:bodyPr wrap="square" rtlCol="0">
            <a:spAutoFit/>
          </a:bodyPr>
          <a:lstStyle/>
          <a:p>
            <a:r>
              <a:rPr lang="es-MX" sz="1600" b="1" dirty="0">
                <a:solidFill>
                  <a:srgbClr val="92D050"/>
                </a:solidFill>
              </a:rPr>
              <a:t>LL37</a:t>
            </a:r>
          </a:p>
        </p:txBody>
      </p:sp>
      <p:sp>
        <p:nvSpPr>
          <p:cNvPr id="14" name="CuadroTexto 13">
            <a:extLst>
              <a:ext uri="{FF2B5EF4-FFF2-40B4-BE49-F238E27FC236}">
                <a16:creationId xmlns:a16="http://schemas.microsoft.com/office/drawing/2014/main" xmlns="" id="{B5DC836A-5613-CD4F-94A3-B743D4D4DDED}"/>
              </a:ext>
            </a:extLst>
          </p:cNvPr>
          <p:cNvSpPr txBox="1"/>
          <p:nvPr/>
        </p:nvSpPr>
        <p:spPr>
          <a:xfrm>
            <a:off x="3539613" y="6027003"/>
            <a:ext cx="747555" cy="830997"/>
          </a:xfrm>
          <a:prstGeom prst="rect">
            <a:avLst/>
          </a:prstGeom>
          <a:solidFill>
            <a:schemeClr val="tx1"/>
          </a:solidFill>
        </p:spPr>
        <p:txBody>
          <a:bodyPr wrap="square" rtlCol="0">
            <a:spAutoFit/>
          </a:bodyPr>
          <a:lstStyle/>
          <a:p>
            <a:pPr algn="ctr"/>
            <a:r>
              <a:rPr lang="es-MX" sz="1600" b="1" dirty="0">
                <a:solidFill>
                  <a:srgbClr val="1B00FF"/>
                </a:solidFill>
              </a:rPr>
              <a:t>DNA</a:t>
            </a:r>
          </a:p>
          <a:p>
            <a:pPr algn="ctr"/>
            <a:r>
              <a:rPr lang="es-MX" sz="1600" b="1" dirty="0">
                <a:solidFill>
                  <a:srgbClr val="FF0000"/>
                </a:solidFill>
              </a:rPr>
              <a:t>ISG-15</a:t>
            </a:r>
          </a:p>
          <a:p>
            <a:pPr algn="ctr"/>
            <a:r>
              <a:rPr lang="es-MX" sz="1600" b="1" dirty="0">
                <a:solidFill>
                  <a:srgbClr val="92D050"/>
                </a:solidFill>
              </a:rPr>
              <a:t>LL37</a:t>
            </a:r>
            <a:endParaRPr lang="es-MX" sz="1600" b="1" dirty="0">
              <a:solidFill>
                <a:srgbClr val="FF0000"/>
              </a:solidFill>
            </a:endParaRPr>
          </a:p>
        </p:txBody>
      </p:sp>
      <p:cxnSp>
        <p:nvCxnSpPr>
          <p:cNvPr id="15" name="Conector recto 14">
            <a:extLst>
              <a:ext uri="{FF2B5EF4-FFF2-40B4-BE49-F238E27FC236}">
                <a16:creationId xmlns:a16="http://schemas.microsoft.com/office/drawing/2014/main" xmlns="" id="{FE60C4F3-C3CD-224F-88AA-CAA104DBA061}"/>
              </a:ext>
            </a:extLst>
          </p:cNvPr>
          <p:cNvCxnSpPr>
            <a:cxnSpLocks/>
          </p:cNvCxnSpPr>
          <p:nvPr/>
        </p:nvCxnSpPr>
        <p:spPr>
          <a:xfrm>
            <a:off x="3524589" y="648923"/>
            <a:ext cx="0" cy="620907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CuadroTexto 9">
            <a:extLst>
              <a:ext uri="{FF2B5EF4-FFF2-40B4-BE49-F238E27FC236}">
                <a16:creationId xmlns:a16="http://schemas.microsoft.com/office/drawing/2014/main" xmlns="" id="{4C502BF7-9A0B-CF4F-8740-FD520BF6A50C}"/>
              </a:ext>
            </a:extLst>
          </p:cNvPr>
          <p:cNvSpPr txBox="1"/>
          <p:nvPr/>
        </p:nvSpPr>
        <p:spPr>
          <a:xfrm>
            <a:off x="0" y="664152"/>
            <a:ext cx="952450" cy="307777"/>
          </a:xfrm>
          <a:prstGeom prst="rect">
            <a:avLst/>
          </a:prstGeom>
          <a:noFill/>
        </p:spPr>
        <p:txBody>
          <a:bodyPr wrap="square" rtlCol="0">
            <a:spAutoFit/>
          </a:bodyPr>
          <a:lstStyle/>
          <a:p>
            <a:r>
              <a:rPr lang="es-MX" sz="1400" dirty="0">
                <a:solidFill>
                  <a:schemeClr val="bg1"/>
                </a:solidFill>
              </a:rPr>
              <a:t>40x</a:t>
            </a:r>
          </a:p>
        </p:txBody>
      </p:sp>
      <p:sp>
        <p:nvSpPr>
          <p:cNvPr id="17" name="CuadroTexto 9">
            <a:extLst>
              <a:ext uri="{FF2B5EF4-FFF2-40B4-BE49-F238E27FC236}">
                <a16:creationId xmlns:a16="http://schemas.microsoft.com/office/drawing/2014/main" xmlns="" id="{4C502BF7-9A0B-CF4F-8740-FD520BF6A50C}"/>
              </a:ext>
            </a:extLst>
          </p:cNvPr>
          <p:cNvSpPr txBox="1"/>
          <p:nvPr/>
        </p:nvSpPr>
        <p:spPr>
          <a:xfrm>
            <a:off x="0" y="3789433"/>
            <a:ext cx="637816" cy="307777"/>
          </a:xfrm>
          <a:prstGeom prst="rect">
            <a:avLst/>
          </a:prstGeom>
          <a:noFill/>
        </p:spPr>
        <p:txBody>
          <a:bodyPr wrap="square" rtlCol="0">
            <a:spAutoFit/>
          </a:bodyPr>
          <a:lstStyle/>
          <a:p>
            <a:r>
              <a:rPr lang="es-MX" sz="1400" dirty="0">
                <a:solidFill>
                  <a:schemeClr val="bg1"/>
                </a:solidFill>
              </a:rPr>
              <a:t>40x</a:t>
            </a:r>
          </a:p>
        </p:txBody>
      </p:sp>
      <p:sp>
        <p:nvSpPr>
          <p:cNvPr id="18" name="CuadroTexto 9">
            <a:extLst>
              <a:ext uri="{FF2B5EF4-FFF2-40B4-BE49-F238E27FC236}">
                <a16:creationId xmlns:a16="http://schemas.microsoft.com/office/drawing/2014/main" xmlns="" id="{4C502BF7-9A0B-CF4F-8740-FD520BF6A50C}"/>
              </a:ext>
            </a:extLst>
          </p:cNvPr>
          <p:cNvSpPr txBox="1"/>
          <p:nvPr/>
        </p:nvSpPr>
        <p:spPr>
          <a:xfrm>
            <a:off x="3558991" y="644487"/>
            <a:ext cx="826196" cy="307777"/>
          </a:xfrm>
          <a:prstGeom prst="rect">
            <a:avLst/>
          </a:prstGeom>
          <a:noFill/>
        </p:spPr>
        <p:txBody>
          <a:bodyPr wrap="square" rtlCol="0">
            <a:spAutoFit/>
          </a:bodyPr>
          <a:lstStyle/>
          <a:p>
            <a:r>
              <a:rPr lang="es-MX" sz="1400" dirty="0">
                <a:solidFill>
                  <a:schemeClr val="bg1"/>
                </a:solidFill>
              </a:rPr>
              <a:t>40x</a:t>
            </a:r>
          </a:p>
        </p:txBody>
      </p:sp>
      <p:sp>
        <p:nvSpPr>
          <p:cNvPr id="19" name="CuadroTexto 9">
            <a:extLst>
              <a:ext uri="{FF2B5EF4-FFF2-40B4-BE49-F238E27FC236}">
                <a16:creationId xmlns:a16="http://schemas.microsoft.com/office/drawing/2014/main" xmlns="" id="{4C502BF7-9A0B-CF4F-8740-FD520BF6A50C}"/>
              </a:ext>
            </a:extLst>
          </p:cNvPr>
          <p:cNvSpPr txBox="1"/>
          <p:nvPr/>
        </p:nvSpPr>
        <p:spPr>
          <a:xfrm>
            <a:off x="3569111" y="3769769"/>
            <a:ext cx="638262" cy="307777"/>
          </a:xfrm>
          <a:prstGeom prst="rect">
            <a:avLst/>
          </a:prstGeom>
          <a:noFill/>
        </p:spPr>
        <p:txBody>
          <a:bodyPr wrap="square" rtlCol="0">
            <a:spAutoFit/>
          </a:bodyPr>
          <a:lstStyle/>
          <a:p>
            <a:r>
              <a:rPr lang="es-MX" sz="1400" dirty="0">
                <a:solidFill>
                  <a:schemeClr val="bg1"/>
                </a:solidFill>
              </a:rPr>
              <a:t>40x</a:t>
            </a:r>
          </a:p>
        </p:txBody>
      </p:sp>
      <p:sp>
        <p:nvSpPr>
          <p:cNvPr id="20" name="15 CuadroTexto">
            <a:extLst>
              <a:ext uri="{FF2B5EF4-FFF2-40B4-BE49-F238E27FC236}">
                <a16:creationId xmlns:a16="http://schemas.microsoft.com/office/drawing/2014/main" xmlns="" id="{6E05644A-B3EC-4104-B8B6-6A92FA6EE337}"/>
              </a:ext>
            </a:extLst>
          </p:cNvPr>
          <p:cNvSpPr txBox="1"/>
          <p:nvPr/>
        </p:nvSpPr>
        <p:spPr>
          <a:xfrm>
            <a:off x="7278041" y="3153789"/>
            <a:ext cx="1152128" cy="369332"/>
          </a:xfrm>
          <a:prstGeom prst="rect">
            <a:avLst/>
          </a:prstGeom>
          <a:noFill/>
        </p:spPr>
        <p:txBody>
          <a:bodyPr wrap="square" rtlCol="0">
            <a:spAutoFit/>
          </a:bodyPr>
          <a:lstStyle/>
          <a:p>
            <a:pPr algn="ctr"/>
            <a:r>
              <a:rPr lang="es-ES" dirty="0"/>
              <a:t>ISG15</a:t>
            </a:r>
            <a:endParaRPr lang="es-MX" dirty="0"/>
          </a:p>
        </p:txBody>
      </p:sp>
      <p:sp>
        <p:nvSpPr>
          <p:cNvPr id="21" name="16 CuadroTexto">
            <a:extLst>
              <a:ext uri="{FF2B5EF4-FFF2-40B4-BE49-F238E27FC236}">
                <a16:creationId xmlns:a16="http://schemas.microsoft.com/office/drawing/2014/main" xmlns="" id="{1FD5D11D-4A9F-4867-B78E-F29D357FCBE1}"/>
              </a:ext>
            </a:extLst>
          </p:cNvPr>
          <p:cNvSpPr txBox="1"/>
          <p:nvPr/>
        </p:nvSpPr>
        <p:spPr>
          <a:xfrm>
            <a:off x="9073746" y="4711543"/>
            <a:ext cx="1152128" cy="369332"/>
          </a:xfrm>
          <a:prstGeom prst="rect">
            <a:avLst/>
          </a:prstGeom>
          <a:noFill/>
        </p:spPr>
        <p:txBody>
          <a:bodyPr wrap="square" rtlCol="0">
            <a:spAutoFit/>
          </a:bodyPr>
          <a:lstStyle/>
          <a:p>
            <a:pPr algn="ctr"/>
            <a:r>
              <a:rPr lang="es-ES" dirty="0"/>
              <a:t>LL37</a:t>
            </a:r>
            <a:endParaRPr lang="es-MX" dirty="0"/>
          </a:p>
        </p:txBody>
      </p:sp>
      <p:cxnSp>
        <p:nvCxnSpPr>
          <p:cNvPr id="22" name="17 Conector recto">
            <a:extLst>
              <a:ext uri="{FF2B5EF4-FFF2-40B4-BE49-F238E27FC236}">
                <a16:creationId xmlns:a16="http://schemas.microsoft.com/office/drawing/2014/main" xmlns="" id="{71C754DF-16B2-4A40-B349-2416FDA0EEDF}"/>
              </a:ext>
            </a:extLst>
          </p:cNvPr>
          <p:cNvCxnSpPr/>
          <p:nvPr/>
        </p:nvCxnSpPr>
        <p:spPr>
          <a:xfrm flipV="1">
            <a:off x="8286594" y="2085654"/>
            <a:ext cx="0" cy="237626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18 Conector recto">
            <a:extLst>
              <a:ext uri="{FF2B5EF4-FFF2-40B4-BE49-F238E27FC236}">
                <a16:creationId xmlns:a16="http://schemas.microsoft.com/office/drawing/2014/main" xmlns="" id="{6BB3B926-8B38-4F94-8F0B-86470ED376FF}"/>
              </a:ext>
            </a:extLst>
          </p:cNvPr>
          <p:cNvCxnSpPr/>
          <p:nvPr/>
        </p:nvCxnSpPr>
        <p:spPr>
          <a:xfrm flipH="1" flipV="1">
            <a:off x="8422286" y="4677942"/>
            <a:ext cx="2456597" cy="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19 CuadroTexto">
            <a:extLst>
              <a:ext uri="{FF2B5EF4-FFF2-40B4-BE49-F238E27FC236}">
                <a16:creationId xmlns:a16="http://schemas.microsoft.com/office/drawing/2014/main" xmlns="" id="{7A7024F4-CAAF-406F-B6D4-1124CF4891AB}"/>
              </a:ext>
            </a:extLst>
          </p:cNvPr>
          <p:cNvSpPr txBox="1"/>
          <p:nvPr/>
        </p:nvSpPr>
        <p:spPr>
          <a:xfrm>
            <a:off x="9073744" y="1437582"/>
            <a:ext cx="1152128" cy="369332"/>
          </a:xfrm>
          <a:prstGeom prst="rect">
            <a:avLst/>
          </a:prstGeom>
          <a:noFill/>
        </p:spPr>
        <p:txBody>
          <a:bodyPr wrap="square" rtlCol="0">
            <a:spAutoFit/>
          </a:bodyPr>
          <a:lstStyle/>
          <a:p>
            <a:pPr algn="ctr"/>
            <a:r>
              <a:rPr lang="es-ES" dirty="0"/>
              <a:t>SLE5 S</a:t>
            </a:r>
            <a:endParaRPr lang="es-MX" dirty="0"/>
          </a:p>
        </p:txBody>
      </p:sp>
      <p:sp>
        <p:nvSpPr>
          <p:cNvPr id="25" name="21 Rectángulo">
            <a:extLst>
              <a:ext uri="{FF2B5EF4-FFF2-40B4-BE49-F238E27FC236}">
                <a16:creationId xmlns:a16="http://schemas.microsoft.com/office/drawing/2014/main" xmlns="" id="{83BECC58-BEB7-48A0-8D3D-CECC7EA5EEDA}"/>
              </a:ext>
            </a:extLst>
          </p:cNvPr>
          <p:cNvSpPr/>
          <p:nvPr/>
        </p:nvSpPr>
        <p:spPr>
          <a:xfrm>
            <a:off x="7805038" y="5019398"/>
            <a:ext cx="3721916" cy="369332"/>
          </a:xfrm>
          <a:prstGeom prst="rect">
            <a:avLst/>
          </a:prstGeom>
        </p:spPr>
        <p:txBody>
          <a:bodyPr wrap="none">
            <a:spAutoFit/>
          </a:bodyPr>
          <a:lstStyle/>
          <a:p>
            <a:r>
              <a:rPr lang="en-US" dirty="0"/>
              <a:t>Pearson's R value (no threshold): </a:t>
            </a:r>
            <a:r>
              <a:rPr lang="en-US" b="1" dirty="0"/>
              <a:t>0.40</a:t>
            </a:r>
            <a:endParaRPr lang="es-MX" b="1" dirty="0"/>
          </a:p>
        </p:txBody>
      </p:sp>
      <p:sp>
        <p:nvSpPr>
          <p:cNvPr id="26" name="22 Rectángulo">
            <a:extLst>
              <a:ext uri="{FF2B5EF4-FFF2-40B4-BE49-F238E27FC236}">
                <a16:creationId xmlns:a16="http://schemas.microsoft.com/office/drawing/2014/main" xmlns="" id="{200314DB-B984-4AEC-B12F-D13AF826300E}"/>
              </a:ext>
            </a:extLst>
          </p:cNvPr>
          <p:cNvSpPr/>
          <p:nvPr/>
        </p:nvSpPr>
        <p:spPr>
          <a:xfrm>
            <a:off x="8624814" y="5388730"/>
            <a:ext cx="2082365" cy="369332"/>
          </a:xfrm>
          <a:prstGeom prst="rect">
            <a:avLst/>
          </a:prstGeom>
        </p:spPr>
        <p:txBody>
          <a:bodyPr wrap="none">
            <a:spAutoFit/>
          </a:bodyPr>
          <a:lstStyle/>
          <a:p>
            <a:r>
              <a:rPr lang="es-MX" dirty="0"/>
              <a:t>Costes P-</a:t>
            </a:r>
            <a:r>
              <a:rPr lang="es-MX" dirty="0" err="1"/>
              <a:t>Value</a:t>
            </a:r>
            <a:r>
              <a:rPr lang="es-MX" dirty="0"/>
              <a:t>: 1.00</a:t>
            </a:r>
          </a:p>
        </p:txBody>
      </p:sp>
      <p:pic>
        <p:nvPicPr>
          <p:cNvPr id="27" name="Picture 5">
            <a:extLst>
              <a:ext uri="{FF2B5EF4-FFF2-40B4-BE49-F238E27FC236}">
                <a16:creationId xmlns:a16="http://schemas.microsoft.com/office/drawing/2014/main" xmlns="" id="{6F1D7FBD-374E-4097-864B-53736E5B6E95}"/>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19195" t="8582" r="61609" b="58582"/>
          <a:stretch/>
        </p:blipFill>
        <p:spPr bwMode="auto">
          <a:xfrm>
            <a:off x="8432711" y="2072783"/>
            <a:ext cx="2497541" cy="24020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CuadroTexto 8">
            <a:extLst>
              <a:ext uri="{FF2B5EF4-FFF2-40B4-BE49-F238E27FC236}">
                <a16:creationId xmlns:a16="http://schemas.microsoft.com/office/drawing/2014/main" xmlns="" id="{5C5F7D93-1C39-4CF6-B7C3-E24297D90271}"/>
              </a:ext>
            </a:extLst>
          </p:cNvPr>
          <p:cNvSpPr txBox="1"/>
          <p:nvPr/>
        </p:nvSpPr>
        <p:spPr>
          <a:xfrm>
            <a:off x="0" y="88490"/>
            <a:ext cx="3864077" cy="369332"/>
          </a:xfrm>
          <a:prstGeom prst="rect">
            <a:avLst/>
          </a:prstGeom>
          <a:noFill/>
        </p:spPr>
        <p:txBody>
          <a:bodyPr wrap="square" rtlCol="0">
            <a:spAutoFit/>
          </a:bodyPr>
          <a:lstStyle/>
          <a:p>
            <a:r>
              <a:rPr lang="en-GB" dirty="0" smtClean="0"/>
              <a:t>Additional file 1: Figure </a:t>
            </a:r>
            <a:r>
              <a:rPr lang="en-GB" dirty="0" err="1" smtClean="0"/>
              <a:t>S5</a:t>
            </a:r>
            <a:endParaRPr lang="en-GB" dirty="0"/>
          </a:p>
        </p:txBody>
      </p:sp>
      <p:sp>
        <p:nvSpPr>
          <p:cNvPr id="31" name="CuadroTexto 9">
            <a:extLst>
              <a:ext uri="{FF2B5EF4-FFF2-40B4-BE49-F238E27FC236}">
                <a16:creationId xmlns:a16="http://schemas.microsoft.com/office/drawing/2014/main" xmlns="" id="{D12F4D13-8E8D-4659-A6A2-815C2013C492}"/>
              </a:ext>
            </a:extLst>
          </p:cNvPr>
          <p:cNvSpPr txBox="1"/>
          <p:nvPr/>
        </p:nvSpPr>
        <p:spPr>
          <a:xfrm>
            <a:off x="5800844" y="6544098"/>
            <a:ext cx="819578" cy="307777"/>
          </a:xfrm>
          <a:prstGeom prst="rect">
            <a:avLst/>
          </a:prstGeom>
          <a:noFill/>
        </p:spPr>
        <p:txBody>
          <a:bodyPr wrap="square" rtlCol="0">
            <a:spAutoFit/>
          </a:bodyPr>
          <a:lstStyle/>
          <a:p>
            <a:pPr algn="ctr">
              <a:defRPr/>
            </a:pPr>
            <a:r>
              <a:rPr lang="es-MX" sz="1400" dirty="0">
                <a:solidFill>
                  <a:prstClr val="white"/>
                </a:solidFill>
                <a:latin typeface="Calibri"/>
              </a:rPr>
              <a:t>50 </a:t>
            </a:r>
            <a:r>
              <a:rPr lang="es-MX" sz="1400" dirty="0" err="1">
                <a:solidFill>
                  <a:prstClr val="white"/>
                </a:solidFill>
                <a:latin typeface="Calibri"/>
              </a:rPr>
              <a:t>μm</a:t>
            </a:r>
            <a:endParaRPr lang="es-MX" sz="1400" dirty="0">
              <a:solidFill>
                <a:prstClr val="white"/>
              </a:solidFill>
              <a:latin typeface="Calibri"/>
            </a:endParaRPr>
          </a:p>
        </p:txBody>
      </p:sp>
      <p:cxnSp>
        <p:nvCxnSpPr>
          <p:cNvPr id="30" name="Conector recto 29">
            <a:extLst>
              <a:ext uri="{FF2B5EF4-FFF2-40B4-BE49-F238E27FC236}">
                <a16:creationId xmlns:a16="http://schemas.microsoft.com/office/drawing/2014/main" xmlns="" id="{8FD61B10-0758-4191-8D97-CD41EF47E0FA}"/>
              </a:ext>
            </a:extLst>
          </p:cNvPr>
          <p:cNvCxnSpPr>
            <a:cxnSpLocks/>
          </p:cNvCxnSpPr>
          <p:nvPr/>
        </p:nvCxnSpPr>
        <p:spPr>
          <a:xfrm>
            <a:off x="5498757" y="6520151"/>
            <a:ext cx="1396313" cy="0"/>
          </a:xfrm>
          <a:prstGeom prst="line">
            <a:avLst/>
          </a:prstGeom>
          <a:ln w="19050">
            <a:solidFill>
              <a:schemeClr val="bg1"/>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2294695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xmlns="" id="{C435C489-D255-544B-BBC4-8C319340BEBF}"/>
              </a:ext>
            </a:extLst>
          </p:cNvPr>
          <p:cNvPicPr>
            <a:picLocks/>
          </p:cNvPicPr>
          <p:nvPr/>
        </p:nvPicPr>
        <p:blipFill>
          <a:blip r:embed="rId3"/>
          <a:stretch>
            <a:fillRect/>
          </a:stretch>
        </p:blipFill>
        <p:spPr>
          <a:xfrm>
            <a:off x="11113" y="717754"/>
            <a:ext cx="3490452" cy="3041458"/>
          </a:xfrm>
          <a:prstGeom prst="rect">
            <a:avLst/>
          </a:prstGeom>
        </p:spPr>
      </p:pic>
      <p:pic>
        <p:nvPicPr>
          <p:cNvPr id="3" name="Imagen 2">
            <a:extLst>
              <a:ext uri="{FF2B5EF4-FFF2-40B4-BE49-F238E27FC236}">
                <a16:creationId xmlns:a16="http://schemas.microsoft.com/office/drawing/2014/main" xmlns="" id="{3465A577-A979-0141-9BB2-8D7926BC4C9B}"/>
              </a:ext>
            </a:extLst>
          </p:cNvPr>
          <p:cNvPicPr>
            <a:picLocks/>
          </p:cNvPicPr>
          <p:nvPr/>
        </p:nvPicPr>
        <p:blipFill>
          <a:blip r:embed="rId4"/>
          <a:stretch>
            <a:fillRect/>
          </a:stretch>
        </p:blipFill>
        <p:spPr>
          <a:xfrm>
            <a:off x="0" y="3801793"/>
            <a:ext cx="3490452" cy="3041458"/>
          </a:xfrm>
          <a:prstGeom prst="rect">
            <a:avLst/>
          </a:prstGeom>
        </p:spPr>
      </p:pic>
      <p:pic>
        <p:nvPicPr>
          <p:cNvPr id="4" name="Imagen 3">
            <a:extLst>
              <a:ext uri="{FF2B5EF4-FFF2-40B4-BE49-F238E27FC236}">
                <a16:creationId xmlns:a16="http://schemas.microsoft.com/office/drawing/2014/main" xmlns="" id="{62CBAA0E-ACF6-6B42-8618-ED249549EEB6}"/>
              </a:ext>
            </a:extLst>
          </p:cNvPr>
          <p:cNvPicPr>
            <a:picLocks/>
          </p:cNvPicPr>
          <p:nvPr/>
        </p:nvPicPr>
        <p:blipFill>
          <a:blip r:embed="rId5"/>
          <a:stretch>
            <a:fillRect/>
          </a:stretch>
        </p:blipFill>
        <p:spPr>
          <a:xfrm>
            <a:off x="3549445" y="717754"/>
            <a:ext cx="3490452" cy="3041458"/>
          </a:xfrm>
          <a:prstGeom prst="rect">
            <a:avLst/>
          </a:prstGeom>
        </p:spPr>
      </p:pic>
      <p:pic>
        <p:nvPicPr>
          <p:cNvPr id="5" name="Imagen 4">
            <a:extLst>
              <a:ext uri="{FF2B5EF4-FFF2-40B4-BE49-F238E27FC236}">
                <a16:creationId xmlns:a16="http://schemas.microsoft.com/office/drawing/2014/main" xmlns="" id="{300C4848-7ED1-B447-BB1D-9D0F0BB3070B}"/>
              </a:ext>
            </a:extLst>
          </p:cNvPr>
          <p:cNvPicPr>
            <a:picLocks/>
          </p:cNvPicPr>
          <p:nvPr/>
        </p:nvPicPr>
        <p:blipFill>
          <a:blip r:embed="rId6"/>
          <a:stretch>
            <a:fillRect/>
          </a:stretch>
        </p:blipFill>
        <p:spPr>
          <a:xfrm>
            <a:off x="3539613" y="3801793"/>
            <a:ext cx="3490452" cy="3041458"/>
          </a:xfrm>
          <a:prstGeom prst="rect">
            <a:avLst/>
          </a:prstGeom>
        </p:spPr>
      </p:pic>
      <p:sp>
        <p:nvSpPr>
          <p:cNvPr id="10" name="CuadroTexto 9">
            <a:extLst>
              <a:ext uri="{FF2B5EF4-FFF2-40B4-BE49-F238E27FC236}">
                <a16:creationId xmlns:a16="http://schemas.microsoft.com/office/drawing/2014/main" xmlns="" id="{BA32F429-D1DB-0C49-AAE1-0DE2976BD97C}"/>
              </a:ext>
            </a:extLst>
          </p:cNvPr>
          <p:cNvSpPr txBox="1"/>
          <p:nvPr/>
        </p:nvSpPr>
        <p:spPr>
          <a:xfrm>
            <a:off x="1455174" y="717754"/>
            <a:ext cx="2045109" cy="307777"/>
          </a:xfrm>
          <a:prstGeom prst="rect">
            <a:avLst/>
          </a:prstGeom>
          <a:noFill/>
        </p:spPr>
        <p:txBody>
          <a:bodyPr wrap="square" rtlCol="0">
            <a:spAutoFit/>
          </a:bodyPr>
          <a:lstStyle/>
          <a:p>
            <a:pPr algn="r"/>
            <a:r>
              <a:rPr lang="es-MX" sz="1400" dirty="0">
                <a:solidFill>
                  <a:schemeClr val="bg1"/>
                </a:solidFill>
              </a:rPr>
              <a:t>SLE5 S</a:t>
            </a:r>
          </a:p>
        </p:txBody>
      </p:sp>
      <p:sp>
        <p:nvSpPr>
          <p:cNvPr id="11" name="CuadroTexto 10">
            <a:extLst>
              <a:ext uri="{FF2B5EF4-FFF2-40B4-BE49-F238E27FC236}">
                <a16:creationId xmlns:a16="http://schemas.microsoft.com/office/drawing/2014/main" xmlns="" id="{46842EC3-DE84-4A4E-A39C-62B701797D01}"/>
              </a:ext>
            </a:extLst>
          </p:cNvPr>
          <p:cNvSpPr txBox="1"/>
          <p:nvPr/>
        </p:nvSpPr>
        <p:spPr>
          <a:xfrm>
            <a:off x="94963" y="3304935"/>
            <a:ext cx="594232" cy="338554"/>
          </a:xfrm>
          <a:prstGeom prst="rect">
            <a:avLst/>
          </a:prstGeom>
          <a:solidFill>
            <a:schemeClr val="tx1"/>
          </a:solidFill>
        </p:spPr>
        <p:txBody>
          <a:bodyPr wrap="square" rtlCol="0">
            <a:spAutoFit/>
          </a:bodyPr>
          <a:lstStyle/>
          <a:p>
            <a:r>
              <a:rPr lang="es-MX" sz="1600" b="1" dirty="0">
                <a:solidFill>
                  <a:srgbClr val="1B00FF"/>
                </a:solidFill>
              </a:rPr>
              <a:t>DNA</a:t>
            </a:r>
          </a:p>
        </p:txBody>
      </p:sp>
      <p:sp>
        <p:nvSpPr>
          <p:cNvPr id="12" name="CuadroTexto 11">
            <a:extLst>
              <a:ext uri="{FF2B5EF4-FFF2-40B4-BE49-F238E27FC236}">
                <a16:creationId xmlns:a16="http://schemas.microsoft.com/office/drawing/2014/main" xmlns="" id="{76D10BBF-397D-454A-BE2D-0940F64208F4}"/>
              </a:ext>
            </a:extLst>
          </p:cNvPr>
          <p:cNvSpPr txBox="1"/>
          <p:nvPr/>
        </p:nvSpPr>
        <p:spPr>
          <a:xfrm>
            <a:off x="3609359" y="3334430"/>
            <a:ext cx="764434" cy="338554"/>
          </a:xfrm>
          <a:prstGeom prst="rect">
            <a:avLst/>
          </a:prstGeom>
          <a:solidFill>
            <a:schemeClr val="tx1"/>
          </a:solidFill>
        </p:spPr>
        <p:txBody>
          <a:bodyPr wrap="square" rtlCol="0">
            <a:spAutoFit/>
          </a:bodyPr>
          <a:lstStyle/>
          <a:p>
            <a:r>
              <a:rPr lang="es-MX" sz="1600" b="1" dirty="0">
                <a:solidFill>
                  <a:srgbClr val="FF0000"/>
                </a:solidFill>
              </a:rPr>
              <a:t>ISG15</a:t>
            </a:r>
          </a:p>
        </p:txBody>
      </p:sp>
      <p:sp>
        <p:nvSpPr>
          <p:cNvPr id="13" name="CuadroTexto 12">
            <a:extLst>
              <a:ext uri="{FF2B5EF4-FFF2-40B4-BE49-F238E27FC236}">
                <a16:creationId xmlns:a16="http://schemas.microsoft.com/office/drawing/2014/main" xmlns="" id="{62D40845-4135-794F-A496-0D708C75F673}"/>
              </a:ext>
            </a:extLst>
          </p:cNvPr>
          <p:cNvSpPr txBox="1"/>
          <p:nvPr/>
        </p:nvSpPr>
        <p:spPr>
          <a:xfrm>
            <a:off x="0" y="6438938"/>
            <a:ext cx="869886" cy="338554"/>
          </a:xfrm>
          <a:prstGeom prst="rect">
            <a:avLst/>
          </a:prstGeom>
          <a:solidFill>
            <a:schemeClr val="tx1"/>
          </a:solidFill>
        </p:spPr>
        <p:txBody>
          <a:bodyPr wrap="square" rtlCol="0">
            <a:spAutoFit/>
          </a:bodyPr>
          <a:lstStyle/>
          <a:p>
            <a:r>
              <a:rPr lang="es-MX" sz="1600" b="1" dirty="0">
                <a:solidFill>
                  <a:srgbClr val="92D050"/>
                </a:solidFill>
              </a:rPr>
              <a:t>HMGB1</a:t>
            </a:r>
          </a:p>
        </p:txBody>
      </p:sp>
      <p:sp>
        <p:nvSpPr>
          <p:cNvPr id="14" name="CuadroTexto 13">
            <a:extLst>
              <a:ext uri="{FF2B5EF4-FFF2-40B4-BE49-F238E27FC236}">
                <a16:creationId xmlns:a16="http://schemas.microsoft.com/office/drawing/2014/main" xmlns="" id="{B2A781CA-A6AE-7842-AE0A-4EC744EE5676}"/>
              </a:ext>
            </a:extLst>
          </p:cNvPr>
          <p:cNvSpPr txBox="1"/>
          <p:nvPr/>
        </p:nvSpPr>
        <p:spPr>
          <a:xfrm>
            <a:off x="3578940" y="5967919"/>
            <a:ext cx="845575" cy="830997"/>
          </a:xfrm>
          <a:prstGeom prst="rect">
            <a:avLst/>
          </a:prstGeom>
          <a:solidFill>
            <a:schemeClr val="tx1"/>
          </a:solidFill>
        </p:spPr>
        <p:txBody>
          <a:bodyPr wrap="square" rtlCol="0">
            <a:spAutoFit/>
          </a:bodyPr>
          <a:lstStyle/>
          <a:p>
            <a:pPr algn="ctr"/>
            <a:r>
              <a:rPr lang="es-MX" sz="1600" b="1" dirty="0">
                <a:solidFill>
                  <a:srgbClr val="1B00FF"/>
                </a:solidFill>
              </a:rPr>
              <a:t>DNA</a:t>
            </a:r>
          </a:p>
          <a:p>
            <a:pPr algn="ctr"/>
            <a:r>
              <a:rPr lang="es-MX" sz="1600" b="1" dirty="0">
                <a:solidFill>
                  <a:srgbClr val="FF0000"/>
                </a:solidFill>
              </a:rPr>
              <a:t>ISG15</a:t>
            </a:r>
          </a:p>
          <a:p>
            <a:pPr algn="ctr"/>
            <a:r>
              <a:rPr lang="es-MX" sz="1600" b="1" dirty="0">
                <a:solidFill>
                  <a:srgbClr val="92D050"/>
                </a:solidFill>
              </a:rPr>
              <a:t>HMGB1</a:t>
            </a:r>
            <a:endParaRPr lang="es-MX" sz="1600" b="1" dirty="0">
              <a:solidFill>
                <a:srgbClr val="FF0000"/>
              </a:solidFill>
            </a:endParaRPr>
          </a:p>
        </p:txBody>
      </p:sp>
      <p:cxnSp>
        <p:nvCxnSpPr>
          <p:cNvPr id="15" name="Conector recto 14">
            <a:extLst>
              <a:ext uri="{FF2B5EF4-FFF2-40B4-BE49-F238E27FC236}">
                <a16:creationId xmlns:a16="http://schemas.microsoft.com/office/drawing/2014/main" xmlns="" id="{48753C33-1358-3545-A2A3-3294AA8EC0BC}"/>
              </a:ext>
            </a:extLst>
          </p:cNvPr>
          <p:cNvCxnSpPr>
            <a:cxnSpLocks/>
          </p:cNvCxnSpPr>
          <p:nvPr/>
        </p:nvCxnSpPr>
        <p:spPr>
          <a:xfrm>
            <a:off x="3524588" y="700088"/>
            <a:ext cx="0" cy="6167744"/>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CuadroTexto 9">
            <a:extLst>
              <a:ext uri="{FF2B5EF4-FFF2-40B4-BE49-F238E27FC236}">
                <a16:creationId xmlns:a16="http://schemas.microsoft.com/office/drawing/2014/main" xmlns="" id="{4C502BF7-9A0B-CF4F-8740-FD520BF6A50C}"/>
              </a:ext>
            </a:extLst>
          </p:cNvPr>
          <p:cNvSpPr txBox="1"/>
          <p:nvPr/>
        </p:nvSpPr>
        <p:spPr>
          <a:xfrm>
            <a:off x="0" y="717754"/>
            <a:ext cx="726307" cy="307777"/>
          </a:xfrm>
          <a:prstGeom prst="rect">
            <a:avLst/>
          </a:prstGeom>
          <a:noFill/>
        </p:spPr>
        <p:txBody>
          <a:bodyPr wrap="square" rtlCol="0">
            <a:spAutoFit/>
          </a:bodyPr>
          <a:lstStyle/>
          <a:p>
            <a:r>
              <a:rPr lang="es-MX" sz="1400" dirty="0">
                <a:solidFill>
                  <a:schemeClr val="bg1"/>
                </a:solidFill>
              </a:rPr>
              <a:t>40x</a:t>
            </a:r>
          </a:p>
        </p:txBody>
      </p:sp>
      <p:sp>
        <p:nvSpPr>
          <p:cNvPr id="17" name="CuadroTexto 9">
            <a:extLst>
              <a:ext uri="{FF2B5EF4-FFF2-40B4-BE49-F238E27FC236}">
                <a16:creationId xmlns:a16="http://schemas.microsoft.com/office/drawing/2014/main" xmlns="" id="{4C502BF7-9A0B-CF4F-8740-FD520BF6A50C}"/>
              </a:ext>
            </a:extLst>
          </p:cNvPr>
          <p:cNvSpPr txBox="1"/>
          <p:nvPr/>
        </p:nvSpPr>
        <p:spPr>
          <a:xfrm>
            <a:off x="11113" y="3769774"/>
            <a:ext cx="559157" cy="307777"/>
          </a:xfrm>
          <a:prstGeom prst="rect">
            <a:avLst/>
          </a:prstGeom>
          <a:noFill/>
        </p:spPr>
        <p:txBody>
          <a:bodyPr wrap="square" rtlCol="0">
            <a:spAutoFit/>
          </a:bodyPr>
          <a:lstStyle/>
          <a:p>
            <a:r>
              <a:rPr lang="es-MX" sz="1400" dirty="0">
                <a:solidFill>
                  <a:schemeClr val="bg1"/>
                </a:solidFill>
              </a:rPr>
              <a:t>40x</a:t>
            </a:r>
          </a:p>
        </p:txBody>
      </p:sp>
      <p:sp>
        <p:nvSpPr>
          <p:cNvPr id="18" name="CuadroTexto 9">
            <a:extLst>
              <a:ext uri="{FF2B5EF4-FFF2-40B4-BE49-F238E27FC236}">
                <a16:creationId xmlns:a16="http://schemas.microsoft.com/office/drawing/2014/main" xmlns="" id="{4C502BF7-9A0B-CF4F-8740-FD520BF6A50C}"/>
              </a:ext>
            </a:extLst>
          </p:cNvPr>
          <p:cNvSpPr txBox="1"/>
          <p:nvPr/>
        </p:nvSpPr>
        <p:spPr>
          <a:xfrm>
            <a:off x="3585306" y="717754"/>
            <a:ext cx="681894" cy="307777"/>
          </a:xfrm>
          <a:prstGeom prst="rect">
            <a:avLst/>
          </a:prstGeom>
          <a:noFill/>
        </p:spPr>
        <p:txBody>
          <a:bodyPr wrap="square" rtlCol="0">
            <a:spAutoFit/>
          </a:bodyPr>
          <a:lstStyle/>
          <a:p>
            <a:r>
              <a:rPr lang="es-MX" sz="1400" dirty="0">
                <a:solidFill>
                  <a:schemeClr val="bg1"/>
                </a:solidFill>
              </a:rPr>
              <a:t>40x</a:t>
            </a:r>
          </a:p>
        </p:txBody>
      </p:sp>
      <p:sp>
        <p:nvSpPr>
          <p:cNvPr id="19" name="CuadroTexto 9">
            <a:extLst>
              <a:ext uri="{FF2B5EF4-FFF2-40B4-BE49-F238E27FC236}">
                <a16:creationId xmlns:a16="http://schemas.microsoft.com/office/drawing/2014/main" xmlns="" id="{4C502BF7-9A0B-CF4F-8740-FD520BF6A50C}"/>
              </a:ext>
            </a:extLst>
          </p:cNvPr>
          <p:cNvSpPr txBox="1"/>
          <p:nvPr/>
        </p:nvSpPr>
        <p:spPr>
          <a:xfrm>
            <a:off x="3575474" y="3808708"/>
            <a:ext cx="780216" cy="307777"/>
          </a:xfrm>
          <a:prstGeom prst="rect">
            <a:avLst/>
          </a:prstGeom>
          <a:noFill/>
        </p:spPr>
        <p:txBody>
          <a:bodyPr wrap="square" rtlCol="0">
            <a:spAutoFit/>
          </a:bodyPr>
          <a:lstStyle/>
          <a:p>
            <a:r>
              <a:rPr lang="es-MX" sz="1400" dirty="0">
                <a:solidFill>
                  <a:schemeClr val="bg1"/>
                </a:solidFill>
              </a:rPr>
              <a:t>40x</a:t>
            </a:r>
          </a:p>
        </p:txBody>
      </p:sp>
      <p:sp>
        <p:nvSpPr>
          <p:cNvPr id="20" name="CuadroTexto 19">
            <a:extLst>
              <a:ext uri="{FF2B5EF4-FFF2-40B4-BE49-F238E27FC236}">
                <a16:creationId xmlns:a16="http://schemas.microsoft.com/office/drawing/2014/main" xmlns="" id="{A4D2E97E-7EAB-4528-A3AC-AC9EC928B832}"/>
              </a:ext>
            </a:extLst>
          </p:cNvPr>
          <p:cNvSpPr txBox="1"/>
          <p:nvPr/>
        </p:nvSpPr>
        <p:spPr>
          <a:xfrm>
            <a:off x="0" y="88490"/>
            <a:ext cx="3864077" cy="369332"/>
          </a:xfrm>
          <a:prstGeom prst="rect">
            <a:avLst/>
          </a:prstGeom>
          <a:noFill/>
        </p:spPr>
        <p:txBody>
          <a:bodyPr wrap="square" rtlCol="0">
            <a:spAutoFit/>
          </a:bodyPr>
          <a:lstStyle/>
          <a:p>
            <a:r>
              <a:rPr lang="en-GB" dirty="0" smtClean="0"/>
              <a:t>Additional file 1: Figure </a:t>
            </a:r>
            <a:r>
              <a:rPr lang="en-GB" dirty="0" err="1" smtClean="0"/>
              <a:t>S6</a:t>
            </a:r>
            <a:endParaRPr lang="en-GB" dirty="0"/>
          </a:p>
        </p:txBody>
      </p:sp>
      <p:sp>
        <p:nvSpPr>
          <p:cNvPr id="21" name="3 CuadroTexto">
            <a:extLst>
              <a:ext uri="{FF2B5EF4-FFF2-40B4-BE49-F238E27FC236}">
                <a16:creationId xmlns:a16="http://schemas.microsoft.com/office/drawing/2014/main" xmlns="" id="{0CF1F67E-29C8-4E46-94E3-6B3BF2FC9A09}"/>
              </a:ext>
            </a:extLst>
          </p:cNvPr>
          <p:cNvSpPr txBox="1"/>
          <p:nvPr/>
        </p:nvSpPr>
        <p:spPr>
          <a:xfrm>
            <a:off x="7453475" y="3275900"/>
            <a:ext cx="1152128" cy="369332"/>
          </a:xfrm>
          <a:prstGeom prst="rect">
            <a:avLst/>
          </a:prstGeom>
          <a:noFill/>
        </p:spPr>
        <p:txBody>
          <a:bodyPr wrap="square" rtlCol="0">
            <a:spAutoFit/>
          </a:bodyPr>
          <a:lstStyle/>
          <a:p>
            <a:pPr algn="ctr"/>
            <a:r>
              <a:rPr lang="es-ES" dirty="0"/>
              <a:t>ISG15</a:t>
            </a:r>
            <a:endParaRPr lang="es-MX" dirty="0"/>
          </a:p>
        </p:txBody>
      </p:sp>
      <p:sp>
        <p:nvSpPr>
          <p:cNvPr id="22" name="5 CuadroTexto">
            <a:extLst>
              <a:ext uri="{FF2B5EF4-FFF2-40B4-BE49-F238E27FC236}">
                <a16:creationId xmlns:a16="http://schemas.microsoft.com/office/drawing/2014/main" xmlns="" id="{C24CB5D7-8411-4EC5-9D36-0B919EE3254D}"/>
              </a:ext>
            </a:extLst>
          </p:cNvPr>
          <p:cNvSpPr txBox="1"/>
          <p:nvPr/>
        </p:nvSpPr>
        <p:spPr>
          <a:xfrm>
            <a:off x="9249180" y="4833654"/>
            <a:ext cx="1152128" cy="369332"/>
          </a:xfrm>
          <a:prstGeom prst="rect">
            <a:avLst/>
          </a:prstGeom>
          <a:noFill/>
        </p:spPr>
        <p:txBody>
          <a:bodyPr wrap="square" rtlCol="0">
            <a:spAutoFit/>
          </a:bodyPr>
          <a:lstStyle/>
          <a:p>
            <a:pPr algn="ctr"/>
            <a:r>
              <a:rPr lang="es-ES" dirty="0"/>
              <a:t>HMGB1</a:t>
            </a:r>
            <a:endParaRPr lang="es-MX" dirty="0"/>
          </a:p>
        </p:txBody>
      </p:sp>
      <p:sp>
        <p:nvSpPr>
          <p:cNvPr id="23" name="4 Rectángulo">
            <a:extLst>
              <a:ext uri="{FF2B5EF4-FFF2-40B4-BE49-F238E27FC236}">
                <a16:creationId xmlns:a16="http://schemas.microsoft.com/office/drawing/2014/main" xmlns="" id="{23402033-E2B6-41DB-8DC3-247115D30264}"/>
              </a:ext>
            </a:extLst>
          </p:cNvPr>
          <p:cNvSpPr/>
          <p:nvPr/>
        </p:nvSpPr>
        <p:spPr>
          <a:xfrm>
            <a:off x="7964285" y="5150801"/>
            <a:ext cx="3721916" cy="369332"/>
          </a:xfrm>
          <a:prstGeom prst="rect">
            <a:avLst/>
          </a:prstGeom>
        </p:spPr>
        <p:txBody>
          <a:bodyPr wrap="none">
            <a:spAutoFit/>
          </a:bodyPr>
          <a:lstStyle/>
          <a:p>
            <a:r>
              <a:rPr lang="en-US" dirty="0"/>
              <a:t>Pearson's R value (no threshold): </a:t>
            </a:r>
            <a:r>
              <a:rPr lang="en-US" b="1" dirty="0"/>
              <a:t>0.57</a:t>
            </a:r>
            <a:endParaRPr lang="es-MX" b="1" dirty="0"/>
          </a:p>
        </p:txBody>
      </p:sp>
      <p:sp>
        <p:nvSpPr>
          <p:cNvPr id="24" name="6 Rectángulo">
            <a:extLst>
              <a:ext uri="{FF2B5EF4-FFF2-40B4-BE49-F238E27FC236}">
                <a16:creationId xmlns:a16="http://schemas.microsoft.com/office/drawing/2014/main" xmlns="" id="{9AF036F0-BCB0-42F2-BB2C-B61257698972}"/>
              </a:ext>
            </a:extLst>
          </p:cNvPr>
          <p:cNvSpPr/>
          <p:nvPr/>
        </p:nvSpPr>
        <p:spPr>
          <a:xfrm>
            <a:off x="8784061" y="5520133"/>
            <a:ext cx="2082365" cy="369332"/>
          </a:xfrm>
          <a:prstGeom prst="rect">
            <a:avLst/>
          </a:prstGeom>
        </p:spPr>
        <p:txBody>
          <a:bodyPr wrap="none">
            <a:spAutoFit/>
          </a:bodyPr>
          <a:lstStyle/>
          <a:p>
            <a:r>
              <a:rPr lang="es-MX" dirty="0"/>
              <a:t>Costes P-</a:t>
            </a:r>
            <a:r>
              <a:rPr lang="es-MX" dirty="0" err="1"/>
              <a:t>Value</a:t>
            </a:r>
            <a:r>
              <a:rPr lang="es-MX" dirty="0"/>
              <a:t>: 1.00</a:t>
            </a:r>
          </a:p>
        </p:txBody>
      </p:sp>
      <p:cxnSp>
        <p:nvCxnSpPr>
          <p:cNvPr id="25" name="8 Conector recto">
            <a:extLst>
              <a:ext uri="{FF2B5EF4-FFF2-40B4-BE49-F238E27FC236}">
                <a16:creationId xmlns:a16="http://schemas.microsoft.com/office/drawing/2014/main" xmlns="" id="{B98FD94F-FC1B-4846-9647-46F7DE57B50F}"/>
              </a:ext>
            </a:extLst>
          </p:cNvPr>
          <p:cNvCxnSpPr/>
          <p:nvPr/>
        </p:nvCxnSpPr>
        <p:spPr>
          <a:xfrm flipV="1">
            <a:off x="8462028" y="2207765"/>
            <a:ext cx="0" cy="237626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11 Conector recto">
            <a:extLst>
              <a:ext uri="{FF2B5EF4-FFF2-40B4-BE49-F238E27FC236}">
                <a16:creationId xmlns:a16="http://schemas.microsoft.com/office/drawing/2014/main" xmlns="" id="{5EB7587B-91CB-489D-AFE1-CBFB71812EB2}"/>
              </a:ext>
            </a:extLst>
          </p:cNvPr>
          <p:cNvCxnSpPr/>
          <p:nvPr/>
        </p:nvCxnSpPr>
        <p:spPr>
          <a:xfrm flipH="1" flipV="1">
            <a:off x="8597720" y="4800053"/>
            <a:ext cx="2456597" cy="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14 CuadroTexto">
            <a:extLst>
              <a:ext uri="{FF2B5EF4-FFF2-40B4-BE49-F238E27FC236}">
                <a16:creationId xmlns:a16="http://schemas.microsoft.com/office/drawing/2014/main" xmlns="" id="{C1366C1A-920E-4C12-AA6B-082FEE633EF0}"/>
              </a:ext>
            </a:extLst>
          </p:cNvPr>
          <p:cNvSpPr txBox="1"/>
          <p:nvPr/>
        </p:nvSpPr>
        <p:spPr>
          <a:xfrm>
            <a:off x="9249178" y="1559693"/>
            <a:ext cx="1152128" cy="369332"/>
          </a:xfrm>
          <a:prstGeom prst="rect">
            <a:avLst/>
          </a:prstGeom>
          <a:noFill/>
        </p:spPr>
        <p:txBody>
          <a:bodyPr wrap="square" rtlCol="0">
            <a:spAutoFit/>
          </a:bodyPr>
          <a:lstStyle/>
          <a:p>
            <a:pPr algn="ctr"/>
            <a:r>
              <a:rPr lang="es-ES" dirty="0"/>
              <a:t>SLE5 S</a:t>
            </a:r>
            <a:endParaRPr lang="es-MX" dirty="0"/>
          </a:p>
        </p:txBody>
      </p:sp>
      <p:pic>
        <p:nvPicPr>
          <p:cNvPr id="28" name="Picture 2">
            <a:extLst>
              <a:ext uri="{FF2B5EF4-FFF2-40B4-BE49-F238E27FC236}">
                <a16:creationId xmlns:a16="http://schemas.microsoft.com/office/drawing/2014/main" xmlns="" id="{8DE9637E-3F28-4E09-A31D-19945EB8DFF9}"/>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19248" t="8395" r="61504" b="57836"/>
          <a:stretch/>
        </p:blipFill>
        <p:spPr bwMode="auto">
          <a:xfrm>
            <a:off x="8549952" y="2225443"/>
            <a:ext cx="2504364" cy="24702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9" name="CuadroTexto 9">
            <a:extLst>
              <a:ext uri="{FF2B5EF4-FFF2-40B4-BE49-F238E27FC236}">
                <a16:creationId xmlns:a16="http://schemas.microsoft.com/office/drawing/2014/main" xmlns="" id="{3E67E04A-9763-4698-8897-57C0EF78E547}"/>
              </a:ext>
            </a:extLst>
          </p:cNvPr>
          <p:cNvSpPr txBox="1"/>
          <p:nvPr/>
        </p:nvSpPr>
        <p:spPr>
          <a:xfrm>
            <a:off x="5800844" y="6544098"/>
            <a:ext cx="819578" cy="307777"/>
          </a:xfrm>
          <a:prstGeom prst="rect">
            <a:avLst/>
          </a:prstGeom>
          <a:noFill/>
        </p:spPr>
        <p:txBody>
          <a:bodyPr wrap="square" rtlCol="0">
            <a:spAutoFit/>
          </a:bodyPr>
          <a:lstStyle/>
          <a:p>
            <a:pPr algn="ctr">
              <a:defRPr/>
            </a:pPr>
            <a:r>
              <a:rPr lang="es-MX" sz="1400" dirty="0">
                <a:solidFill>
                  <a:prstClr val="white"/>
                </a:solidFill>
                <a:latin typeface="Calibri"/>
              </a:rPr>
              <a:t>50 </a:t>
            </a:r>
            <a:r>
              <a:rPr lang="es-MX" sz="1400" dirty="0" err="1">
                <a:solidFill>
                  <a:prstClr val="white"/>
                </a:solidFill>
                <a:latin typeface="Calibri"/>
              </a:rPr>
              <a:t>μm</a:t>
            </a:r>
            <a:endParaRPr lang="es-MX" sz="1400" dirty="0">
              <a:solidFill>
                <a:prstClr val="white"/>
              </a:solidFill>
              <a:latin typeface="Calibri"/>
            </a:endParaRPr>
          </a:p>
        </p:txBody>
      </p:sp>
      <p:cxnSp>
        <p:nvCxnSpPr>
          <p:cNvPr id="30" name="Conector recto 29">
            <a:extLst>
              <a:ext uri="{FF2B5EF4-FFF2-40B4-BE49-F238E27FC236}">
                <a16:creationId xmlns:a16="http://schemas.microsoft.com/office/drawing/2014/main" xmlns="" id="{3E67CD32-DF0C-4EFB-A629-55AE3096220A}"/>
              </a:ext>
            </a:extLst>
          </p:cNvPr>
          <p:cNvCxnSpPr>
            <a:cxnSpLocks/>
          </p:cNvCxnSpPr>
          <p:nvPr/>
        </p:nvCxnSpPr>
        <p:spPr>
          <a:xfrm>
            <a:off x="5498757" y="6520151"/>
            <a:ext cx="1396313" cy="0"/>
          </a:xfrm>
          <a:prstGeom prst="line">
            <a:avLst/>
          </a:prstGeom>
          <a:ln w="19050">
            <a:solidFill>
              <a:schemeClr val="bg1"/>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9594405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2">
            <a:extLst>
              <a:ext uri="{FF2B5EF4-FFF2-40B4-BE49-F238E27FC236}">
                <a16:creationId xmlns:a16="http://schemas.microsoft.com/office/drawing/2014/main" xmlns="" id="{36BA5299-9E76-4BD5-9B34-E66433DA922C}"/>
              </a:ext>
            </a:extLst>
          </p:cNvPr>
          <p:cNvGraphicFramePr>
            <a:graphicFrameLocks noGrp="1"/>
          </p:cNvGraphicFramePr>
          <p:nvPr>
            <p:extLst>
              <p:ext uri="{D42A27DB-BD31-4B8C-83A1-F6EECF244321}">
                <p14:modId xmlns:p14="http://schemas.microsoft.com/office/powerpoint/2010/main" val="4111521596"/>
              </p:ext>
            </p:extLst>
          </p:nvPr>
        </p:nvGraphicFramePr>
        <p:xfrm>
          <a:off x="2042687" y="119862"/>
          <a:ext cx="8246825" cy="3120125"/>
        </p:xfrm>
        <a:graphic>
          <a:graphicData uri="http://schemas.openxmlformats.org/drawingml/2006/table">
            <a:tbl>
              <a:tblPr firstRow="1" bandRow="1">
                <a:tableStyleId>{F5AB1C69-6EDB-4FF4-983F-18BD219EF322}</a:tableStyleId>
              </a:tblPr>
              <a:tblGrid>
                <a:gridCol w="1534231">
                  <a:extLst>
                    <a:ext uri="{9D8B030D-6E8A-4147-A177-3AD203B41FA5}">
                      <a16:colId xmlns:a16="http://schemas.microsoft.com/office/drawing/2014/main" xmlns="" val="3397447373"/>
                    </a:ext>
                  </a:extLst>
                </a:gridCol>
                <a:gridCol w="1246291">
                  <a:extLst>
                    <a:ext uri="{9D8B030D-6E8A-4147-A177-3AD203B41FA5}">
                      <a16:colId xmlns:a16="http://schemas.microsoft.com/office/drawing/2014/main" xmlns="" val="2597133131"/>
                    </a:ext>
                  </a:extLst>
                </a:gridCol>
                <a:gridCol w="1135464">
                  <a:extLst>
                    <a:ext uri="{9D8B030D-6E8A-4147-A177-3AD203B41FA5}">
                      <a16:colId xmlns:a16="http://schemas.microsoft.com/office/drawing/2014/main" xmlns="" val="48643488"/>
                    </a:ext>
                  </a:extLst>
                </a:gridCol>
                <a:gridCol w="1024932">
                  <a:extLst>
                    <a:ext uri="{9D8B030D-6E8A-4147-A177-3AD203B41FA5}">
                      <a16:colId xmlns:a16="http://schemas.microsoft.com/office/drawing/2014/main" xmlns="" val="1026458649"/>
                    </a:ext>
                  </a:extLst>
                </a:gridCol>
                <a:gridCol w="1195754">
                  <a:extLst>
                    <a:ext uri="{9D8B030D-6E8A-4147-A177-3AD203B41FA5}">
                      <a16:colId xmlns:a16="http://schemas.microsoft.com/office/drawing/2014/main" xmlns="" val="3712480853"/>
                    </a:ext>
                  </a:extLst>
                </a:gridCol>
                <a:gridCol w="1356527">
                  <a:extLst>
                    <a:ext uri="{9D8B030D-6E8A-4147-A177-3AD203B41FA5}">
                      <a16:colId xmlns:a16="http://schemas.microsoft.com/office/drawing/2014/main" xmlns="" val="781625348"/>
                    </a:ext>
                  </a:extLst>
                </a:gridCol>
                <a:gridCol w="753626">
                  <a:extLst>
                    <a:ext uri="{9D8B030D-6E8A-4147-A177-3AD203B41FA5}">
                      <a16:colId xmlns:a16="http://schemas.microsoft.com/office/drawing/2014/main" xmlns="" val="2313441975"/>
                    </a:ext>
                  </a:extLst>
                </a:gridCol>
              </a:tblGrid>
              <a:tr h="275915">
                <a:tc>
                  <a:txBody>
                    <a:bodyPr/>
                    <a:lstStyle/>
                    <a:p>
                      <a:endParaRPr lang="en-GB" sz="1200" dirty="0">
                        <a:latin typeface="Trebuchet MS" panose="020B0603020202020204" pitchFamily="34" charset="0"/>
                      </a:endParaRPr>
                    </a:p>
                  </a:txBody>
                  <a:tcPr/>
                </a:tc>
                <a:tc gridSpan="5">
                  <a:txBody>
                    <a:bodyPr/>
                    <a:lstStyle/>
                    <a:p>
                      <a:r>
                        <a:rPr lang="en-GB" sz="1200" dirty="0"/>
                        <a:t>SLE (n=5)</a:t>
                      </a:r>
                      <a:endParaRPr lang="en-GB" sz="1200" dirty="0">
                        <a:latin typeface="Trebuchet MS" panose="020B0603020202020204" pitchFamily="34" charset="0"/>
                      </a:endParaRPr>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endParaRPr lang="en-GB" sz="1200" dirty="0">
                        <a:latin typeface="Trebuchet MS" panose="020B0603020202020204" pitchFamily="34" charset="0"/>
                      </a:endParaRPr>
                    </a:p>
                  </a:txBody>
                  <a:tcPr/>
                </a:tc>
                <a:extLst>
                  <a:ext uri="{0D108BD9-81ED-4DB2-BD59-A6C34878D82A}">
                    <a16:rowId xmlns:a16="http://schemas.microsoft.com/office/drawing/2014/main" xmlns="" val="2001917626"/>
                  </a:ext>
                </a:extLst>
              </a:tr>
              <a:tr h="129180">
                <a:tc>
                  <a:txBody>
                    <a:bodyPr/>
                    <a:lstStyle/>
                    <a:p>
                      <a:endParaRPr lang="en-GB" sz="700" b="1" dirty="0">
                        <a:latin typeface="Trebuchet MS" panose="020B0603020202020204" pitchFamily="34" charset="0"/>
                      </a:endParaRPr>
                    </a:p>
                  </a:txBody>
                  <a:tcPr/>
                </a:tc>
                <a:tc>
                  <a:txBody>
                    <a:bodyPr/>
                    <a:lstStyle/>
                    <a:p>
                      <a:r>
                        <a:rPr lang="en-GB" sz="1000" b="1" dirty="0">
                          <a:latin typeface="Trebuchet MS" panose="020B0603020202020204" pitchFamily="34" charset="0"/>
                        </a:rPr>
                        <a:t>CD4</a:t>
                      </a:r>
                    </a:p>
                  </a:txBody>
                  <a:tcPr/>
                </a:tc>
                <a:tc>
                  <a:txBody>
                    <a:bodyPr/>
                    <a:lstStyle/>
                    <a:p>
                      <a:r>
                        <a:rPr lang="en-GB" sz="1000" b="1" dirty="0">
                          <a:latin typeface="Trebuchet MS" panose="020B0603020202020204" pitchFamily="34" charset="0"/>
                        </a:rPr>
                        <a:t>CD4/DCs </a:t>
                      </a:r>
                    </a:p>
                    <a:p>
                      <a:r>
                        <a:rPr lang="en-GB" sz="1000" b="1" dirty="0">
                          <a:latin typeface="Trebuchet MS" panose="020B0603020202020204" pitchFamily="34" charset="0"/>
                        </a:rPr>
                        <a:t>(LPS)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latin typeface="Trebuchet MS" panose="020B0603020202020204" pitchFamily="34" charset="0"/>
                        </a:rPr>
                        <a:t>CD4/DCs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latin typeface="Trebuchet MS" panose="020B0603020202020204" pitchFamily="34" charset="0"/>
                        </a:rPr>
                        <a:t>(LPS + </a:t>
                      </a:r>
                      <a:r>
                        <a:rPr lang="en-GB" sz="1000" b="1" dirty="0" err="1">
                          <a:latin typeface="Trebuchet MS" panose="020B0603020202020204" pitchFamily="34" charset="0"/>
                        </a:rPr>
                        <a:t>rhMPO</a:t>
                      </a:r>
                      <a:r>
                        <a:rPr lang="en-GB" sz="1000" b="1" dirty="0">
                          <a:latin typeface="Trebuchet MS" panose="020B0603020202020204" pitchFamily="34" charset="0"/>
                        </a:rPr>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latin typeface="Trebuchet MS" panose="020B0603020202020204" pitchFamily="34" charset="0"/>
                        </a:rPr>
                        <a:t>CD4/DCs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latin typeface="Trebuchet MS" panose="020B0603020202020204" pitchFamily="34" charset="0"/>
                        </a:rPr>
                        <a:t>(LPS + </a:t>
                      </a:r>
                      <a:r>
                        <a:rPr lang="en-GB" sz="1000" b="1" dirty="0" err="1">
                          <a:latin typeface="Trebuchet MS" panose="020B0603020202020204" pitchFamily="34" charset="0"/>
                        </a:rPr>
                        <a:t>UbMPO</a:t>
                      </a:r>
                      <a:r>
                        <a:rPr lang="en-GB" sz="1000" b="1" dirty="0">
                          <a:latin typeface="Trebuchet MS" panose="020B0603020202020204" pitchFamily="34" charset="0"/>
                        </a:rPr>
                        <a:t>)</a:t>
                      </a:r>
                    </a:p>
                    <a:p>
                      <a:endParaRPr lang="en-GB" sz="1000" b="1" dirty="0">
                        <a:latin typeface="Trebuchet MS" panose="020B0603020202020204" pitchFamily="34" charset="0"/>
                      </a:endParaRPr>
                    </a:p>
                  </a:txBody>
                  <a:tcPr/>
                </a:tc>
                <a:tc>
                  <a:txBody>
                    <a:bodyPr/>
                    <a:lstStyle/>
                    <a:p>
                      <a:r>
                        <a:rPr lang="en-GB" sz="1000" b="1" dirty="0">
                          <a:latin typeface="Trebuchet MS" panose="020B0603020202020204" pitchFamily="34" charset="0"/>
                        </a:rPr>
                        <a:t>CD4 + </a:t>
                      </a:r>
                      <a:r>
                        <a:rPr lang="el-GR" sz="1000" b="1" dirty="0">
                          <a:latin typeface="Trebuchet MS" panose="020B0603020202020204" pitchFamily="34" charset="0"/>
                        </a:rPr>
                        <a:t>α</a:t>
                      </a:r>
                      <a:r>
                        <a:rPr lang="es-MX" sz="1000" b="1" dirty="0">
                          <a:latin typeface="Trebuchet MS" panose="020B0603020202020204" pitchFamily="34" charset="0"/>
                        </a:rPr>
                        <a:t>CD3/</a:t>
                      </a:r>
                      <a:r>
                        <a:rPr lang="el-GR" sz="1000" b="1" dirty="0">
                          <a:latin typeface="Trebuchet MS" panose="020B0603020202020204" pitchFamily="34" charset="0"/>
                        </a:rPr>
                        <a:t>α</a:t>
                      </a:r>
                      <a:r>
                        <a:rPr lang="es-MX" sz="1000" b="1" dirty="0">
                          <a:latin typeface="Trebuchet MS" panose="020B0603020202020204" pitchFamily="34" charset="0"/>
                        </a:rPr>
                        <a:t>CD28</a:t>
                      </a:r>
                      <a:endParaRPr lang="en-GB" sz="1000" b="1" dirty="0">
                        <a:latin typeface="Trebuchet MS" panose="020B0603020202020204" pitchFamily="34" charset="0"/>
                      </a:endParaRPr>
                    </a:p>
                  </a:txBody>
                  <a:tcPr/>
                </a:tc>
                <a:tc>
                  <a:txBody>
                    <a:bodyPr/>
                    <a:lstStyle/>
                    <a:p>
                      <a:r>
                        <a:rPr lang="en-GB" sz="1000" b="1" i="1" dirty="0">
                          <a:latin typeface="Trebuchet MS" panose="020B0603020202020204" pitchFamily="34" charset="0"/>
                        </a:rPr>
                        <a:t>p value</a:t>
                      </a:r>
                    </a:p>
                  </a:txBody>
                  <a:tcPr/>
                </a:tc>
                <a:extLst>
                  <a:ext uri="{0D108BD9-81ED-4DB2-BD59-A6C34878D82A}">
                    <a16:rowId xmlns:a16="http://schemas.microsoft.com/office/drawing/2014/main" xmlns="" val="1820142792"/>
                  </a:ext>
                </a:extLst>
              </a:tr>
              <a:tr h="212030">
                <a:tc>
                  <a:txBody>
                    <a:bodyPr/>
                    <a:lstStyle/>
                    <a:p>
                      <a:r>
                        <a:rPr lang="en-GB" sz="1000" b="1" dirty="0">
                          <a:latin typeface="Trebuchet MS" panose="020B0603020202020204" pitchFamily="34" charset="0"/>
                        </a:rPr>
                        <a:t>CD25+ MFI (IQR)</a:t>
                      </a:r>
                    </a:p>
                  </a:txBody>
                  <a:tcPr/>
                </a:tc>
                <a:tc>
                  <a:txBody>
                    <a:bodyPr/>
                    <a:lstStyle/>
                    <a:p>
                      <a:pPr algn="l" fontAlgn="b"/>
                      <a:r>
                        <a:rPr lang="es-MX" sz="1000" b="0" i="0" u="none" strike="noStrike" dirty="0">
                          <a:effectLst/>
                          <a:latin typeface="Arial" panose="020B0604020202020204" pitchFamily="34" charset="0"/>
                          <a:cs typeface="Arial" panose="020B0604020202020204" pitchFamily="34" charset="0"/>
                        </a:rPr>
                        <a:t>371.5 (358-586)</a:t>
                      </a:r>
                    </a:p>
                  </a:txBody>
                  <a:tcPr marL="7620" marR="7620" marT="7620" marB="0" anchor="b"/>
                </a:tc>
                <a:tc>
                  <a:txBody>
                    <a:bodyPr/>
                    <a:lstStyle/>
                    <a:p>
                      <a:pPr algn="l" fontAlgn="b"/>
                      <a:r>
                        <a:rPr lang="es-MX" sz="1000" b="0" i="0" u="none" strike="noStrike" dirty="0">
                          <a:effectLst/>
                          <a:latin typeface="Arial" panose="020B0604020202020204" pitchFamily="34" charset="0"/>
                          <a:cs typeface="Arial" panose="020B0604020202020204" pitchFamily="34" charset="0"/>
                        </a:rPr>
                        <a:t>658 (405.5-1065)</a:t>
                      </a:r>
                    </a:p>
                  </a:txBody>
                  <a:tcPr marL="7620" marR="7620" marT="7620" marB="0" anchor="b"/>
                </a:tc>
                <a:tc>
                  <a:txBody>
                    <a:bodyPr/>
                    <a:lstStyle/>
                    <a:p>
                      <a:pPr algn="l" fontAlgn="b"/>
                      <a:r>
                        <a:rPr lang="es-MX" sz="1000" b="0" i="0" u="none" strike="noStrike" dirty="0">
                          <a:effectLst/>
                          <a:latin typeface="Arial" panose="020B0604020202020204" pitchFamily="34" charset="0"/>
                          <a:cs typeface="Arial" panose="020B0604020202020204" pitchFamily="34" charset="0"/>
                        </a:rPr>
                        <a:t>656.0 (436-927)</a:t>
                      </a:r>
                    </a:p>
                  </a:txBody>
                  <a:tcPr marL="7620" marR="7620" marT="7620" marB="0" anchor="b"/>
                </a:tc>
                <a:tc>
                  <a:txBody>
                    <a:bodyPr/>
                    <a:lstStyle/>
                    <a:p>
                      <a:pPr algn="l" fontAlgn="b"/>
                      <a:r>
                        <a:rPr lang="es-MX" sz="1000" b="0" i="0" u="none" strike="noStrike" dirty="0">
                          <a:effectLst/>
                          <a:latin typeface="Arial" panose="020B0604020202020204" pitchFamily="34" charset="0"/>
                          <a:cs typeface="Arial" panose="020B0604020202020204" pitchFamily="34" charset="0"/>
                        </a:rPr>
                        <a:t>750 (468-1077)</a:t>
                      </a:r>
                    </a:p>
                  </a:txBody>
                  <a:tcPr marL="7620" marR="7620" marT="7620" marB="0" anchor="b"/>
                </a:tc>
                <a:tc>
                  <a:txBody>
                    <a:bodyPr/>
                    <a:lstStyle/>
                    <a:p>
                      <a:pPr algn="l" fontAlgn="b"/>
                      <a:r>
                        <a:rPr lang="es-MX" sz="1000" b="0" i="0" u="none" strike="noStrike" dirty="0">
                          <a:effectLst/>
                          <a:latin typeface="Arial" panose="020B0604020202020204" pitchFamily="34" charset="0"/>
                          <a:cs typeface="Arial" panose="020B0604020202020204" pitchFamily="34" charset="0"/>
                        </a:rPr>
                        <a:t>1342 (906.8-1669)</a:t>
                      </a:r>
                    </a:p>
                  </a:txBody>
                  <a:tcPr marL="7620" marR="7620" marT="7620" marB="0" anchor="b"/>
                </a:tc>
                <a:tc>
                  <a:txBody>
                    <a:bodyPr/>
                    <a:lstStyle/>
                    <a:p>
                      <a:pPr algn="r" fontAlgn="b"/>
                      <a:r>
                        <a:rPr lang="es-MX" sz="1000" b="0" i="0" u="none" strike="noStrike" dirty="0">
                          <a:effectLst/>
                          <a:latin typeface="Arial" panose="020B0604020202020204" pitchFamily="34" charset="0"/>
                          <a:cs typeface="Arial" panose="020B0604020202020204" pitchFamily="34" charset="0"/>
                        </a:rPr>
                        <a:t>0.6857</a:t>
                      </a:r>
                    </a:p>
                  </a:txBody>
                  <a:tcPr marL="7620" marR="7620" marT="7620" marB="0" anchor="b"/>
                </a:tc>
                <a:extLst>
                  <a:ext uri="{0D108BD9-81ED-4DB2-BD59-A6C34878D82A}">
                    <a16:rowId xmlns:a16="http://schemas.microsoft.com/office/drawing/2014/main" xmlns="" val="2363242676"/>
                  </a:ext>
                </a:extLst>
              </a:tr>
              <a:tr h="369418">
                <a:tc>
                  <a:txBody>
                    <a:bodyPr/>
                    <a:lstStyle/>
                    <a:p>
                      <a:r>
                        <a:rPr lang="en-GB" sz="1000" b="1" dirty="0">
                          <a:latin typeface="Trebuchet MS" panose="020B0603020202020204" pitchFamily="34" charset="0"/>
                        </a:rPr>
                        <a:t>CD4/CD25/FoxP3+ % (IQR)</a:t>
                      </a:r>
                    </a:p>
                  </a:txBody>
                  <a:tcPr/>
                </a:tc>
                <a:tc>
                  <a:txBody>
                    <a:bodyPr/>
                    <a:lstStyle/>
                    <a:p>
                      <a:pPr algn="l" fontAlgn="b"/>
                      <a:r>
                        <a:rPr lang="es-MX" sz="1000" b="0" i="0" u="none" strike="noStrike" dirty="0">
                          <a:effectLst/>
                          <a:latin typeface="Arial" panose="020B0604020202020204" pitchFamily="34" charset="0"/>
                          <a:cs typeface="Arial" panose="020B0604020202020204" pitchFamily="34" charset="0"/>
                        </a:rPr>
                        <a:t>5.7 (4.39-6.36)</a:t>
                      </a:r>
                    </a:p>
                  </a:txBody>
                  <a:tcPr marL="7620" marR="7620" marT="7620" marB="0" anchor="b"/>
                </a:tc>
                <a:tc>
                  <a:txBody>
                    <a:bodyPr/>
                    <a:lstStyle/>
                    <a:p>
                      <a:pPr algn="l" fontAlgn="b"/>
                      <a:r>
                        <a:rPr lang="es-MX" sz="1000" b="0" i="0" u="none" strike="noStrike" dirty="0">
                          <a:effectLst/>
                          <a:latin typeface="Arial" panose="020B0604020202020204" pitchFamily="34" charset="0"/>
                          <a:cs typeface="Arial" panose="020B0604020202020204" pitchFamily="34" charset="0"/>
                        </a:rPr>
                        <a:t>3.9 (2.55-4.83)</a:t>
                      </a:r>
                    </a:p>
                  </a:txBody>
                  <a:tcPr marL="7620" marR="7620" marT="7620" marB="0" anchor="b"/>
                </a:tc>
                <a:tc>
                  <a:txBody>
                    <a:bodyPr/>
                    <a:lstStyle/>
                    <a:p>
                      <a:pPr algn="l" fontAlgn="b"/>
                      <a:r>
                        <a:rPr lang="es-MX" sz="1000" b="0" i="0" u="none" strike="noStrike" dirty="0">
                          <a:solidFill>
                            <a:schemeClr val="tx1"/>
                          </a:solidFill>
                          <a:effectLst/>
                          <a:latin typeface="Arial" panose="020B0604020202020204" pitchFamily="34" charset="0"/>
                          <a:cs typeface="Arial" panose="020B0604020202020204" pitchFamily="34" charset="0"/>
                        </a:rPr>
                        <a:t>4.5 (2.57-10.33)</a:t>
                      </a:r>
                    </a:p>
                  </a:txBody>
                  <a:tcPr marL="7620" marR="7620" marT="7620" marB="0" anchor="b"/>
                </a:tc>
                <a:tc>
                  <a:txBody>
                    <a:bodyPr/>
                    <a:lstStyle/>
                    <a:p>
                      <a:pPr algn="l" fontAlgn="b"/>
                      <a:r>
                        <a:rPr lang="es-MX" sz="1000" b="0" i="0" u="none" strike="noStrike" dirty="0">
                          <a:solidFill>
                            <a:schemeClr val="tx1"/>
                          </a:solidFill>
                          <a:effectLst/>
                          <a:latin typeface="Arial" panose="020B0604020202020204" pitchFamily="34" charset="0"/>
                          <a:cs typeface="Arial" panose="020B0604020202020204" pitchFamily="34" charset="0"/>
                        </a:rPr>
                        <a:t>4.26 (2.6-10.33)</a:t>
                      </a:r>
                    </a:p>
                  </a:txBody>
                  <a:tcPr marL="7620" marR="7620" marT="7620" marB="0" anchor="b"/>
                </a:tc>
                <a:tc>
                  <a:txBody>
                    <a:bodyPr/>
                    <a:lstStyle/>
                    <a:p>
                      <a:pPr algn="l" fontAlgn="b"/>
                      <a:r>
                        <a:rPr lang="es-MX" sz="1000" b="0" i="0" u="none" strike="noStrike" dirty="0">
                          <a:effectLst/>
                          <a:latin typeface="Arial" panose="020B0604020202020204" pitchFamily="34" charset="0"/>
                          <a:cs typeface="Arial" panose="020B0604020202020204" pitchFamily="34" charset="0"/>
                        </a:rPr>
                        <a:t>4.06 (1.56-7.31)</a:t>
                      </a:r>
                    </a:p>
                  </a:txBody>
                  <a:tcPr marL="7620" marR="7620" marT="7620" marB="0" anchor="b"/>
                </a:tc>
                <a:tc>
                  <a:txBody>
                    <a:bodyPr/>
                    <a:lstStyle/>
                    <a:p>
                      <a:pPr algn="r" fontAlgn="b"/>
                      <a:r>
                        <a:rPr lang="es-MX" sz="1000" b="0" i="0" u="none" strike="noStrike" dirty="0">
                          <a:effectLst/>
                          <a:latin typeface="Arial" panose="020B0604020202020204" pitchFamily="34" charset="0"/>
                          <a:cs typeface="Arial" panose="020B0604020202020204" pitchFamily="34" charset="0"/>
                        </a:rPr>
                        <a:t>0.8857</a:t>
                      </a:r>
                    </a:p>
                  </a:txBody>
                  <a:tcPr marL="7620" marR="7620" marT="7620" marB="0" anchor="b"/>
                </a:tc>
                <a:extLst>
                  <a:ext uri="{0D108BD9-81ED-4DB2-BD59-A6C34878D82A}">
                    <a16:rowId xmlns:a16="http://schemas.microsoft.com/office/drawing/2014/main" xmlns="" val="1551728147"/>
                  </a:ext>
                </a:extLst>
              </a:tr>
              <a:tr h="275915">
                <a:tc>
                  <a:txBody>
                    <a:bodyPr/>
                    <a:lstStyle/>
                    <a:p>
                      <a:r>
                        <a:rPr lang="en-GB" sz="1000" b="1" dirty="0">
                          <a:latin typeface="Trebuchet MS" panose="020B0603020202020204" pitchFamily="34" charset="0"/>
                        </a:rPr>
                        <a:t>CD83+ % (IQR)</a:t>
                      </a:r>
                    </a:p>
                  </a:txBody>
                  <a:tcPr/>
                </a:tc>
                <a:tc>
                  <a:txBody>
                    <a:bodyPr/>
                    <a:lstStyle/>
                    <a:p>
                      <a:pPr algn="l" fontAlgn="b"/>
                      <a:r>
                        <a:rPr lang="es-MX" sz="1000" b="0" i="0" u="none" strike="noStrike" dirty="0">
                          <a:effectLst/>
                          <a:latin typeface="Arial" panose="020B0604020202020204" pitchFamily="34" charset="0"/>
                          <a:cs typeface="Arial" panose="020B0604020202020204" pitchFamily="34" charset="0"/>
                        </a:rPr>
                        <a:t>4.4 (1.73-8.6)</a:t>
                      </a:r>
                    </a:p>
                  </a:txBody>
                  <a:tcPr marL="7620" marR="7620" marT="7620" marB="0" anchor="b"/>
                </a:tc>
                <a:tc>
                  <a:txBody>
                    <a:bodyPr/>
                    <a:lstStyle/>
                    <a:p>
                      <a:pPr algn="l" fontAlgn="b"/>
                      <a:r>
                        <a:rPr lang="es-MX" sz="1000" b="0" i="0" u="none" strike="noStrike" dirty="0">
                          <a:effectLst/>
                          <a:latin typeface="Arial" panose="020B0604020202020204" pitchFamily="34" charset="0"/>
                          <a:cs typeface="Arial" panose="020B0604020202020204" pitchFamily="34" charset="0"/>
                        </a:rPr>
                        <a:t>1.5 (1.1-12.8)</a:t>
                      </a:r>
                    </a:p>
                  </a:txBody>
                  <a:tcPr marL="7620" marR="7620" marT="7620" marB="0" anchor="b"/>
                </a:tc>
                <a:tc>
                  <a:txBody>
                    <a:bodyPr/>
                    <a:lstStyle/>
                    <a:p>
                      <a:pPr algn="l" fontAlgn="b"/>
                      <a:r>
                        <a:rPr lang="es-MX" sz="1000" b="0" i="0" u="none" strike="noStrike" dirty="0">
                          <a:effectLst/>
                          <a:latin typeface="Arial" panose="020B0604020202020204" pitchFamily="34" charset="0"/>
                          <a:cs typeface="Arial" panose="020B0604020202020204" pitchFamily="34" charset="0"/>
                        </a:rPr>
                        <a:t>2.8 (0.58-15.28)</a:t>
                      </a:r>
                    </a:p>
                  </a:txBody>
                  <a:tcPr marL="7620" marR="7620" marT="7620" marB="0" anchor="b"/>
                </a:tc>
                <a:tc>
                  <a:txBody>
                    <a:bodyPr/>
                    <a:lstStyle/>
                    <a:p>
                      <a:pPr algn="l" fontAlgn="b"/>
                      <a:r>
                        <a:rPr lang="es-MX" sz="1000" b="0" i="0" u="none" strike="noStrike" dirty="0">
                          <a:effectLst/>
                          <a:latin typeface="Arial" panose="020B0604020202020204" pitchFamily="34" charset="0"/>
                          <a:cs typeface="Arial" panose="020B0604020202020204" pitchFamily="34" charset="0"/>
                        </a:rPr>
                        <a:t>1.7 (0.9-3.2)</a:t>
                      </a:r>
                    </a:p>
                  </a:txBody>
                  <a:tcPr marL="7620" marR="7620" marT="7620" marB="0" anchor="b"/>
                </a:tc>
                <a:tc>
                  <a:txBody>
                    <a:bodyPr/>
                    <a:lstStyle/>
                    <a:p>
                      <a:pPr algn="l" fontAlgn="b"/>
                      <a:r>
                        <a:rPr lang="es-MX" sz="1000" b="0" i="0" u="none" strike="noStrike" dirty="0">
                          <a:effectLst/>
                          <a:latin typeface="Arial" panose="020B0604020202020204" pitchFamily="34" charset="0"/>
                          <a:cs typeface="Arial" panose="020B0604020202020204" pitchFamily="34" charset="0"/>
                        </a:rPr>
                        <a:t>17.82 (6.1-38.6)</a:t>
                      </a:r>
                    </a:p>
                  </a:txBody>
                  <a:tcPr marL="7620" marR="7620" marT="7620" marB="0" anchor="b"/>
                </a:tc>
                <a:tc>
                  <a:txBody>
                    <a:bodyPr/>
                    <a:lstStyle/>
                    <a:p>
                      <a:pPr algn="r" fontAlgn="b"/>
                      <a:r>
                        <a:rPr lang="es-MX" sz="1000" b="0" i="0" u="none" strike="noStrike" dirty="0">
                          <a:effectLst/>
                          <a:latin typeface="Arial" panose="020B0604020202020204" pitchFamily="34" charset="0"/>
                          <a:cs typeface="Arial" panose="020B0604020202020204" pitchFamily="34" charset="0"/>
                        </a:rPr>
                        <a:t>0.8857</a:t>
                      </a:r>
                    </a:p>
                  </a:txBody>
                  <a:tcPr marL="7620" marR="7620" marT="7620" marB="0" anchor="b"/>
                </a:tc>
                <a:extLst>
                  <a:ext uri="{0D108BD9-81ED-4DB2-BD59-A6C34878D82A}">
                    <a16:rowId xmlns:a16="http://schemas.microsoft.com/office/drawing/2014/main" xmlns="" val="3911154019"/>
                  </a:ext>
                </a:extLst>
              </a:tr>
              <a:tr h="275915">
                <a:tc>
                  <a:txBody>
                    <a:bodyPr/>
                    <a:lstStyle/>
                    <a:p>
                      <a:r>
                        <a:rPr lang="en-GB" sz="1000" b="1" dirty="0">
                          <a:latin typeface="Trebuchet MS" panose="020B0603020202020204" pitchFamily="34" charset="0"/>
                        </a:rPr>
                        <a:t>HLA-DR % (IQR)</a:t>
                      </a:r>
                    </a:p>
                  </a:txBody>
                  <a:tcPr/>
                </a:tc>
                <a:tc>
                  <a:txBody>
                    <a:bodyPr/>
                    <a:lstStyle/>
                    <a:p>
                      <a:pPr algn="l" fontAlgn="b"/>
                      <a:r>
                        <a:rPr lang="es-MX" sz="1000" b="0" i="0" u="none" strike="noStrike" dirty="0">
                          <a:effectLst/>
                          <a:latin typeface="Arial" panose="020B0604020202020204" pitchFamily="34" charset="0"/>
                          <a:cs typeface="Arial" panose="020B0604020202020204" pitchFamily="34" charset="0"/>
                        </a:rPr>
                        <a:t>9.1 (4.5-15.6)</a:t>
                      </a:r>
                    </a:p>
                  </a:txBody>
                  <a:tcPr marL="7620" marR="7620" marT="7620" marB="0" anchor="b"/>
                </a:tc>
                <a:tc>
                  <a:txBody>
                    <a:bodyPr/>
                    <a:lstStyle/>
                    <a:p>
                      <a:pPr algn="l" fontAlgn="b"/>
                      <a:r>
                        <a:rPr lang="es-MX" sz="1000" b="0" i="0" u="none" strike="noStrike" dirty="0">
                          <a:effectLst/>
                          <a:latin typeface="Arial" panose="020B0604020202020204" pitchFamily="34" charset="0"/>
                          <a:cs typeface="Arial" panose="020B0604020202020204" pitchFamily="34" charset="0"/>
                        </a:rPr>
                        <a:t>9.92 (7.5-20.4)</a:t>
                      </a:r>
                    </a:p>
                  </a:txBody>
                  <a:tcPr marL="7620" marR="7620" marT="7620" marB="0" anchor="b"/>
                </a:tc>
                <a:tc>
                  <a:txBody>
                    <a:bodyPr/>
                    <a:lstStyle/>
                    <a:p>
                      <a:pPr algn="l" fontAlgn="b"/>
                      <a:r>
                        <a:rPr lang="es-MX" sz="1000" b="0" i="0" u="none" strike="noStrike" dirty="0">
                          <a:effectLst/>
                          <a:latin typeface="Arial" panose="020B0604020202020204" pitchFamily="34" charset="0"/>
                          <a:cs typeface="Arial" panose="020B0604020202020204" pitchFamily="34" charset="0"/>
                        </a:rPr>
                        <a:t>9.32 (6.75-20)</a:t>
                      </a:r>
                    </a:p>
                  </a:txBody>
                  <a:tcPr marL="7620" marR="7620" marT="7620" marB="0" anchor="b"/>
                </a:tc>
                <a:tc>
                  <a:txBody>
                    <a:bodyPr/>
                    <a:lstStyle/>
                    <a:p>
                      <a:pPr algn="l" fontAlgn="b"/>
                      <a:r>
                        <a:rPr lang="es-MX" sz="1000" b="0" i="0" u="none" strike="noStrike" dirty="0">
                          <a:effectLst/>
                          <a:latin typeface="Arial" panose="020B0604020202020204" pitchFamily="34" charset="0"/>
                          <a:cs typeface="Arial" panose="020B0604020202020204" pitchFamily="34" charset="0"/>
                        </a:rPr>
                        <a:t>9.9 (6.7-13.2)</a:t>
                      </a:r>
                    </a:p>
                  </a:txBody>
                  <a:tcPr marL="7620" marR="7620" marT="7620" marB="0" anchor="b"/>
                </a:tc>
                <a:tc>
                  <a:txBody>
                    <a:bodyPr/>
                    <a:lstStyle/>
                    <a:p>
                      <a:pPr algn="l" fontAlgn="b"/>
                      <a:r>
                        <a:rPr lang="es-MX" sz="1000" b="0" i="0" u="none" strike="noStrike" dirty="0">
                          <a:effectLst/>
                          <a:latin typeface="Arial" panose="020B0604020202020204" pitchFamily="34" charset="0"/>
                          <a:cs typeface="Arial" panose="020B0604020202020204" pitchFamily="34" charset="0"/>
                        </a:rPr>
                        <a:t>9.9 (9.4-18.28)</a:t>
                      </a:r>
                    </a:p>
                  </a:txBody>
                  <a:tcPr marL="7620" marR="7620" marT="7620" marB="0" anchor="b"/>
                </a:tc>
                <a:tc>
                  <a:txBody>
                    <a:bodyPr/>
                    <a:lstStyle/>
                    <a:p>
                      <a:pPr algn="r" fontAlgn="b"/>
                      <a:r>
                        <a:rPr lang="es-MX" sz="1000" b="0" i="0" u="none" strike="noStrike" dirty="0">
                          <a:effectLst/>
                          <a:latin typeface="Arial" panose="020B0604020202020204" pitchFamily="34" charset="0"/>
                          <a:cs typeface="Arial" panose="020B0604020202020204" pitchFamily="34" charset="0"/>
                        </a:rPr>
                        <a:t>&gt;0.9999</a:t>
                      </a:r>
                    </a:p>
                  </a:txBody>
                  <a:tcPr marL="7620" marR="7620" marT="7620" marB="0" anchor="b"/>
                </a:tc>
                <a:extLst>
                  <a:ext uri="{0D108BD9-81ED-4DB2-BD59-A6C34878D82A}">
                    <a16:rowId xmlns:a16="http://schemas.microsoft.com/office/drawing/2014/main" xmlns="" val="1251614218"/>
                  </a:ext>
                </a:extLst>
              </a:tr>
              <a:tr h="275915">
                <a:tc>
                  <a:txBody>
                    <a:bodyPr/>
                    <a:lstStyle/>
                    <a:p>
                      <a:r>
                        <a:rPr lang="en-GB" sz="1000" b="1" dirty="0">
                          <a:latin typeface="Trebuchet MS" panose="020B0603020202020204" pitchFamily="34" charset="0"/>
                        </a:rPr>
                        <a:t>Ki67 % (IQR)</a:t>
                      </a:r>
                    </a:p>
                  </a:txBody>
                  <a:tcPr/>
                </a:tc>
                <a:tc>
                  <a:txBody>
                    <a:bodyPr/>
                    <a:lstStyle/>
                    <a:p>
                      <a:pPr algn="l" fontAlgn="b"/>
                      <a:r>
                        <a:rPr lang="es-MX" sz="1000" b="0" i="0" u="none" strike="noStrike" dirty="0">
                          <a:effectLst/>
                          <a:latin typeface="Arial" panose="020B0604020202020204" pitchFamily="34" charset="0"/>
                          <a:cs typeface="Arial" panose="020B0604020202020204" pitchFamily="34" charset="0"/>
                        </a:rPr>
                        <a:t>2.1(1.65-2.70)</a:t>
                      </a:r>
                    </a:p>
                  </a:txBody>
                  <a:tcPr marL="7620" marR="7620" marT="7620" marB="0" anchor="b"/>
                </a:tc>
                <a:tc>
                  <a:txBody>
                    <a:bodyPr/>
                    <a:lstStyle/>
                    <a:p>
                      <a:pPr algn="l" fontAlgn="b"/>
                      <a:r>
                        <a:rPr lang="es-MX" sz="1000" b="0" i="0" u="none" strike="noStrike" dirty="0">
                          <a:effectLst/>
                          <a:latin typeface="Arial" panose="020B0604020202020204" pitchFamily="34" charset="0"/>
                          <a:cs typeface="Arial" panose="020B0604020202020204" pitchFamily="34" charset="0"/>
                        </a:rPr>
                        <a:t>3.8 (2.9-7.09)</a:t>
                      </a:r>
                    </a:p>
                  </a:txBody>
                  <a:tcPr marL="7620" marR="7620" marT="7620" marB="0" anchor="b"/>
                </a:tc>
                <a:tc>
                  <a:txBody>
                    <a:bodyPr/>
                    <a:lstStyle/>
                    <a:p>
                      <a:pPr algn="l" fontAlgn="b"/>
                      <a:r>
                        <a:rPr lang="es-MX" sz="1000" b="0" i="0" u="none" strike="noStrike" dirty="0">
                          <a:effectLst/>
                          <a:latin typeface="Arial" panose="020B0604020202020204" pitchFamily="34" charset="0"/>
                          <a:cs typeface="Arial" panose="020B0604020202020204" pitchFamily="34" charset="0"/>
                        </a:rPr>
                        <a:t>3.2(1.4-8.1)</a:t>
                      </a:r>
                    </a:p>
                  </a:txBody>
                  <a:tcPr marL="7620" marR="7620" marT="7620" marB="0" anchor="b"/>
                </a:tc>
                <a:tc>
                  <a:txBody>
                    <a:bodyPr/>
                    <a:lstStyle/>
                    <a:p>
                      <a:pPr algn="l" fontAlgn="b"/>
                      <a:r>
                        <a:rPr lang="es-MX" sz="1000" b="0" i="0" u="none" strike="noStrike" dirty="0">
                          <a:effectLst/>
                          <a:latin typeface="Arial" panose="020B0604020202020204" pitchFamily="34" charset="0"/>
                          <a:cs typeface="Arial" panose="020B0604020202020204" pitchFamily="34" charset="0"/>
                        </a:rPr>
                        <a:t>8 (5.3-12.1)</a:t>
                      </a:r>
                    </a:p>
                  </a:txBody>
                  <a:tcPr marL="7620" marR="7620" marT="7620" marB="0" anchor="b"/>
                </a:tc>
                <a:tc>
                  <a:txBody>
                    <a:bodyPr/>
                    <a:lstStyle/>
                    <a:p>
                      <a:pPr algn="l" fontAlgn="b"/>
                      <a:r>
                        <a:rPr lang="es-MX" sz="1000" b="0" i="0" u="none" strike="noStrike" dirty="0">
                          <a:effectLst/>
                          <a:latin typeface="Arial" panose="020B0604020202020204" pitchFamily="34" charset="0"/>
                          <a:cs typeface="Arial" panose="020B0604020202020204" pitchFamily="34" charset="0"/>
                        </a:rPr>
                        <a:t>61.5 (50.28-75.5)</a:t>
                      </a:r>
                    </a:p>
                  </a:txBody>
                  <a:tcPr marL="7620" marR="7620" marT="7620" marB="0" anchor="b"/>
                </a:tc>
                <a:tc>
                  <a:txBody>
                    <a:bodyPr/>
                    <a:lstStyle/>
                    <a:p>
                      <a:pPr algn="r" fontAlgn="b"/>
                      <a:r>
                        <a:rPr lang="es-MX" sz="1000" b="0" i="0" u="none" strike="noStrike" dirty="0">
                          <a:effectLst/>
                          <a:latin typeface="Arial" panose="020B0604020202020204" pitchFamily="34" charset="0"/>
                          <a:cs typeface="Arial" panose="020B0604020202020204" pitchFamily="34" charset="0"/>
                        </a:rPr>
                        <a:t>0.1143</a:t>
                      </a:r>
                    </a:p>
                  </a:txBody>
                  <a:tcPr marL="7620" marR="7620" marT="7620" marB="0" anchor="b"/>
                </a:tc>
                <a:extLst>
                  <a:ext uri="{0D108BD9-81ED-4DB2-BD59-A6C34878D82A}">
                    <a16:rowId xmlns:a16="http://schemas.microsoft.com/office/drawing/2014/main" xmlns="" val="1496281869"/>
                  </a:ext>
                </a:extLst>
              </a:tr>
              <a:tr h="275915">
                <a:tc>
                  <a:txBody>
                    <a:bodyPr/>
                    <a:lstStyle/>
                    <a:p>
                      <a:r>
                        <a:rPr lang="en-GB" sz="1000" b="1" dirty="0">
                          <a:latin typeface="Trebuchet MS" panose="020B0603020202020204" pitchFamily="34" charset="0"/>
                        </a:rPr>
                        <a:t>IFN</a:t>
                      </a:r>
                      <a:r>
                        <a:rPr lang="el-GR" sz="1000" b="1" dirty="0">
                          <a:latin typeface="Trebuchet MS" panose="020B0603020202020204" pitchFamily="34" charset="0"/>
                        </a:rPr>
                        <a:t>γ</a:t>
                      </a:r>
                      <a:r>
                        <a:rPr lang="es-MX" sz="1000" b="1" dirty="0">
                          <a:latin typeface="Trebuchet MS" panose="020B0603020202020204" pitchFamily="34" charset="0"/>
                        </a:rPr>
                        <a:t> % </a:t>
                      </a:r>
                      <a:r>
                        <a:rPr lang="en-GB" sz="1000" b="1" dirty="0">
                          <a:latin typeface="Trebuchet MS" panose="020B0603020202020204" pitchFamily="34" charset="0"/>
                        </a:rPr>
                        <a:t>(IQR)</a:t>
                      </a:r>
                    </a:p>
                  </a:txBody>
                  <a:tcPr/>
                </a:tc>
                <a:tc>
                  <a:txBody>
                    <a:bodyPr/>
                    <a:lstStyle/>
                    <a:p>
                      <a:pPr algn="l" fontAlgn="b"/>
                      <a:r>
                        <a:rPr lang="es-MX" sz="1000" b="0" i="0" u="none" strike="noStrike" dirty="0">
                          <a:effectLst/>
                          <a:latin typeface="Arial" panose="020B0604020202020204" pitchFamily="34" charset="0"/>
                          <a:cs typeface="Arial" panose="020B0604020202020204" pitchFamily="34" charset="0"/>
                        </a:rPr>
                        <a:t>3.17(1.8-5.6)</a:t>
                      </a:r>
                    </a:p>
                  </a:txBody>
                  <a:tcPr marL="7620" marR="7620" marT="7620" marB="0" anchor="b"/>
                </a:tc>
                <a:tc>
                  <a:txBody>
                    <a:bodyPr/>
                    <a:lstStyle/>
                    <a:p>
                      <a:pPr algn="l" fontAlgn="b"/>
                      <a:r>
                        <a:rPr lang="es-MX" sz="1000" b="1" i="0" u="none" strike="noStrike" dirty="0">
                          <a:solidFill>
                            <a:srgbClr val="FF0000"/>
                          </a:solidFill>
                          <a:effectLst/>
                          <a:latin typeface="Arial" panose="020B0604020202020204" pitchFamily="34" charset="0"/>
                          <a:cs typeface="Arial" panose="020B0604020202020204" pitchFamily="34" charset="0"/>
                        </a:rPr>
                        <a:t>3.6(3-4.5)</a:t>
                      </a:r>
                    </a:p>
                  </a:txBody>
                  <a:tcPr marL="7620" marR="7620" marT="7620" marB="0" anchor="b"/>
                </a:tc>
                <a:tc>
                  <a:txBody>
                    <a:bodyPr/>
                    <a:lstStyle/>
                    <a:p>
                      <a:pPr algn="l" fontAlgn="b"/>
                      <a:r>
                        <a:rPr lang="es-MX" sz="1000" b="0" i="0" u="none" strike="noStrike" dirty="0">
                          <a:solidFill>
                            <a:schemeClr val="tx1"/>
                          </a:solidFill>
                          <a:effectLst/>
                          <a:latin typeface="Arial" panose="020B0604020202020204" pitchFamily="34" charset="0"/>
                          <a:cs typeface="Arial" panose="020B0604020202020204" pitchFamily="34" charset="0"/>
                        </a:rPr>
                        <a:t>10.5(7-12.13)</a:t>
                      </a:r>
                    </a:p>
                  </a:txBody>
                  <a:tcPr marL="7620" marR="7620" marT="7620" marB="0" anchor="b"/>
                </a:tc>
                <a:tc>
                  <a:txBody>
                    <a:bodyPr/>
                    <a:lstStyle/>
                    <a:p>
                      <a:pPr algn="l" fontAlgn="b"/>
                      <a:r>
                        <a:rPr lang="es-MX" sz="1000" b="1" i="0" u="none" strike="noStrike" dirty="0">
                          <a:solidFill>
                            <a:srgbClr val="FF0000"/>
                          </a:solidFill>
                          <a:effectLst/>
                          <a:latin typeface="Arial" panose="020B0604020202020204" pitchFamily="34" charset="0"/>
                          <a:cs typeface="Arial" panose="020B0604020202020204" pitchFamily="34" charset="0"/>
                        </a:rPr>
                        <a:t>6.820(5.8-8.42)</a:t>
                      </a:r>
                    </a:p>
                  </a:txBody>
                  <a:tcPr marL="7620" marR="7620" marT="7620" marB="0" anchor="b"/>
                </a:tc>
                <a:tc>
                  <a:txBody>
                    <a:bodyPr/>
                    <a:lstStyle/>
                    <a:p>
                      <a:pPr algn="l" fontAlgn="b"/>
                      <a:r>
                        <a:rPr lang="es-MX" sz="1000" b="0" i="0" u="none" strike="noStrike" dirty="0">
                          <a:effectLst/>
                          <a:latin typeface="Arial" panose="020B0604020202020204" pitchFamily="34" charset="0"/>
                          <a:cs typeface="Arial" panose="020B0604020202020204" pitchFamily="34" charset="0"/>
                        </a:rPr>
                        <a:t>23.75(11-24.98)</a:t>
                      </a:r>
                    </a:p>
                  </a:txBody>
                  <a:tcPr marL="7620" marR="7620" marT="7620" marB="0" anchor="b"/>
                </a:tc>
                <a:tc>
                  <a:txBody>
                    <a:bodyPr/>
                    <a:lstStyle/>
                    <a:p>
                      <a:pPr algn="r"/>
                      <a:r>
                        <a:rPr lang="en-GB" sz="1000" b="1" dirty="0">
                          <a:solidFill>
                            <a:srgbClr val="FF0000"/>
                          </a:solidFill>
                          <a:latin typeface="Arial" panose="020B0604020202020204" pitchFamily="34" charset="0"/>
                          <a:cs typeface="Arial" panose="020B0604020202020204" pitchFamily="34" charset="0"/>
                        </a:rPr>
                        <a:t>0.0286</a:t>
                      </a:r>
                    </a:p>
                  </a:txBody>
                  <a:tcPr/>
                </a:tc>
                <a:extLst>
                  <a:ext uri="{0D108BD9-81ED-4DB2-BD59-A6C34878D82A}">
                    <a16:rowId xmlns:a16="http://schemas.microsoft.com/office/drawing/2014/main" xmlns="" val="126850056"/>
                  </a:ext>
                </a:extLst>
              </a:tr>
              <a:tr h="275915">
                <a:tc>
                  <a:txBody>
                    <a:bodyPr/>
                    <a:lstStyle/>
                    <a:p>
                      <a:r>
                        <a:rPr lang="en-GB" sz="1000" b="1" dirty="0">
                          <a:latin typeface="Trebuchet MS" panose="020B0603020202020204" pitchFamily="34" charset="0"/>
                        </a:rPr>
                        <a:t>IL17A % (IQR)</a:t>
                      </a:r>
                    </a:p>
                  </a:txBody>
                  <a:tcPr/>
                </a:tc>
                <a:tc>
                  <a:txBody>
                    <a:bodyPr/>
                    <a:lstStyle/>
                    <a:p>
                      <a:pPr algn="l" fontAlgn="b"/>
                      <a:r>
                        <a:rPr lang="es-MX" sz="1000" b="0" i="0" u="none" strike="noStrike" dirty="0">
                          <a:effectLst/>
                          <a:latin typeface="Arial" panose="020B0604020202020204" pitchFamily="34" charset="0"/>
                          <a:cs typeface="Arial" panose="020B0604020202020204" pitchFamily="34" charset="0"/>
                        </a:rPr>
                        <a:t>2.650(2.2-3.2)</a:t>
                      </a:r>
                    </a:p>
                  </a:txBody>
                  <a:tcPr marL="7620" marR="7620" marT="7620" marB="0" anchor="b"/>
                </a:tc>
                <a:tc>
                  <a:txBody>
                    <a:bodyPr/>
                    <a:lstStyle/>
                    <a:p>
                      <a:pPr algn="l" fontAlgn="b"/>
                      <a:r>
                        <a:rPr lang="es-MX" sz="1000" b="1" i="0" u="none" strike="noStrike" dirty="0">
                          <a:solidFill>
                            <a:srgbClr val="FF0000"/>
                          </a:solidFill>
                          <a:effectLst/>
                          <a:latin typeface="Arial" panose="020B0604020202020204" pitchFamily="34" charset="0"/>
                          <a:cs typeface="Arial" panose="020B0604020202020204" pitchFamily="34" charset="0"/>
                        </a:rPr>
                        <a:t>2.7(2.3-2.76)</a:t>
                      </a:r>
                    </a:p>
                  </a:txBody>
                  <a:tcPr marL="7620" marR="7620" marT="7620" marB="0" anchor="b"/>
                </a:tc>
                <a:tc>
                  <a:txBody>
                    <a:bodyPr/>
                    <a:lstStyle/>
                    <a:p>
                      <a:pPr algn="l" fontAlgn="b"/>
                      <a:r>
                        <a:rPr lang="es-MX" sz="1000" b="0" i="0" u="none" strike="noStrike" dirty="0">
                          <a:solidFill>
                            <a:schemeClr val="tx1"/>
                          </a:solidFill>
                          <a:effectLst/>
                          <a:latin typeface="Arial" panose="020B0604020202020204" pitchFamily="34" charset="0"/>
                          <a:cs typeface="Arial" panose="020B0604020202020204" pitchFamily="34" charset="0"/>
                        </a:rPr>
                        <a:t>4.9(4-6.1)</a:t>
                      </a:r>
                    </a:p>
                  </a:txBody>
                  <a:tcPr marL="7620" marR="7620" marT="7620" marB="0" anchor="b"/>
                </a:tc>
                <a:tc>
                  <a:txBody>
                    <a:bodyPr/>
                    <a:lstStyle/>
                    <a:p>
                      <a:pPr algn="l" fontAlgn="b"/>
                      <a:r>
                        <a:rPr lang="es-MX" sz="1000" b="1" i="0" u="none" strike="noStrike" dirty="0">
                          <a:solidFill>
                            <a:srgbClr val="FF0000"/>
                          </a:solidFill>
                          <a:effectLst/>
                          <a:latin typeface="Arial" panose="020B0604020202020204" pitchFamily="34" charset="0"/>
                          <a:cs typeface="Arial" panose="020B0604020202020204" pitchFamily="34" charset="0"/>
                        </a:rPr>
                        <a:t>4.6(3.3-6.5)</a:t>
                      </a:r>
                    </a:p>
                  </a:txBody>
                  <a:tcPr marL="7620" marR="7620" marT="7620" marB="0" anchor="b"/>
                </a:tc>
                <a:tc>
                  <a:txBody>
                    <a:bodyPr/>
                    <a:lstStyle/>
                    <a:p>
                      <a:pPr algn="l" fontAlgn="b"/>
                      <a:r>
                        <a:rPr lang="es-MX" sz="1000" b="0" i="0" u="none" strike="noStrike" dirty="0">
                          <a:effectLst/>
                          <a:latin typeface="Arial" panose="020B0604020202020204" pitchFamily="34" charset="0"/>
                          <a:cs typeface="Arial" panose="020B0604020202020204" pitchFamily="34" charset="0"/>
                        </a:rPr>
                        <a:t>2.68(1.8-3.6)</a:t>
                      </a:r>
                    </a:p>
                  </a:txBody>
                  <a:tcPr marL="7620" marR="7620" marT="7620" marB="0" anchor="b"/>
                </a:tc>
                <a:tc>
                  <a:txBody>
                    <a:bodyPr/>
                    <a:lstStyle/>
                    <a:p>
                      <a:pPr algn="r" fontAlgn="b"/>
                      <a:r>
                        <a:rPr lang="es-MX" sz="1000" b="1" i="0" u="none" strike="noStrike" dirty="0">
                          <a:solidFill>
                            <a:srgbClr val="FF0000"/>
                          </a:solidFill>
                          <a:effectLst/>
                          <a:latin typeface="Arial" panose="020B0604020202020204" pitchFamily="34" charset="0"/>
                          <a:cs typeface="Arial" panose="020B0604020202020204" pitchFamily="34" charset="0"/>
                        </a:rPr>
                        <a:t>0.0286</a:t>
                      </a:r>
                    </a:p>
                  </a:txBody>
                  <a:tcPr marL="7620" marR="7620" marT="7620" marB="0" anchor="b"/>
                </a:tc>
                <a:extLst>
                  <a:ext uri="{0D108BD9-81ED-4DB2-BD59-A6C34878D82A}">
                    <a16:rowId xmlns:a16="http://schemas.microsoft.com/office/drawing/2014/main" xmlns="" val="3667056814"/>
                  </a:ext>
                </a:extLst>
              </a:tr>
              <a:tr h="275915">
                <a:tc>
                  <a:txBody>
                    <a:bodyPr/>
                    <a:lstStyle/>
                    <a:p>
                      <a:r>
                        <a:rPr lang="en-GB" sz="1000" b="1" dirty="0">
                          <a:latin typeface="Trebuchet MS" panose="020B0603020202020204" pitchFamily="34" charset="0"/>
                        </a:rPr>
                        <a:t>IL4 % (IQR)</a:t>
                      </a:r>
                    </a:p>
                  </a:txBody>
                  <a:tcPr/>
                </a:tc>
                <a:tc>
                  <a:txBody>
                    <a:bodyPr/>
                    <a:lstStyle/>
                    <a:p>
                      <a:pPr algn="l" fontAlgn="b"/>
                      <a:r>
                        <a:rPr lang="es-MX" sz="1000" b="0" i="0" u="none" strike="noStrike" dirty="0">
                          <a:effectLst/>
                          <a:latin typeface="Arial" panose="020B0604020202020204" pitchFamily="34" charset="0"/>
                        </a:rPr>
                        <a:t>27.15 (13.88-38)</a:t>
                      </a:r>
                    </a:p>
                  </a:txBody>
                  <a:tcPr marL="7620" marR="7620" marT="7620" marB="0" anchor="b"/>
                </a:tc>
                <a:tc>
                  <a:txBody>
                    <a:bodyPr/>
                    <a:lstStyle/>
                    <a:p>
                      <a:pPr algn="l" fontAlgn="b"/>
                      <a:r>
                        <a:rPr lang="es-MX" sz="1000" b="0" i="0" u="none" strike="noStrike" dirty="0">
                          <a:effectLst/>
                          <a:latin typeface="Arial" panose="020B0604020202020204" pitchFamily="34" charset="0"/>
                        </a:rPr>
                        <a:t>30.5(15.25-41.2)</a:t>
                      </a:r>
                    </a:p>
                  </a:txBody>
                  <a:tcPr marL="7620" marR="7620" marT="7620" marB="0" anchor="b"/>
                </a:tc>
                <a:tc>
                  <a:txBody>
                    <a:bodyPr/>
                    <a:lstStyle/>
                    <a:p>
                      <a:pPr algn="l" fontAlgn="b"/>
                      <a:r>
                        <a:rPr lang="es-MX" sz="1000" b="0" i="0" u="none" strike="noStrike" dirty="0">
                          <a:effectLst/>
                          <a:latin typeface="Arial" panose="020B0604020202020204" pitchFamily="34" charset="0"/>
                        </a:rPr>
                        <a:t>32.8(20.4-33.8)</a:t>
                      </a:r>
                    </a:p>
                  </a:txBody>
                  <a:tcPr marL="7620" marR="7620" marT="7620" marB="0" anchor="b"/>
                </a:tc>
                <a:tc>
                  <a:txBody>
                    <a:bodyPr/>
                    <a:lstStyle/>
                    <a:p>
                      <a:pPr algn="l" fontAlgn="b"/>
                      <a:r>
                        <a:rPr lang="es-MX" sz="1000" b="0" i="0" u="none" strike="noStrike" dirty="0">
                          <a:effectLst/>
                          <a:latin typeface="Arial" panose="020B0604020202020204" pitchFamily="34" charset="0"/>
                        </a:rPr>
                        <a:t>28.6(23.4-38)</a:t>
                      </a:r>
                    </a:p>
                  </a:txBody>
                  <a:tcPr marL="7620" marR="7620" marT="7620" marB="0" anchor="b"/>
                </a:tc>
                <a:tc>
                  <a:txBody>
                    <a:bodyPr/>
                    <a:lstStyle/>
                    <a:p>
                      <a:pPr algn="l" fontAlgn="b"/>
                      <a:r>
                        <a:rPr lang="es-MX" sz="1000" b="0" i="0" u="none" strike="noStrike" dirty="0">
                          <a:effectLst/>
                          <a:latin typeface="Arial" panose="020B0604020202020204" pitchFamily="34" charset="0"/>
                        </a:rPr>
                        <a:t>49.75(37.4-69.2)</a:t>
                      </a:r>
                    </a:p>
                  </a:txBody>
                  <a:tcPr marL="7620" marR="7620" marT="7620" marB="0" anchor="b"/>
                </a:tc>
                <a:tc>
                  <a:txBody>
                    <a:bodyPr/>
                    <a:lstStyle/>
                    <a:p>
                      <a:pPr algn="r" fontAlgn="b"/>
                      <a:r>
                        <a:rPr lang="es-MX" sz="1000" b="0" i="0" u="none" strike="noStrike" dirty="0">
                          <a:effectLst/>
                          <a:latin typeface="Arial" panose="020B0604020202020204" pitchFamily="34" charset="0"/>
                        </a:rPr>
                        <a:t>0.8857</a:t>
                      </a:r>
                    </a:p>
                  </a:txBody>
                  <a:tcPr marL="7620" marR="7620" marT="7620" marB="0" anchor="b"/>
                </a:tc>
                <a:extLst>
                  <a:ext uri="{0D108BD9-81ED-4DB2-BD59-A6C34878D82A}">
                    <a16:rowId xmlns:a16="http://schemas.microsoft.com/office/drawing/2014/main" xmlns="" val="2260798408"/>
                  </a:ext>
                </a:extLst>
              </a:tr>
            </a:tbl>
          </a:graphicData>
        </a:graphic>
      </p:graphicFrame>
      <p:graphicFrame>
        <p:nvGraphicFramePr>
          <p:cNvPr id="3" name="Tabla 2">
            <a:extLst>
              <a:ext uri="{FF2B5EF4-FFF2-40B4-BE49-F238E27FC236}">
                <a16:creationId xmlns:a16="http://schemas.microsoft.com/office/drawing/2014/main" xmlns="" id="{E2D04189-33A3-4521-B42F-DF928A14392D}"/>
              </a:ext>
            </a:extLst>
          </p:cNvPr>
          <p:cNvGraphicFramePr>
            <a:graphicFrameLocks noGrp="1"/>
          </p:cNvGraphicFramePr>
          <p:nvPr>
            <p:extLst>
              <p:ext uri="{D42A27DB-BD31-4B8C-83A1-F6EECF244321}">
                <p14:modId xmlns:p14="http://schemas.microsoft.com/office/powerpoint/2010/main" val="90685790"/>
              </p:ext>
            </p:extLst>
          </p:nvPr>
        </p:nvGraphicFramePr>
        <p:xfrm>
          <a:off x="2044367" y="3558084"/>
          <a:ext cx="8246825" cy="3132881"/>
        </p:xfrm>
        <a:graphic>
          <a:graphicData uri="http://schemas.openxmlformats.org/drawingml/2006/table">
            <a:tbl>
              <a:tblPr firstRow="1" bandRow="1">
                <a:tableStyleId>{F5AB1C69-6EDB-4FF4-983F-18BD219EF322}</a:tableStyleId>
              </a:tblPr>
              <a:tblGrid>
                <a:gridCol w="1559445">
                  <a:extLst>
                    <a:ext uri="{9D8B030D-6E8A-4147-A177-3AD203B41FA5}">
                      <a16:colId xmlns:a16="http://schemas.microsoft.com/office/drawing/2014/main" xmlns="" val="3397447373"/>
                    </a:ext>
                  </a:extLst>
                </a:gridCol>
                <a:gridCol w="1221077">
                  <a:extLst>
                    <a:ext uri="{9D8B030D-6E8A-4147-A177-3AD203B41FA5}">
                      <a16:colId xmlns:a16="http://schemas.microsoft.com/office/drawing/2014/main" xmlns="" val="2597133131"/>
                    </a:ext>
                  </a:extLst>
                </a:gridCol>
                <a:gridCol w="1135464">
                  <a:extLst>
                    <a:ext uri="{9D8B030D-6E8A-4147-A177-3AD203B41FA5}">
                      <a16:colId xmlns:a16="http://schemas.microsoft.com/office/drawing/2014/main" xmlns="" val="48643488"/>
                    </a:ext>
                  </a:extLst>
                </a:gridCol>
                <a:gridCol w="1274165">
                  <a:extLst>
                    <a:ext uri="{9D8B030D-6E8A-4147-A177-3AD203B41FA5}">
                      <a16:colId xmlns:a16="http://schemas.microsoft.com/office/drawing/2014/main" xmlns="" val="1026458649"/>
                    </a:ext>
                  </a:extLst>
                </a:gridCol>
                <a:gridCol w="1169894">
                  <a:extLst>
                    <a:ext uri="{9D8B030D-6E8A-4147-A177-3AD203B41FA5}">
                      <a16:colId xmlns:a16="http://schemas.microsoft.com/office/drawing/2014/main" xmlns="" val="3712480853"/>
                    </a:ext>
                  </a:extLst>
                </a:gridCol>
                <a:gridCol w="1133154">
                  <a:extLst>
                    <a:ext uri="{9D8B030D-6E8A-4147-A177-3AD203B41FA5}">
                      <a16:colId xmlns:a16="http://schemas.microsoft.com/office/drawing/2014/main" xmlns="" val="781625348"/>
                    </a:ext>
                  </a:extLst>
                </a:gridCol>
                <a:gridCol w="753626">
                  <a:extLst>
                    <a:ext uri="{9D8B030D-6E8A-4147-A177-3AD203B41FA5}">
                      <a16:colId xmlns:a16="http://schemas.microsoft.com/office/drawing/2014/main" xmlns="" val="2313441975"/>
                    </a:ext>
                  </a:extLst>
                </a:gridCol>
              </a:tblGrid>
              <a:tr h="275915">
                <a:tc>
                  <a:txBody>
                    <a:bodyPr/>
                    <a:lstStyle/>
                    <a:p>
                      <a:endParaRPr lang="en-GB" sz="1200" dirty="0">
                        <a:latin typeface="Trebuchet MS" panose="020B0603020202020204" pitchFamily="34" charset="0"/>
                      </a:endParaRPr>
                    </a:p>
                  </a:txBody>
                  <a:tcPr/>
                </a:tc>
                <a:tc gridSpan="5">
                  <a:txBody>
                    <a:bodyPr/>
                    <a:lstStyle/>
                    <a:p>
                      <a:r>
                        <a:rPr lang="en-GB" sz="1200" dirty="0"/>
                        <a:t>Healthy controls (n=5)</a:t>
                      </a:r>
                      <a:endParaRPr lang="en-GB" sz="1200" dirty="0">
                        <a:latin typeface="Trebuchet MS" panose="020B0603020202020204" pitchFamily="34" charset="0"/>
                      </a:endParaRPr>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endParaRPr lang="en-GB" sz="1200" dirty="0">
                        <a:latin typeface="Trebuchet MS" panose="020B0603020202020204" pitchFamily="34" charset="0"/>
                      </a:endParaRPr>
                    </a:p>
                  </a:txBody>
                  <a:tcPr/>
                </a:tc>
                <a:extLst>
                  <a:ext uri="{0D108BD9-81ED-4DB2-BD59-A6C34878D82A}">
                    <a16:rowId xmlns:a16="http://schemas.microsoft.com/office/drawing/2014/main" xmlns="" val="2001917626"/>
                  </a:ext>
                </a:extLst>
              </a:tr>
              <a:tr h="0">
                <a:tc>
                  <a:txBody>
                    <a:bodyPr/>
                    <a:lstStyle/>
                    <a:p>
                      <a:endParaRPr lang="en-GB" sz="700" b="1" dirty="0">
                        <a:latin typeface="Trebuchet MS" panose="020B0603020202020204" pitchFamily="34" charset="0"/>
                      </a:endParaRPr>
                    </a:p>
                  </a:txBody>
                  <a:tcPr/>
                </a:tc>
                <a:tc>
                  <a:txBody>
                    <a:bodyPr/>
                    <a:lstStyle/>
                    <a:p>
                      <a:r>
                        <a:rPr lang="en-GB" sz="1000" b="1" dirty="0">
                          <a:latin typeface="Trebuchet MS" panose="020B0603020202020204" pitchFamily="34" charset="0"/>
                        </a:rPr>
                        <a:t>CD4</a:t>
                      </a:r>
                    </a:p>
                  </a:txBody>
                  <a:tcPr/>
                </a:tc>
                <a:tc>
                  <a:txBody>
                    <a:bodyPr/>
                    <a:lstStyle/>
                    <a:p>
                      <a:r>
                        <a:rPr lang="en-GB" sz="1000" b="1" dirty="0">
                          <a:latin typeface="Trebuchet MS" panose="020B0603020202020204" pitchFamily="34" charset="0"/>
                        </a:rPr>
                        <a:t>CD4/DCs </a:t>
                      </a:r>
                    </a:p>
                    <a:p>
                      <a:r>
                        <a:rPr lang="en-GB" sz="1000" b="1" dirty="0">
                          <a:latin typeface="Trebuchet MS" panose="020B0603020202020204" pitchFamily="34" charset="0"/>
                        </a:rPr>
                        <a:t>(LPS)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latin typeface="Trebuchet MS" panose="020B0603020202020204" pitchFamily="34" charset="0"/>
                        </a:rPr>
                        <a:t>CD4/DCs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latin typeface="Trebuchet MS" panose="020B0603020202020204" pitchFamily="34" charset="0"/>
                        </a:rPr>
                        <a:t>(LPS + </a:t>
                      </a:r>
                      <a:r>
                        <a:rPr lang="en-GB" sz="1000" b="1" dirty="0" err="1">
                          <a:latin typeface="Trebuchet MS" panose="020B0603020202020204" pitchFamily="34" charset="0"/>
                        </a:rPr>
                        <a:t>rhMPO</a:t>
                      </a:r>
                      <a:r>
                        <a:rPr lang="en-GB" sz="1000" b="1" dirty="0">
                          <a:latin typeface="Trebuchet MS" panose="020B0603020202020204" pitchFamily="34" charset="0"/>
                        </a:rPr>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latin typeface="Trebuchet MS" panose="020B0603020202020204" pitchFamily="34" charset="0"/>
                        </a:rPr>
                        <a:t>CD4/DCs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latin typeface="Trebuchet MS" panose="020B0603020202020204" pitchFamily="34" charset="0"/>
                        </a:rPr>
                        <a:t>(LPS + </a:t>
                      </a:r>
                      <a:r>
                        <a:rPr lang="en-GB" sz="1000" b="1" dirty="0" err="1">
                          <a:latin typeface="Trebuchet MS" panose="020B0603020202020204" pitchFamily="34" charset="0"/>
                        </a:rPr>
                        <a:t>UbMPO</a:t>
                      </a:r>
                      <a:r>
                        <a:rPr lang="en-GB" sz="1000" b="1" dirty="0">
                          <a:latin typeface="Trebuchet MS" panose="020B0603020202020204" pitchFamily="34" charset="0"/>
                        </a:rPr>
                        <a:t>)</a:t>
                      </a:r>
                    </a:p>
                    <a:p>
                      <a:endParaRPr lang="en-GB" sz="1000" b="1" dirty="0">
                        <a:latin typeface="Trebuchet MS" panose="020B0603020202020204" pitchFamily="34" charset="0"/>
                      </a:endParaRPr>
                    </a:p>
                  </a:txBody>
                  <a:tcPr/>
                </a:tc>
                <a:tc>
                  <a:txBody>
                    <a:bodyPr/>
                    <a:lstStyle/>
                    <a:p>
                      <a:r>
                        <a:rPr lang="en-GB" sz="1000" b="1" dirty="0">
                          <a:latin typeface="Trebuchet MS" panose="020B0603020202020204" pitchFamily="34" charset="0"/>
                        </a:rPr>
                        <a:t>CD4 + </a:t>
                      </a:r>
                      <a:r>
                        <a:rPr lang="el-GR" sz="1000" b="1" dirty="0">
                          <a:latin typeface="Trebuchet MS" panose="020B0603020202020204" pitchFamily="34" charset="0"/>
                        </a:rPr>
                        <a:t>α</a:t>
                      </a:r>
                      <a:r>
                        <a:rPr lang="es-MX" sz="1000" b="1" dirty="0">
                          <a:latin typeface="Trebuchet MS" panose="020B0603020202020204" pitchFamily="34" charset="0"/>
                        </a:rPr>
                        <a:t>CD3/</a:t>
                      </a:r>
                      <a:r>
                        <a:rPr lang="el-GR" sz="1000" b="1" dirty="0">
                          <a:latin typeface="Trebuchet MS" panose="020B0603020202020204" pitchFamily="34" charset="0"/>
                        </a:rPr>
                        <a:t>α</a:t>
                      </a:r>
                      <a:r>
                        <a:rPr lang="es-MX" sz="1000" b="1" dirty="0">
                          <a:latin typeface="Trebuchet MS" panose="020B0603020202020204" pitchFamily="34" charset="0"/>
                        </a:rPr>
                        <a:t>CD28</a:t>
                      </a:r>
                      <a:endParaRPr lang="en-GB" sz="1000" b="1" dirty="0">
                        <a:latin typeface="Trebuchet MS" panose="020B0603020202020204" pitchFamily="34" charset="0"/>
                      </a:endParaRPr>
                    </a:p>
                  </a:txBody>
                  <a:tcPr/>
                </a:tc>
                <a:tc>
                  <a:txBody>
                    <a:bodyPr/>
                    <a:lstStyle/>
                    <a:p>
                      <a:r>
                        <a:rPr lang="en-GB" sz="1000" b="1" i="1" dirty="0">
                          <a:latin typeface="Trebuchet MS" panose="020B0603020202020204" pitchFamily="34" charset="0"/>
                        </a:rPr>
                        <a:t>p value</a:t>
                      </a:r>
                    </a:p>
                  </a:txBody>
                  <a:tcPr/>
                </a:tc>
                <a:extLst>
                  <a:ext uri="{0D108BD9-81ED-4DB2-BD59-A6C34878D82A}">
                    <a16:rowId xmlns:a16="http://schemas.microsoft.com/office/drawing/2014/main" xmlns="" val="1820142792"/>
                  </a:ext>
                </a:extLst>
              </a:tr>
              <a:tr h="256596">
                <a:tc>
                  <a:txBody>
                    <a:bodyPr/>
                    <a:lstStyle/>
                    <a:p>
                      <a:r>
                        <a:rPr lang="en-GB" sz="1000" b="1" dirty="0">
                          <a:latin typeface="Trebuchet MS" panose="020B0603020202020204" pitchFamily="34" charset="0"/>
                        </a:rPr>
                        <a:t>CD25+ MFI (IQR)</a:t>
                      </a:r>
                    </a:p>
                  </a:txBody>
                  <a:tcPr/>
                </a:tc>
                <a:tc>
                  <a:txBody>
                    <a:bodyPr/>
                    <a:lstStyle/>
                    <a:p>
                      <a:pPr algn="l" fontAlgn="b"/>
                      <a:r>
                        <a:rPr lang="es-MX" sz="1000" b="0" i="0" u="none" strike="noStrike" dirty="0">
                          <a:effectLst/>
                          <a:latin typeface="Arial" panose="020B0604020202020204" pitchFamily="34" charset="0"/>
                          <a:cs typeface="Arial" panose="020B0604020202020204" pitchFamily="34" charset="0"/>
                        </a:rPr>
                        <a:t>979.5  (913.5-1331)</a:t>
                      </a:r>
                    </a:p>
                  </a:txBody>
                  <a:tcPr marL="7620" marR="7620" marT="7620" marB="0" anchor="b"/>
                </a:tc>
                <a:tc>
                  <a:txBody>
                    <a:bodyPr/>
                    <a:lstStyle/>
                    <a:p>
                      <a:pPr algn="l" fontAlgn="b"/>
                      <a:r>
                        <a:rPr lang="es-MX" sz="1000" b="0" i="0" u="none" strike="noStrike" dirty="0">
                          <a:effectLst/>
                          <a:latin typeface="Arial" panose="020B0604020202020204" pitchFamily="34" charset="0"/>
                          <a:cs typeface="Arial" panose="020B0604020202020204" pitchFamily="34" charset="0"/>
                        </a:rPr>
                        <a:t>2091(1743-2160)</a:t>
                      </a:r>
                    </a:p>
                  </a:txBody>
                  <a:tcPr marL="7620" marR="7620" marT="7620" marB="0" anchor="b"/>
                </a:tc>
                <a:tc>
                  <a:txBody>
                    <a:bodyPr/>
                    <a:lstStyle/>
                    <a:p>
                      <a:pPr algn="l" fontAlgn="b"/>
                      <a:r>
                        <a:rPr lang="es-MX" sz="1000" b="1" i="0" u="none" strike="noStrike" dirty="0">
                          <a:solidFill>
                            <a:srgbClr val="FF0000"/>
                          </a:solidFill>
                          <a:effectLst/>
                          <a:latin typeface="Arial" panose="020B0604020202020204" pitchFamily="34" charset="0"/>
                          <a:cs typeface="Arial" panose="020B0604020202020204" pitchFamily="34" charset="0"/>
                        </a:rPr>
                        <a:t>2127(2042-2501)</a:t>
                      </a:r>
                    </a:p>
                  </a:txBody>
                  <a:tcPr marL="7620" marR="7620" marT="7620" marB="0" anchor="b"/>
                </a:tc>
                <a:tc>
                  <a:txBody>
                    <a:bodyPr/>
                    <a:lstStyle/>
                    <a:p>
                      <a:pPr algn="l" fontAlgn="b"/>
                      <a:r>
                        <a:rPr lang="es-MX" sz="1000" b="1" i="0" u="none" strike="noStrike" dirty="0">
                          <a:solidFill>
                            <a:srgbClr val="FF0000"/>
                          </a:solidFill>
                          <a:effectLst/>
                          <a:latin typeface="Arial" panose="020B0604020202020204" pitchFamily="34" charset="0"/>
                          <a:cs typeface="Arial" panose="020B0604020202020204" pitchFamily="34" charset="0"/>
                        </a:rPr>
                        <a:t>1751(1308-1889)</a:t>
                      </a:r>
                    </a:p>
                  </a:txBody>
                  <a:tcPr marL="7620" marR="7620" marT="7620" marB="0" anchor="b"/>
                </a:tc>
                <a:tc>
                  <a:txBody>
                    <a:bodyPr/>
                    <a:lstStyle/>
                    <a:p>
                      <a:pPr algn="l" fontAlgn="b"/>
                      <a:r>
                        <a:rPr lang="es-MX" sz="1000" b="0" i="0" u="none" strike="noStrike" dirty="0">
                          <a:effectLst/>
                          <a:latin typeface="Arial" panose="020B0604020202020204" pitchFamily="34" charset="0"/>
                          <a:cs typeface="Arial" panose="020B0604020202020204" pitchFamily="34" charset="0"/>
                        </a:rPr>
                        <a:t>4045(2840-5162)</a:t>
                      </a:r>
                    </a:p>
                  </a:txBody>
                  <a:tcPr marL="7620" marR="7620" marT="7620" marB="0" anchor="b"/>
                </a:tc>
                <a:tc>
                  <a:txBody>
                    <a:bodyPr/>
                    <a:lstStyle/>
                    <a:p>
                      <a:pPr algn="r" fontAlgn="b"/>
                      <a:r>
                        <a:rPr lang="es-MX" sz="1000" b="1" i="0" u="none" strike="noStrike">
                          <a:solidFill>
                            <a:srgbClr val="FF0000"/>
                          </a:solidFill>
                          <a:effectLst/>
                          <a:latin typeface="Arial" panose="020B0604020202020204" pitchFamily="34" charset="0"/>
                          <a:cs typeface="Arial" panose="020B0604020202020204" pitchFamily="34" charset="0"/>
                        </a:rPr>
                        <a:t>0.0286</a:t>
                      </a:r>
                      <a:endParaRPr lang="es-MX" sz="1000" b="1" i="0" u="none" strike="noStrike" dirty="0">
                        <a:solidFill>
                          <a:srgbClr val="FF0000"/>
                        </a:solidFill>
                        <a:effectLst/>
                        <a:latin typeface="Arial" panose="020B0604020202020204" pitchFamily="34" charset="0"/>
                        <a:cs typeface="Arial" panose="020B0604020202020204" pitchFamily="34" charset="0"/>
                      </a:endParaRPr>
                    </a:p>
                  </a:txBody>
                  <a:tcPr marL="7620" marR="7620" marT="7620" marB="0" anchor="b"/>
                </a:tc>
                <a:extLst>
                  <a:ext uri="{0D108BD9-81ED-4DB2-BD59-A6C34878D82A}">
                    <a16:rowId xmlns:a16="http://schemas.microsoft.com/office/drawing/2014/main" xmlns="" val="2363242676"/>
                  </a:ext>
                </a:extLst>
              </a:tr>
              <a:tr h="369418">
                <a:tc>
                  <a:txBody>
                    <a:bodyPr/>
                    <a:lstStyle/>
                    <a:p>
                      <a:r>
                        <a:rPr lang="en-GB" sz="1000" b="1" dirty="0">
                          <a:latin typeface="Trebuchet MS" panose="020B0603020202020204" pitchFamily="34" charset="0"/>
                        </a:rPr>
                        <a:t>CD4/CD25/FoxP3+ % (IQR)</a:t>
                      </a:r>
                    </a:p>
                  </a:txBody>
                  <a:tcPr/>
                </a:tc>
                <a:tc>
                  <a:txBody>
                    <a:bodyPr/>
                    <a:lstStyle/>
                    <a:p>
                      <a:pPr algn="l" fontAlgn="b"/>
                      <a:r>
                        <a:rPr lang="es-MX" sz="1000" b="0" i="0" u="none" strike="noStrike" dirty="0">
                          <a:effectLst/>
                          <a:latin typeface="Arial" panose="020B0604020202020204" pitchFamily="34" charset="0"/>
                        </a:rPr>
                        <a:t>1.39 (1.1-1.48)</a:t>
                      </a:r>
                    </a:p>
                  </a:txBody>
                  <a:tcPr marL="7620" marR="7620" marT="7620" marB="0" anchor="b"/>
                </a:tc>
                <a:tc>
                  <a:txBody>
                    <a:bodyPr/>
                    <a:lstStyle/>
                    <a:p>
                      <a:pPr algn="l" fontAlgn="b"/>
                      <a:r>
                        <a:rPr lang="es-MX" sz="1000" b="0" i="0" u="none" strike="noStrike" dirty="0">
                          <a:effectLst/>
                          <a:latin typeface="Arial" panose="020B0604020202020204" pitchFamily="34" charset="0"/>
                        </a:rPr>
                        <a:t>1.48 (1.08-2.25)</a:t>
                      </a:r>
                    </a:p>
                  </a:txBody>
                  <a:tcPr marL="7620" marR="7620" marT="7620" marB="0" anchor="b"/>
                </a:tc>
                <a:tc>
                  <a:txBody>
                    <a:bodyPr/>
                    <a:lstStyle/>
                    <a:p>
                      <a:pPr algn="l" fontAlgn="b"/>
                      <a:r>
                        <a:rPr lang="es-MX" sz="1000" b="0" i="0" u="none" strike="noStrike" dirty="0">
                          <a:effectLst/>
                          <a:latin typeface="Arial" panose="020B0604020202020204" pitchFamily="34" charset="0"/>
                        </a:rPr>
                        <a:t>0.9 (0.78-2.66)</a:t>
                      </a:r>
                    </a:p>
                  </a:txBody>
                  <a:tcPr marL="7620" marR="7620" marT="7620" marB="0" anchor="b"/>
                </a:tc>
                <a:tc>
                  <a:txBody>
                    <a:bodyPr/>
                    <a:lstStyle/>
                    <a:p>
                      <a:pPr algn="l" fontAlgn="b"/>
                      <a:r>
                        <a:rPr lang="es-MX" sz="1000" b="0" i="0" u="none" strike="noStrike" dirty="0">
                          <a:effectLst/>
                          <a:latin typeface="Arial" panose="020B0604020202020204" pitchFamily="34" charset="0"/>
                        </a:rPr>
                        <a:t>1.53 (1.08-1.9)</a:t>
                      </a:r>
                    </a:p>
                  </a:txBody>
                  <a:tcPr marL="7620" marR="7620" marT="7620" marB="0" anchor="b"/>
                </a:tc>
                <a:tc>
                  <a:txBody>
                    <a:bodyPr/>
                    <a:lstStyle/>
                    <a:p>
                      <a:pPr algn="l" fontAlgn="b"/>
                      <a:r>
                        <a:rPr lang="es-MX" sz="1000" b="0" i="0" u="none" strike="noStrike" dirty="0">
                          <a:effectLst/>
                          <a:latin typeface="Arial" panose="020B0604020202020204" pitchFamily="34" charset="0"/>
                        </a:rPr>
                        <a:t>0.85 (0.29-1.2)</a:t>
                      </a:r>
                    </a:p>
                  </a:txBody>
                  <a:tcPr marL="7620" marR="7620" marT="7620" marB="0" anchor="b"/>
                </a:tc>
                <a:tc>
                  <a:txBody>
                    <a:bodyPr/>
                    <a:lstStyle/>
                    <a:p>
                      <a:pPr algn="r" fontAlgn="b"/>
                      <a:r>
                        <a:rPr lang="es-MX" sz="1000" b="0" i="0" u="none" strike="noStrike" dirty="0">
                          <a:effectLst/>
                          <a:latin typeface="Arial" panose="020B0604020202020204" pitchFamily="34" charset="0"/>
                        </a:rPr>
                        <a:t>&gt;0.9999</a:t>
                      </a:r>
                    </a:p>
                  </a:txBody>
                  <a:tcPr marL="7620" marR="7620" marT="7620" marB="0" anchor="b"/>
                </a:tc>
                <a:extLst>
                  <a:ext uri="{0D108BD9-81ED-4DB2-BD59-A6C34878D82A}">
                    <a16:rowId xmlns:a16="http://schemas.microsoft.com/office/drawing/2014/main" xmlns="" val="1551728147"/>
                  </a:ext>
                </a:extLst>
              </a:tr>
              <a:tr h="275915">
                <a:tc>
                  <a:txBody>
                    <a:bodyPr/>
                    <a:lstStyle/>
                    <a:p>
                      <a:r>
                        <a:rPr lang="en-GB" sz="1000" b="1" dirty="0">
                          <a:latin typeface="Trebuchet MS" panose="020B0603020202020204" pitchFamily="34" charset="0"/>
                        </a:rPr>
                        <a:t>CD83+ % (IQR)</a:t>
                      </a:r>
                    </a:p>
                  </a:txBody>
                  <a:tcPr/>
                </a:tc>
                <a:tc>
                  <a:txBody>
                    <a:bodyPr/>
                    <a:lstStyle/>
                    <a:p>
                      <a:pPr algn="l" fontAlgn="b"/>
                      <a:r>
                        <a:rPr lang="es-MX" sz="1000" b="0" i="0" u="none" strike="noStrike" dirty="0">
                          <a:effectLst/>
                          <a:latin typeface="Arial" panose="020B0604020202020204" pitchFamily="34" charset="0"/>
                        </a:rPr>
                        <a:t>2.87 (1.62-3.45)</a:t>
                      </a:r>
                    </a:p>
                  </a:txBody>
                  <a:tcPr marL="7620" marR="7620" marT="7620" marB="0" anchor="b"/>
                </a:tc>
                <a:tc>
                  <a:txBody>
                    <a:bodyPr/>
                    <a:lstStyle/>
                    <a:p>
                      <a:pPr algn="l" fontAlgn="b"/>
                      <a:r>
                        <a:rPr lang="es-MX" sz="1000" b="0" i="0" u="none" strike="noStrike" dirty="0">
                          <a:effectLst/>
                          <a:latin typeface="Arial" panose="020B0604020202020204" pitchFamily="34" charset="0"/>
                        </a:rPr>
                        <a:t>2.85 (2.3-4.6)</a:t>
                      </a:r>
                    </a:p>
                  </a:txBody>
                  <a:tcPr marL="7620" marR="7620" marT="7620" marB="0" anchor="b"/>
                </a:tc>
                <a:tc>
                  <a:txBody>
                    <a:bodyPr/>
                    <a:lstStyle/>
                    <a:p>
                      <a:pPr algn="l" fontAlgn="b"/>
                      <a:r>
                        <a:rPr lang="es-MX" sz="1000" b="0" i="0" u="none" strike="noStrike" dirty="0">
                          <a:effectLst/>
                          <a:latin typeface="Arial" panose="020B0604020202020204" pitchFamily="34" charset="0"/>
                        </a:rPr>
                        <a:t>3.08 (2.6-3.8)</a:t>
                      </a:r>
                    </a:p>
                  </a:txBody>
                  <a:tcPr marL="7620" marR="7620" marT="7620" marB="0" anchor="b"/>
                </a:tc>
                <a:tc>
                  <a:txBody>
                    <a:bodyPr/>
                    <a:lstStyle/>
                    <a:p>
                      <a:pPr algn="l" fontAlgn="b"/>
                      <a:r>
                        <a:rPr lang="es-MX" sz="1000" b="0" i="0" u="none" strike="noStrike" dirty="0">
                          <a:effectLst/>
                          <a:latin typeface="Arial" panose="020B0604020202020204" pitchFamily="34" charset="0"/>
                        </a:rPr>
                        <a:t>2.9(2.2-3.3)</a:t>
                      </a:r>
                    </a:p>
                  </a:txBody>
                  <a:tcPr marL="7620" marR="7620" marT="7620" marB="0" anchor="b"/>
                </a:tc>
                <a:tc>
                  <a:txBody>
                    <a:bodyPr/>
                    <a:lstStyle/>
                    <a:p>
                      <a:pPr algn="l" fontAlgn="b"/>
                      <a:r>
                        <a:rPr lang="es-MX" sz="1000" b="0" i="0" u="none" strike="noStrike" dirty="0">
                          <a:effectLst/>
                          <a:latin typeface="Arial" panose="020B0604020202020204" pitchFamily="34" charset="0"/>
                        </a:rPr>
                        <a:t>63.2 (24-83.1)</a:t>
                      </a:r>
                    </a:p>
                  </a:txBody>
                  <a:tcPr marL="7620" marR="7620" marT="7620" marB="0" anchor="b"/>
                </a:tc>
                <a:tc>
                  <a:txBody>
                    <a:bodyPr/>
                    <a:lstStyle/>
                    <a:p>
                      <a:pPr algn="r" fontAlgn="b"/>
                      <a:r>
                        <a:rPr lang="es-MX" sz="1000" b="0" i="0" u="none" strike="noStrike" dirty="0">
                          <a:effectLst/>
                          <a:latin typeface="Arial" panose="020B0604020202020204" pitchFamily="34" charset="0"/>
                        </a:rPr>
                        <a:t>0.8857</a:t>
                      </a:r>
                    </a:p>
                  </a:txBody>
                  <a:tcPr marL="7620" marR="7620" marT="7620" marB="0" anchor="b"/>
                </a:tc>
                <a:extLst>
                  <a:ext uri="{0D108BD9-81ED-4DB2-BD59-A6C34878D82A}">
                    <a16:rowId xmlns:a16="http://schemas.microsoft.com/office/drawing/2014/main" xmlns="" val="3911154019"/>
                  </a:ext>
                </a:extLst>
              </a:tr>
              <a:tr h="275915">
                <a:tc>
                  <a:txBody>
                    <a:bodyPr/>
                    <a:lstStyle/>
                    <a:p>
                      <a:r>
                        <a:rPr lang="en-GB" sz="1000" b="1" dirty="0">
                          <a:latin typeface="Trebuchet MS" panose="020B0603020202020204" pitchFamily="34" charset="0"/>
                        </a:rPr>
                        <a:t>HLA-DR % (IQR)</a:t>
                      </a:r>
                    </a:p>
                  </a:txBody>
                  <a:tcPr/>
                </a:tc>
                <a:tc>
                  <a:txBody>
                    <a:bodyPr/>
                    <a:lstStyle/>
                    <a:p>
                      <a:pPr algn="l" fontAlgn="b"/>
                      <a:r>
                        <a:rPr lang="es-MX" sz="1000" b="0" i="0" u="none" strike="noStrike" dirty="0">
                          <a:effectLst/>
                          <a:latin typeface="Arial" panose="020B0604020202020204" pitchFamily="34" charset="0"/>
                        </a:rPr>
                        <a:t>6.9 (3.86-8.8)</a:t>
                      </a:r>
                    </a:p>
                  </a:txBody>
                  <a:tcPr marL="7620" marR="7620" marT="7620" marB="0" anchor="b"/>
                </a:tc>
                <a:tc>
                  <a:txBody>
                    <a:bodyPr/>
                    <a:lstStyle/>
                    <a:p>
                      <a:pPr algn="l" fontAlgn="b"/>
                      <a:r>
                        <a:rPr lang="es-MX" sz="1000" b="0" i="0" u="none" strike="noStrike" dirty="0">
                          <a:effectLst/>
                          <a:latin typeface="Arial" panose="020B0604020202020204" pitchFamily="34" charset="0"/>
                        </a:rPr>
                        <a:t>4.9 (4.5-9.7)</a:t>
                      </a:r>
                    </a:p>
                  </a:txBody>
                  <a:tcPr marL="7620" marR="7620" marT="7620" marB="0" anchor="b"/>
                </a:tc>
                <a:tc>
                  <a:txBody>
                    <a:bodyPr/>
                    <a:lstStyle/>
                    <a:p>
                      <a:pPr algn="l" fontAlgn="b"/>
                      <a:r>
                        <a:rPr lang="es-MX" sz="1000" b="0" i="0" u="none" strike="noStrike" dirty="0">
                          <a:effectLst/>
                          <a:latin typeface="Arial" panose="020B0604020202020204" pitchFamily="34" charset="0"/>
                        </a:rPr>
                        <a:t>5.4 (4.8-9.9)</a:t>
                      </a:r>
                    </a:p>
                  </a:txBody>
                  <a:tcPr marL="7620" marR="7620" marT="7620" marB="0" anchor="b"/>
                </a:tc>
                <a:tc>
                  <a:txBody>
                    <a:bodyPr/>
                    <a:lstStyle/>
                    <a:p>
                      <a:pPr algn="l" fontAlgn="b"/>
                      <a:r>
                        <a:rPr lang="es-MX" sz="1000" b="0" i="0" u="none" strike="noStrike" dirty="0">
                          <a:effectLst/>
                          <a:latin typeface="Arial" panose="020B0604020202020204" pitchFamily="34" charset="0"/>
                        </a:rPr>
                        <a:t>8.5 (3.7-9.1)</a:t>
                      </a:r>
                    </a:p>
                  </a:txBody>
                  <a:tcPr marL="7620" marR="7620" marT="7620" marB="0" anchor="b"/>
                </a:tc>
                <a:tc>
                  <a:txBody>
                    <a:bodyPr/>
                    <a:lstStyle/>
                    <a:p>
                      <a:pPr algn="l" fontAlgn="b"/>
                      <a:r>
                        <a:rPr lang="es-MX" sz="1000" b="0" i="0" u="none" strike="noStrike" dirty="0">
                          <a:effectLst/>
                          <a:latin typeface="Arial" panose="020B0604020202020204" pitchFamily="34" charset="0"/>
                        </a:rPr>
                        <a:t>8.5 (5.8-15.8)</a:t>
                      </a:r>
                    </a:p>
                  </a:txBody>
                  <a:tcPr marL="7620" marR="7620" marT="7620" marB="0" anchor="b"/>
                </a:tc>
                <a:tc>
                  <a:txBody>
                    <a:bodyPr/>
                    <a:lstStyle/>
                    <a:p>
                      <a:pPr algn="r" fontAlgn="b"/>
                      <a:r>
                        <a:rPr lang="es-MX" sz="1000" b="0" i="0" u="none" strike="noStrike" dirty="0">
                          <a:effectLst/>
                          <a:latin typeface="Arial" panose="020B0604020202020204" pitchFamily="34" charset="0"/>
                        </a:rPr>
                        <a:t>0.6905</a:t>
                      </a:r>
                    </a:p>
                  </a:txBody>
                  <a:tcPr marL="7620" marR="7620" marT="7620" marB="0" anchor="b"/>
                </a:tc>
                <a:extLst>
                  <a:ext uri="{0D108BD9-81ED-4DB2-BD59-A6C34878D82A}">
                    <a16:rowId xmlns:a16="http://schemas.microsoft.com/office/drawing/2014/main" xmlns="" val="1251614218"/>
                  </a:ext>
                </a:extLst>
              </a:tr>
              <a:tr h="275915">
                <a:tc>
                  <a:txBody>
                    <a:bodyPr/>
                    <a:lstStyle/>
                    <a:p>
                      <a:r>
                        <a:rPr lang="en-GB" sz="1000" b="1" dirty="0">
                          <a:latin typeface="Trebuchet MS" panose="020B0603020202020204" pitchFamily="34" charset="0"/>
                        </a:rPr>
                        <a:t>Ki67 % (IQR)</a:t>
                      </a:r>
                    </a:p>
                  </a:txBody>
                  <a:tcPr/>
                </a:tc>
                <a:tc>
                  <a:txBody>
                    <a:bodyPr/>
                    <a:lstStyle/>
                    <a:p>
                      <a:pPr algn="l" fontAlgn="b"/>
                      <a:r>
                        <a:rPr lang="es-MX" sz="1000" b="0" i="0" u="none" strike="noStrike" dirty="0">
                          <a:effectLst/>
                          <a:latin typeface="Arial" panose="020B0604020202020204" pitchFamily="34" charset="0"/>
                          <a:cs typeface="Arial" panose="020B0604020202020204" pitchFamily="34" charset="0"/>
                        </a:rPr>
                        <a:t>5.7 (2.53-6.32)</a:t>
                      </a:r>
                    </a:p>
                  </a:txBody>
                  <a:tcPr marL="7620" marR="7620" marT="7620" marB="0" anchor="b"/>
                </a:tc>
                <a:tc>
                  <a:txBody>
                    <a:bodyPr/>
                    <a:lstStyle/>
                    <a:p>
                      <a:pPr algn="l" fontAlgn="b"/>
                      <a:r>
                        <a:rPr lang="es-MX" sz="1000" b="1" i="0" u="none" strike="noStrike" dirty="0">
                          <a:solidFill>
                            <a:srgbClr val="FF0000"/>
                          </a:solidFill>
                          <a:effectLst/>
                          <a:latin typeface="Arial" panose="020B0604020202020204" pitchFamily="34" charset="0"/>
                          <a:cs typeface="Arial" panose="020B0604020202020204" pitchFamily="34" charset="0"/>
                        </a:rPr>
                        <a:t>15.4 (12.9-22.6)</a:t>
                      </a:r>
                    </a:p>
                  </a:txBody>
                  <a:tcPr marL="7620" marR="7620" marT="7620" marB="0" anchor="b"/>
                </a:tc>
                <a:tc>
                  <a:txBody>
                    <a:bodyPr/>
                    <a:lstStyle/>
                    <a:p>
                      <a:pPr algn="l" fontAlgn="b"/>
                      <a:r>
                        <a:rPr lang="es-MX" sz="1000" b="1" i="0" u="none" strike="noStrike" dirty="0">
                          <a:solidFill>
                            <a:srgbClr val="FF0000"/>
                          </a:solidFill>
                          <a:effectLst/>
                          <a:latin typeface="Arial" panose="020B0604020202020204" pitchFamily="34" charset="0"/>
                          <a:cs typeface="Arial" panose="020B0604020202020204" pitchFamily="34" charset="0"/>
                        </a:rPr>
                        <a:t>11 (10.5-11.73)</a:t>
                      </a:r>
                    </a:p>
                  </a:txBody>
                  <a:tcPr marL="7620" marR="7620" marT="7620" marB="0" anchor="b"/>
                </a:tc>
                <a:tc>
                  <a:txBody>
                    <a:bodyPr/>
                    <a:lstStyle/>
                    <a:p>
                      <a:pPr algn="l" fontAlgn="b"/>
                      <a:r>
                        <a:rPr lang="es-MX" sz="1000" b="1" i="0" u="none" strike="noStrike" dirty="0">
                          <a:solidFill>
                            <a:srgbClr val="FF0000"/>
                          </a:solidFill>
                          <a:effectLst/>
                          <a:latin typeface="Arial" panose="020B0604020202020204" pitchFamily="34" charset="0"/>
                          <a:cs typeface="Arial" panose="020B0604020202020204" pitchFamily="34" charset="0"/>
                        </a:rPr>
                        <a:t>9.93 (8-10.3)</a:t>
                      </a:r>
                    </a:p>
                  </a:txBody>
                  <a:tcPr marL="7620" marR="7620" marT="7620" marB="0" anchor="b"/>
                </a:tc>
                <a:tc>
                  <a:txBody>
                    <a:bodyPr/>
                    <a:lstStyle/>
                    <a:p>
                      <a:pPr algn="l" fontAlgn="b"/>
                      <a:r>
                        <a:rPr lang="es-MX" sz="1000" b="0" i="0" u="none" strike="noStrike" dirty="0">
                          <a:effectLst/>
                          <a:latin typeface="Arial" panose="020B0604020202020204" pitchFamily="34" charset="0"/>
                          <a:cs typeface="Arial" panose="020B0604020202020204" pitchFamily="34" charset="0"/>
                        </a:rPr>
                        <a:t>71.95(48.8-83.3)</a:t>
                      </a:r>
                    </a:p>
                  </a:txBody>
                  <a:tcPr marL="7620" marR="7620" marT="7620" marB="0" anchor="b"/>
                </a:tc>
                <a:tc>
                  <a:txBody>
                    <a:bodyPr/>
                    <a:lstStyle/>
                    <a:p>
                      <a:pPr algn="r"/>
                      <a:r>
                        <a:rPr lang="en-GB" sz="1000" b="1" dirty="0">
                          <a:solidFill>
                            <a:srgbClr val="FF0000"/>
                          </a:solidFill>
                          <a:latin typeface="Arial" panose="020B0604020202020204" pitchFamily="34" charset="0"/>
                          <a:cs typeface="Arial" panose="020B0604020202020204" pitchFamily="34" charset="0"/>
                        </a:rPr>
                        <a:t>0.0421</a:t>
                      </a:r>
                    </a:p>
                  </a:txBody>
                  <a:tcPr/>
                </a:tc>
                <a:extLst>
                  <a:ext uri="{0D108BD9-81ED-4DB2-BD59-A6C34878D82A}">
                    <a16:rowId xmlns:a16="http://schemas.microsoft.com/office/drawing/2014/main" xmlns="" val="1496281869"/>
                  </a:ext>
                </a:extLst>
              </a:tr>
              <a:tr h="275915">
                <a:tc>
                  <a:txBody>
                    <a:bodyPr/>
                    <a:lstStyle/>
                    <a:p>
                      <a:r>
                        <a:rPr lang="en-GB" sz="1000" b="1" dirty="0">
                          <a:latin typeface="Trebuchet MS" panose="020B0603020202020204" pitchFamily="34" charset="0"/>
                        </a:rPr>
                        <a:t>IFN</a:t>
                      </a:r>
                      <a:r>
                        <a:rPr lang="el-GR" sz="1000" b="1" dirty="0">
                          <a:latin typeface="Trebuchet MS" panose="020B0603020202020204" pitchFamily="34" charset="0"/>
                        </a:rPr>
                        <a:t>γ</a:t>
                      </a:r>
                      <a:r>
                        <a:rPr lang="es-MX" sz="1000" b="1" dirty="0">
                          <a:latin typeface="Trebuchet MS" panose="020B0603020202020204" pitchFamily="34" charset="0"/>
                        </a:rPr>
                        <a:t> % </a:t>
                      </a:r>
                      <a:r>
                        <a:rPr lang="en-GB" sz="1000" b="1" dirty="0">
                          <a:latin typeface="Trebuchet MS" panose="020B0603020202020204" pitchFamily="34" charset="0"/>
                        </a:rPr>
                        <a:t>(IQR)</a:t>
                      </a:r>
                    </a:p>
                  </a:txBody>
                  <a:tcPr/>
                </a:tc>
                <a:tc>
                  <a:txBody>
                    <a:bodyPr/>
                    <a:lstStyle/>
                    <a:p>
                      <a:pPr algn="l" fontAlgn="b"/>
                      <a:r>
                        <a:rPr lang="es-MX" sz="1000" b="0" i="0" u="none" strike="noStrike" dirty="0">
                          <a:effectLst/>
                          <a:latin typeface="Arial" panose="020B0604020202020204" pitchFamily="34" charset="0"/>
                        </a:rPr>
                        <a:t>1.63 (0.48-2.3)</a:t>
                      </a:r>
                    </a:p>
                  </a:txBody>
                  <a:tcPr marL="7620" marR="7620" marT="7620" marB="0" anchor="b"/>
                </a:tc>
                <a:tc>
                  <a:txBody>
                    <a:bodyPr/>
                    <a:lstStyle/>
                    <a:p>
                      <a:pPr algn="l" fontAlgn="b"/>
                      <a:r>
                        <a:rPr lang="es-MX" sz="1000" b="0" i="0" u="none" strike="noStrike" dirty="0">
                          <a:effectLst/>
                          <a:latin typeface="Arial" panose="020B0604020202020204" pitchFamily="34" charset="0"/>
                        </a:rPr>
                        <a:t>3.83(2.1-4.6)</a:t>
                      </a:r>
                    </a:p>
                  </a:txBody>
                  <a:tcPr marL="7620" marR="7620" marT="7620" marB="0" anchor="b"/>
                </a:tc>
                <a:tc>
                  <a:txBody>
                    <a:bodyPr/>
                    <a:lstStyle/>
                    <a:p>
                      <a:pPr algn="l" fontAlgn="b"/>
                      <a:r>
                        <a:rPr lang="es-MX" sz="1000" b="0" i="0" u="none" strike="noStrike" dirty="0">
                          <a:effectLst/>
                          <a:latin typeface="Arial" panose="020B0604020202020204" pitchFamily="34" charset="0"/>
                        </a:rPr>
                        <a:t>3 (2.5-3.6)</a:t>
                      </a:r>
                    </a:p>
                  </a:txBody>
                  <a:tcPr marL="7620" marR="7620" marT="7620" marB="0" anchor="b"/>
                </a:tc>
                <a:tc>
                  <a:txBody>
                    <a:bodyPr/>
                    <a:lstStyle/>
                    <a:p>
                      <a:pPr algn="l" fontAlgn="b"/>
                      <a:r>
                        <a:rPr lang="es-MX" sz="1000" b="0" i="0" u="none" strike="noStrike" dirty="0">
                          <a:effectLst/>
                          <a:latin typeface="Arial" panose="020B0604020202020204" pitchFamily="34" charset="0"/>
                        </a:rPr>
                        <a:t>2.66 (2.5-4.61)</a:t>
                      </a:r>
                    </a:p>
                  </a:txBody>
                  <a:tcPr marL="7620" marR="7620" marT="7620" marB="0" anchor="b"/>
                </a:tc>
                <a:tc>
                  <a:txBody>
                    <a:bodyPr/>
                    <a:lstStyle/>
                    <a:p>
                      <a:pPr algn="l" fontAlgn="b"/>
                      <a:r>
                        <a:rPr lang="es-MX" sz="1000" b="0" i="0" u="none" strike="noStrike" dirty="0">
                          <a:effectLst/>
                          <a:latin typeface="Arial" panose="020B0604020202020204" pitchFamily="34" charset="0"/>
                        </a:rPr>
                        <a:t>3.7 (1.3-6.7)</a:t>
                      </a:r>
                    </a:p>
                  </a:txBody>
                  <a:tcPr marL="7620" marR="7620" marT="7620" marB="0" anchor="b"/>
                </a:tc>
                <a:tc>
                  <a:txBody>
                    <a:bodyPr/>
                    <a:lstStyle/>
                    <a:p>
                      <a:pPr algn="r" fontAlgn="b"/>
                      <a:r>
                        <a:rPr lang="es-MX" sz="1000" b="0" i="0" u="none" strike="noStrike" dirty="0">
                          <a:effectLst/>
                          <a:latin typeface="Arial" panose="020B0604020202020204" pitchFamily="34" charset="0"/>
                        </a:rPr>
                        <a:t>0.7381</a:t>
                      </a:r>
                    </a:p>
                  </a:txBody>
                  <a:tcPr marL="7620" marR="7620" marT="7620" marB="0" anchor="b"/>
                </a:tc>
                <a:extLst>
                  <a:ext uri="{0D108BD9-81ED-4DB2-BD59-A6C34878D82A}">
                    <a16:rowId xmlns:a16="http://schemas.microsoft.com/office/drawing/2014/main" xmlns="" val="126850056"/>
                  </a:ext>
                </a:extLst>
              </a:tr>
              <a:tr h="275915">
                <a:tc>
                  <a:txBody>
                    <a:bodyPr/>
                    <a:lstStyle/>
                    <a:p>
                      <a:r>
                        <a:rPr lang="en-GB" sz="1000" b="1" dirty="0">
                          <a:latin typeface="Trebuchet MS" panose="020B0603020202020204" pitchFamily="34" charset="0"/>
                        </a:rPr>
                        <a:t>IL17A % (IQR)</a:t>
                      </a:r>
                    </a:p>
                  </a:txBody>
                  <a:tcPr/>
                </a:tc>
                <a:tc>
                  <a:txBody>
                    <a:bodyPr/>
                    <a:lstStyle/>
                    <a:p>
                      <a:pPr algn="l" fontAlgn="b"/>
                      <a:r>
                        <a:rPr lang="es-MX" sz="1000" b="0" i="0" u="none" strike="noStrike" dirty="0">
                          <a:effectLst/>
                          <a:latin typeface="Arial" panose="020B0604020202020204" pitchFamily="34" charset="0"/>
                        </a:rPr>
                        <a:t>0.49(0.33-1.84)</a:t>
                      </a:r>
                    </a:p>
                  </a:txBody>
                  <a:tcPr marL="7620" marR="7620" marT="7620" marB="0" anchor="b"/>
                </a:tc>
                <a:tc>
                  <a:txBody>
                    <a:bodyPr/>
                    <a:lstStyle/>
                    <a:p>
                      <a:pPr algn="l" fontAlgn="b"/>
                      <a:r>
                        <a:rPr lang="es-MX" sz="1000" b="0" i="0" u="none" strike="noStrike" dirty="0">
                          <a:effectLst/>
                          <a:latin typeface="Arial" panose="020B0604020202020204" pitchFamily="34" charset="0"/>
                        </a:rPr>
                        <a:t>6.6(2.8-12)</a:t>
                      </a:r>
                    </a:p>
                  </a:txBody>
                  <a:tcPr marL="7620" marR="7620" marT="7620" marB="0" anchor="b"/>
                </a:tc>
                <a:tc>
                  <a:txBody>
                    <a:bodyPr/>
                    <a:lstStyle/>
                    <a:p>
                      <a:pPr algn="l" fontAlgn="b"/>
                      <a:r>
                        <a:rPr lang="es-MX" sz="1000" b="0" i="0" u="none" strike="noStrike" dirty="0">
                          <a:effectLst/>
                          <a:latin typeface="Arial" panose="020B0604020202020204" pitchFamily="34" charset="0"/>
                        </a:rPr>
                        <a:t>4.24(3-11.6)</a:t>
                      </a:r>
                    </a:p>
                  </a:txBody>
                  <a:tcPr marL="7620" marR="7620" marT="7620" marB="0" anchor="b"/>
                </a:tc>
                <a:tc>
                  <a:txBody>
                    <a:bodyPr/>
                    <a:lstStyle/>
                    <a:p>
                      <a:pPr algn="l" fontAlgn="b"/>
                      <a:r>
                        <a:rPr lang="es-MX" sz="1000" b="0" i="0" u="none" strike="noStrike" dirty="0">
                          <a:effectLst/>
                          <a:latin typeface="Arial" panose="020B0604020202020204" pitchFamily="34" charset="0"/>
                        </a:rPr>
                        <a:t>6.8(3.8-9)</a:t>
                      </a:r>
                    </a:p>
                  </a:txBody>
                  <a:tcPr marL="7620" marR="7620" marT="7620" marB="0" anchor="b"/>
                </a:tc>
                <a:tc>
                  <a:txBody>
                    <a:bodyPr/>
                    <a:lstStyle/>
                    <a:p>
                      <a:pPr algn="l" fontAlgn="b"/>
                      <a:r>
                        <a:rPr lang="es-MX" sz="1000" b="0" i="0" u="none" strike="noStrike" dirty="0">
                          <a:effectLst/>
                          <a:latin typeface="Arial" panose="020B0604020202020204" pitchFamily="34" charset="0"/>
                        </a:rPr>
                        <a:t>0.42(0.23-2.25)</a:t>
                      </a:r>
                    </a:p>
                  </a:txBody>
                  <a:tcPr marL="7620" marR="7620" marT="7620" marB="0" anchor="b"/>
                </a:tc>
                <a:tc>
                  <a:txBody>
                    <a:bodyPr/>
                    <a:lstStyle/>
                    <a:p>
                      <a:pPr algn="r" fontAlgn="b"/>
                      <a:r>
                        <a:rPr lang="es-MX" sz="1000" b="0" i="0" u="none" strike="noStrike" dirty="0">
                          <a:effectLst/>
                          <a:latin typeface="Arial" panose="020B0604020202020204" pitchFamily="34" charset="0"/>
                        </a:rPr>
                        <a:t>&gt;0.9999</a:t>
                      </a:r>
                    </a:p>
                  </a:txBody>
                  <a:tcPr marL="7620" marR="7620" marT="7620" marB="0" anchor="b"/>
                </a:tc>
                <a:extLst>
                  <a:ext uri="{0D108BD9-81ED-4DB2-BD59-A6C34878D82A}">
                    <a16:rowId xmlns:a16="http://schemas.microsoft.com/office/drawing/2014/main" xmlns="" val="3667056814"/>
                  </a:ext>
                </a:extLst>
              </a:tr>
              <a:tr h="275915">
                <a:tc>
                  <a:txBody>
                    <a:bodyPr/>
                    <a:lstStyle/>
                    <a:p>
                      <a:r>
                        <a:rPr lang="en-GB" sz="1000" b="1" dirty="0">
                          <a:latin typeface="Trebuchet MS" panose="020B0603020202020204" pitchFamily="34" charset="0"/>
                        </a:rPr>
                        <a:t>IL4 % (IQR)</a:t>
                      </a:r>
                    </a:p>
                  </a:txBody>
                  <a:tcPr/>
                </a:tc>
                <a:tc>
                  <a:txBody>
                    <a:bodyPr/>
                    <a:lstStyle/>
                    <a:p>
                      <a:pPr algn="l" fontAlgn="b"/>
                      <a:r>
                        <a:rPr lang="es-MX" sz="1000" b="0" i="0" u="none" strike="noStrike" dirty="0">
                          <a:effectLst/>
                          <a:latin typeface="Arial" panose="020B0604020202020204" pitchFamily="34" charset="0"/>
                          <a:cs typeface="Arial" panose="020B0604020202020204" pitchFamily="34" charset="0"/>
                        </a:rPr>
                        <a:t>42.75(17-74.1)</a:t>
                      </a:r>
                    </a:p>
                  </a:txBody>
                  <a:tcPr marL="7620" marR="7620" marT="7620" marB="0" anchor="b"/>
                </a:tc>
                <a:tc>
                  <a:txBody>
                    <a:bodyPr/>
                    <a:lstStyle/>
                    <a:p>
                      <a:pPr algn="l" fontAlgn="b"/>
                      <a:r>
                        <a:rPr lang="es-MX" sz="1000" b="0" i="0" u="none" strike="noStrike" dirty="0">
                          <a:effectLst/>
                          <a:latin typeface="Arial" panose="020B0604020202020204" pitchFamily="34" charset="0"/>
                          <a:cs typeface="Arial" panose="020B0604020202020204" pitchFamily="34" charset="0"/>
                        </a:rPr>
                        <a:t>29.3(11.3-49.7)</a:t>
                      </a:r>
                    </a:p>
                  </a:txBody>
                  <a:tcPr marL="7620" marR="7620" marT="7620" marB="0" anchor="b"/>
                </a:tc>
                <a:tc>
                  <a:txBody>
                    <a:bodyPr/>
                    <a:lstStyle/>
                    <a:p>
                      <a:pPr algn="l" fontAlgn="b"/>
                      <a:r>
                        <a:rPr lang="es-MX" sz="1000" b="0" i="0" u="none" strike="noStrike" dirty="0">
                          <a:effectLst/>
                          <a:latin typeface="Arial" panose="020B0604020202020204" pitchFamily="34" charset="0"/>
                          <a:cs typeface="Arial" panose="020B0604020202020204" pitchFamily="34" charset="0"/>
                        </a:rPr>
                        <a:t>32.4(12.8-63.6)</a:t>
                      </a:r>
                    </a:p>
                  </a:txBody>
                  <a:tcPr marL="7620" marR="7620" marT="7620" marB="0" anchor="b"/>
                </a:tc>
                <a:tc>
                  <a:txBody>
                    <a:bodyPr/>
                    <a:lstStyle/>
                    <a:p>
                      <a:pPr algn="l" fontAlgn="b"/>
                      <a:r>
                        <a:rPr lang="es-MX" sz="1000" b="0" i="0" u="none" strike="noStrike" dirty="0">
                          <a:effectLst/>
                          <a:latin typeface="Arial" panose="020B0604020202020204" pitchFamily="34" charset="0"/>
                          <a:cs typeface="Arial" panose="020B0604020202020204" pitchFamily="34" charset="0"/>
                        </a:rPr>
                        <a:t>32.4(12.7-62.4)</a:t>
                      </a:r>
                    </a:p>
                  </a:txBody>
                  <a:tcPr marL="7620" marR="7620" marT="7620" marB="0" anchor="b"/>
                </a:tc>
                <a:tc>
                  <a:txBody>
                    <a:bodyPr/>
                    <a:lstStyle/>
                    <a:p>
                      <a:pPr algn="l" fontAlgn="b"/>
                      <a:r>
                        <a:rPr lang="es-MX" sz="1000" b="0" i="0" u="none" strike="noStrike" dirty="0">
                          <a:effectLst/>
                          <a:latin typeface="Arial" panose="020B0604020202020204" pitchFamily="34" charset="0"/>
                          <a:cs typeface="Arial" panose="020B0604020202020204" pitchFamily="34" charset="0"/>
                        </a:rPr>
                        <a:t>45.6(13.7-82)</a:t>
                      </a:r>
                    </a:p>
                  </a:txBody>
                  <a:tcPr marL="7620" marR="7620" marT="7620" marB="0" anchor="b"/>
                </a:tc>
                <a:tc>
                  <a:txBody>
                    <a:bodyPr/>
                    <a:lstStyle/>
                    <a:p>
                      <a:pPr algn="r" fontAlgn="b"/>
                      <a:r>
                        <a:rPr lang="es-MX" sz="1000" b="0" i="0" u="none" strike="noStrike" dirty="0">
                          <a:effectLst/>
                          <a:latin typeface="Arial" panose="020B0604020202020204" pitchFamily="34" charset="0"/>
                          <a:cs typeface="Arial" panose="020B0604020202020204" pitchFamily="34" charset="0"/>
                        </a:rPr>
                        <a:t>0.3429</a:t>
                      </a:r>
                    </a:p>
                  </a:txBody>
                  <a:tcPr marL="7620" marR="7620" marT="7620" marB="0" anchor="b"/>
                </a:tc>
                <a:extLst>
                  <a:ext uri="{0D108BD9-81ED-4DB2-BD59-A6C34878D82A}">
                    <a16:rowId xmlns:a16="http://schemas.microsoft.com/office/drawing/2014/main" xmlns="" val="2260798408"/>
                  </a:ext>
                </a:extLst>
              </a:tr>
            </a:tbl>
          </a:graphicData>
        </a:graphic>
      </p:graphicFrame>
      <p:sp>
        <p:nvSpPr>
          <p:cNvPr id="4" name="CuadroTexto 3">
            <a:extLst>
              <a:ext uri="{FF2B5EF4-FFF2-40B4-BE49-F238E27FC236}">
                <a16:creationId xmlns:a16="http://schemas.microsoft.com/office/drawing/2014/main" xmlns="" id="{9DB4DF0B-6B79-4B0D-887C-49CABA904649}"/>
              </a:ext>
            </a:extLst>
          </p:cNvPr>
          <p:cNvSpPr txBox="1"/>
          <p:nvPr/>
        </p:nvSpPr>
        <p:spPr>
          <a:xfrm>
            <a:off x="138086" y="198732"/>
            <a:ext cx="2009554" cy="646331"/>
          </a:xfrm>
          <a:prstGeom prst="rect">
            <a:avLst/>
          </a:prstGeom>
          <a:noFill/>
        </p:spPr>
        <p:txBody>
          <a:bodyPr wrap="square" rtlCol="0">
            <a:spAutoFit/>
          </a:bodyPr>
          <a:lstStyle/>
          <a:p>
            <a:r>
              <a:rPr lang="en-GB" smtClean="0"/>
              <a:t>Additional </a:t>
            </a:r>
            <a:r>
              <a:rPr lang="en-GB" dirty="0" smtClean="0"/>
              <a:t>file 1: Table </a:t>
            </a:r>
            <a:r>
              <a:rPr lang="en-GB" dirty="0" err="1" smtClean="0"/>
              <a:t>S1</a:t>
            </a:r>
            <a:endParaRPr lang="en-GB" dirty="0"/>
          </a:p>
        </p:txBody>
      </p:sp>
    </p:spTree>
    <p:extLst>
      <p:ext uri="{BB962C8B-B14F-4D97-AF65-F5344CB8AC3E}">
        <p14:creationId xmlns:p14="http://schemas.microsoft.com/office/powerpoint/2010/main" val="2405171640"/>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1622</TotalTime>
  <Words>1098</Words>
  <Application>Microsoft Office PowerPoint</Application>
  <PresentationFormat>Widescreen</PresentationFormat>
  <Paragraphs>238</Paragraphs>
  <Slides>7</Slides>
  <Notes>7</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7</vt:i4>
      </vt:variant>
    </vt:vector>
  </HeadingPairs>
  <TitlesOfParts>
    <vt:vector size="13" baseType="lpstr">
      <vt:lpstr>Arial</vt:lpstr>
      <vt:lpstr>Calibri</vt:lpstr>
      <vt:lpstr>Calibri Light</vt:lpstr>
      <vt:lpstr>Trebuchet MS</vt:lpstr>
      <vt:lpstr>Tema de Office</vt:lpstr>
      <vt:lpstr>Prism 8</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Daniel Carrillo</dc:creator>
  <cp:lastModifiedBy>Maria Flora V.</cp:lastModifiedBy>
  <cp:revision>33</cp:revision>
  <dcterms:created xsi:type="dcterms:W3CDTF">2020-07-13T20:53:34Z</dcterms:created>
  <dcterms:modified xsi:type="dcterms:W3CDTF">2020-11-06T09:50:49Z</dcterms:modified>
</cp:coreProperties>
</file>