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6"/>
  </p:notesMasterIdLst>
  <p:sldIdLst>
    <p:sldId id="390" r:id="rId2"/>
    <p:sldId id="379" r:id="rId3"/>
    <p:sldId id="402" r:id="rId4"/>
    <p:sldId id="401" r:id="rId5"/>
  </p:sldIdLst>
  <p:sldSz cx="6858000" cy="9906000" type="A4"/>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FA1515"/>
    <a:srgbClr val="FF0000"/>
    <a:srgbClr val="EE82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89" autoAdjust="0"/>
    <p:restoredTop sz="95210" autoAdjust="0"/>
  </p:normalViewPr>
  <p:slideViewPr>
    <p:cSldViewPr snapToGrid="0">
      <p:cViewPr varScale="1">
        <p:scale>
          <a:sx n="75" d="100"/>
          <a:sy n="75" d="100"/>
        </p:scale>
        <p:origin x="360" y="7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FAF316B6-1934-44C8-8A23-73CDB631816D}" type="datetimeFigureOut">
              <a:rPr lang="de-DE" smtClean="0"/>
              <a:t>09.09.2020</a:t>
            </a:fld>
            <a:endParaRPr lang="de-DE"/>
          </a:p>
        </p:txBody>
      </p:sp>
      <p:sp>
        <p:nvSpPr>
          <p:cNvPr id="4" name="Folienbildplatzhalter 3"/>
          <p:cNvSpPr>
            <a:spLocks noGrp="1" noRot="1" noChangeAspect="1"/>
          </p:cNvSpPr>
          <p:nvPr>
            <p:ph type="sldImg" idx="2"/>
          </p:nvPr>
        </p:nvSpPr>
        <p:spPr>
          <a:xfrm>
            <a:off x="2244725" y="1235075"/>
            <a:ext cx="2308225" cy="3332163"/>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51388"/>
            <a:ext cx="5438775" cy="3889375"/>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950"/>
            <a:ext cx="2946400" cy="4953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9688" y="9378950"/>
            <a:ext cx="2946400" cy="495300"/>
          </a:xfrm>
          <a:prstGeom prst="rect">
            <a:avLst/>
          </a:prstGeom>
        </p:spPr>
        <p:txBody>
          <a:bodyPr vert="horz" lIns="91440" tIns="45720" rIns="91440" bIns="45720" rtlCol="0" anchor="b"/>
          <a:lstStyle>
            <a:lvl1pPr algn="r">
              <a:defRPr sz="1200"/>
            </a:lvl1pPr>
          </a:lstStyle>
          <a:p>
            <a:fld id="{1FC53F6C-1671-4CA0-B19A-76215A5974F7}" type="slidenum">
              <a:rPr lang="de-DE" smtClean="0"/>
              <a:t>‹Nr.›</a:t>
            </a:fld>
            <a:endParaRPr lang="de-DE"/>
          </a:p>
        </p:txBody>
      </p:sp>
    </p:spTree>
    <p:extLst>
      <p:ext uri="{BB962C8B-B14F-4D97-AF65-F5344CB8AC3E}">
        <p14:creationId xmlns:p14="http://schemas.microsoft.com/office/powerpoint/2010/main" val="997203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smtClean="0"/>
              <a:t>Titelmasterformat durch Klicken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B844DEC5-2CD4-4BDA-9063-9DB5DD52C5BB}" type="datetimeFigureOut">
              <a:rPr lang="de-DE" smtClean="0"/>
              <a:t>09.09.2020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1026055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B844DEC5-2CD4-4BDA-9063-9DB5DD52C5BB}" type="datetimeFigureOut">
              <a:rPr lang="de-DE" smtClean="0"/>
              <a:t>09.09.2020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1882042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B844DEC5-2CD4-4BDA-9063-9DB5DD52C5BB}" type="datetimeFigureOut">
              <a:rPr lang="de-DE" smtClean="0"/>
              <a:t>09.09.2020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3665023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B844DEC5-2CD4-4BDA-9063-9DB5DD52C5BB}" type="datetimeFigureOut">
              <a:rPr lang="de-DE" smtClean="0"/>
              <a:t>09.09.2020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3444395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fld id="{B844DEC5-2CD4-4BDA-9063-9DB5DD52C5BB}" type="datetimeFigureOut">
              <a:rPr lang="de-DE" smtClean="0"/>
              <a:t>09.09.2020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346831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B844DEC5-2CD4-4BDA-9063-9DB5DD52C5BB}" type="datetimeFigureOut">
              <a:rPr lang="de-DE" smtClean="0"/>
              <a:t>09.09.2020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1736375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B844DEC5-2CD4-4BDA-9063-9DB5DD52C5BB}" type="datetimeFigureOut">
              <a:rPr lang="de-DE" smtClean="0"/>
              <a:t>09.09.2020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654959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B844DEC5-2CD4-4BDA-9063-9DB5DD52C5BB}" type="datetimeFigureOut">
              <a:rPr lang="de-DE" smtClean="0"/>
              <a:t>09.09.2020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54247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44DEC5-2CD4-4BDA-9063-9DB5DD52C5BB}" type="datetimeFigureOut">
              <a:rPr lang="de-DE" smtClean="0"/>
              <a:t>09.09.2020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414475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smtClean="0"/>
              <a:t>Titelmasterformat durch Klicken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Textmasterformat bearbeiten</a:t>
            </a:r>
          </a:p>
        </p:txBody>
      </p:sp>
      <p:sp>
        <p:nvSpPr>
          <p:cNvPr id="5" name="Date Placeholder 4"/>
          <p:cNvSpPr>
            <a:spLocks noGrp="1"/>
          </p:cNvSpPr>
          <p:nvPr>
            <p:ph type="dt" sz="half" idx="10"/>
          </p:nvPr>
        </p:nvSpPr>
        <p:spPr/>
        <p:txBody>
          <a:bodyPr/>
          <a:lstStyle/>
          <a:p>
            <a:fld id="{B844DEC5-2CD4-4BDA-9063-9DB5DD52C5BB}" type="datetimeFigureOut">
              <a:rPr lang="de-DE" smtClean="0"/>
              <a:t>09.09.2020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511612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Textmasterformat bearbeiten</a:t>
            </a:r>
          </a:p>
        </p:txBody>
      </p:sp>
      <p:sp>
        <p:nvSpPr>
          <p:cNvPr id="5" name="Date Placeholder 4"/>
          <p:cNvSpPr>
            <a:spLocks noGrp="1"/>
          </p:cNvSpPr>
          <p:nvPr>
            <p:ph type="dt" sz="half" idx="10"/>
          </p:nvPr>
        </p:nvSpPr>
        <p:spPr/>
        <p:txBody>
          <a:bodyPr/>
          <a:lstStyle/>
          <a:p>
            <a:fld id="{B844DEC5-2CD4-4BDA-9063-9DB5DD52C5BB}" type="datetimeFigureOut">
              <a:rPr lang="de-DE" smtClean="0"/>
              <a:t>09.09.2020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BD8C902-0CB6-4978-B15F-C96D91587016}" type="slidenum">
              <a:rPr lang="de-DE" smtClean="0"/>
              <a:t>‹Nr.›</a:t>
            </a:fld>
            <a:endParaRPr lang="de-DE"/>
          </a:p>
        </p:txBody>
      </p:sp>
    </p:spTree>
    <p:extLst>
      <p:ext uri="{BB962C8B-B14F-4D97-AF65-F5344CB8AC3E}">
        <p14:creationId xmlns:p14="http://schemas.microsoft.com/office/powerpoint/2010/main" val="338061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844DEC5-2CD4-4BDA-9063-9DB5DD52C5BB}" type="datetimeFigureOut">
              <a:rPr lang="de-DE" smtClean="0"/>
              <a:t>09.09.2020</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BD8C902-0CB6-4978-B15F-C96D91587016}" type="slidenum">
              <a:rPr lang="de-DE" smtClean="0"/>
              <a:t>‹Nr.›</a:t>
            </a:fld>
            <a:endParaRPr lang="de-DE"/>
          </a:p>
        </p:txBody>
      </p:sp>
    </p:spTree>
    <p:extLst>
      <p:ext uri="{BB962C8B-B14F-4D97-AF65-F5344CB8AC3E}">
        <p14:creationId xmlns:p14="http://schemas.microsoft.com/office/powerpoint/2010/main" val="10177208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1.bin"/><Relationship Id="rId7"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oleObject2.bin"/><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feld 16"/>
          <p:cNvSpPr txBox="1"/>
          <p:nvPr/>
        </p:nvSpPr>
        <p:spPr>
          <a:xfrm>
            <a:off x="14437" y="756744"/>
            <a:ext cx="6646136" cy="5632311"/>
          </a:xfrm>
          <a:prstGeom prst="rect">
            <a:avLst/>
          </a:prstGeom>
          <a:noFill/>
        </p:spPr>
        <p:txBody>
          <a:bodyPr wrap="square" rtlCol="0">
            <a:spAutoFit/>
          </a:bodyPr>
          <a:lstStyle/>
          <a:p>
            <a:pPr algn="ctr"/>
            <a:r>
              <a:rPr lang="en-GB" sz="2000" b="1" dirty="0">
                <a:latin typeface="Arial" panose="020B0604020202020204" pitchFamily="34" charset="0"/>
                <a:cs typeface="Arial" panose="020B0604020202020204" pitchFamily="34" charset="0"/>
              </a:rPr>
              <a:t>Comparing distress of </a:t>
            </a:r>
            <a:r>
              <a:rPr lang="en-GB" sz="2000" b="1" dirty="0" smtClean="0">
                <a:latin typeface="Arial" panose="020B0604020202020204" pitchFamily="34" charset="0"/>
                <a:cs typeface="Arial" panose="020B0604020202020204" pitchFamily="34" charset="0"/>
              </a:rPr>
              <a:t>mouse models for liver damage</a:t>
            </a:r>
            <a:endParaRPr lang="de-DE" sz="2000"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 </a:t>
            </a:r>
            <a:endParaRPr lang="en-GB" sz="2000" b="1" dirty="0" smtClean="0">
              <a:latin typeface="Arial" panose="020B0604020202020204" pitchFamily="34" charset="0"/>
              <a:cs typeface="Arial" panose="020B0604020202020204" pitchFamily="34" charset="0"/>
            </a:endParaRPr>
          </a:p>
          <a:p>
            <a:endParaRPr lang="en-GB" sz="2000" b="1" dirty="0">
              <a:latin typeface="Arial" panose="020B0604020202020204" pitchFamily="34" charset="0"/>
              <a:cs typeface="Arial" panose="020B0604020202020204" pitchFamily="34" charset="0"/>
            </a:endParaRPr>
          </a:p>
          <a:p>
            <a:endParaRPr lang="en-GB" sz="2000" b="1" dirty="0" smtClean="0">
              <a:latin typeface="Arial" panose="020B0604020202020204" pitchFamily="34" charset="0"/>
              <a:cs typeface="Arial" panose="020B0604020202020204" pitchFamily="34" charset="0"/>
            </a:endParaRPr>
          </a:p>
          <a:p>
            <a:endParaRPr lang="en-GB" sz="2000" b="1" dirty="0">
              <a:latin typeface="Arial" panose="020B0604020202020204" pitchFamily="34" charset="0"/>
              <a:cs typeface="Arial" panose="020B0604020202020204" pitchFamily="34" charset="0"/>
            </a:endParaRPr>
          </a:p>
          <a:p>
            <a:endParaRPr lang="de-DE" sz="2000" dirty="0">
              <a:latin typeface="Arial" panose="020B0604020202020204" pitchFamily="34" charset="0"/>
              <a:cs typeface="Arial" panose="020B0604020202020204" pitchFamily="34" charset="0"/>
            </a:endParaRPr>
          </a:p>
          <a:p>
            <a:r>
              <a:rPr lang="en-GB" sz="2000" dirty="0" err="1">
                <a:latin typeface="Arial" panose="020B0604020202020204" pitchFamily="34" charset="0"/>
                <a:cs typeface="Arial" panose="020B0604020202020204" pitchFamily="34" charset="0"/>
              </a:rPr>
              <a:t>Guanglin</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Tang</a:t>
            </a:r>
            <a:r>
              <a:rPr lang="en-GB" sz="2000" baseline="30000" dirty="0" err="1">
                <a:latin typeface="Arial" panose="020B0604020202020204" pitchFamily="34" charset="0"/>
                <a:cs typeface="Arial" panose="020B0604020202020204" pitchFamily="34" charset="0"/>
              </a:rPr>
              <a:t>a</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Nico</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Seume</a:t>
            </a:r>
            <a:r>
              <a:rPr lang="en-GB" sz="2000" baseline="30000" dirty="0" err="1">
                <a:latin typeface="Arial" panose="020B0604020202020204" pitchFamily="34" charset="0"/>
                <a:cs typeface="Arial" panose="020B0604020202020204" pitchFamily="34" charset="0"/>
              </a:rPr>
              <a:t>a</a:t>
            </a:r>
            <a:r>
              <a:rPr lang="en-GB" sz="2000" dirty="0">
                <a:latin typeface="Arial" panose="020B0604020202020204" pitchFamily="34" charset="0"/>
                <a:cs typeface="Arial" panose="020B0604020202020204" pitchFamily="34" charset="0"/>
              </a:rPr>
              <a:t>, Christine </a:t>
            </a:r>
            <a:r>
              <a:rPr lang="en-GB" sz="2000" dirty="0" err="1">
                <a:latin typeface="Arial" panose="020B0604020202020204" pitchFamily="34" charset="0"/>
                <a:cs typeface="Arial" panose="020B0604020202020204" pitchFamily="34" charset="0"/>
              </a:rPr>
              <a:t>Häger</a:t>
            </a:r>
            <a:r>
              <a:rPr lang="en-GB" sz="2000" baseline="30000" dirty="0" err="1">
                <a:latin typeface="Arial" panose="020B0604020202020204" pitchFamily="34" charset="0"/>
                <a:cs typeface="Arial" panose="020B0604020202020204" pitchFamily="34" charset="0"/>
              </a:rPr>
              <a:t>b</a:t>
            </a:r>
            <a:r>
              <a:rPr lang="en-GB" sz="2000" dirty="0">
                <a:latin typeface="Arial" panose="020B0604020202020204" pitchFamily="34" charset="0"/>
                <a:cs typeface="Arial" panose="020B0604020202020204" pitchFamily="34" charset="0"/>
              </a:rPr>
              <a:t>, Simone </a:t>
            </a:r>
            <a:r>
              <a:rPr lang="en-GB" sz="2000" dirty="0" err="1">
                <a:latin typeface="Arial" panose="020B0604020202020204" pitchFamily="34" charset="0"/>
                <a:cs typeface="Arial" panose="020B0604020202020204" pitchFamily="34" charset="0"/>
              </a:rPr>
              <a:t>Kumstel</a:t>
            </a:r>
            <a:r>
              <a:rPr lang="en-GB" sz="2000" baseline="30000" dirty="0" err="1">
                <a:latin typeface="Arial" panose="020B0604020202020204" pitchFamily="34" charset="0"/>
                <a:cs typeface="Arial" panose="020B0604020202020204" pitchFamily="34" charset="0"/>
              </a:rPr>
              <a:t>a</a:t>
            </a:r>
            <a:r>
              <a:rPr lang="en-GB" sz="2000" dirty="0">
                <a:latin typeface="Arial" panose="020B0604020202020204" pitchFamily="34" charset="0"/>
                <a:cs typeface="Arial" panose="020B0604020202020204" pitchFamily="34" charset="0"/>
              </a:rPr>
              <a:t>, Kerstin </a:t>
            </a:r>
            <a:r>
              <a:rPr lang="en-GB" sz="2000" dirty="0" err="1">
                <a:latin typeface="Arial" panose="020B0604020202020204" pitchFamily="34" charset="0"/>
                <a:cs typeface="Arial" panose="020B0604020202020204" pitchFamily="34" charset="0"/>
              </a:rPr>
              <a:t>Abshagen</a:t>
            </a:r>
            <a:r>
              <a:rPr lang="en-GB" sz="2000" baseline="30000" dirty="0" err="1">
                <a:latin typeface="Arial" panose="020B0604020202020204" pitchFamily="34" charset="0"/>
                <a:cs typeface="Arial" panose="020B0604020202020204" pitchFamily="34" charset="0"/>
              </a:rPr>
              <a:t>a</a:t>
            </a:r>
            <a:r>
              <a:rPr lang="en-GB" sz="2000" dirty="0">
                <a:latin typeface="Arial" panose="020B0604020202020204" pitchFamily="34" charset="0"/>
                <a:cs typeface="Arial" panose="020B0604020202020204" pitchFamily="34" charset="0"/>
              </a:rPr>
              <a:t>, André </a:t>
            </a:r>
            <a:r>
              <a:rPr lang="en-GB" sz="2000" dirty="0" err="1">
                <a:latin typeface="Arial" panose="020B0604020202020204" pitchFamily="34" charset="0"/>
                <a:cs typeface="Arial" panose="020B0604020202020204" pitchFamily="34" charset="0"/>
              </a:rPr>
              <a:t>Bleich</a:t>
            </a:r>
            <a:r>
              <a:rPr lang="en-GB" sz="2000" baseline="30000" dirty="0" err="1">
                <a:latin typeface="Arial" panose="020B0604020202020204" pitchFamily="34" charset="0"/>
                <a:cs typeface="Arial" panose="020B0604020202020204" pitchFamily="34" charset="0"/>
              </a:rPr>
              <a:t>b</a:t>
            </a:r>
            <a:r>
              <a:rPr lang="en-GB" sz="2000" dirty="0">
                <a:latin typeface="Arial" panose="020B0604020202020204" pitchFamily="34" charset="0"/>
                <a:cs typeface="Arial" panose="020B0604020202020204" pitchFamily="34" charset="0"/>
              </a:rPr>
              <a:t>, Brigitte </a:t>
            </a:r>
            <a:r>
              <a:rPr lang="en-GB" sz="2000" dirty="0" err="1">
                <a:latin typeface="Arial" panose="020B0604020202020204" pitchFamily="34" charset="0"/>
                <a:cs typeface="Arial" panose="020B0604020202020204" pitchFamily="34" charset="0"/>
              </a:rPr>
              <a:t>Vollmar</a:t>
            </a:r>
            <a:r>
              <a:rPr lang="en-GB" sz="2000" baseline="30000" dirty="0" err="1">
                <a:latin typeface="Arial" panose="020B0604020202020204" pitchFamily="34" charset="0"/>
                <a:cs typeface="Arial" panose="020B0604020202020204" pitchFamily="34" charset="0"/>
              </a:rPr>
              <a:t>a</a:t>
            </a:r>
            <a:r>
              <a:rPr lang="en-GB" sz="2000" dirty="0">
                <a:latin typeface="Arial" panose="020B0604020202020204" pitchFamily="34" charset="0"/>
                <a:cs typeface="Arial" panose="020B0604020202020204" pitchFamily="34" charset="0"/>
              </a:rPr>
              <a:t>, Steven R. </a:t>
            </a:r>
            <a:r>
              <a:rPr lang="en-GB" sz="2000" dirty="0" err="1">
                <a:latin typeface="Arial" panose="020B0604020202020204" pitchFamily="34" charset="0"/>
                <a:cs typeface="Arial" panose="020B0604020202020204" pitchFamily="34" charset="0"/>
              </a:rPr>
              <a:t>Talbot</a:t>
            </a:r>
            <a:r>
              <a:rPr lang="en-GB" sz="2000" baseline="30000" dirty="0" err="1">
                <a:latin typeface="Arial" panose="020B0604020202020204" pitchFamily="34" charset="0"/>
                <a:cs typeface="Arial" panose="020B0604020202020204" pitchFamily="34" charset="0"/>
              </a:rPr>
              <a:t>b</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Xianbin</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Zhang</a:t>
            </a:r>
            <a:r>
              <a:rPr lang="en-GB" sz="2000" baseline="30000" dirty="0" err="1">
                <a:latin typeface="Arial" panose="020B0604020202020204" pitchFamily="34" charset="0"/>
                <a:cs typeface="Arial" panose="020B0604020202020204" pitchFamily="34" charset="0"/>
              </a:rPr>
              <a:t>a</a:t>
            </a:r>
            <a:r>
              <a:rPr lang="en-GB" sz="2000" baseline="30000" dirty="0">
                <a:latin typeface="Arial" panose="020B0604020202020204" pitchFamily="34" charset="0"/>
                <a:cs typeface="Arial" panose="020B0604020202020204" pitchFamily="34" charset="0"/>
              </a:rPr>
              <a:t>,</a:t>
            </a:r>
            <a:r>
              <a:rPr lang="en-GB" sz="2000" dirty="0">
                <a:latin typeface="Arial" panose="020B0604020202020204" pitchFamily="34" charset="0"/>
                <a:cs typeface="Arial" panose="020B0604020202020204" pitchFamily="34" charset="0"/>
              </a:rPr>
              <a:t>*</a:t>
            </a:r>
            <a:r>
              <a:rPr lang="en-GB" sz="2000" baseline="30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and Dietmar </a:t>
            </a:r>
            <a:r>
              <a:rPr lang="en-GB" sz="2000" dirty="0" err="1">
                <a:latin typeface="Arial" panose="020B0604020202020204" pitchFamily="34" charset="0"/>
                <a:cs typeface="Arial" panose="020B0604020202020204" pitchFamily="34" charset="0"/>
              </a:rPr>
              <a:t>Zechner</a:t>
            </a:r>
            <a:r>
              <a:rPr lang="en-GB" sz="2000" baseline="30000" dirty="0" err="1">
                <a:latin typeface="Arial" panose="020B0604020202020204" pitchFamily="34" charset="0"/>
                <a:cs typeface="Arial" panose="020B0604020202020204" pitchFamily="34" charset="0"/>
              </a:rPr>
              <a:t>a</a:t>
            </a:r>
            <a:r>
              <a:rPr lang="en-GB" sz="2000" baseline="30000" dirty="0">
                <a:latin typeface="Arial" panose="020B0604020202020204" pitchFamily="34" charset="0"/>
                <a:cs typeface="Arial" panose="020B0604020202020204" pitchFamily="34" charset="0"/>
              </a:rPr>
              <a:t>,</a:t>
            </a:r>
            <a:r>
              <a:rPr lang="en-GB" sz="2000" dirty="0">
                <a:latin typeface="Arial" panose="020B0604020202020204" pitchFamily="34" charset="0"/>
                <a:cs typeface="Arial" panose="020B0604020202020204" pitchFamily="34" charset="0"/>
              </a:rPr>
              <a:t>*</a:t>
            </a:r>
            <a:endParaRPr lang="de-DE"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 </a:t>
            </a:r>
            <a:endParaRPr lang="de-DE" sz="2000" dirty="0">
              <a:latin typeface="Arial" panose="020B0604020202020204" pitchFamily="34" charset="0"/>
              <a:cs typeface="Arial" panose="020B0604020202020204" pitchFamily="34" charset="0"/>
            </a:endParaRPr>
          </a:p>
          <a:p>
            <a:r>
              <a:rPr lang="en-GB" sz="2000" baseline="30000" dirty="0" err="1">
                <a:latin typeface="Arial" panose="020B0604020202020204" pitchFamily="34" charset="0"/>
                <a:cs typeface="Arial" panose="020B0604020202020204" pitchFamily="34" charset="0"/>
              </a:rPr>
              <a:t>a</a:t>
            </a:r>
            <a:r>
              <a:rPr lang="en-GB" sz="2000" dirty="0" err="1">
                <a:latin typeface="Arial" panose="020B0604020202020204" pitchFamily="34" charset="0"/>
                <a:cs typeface="Arial" panose="020B0604020202020204" pitchFamily="34" charset="0"/>
              </a:rPr>
              <a:t>Rudolf-Zenker</a:t>
            </a:r>
            <a:r>
              <a:rPr lang="en-GB" sz="2000" dirty="0">
                <a:latin typeface="Arial" panose="020B0604020202020204" pitchFamily="34" charset="0"/>
                <a:cs typeface="Arial" panose="020B0604020202020204" pitchFamily="34" charset="0"/>
              </a:rPr>
              <a:t> - Institute of Experimental Surgery, Rostock University Medical </a:t>
            </a:r>
            <a:r>
              <a:rPr lang="en-GB" sz="2000" dirty="0" err="1">
                <a:latin typeface="Arial" panose="020B0604020202020204" pitchFamily="34" charset="0"/>
                <a:cs typeface="Arial" panose="020B0604020202020204" pitchFamily="34" charset="0"/>
              </a:rPr>
              <a:t>Center</a:t>
            </a:r>
            <a:r>
              <a:rPr lang="en-GB" sz="2000" dirty="0">
                <a:latin typeface="Arial" panose="020B0604020202020204" pitchFamily="34" charset="0"/>
                <a:cs typeface="Arial" panose="020B0604020202020204" pitchFamily="34" charset="0"/>
              </a:rPr>
              <a:t>, Rostock, Germany </a:t>
            </a:r>
            <a:endParaRPr lang="de-DE" sz="2000" dirty="0">
              <a:latin typeface="Arial" panose="020B0604020202020204" pitchFamily="34" charset="0"/>
              <a:cs typeface="Arial" panose="020B0604020202020204" pitchFamily="34" charset="0"/>
            </a:endParaRPr>
          </a:p>
          <a:p>
            <a:r>
              <a:rPr lang="en-GB" sz="2000" baseline="30000" dirty="0" err="1">
                <a:latin typeface="Arial" panose="020B0604020202020204" pitchFamily="34" charset="0"/>
                <a:cs typeface="Arial" panose="020B0604020202020204" pitchFamily="34" charset="0"/>
              </a:rPr>
              <a:t>b</a:t>
            </a:r>
            <a:r>
              <a:rPr lang="en-GB" sz="2000" dirty="0" err="1">
                <a:latin typeface="Arial" panose="020B0604020202020204" pitchFamily="34" charset="0"/>
                <a:cs typeface="Arial" panose="020B0604020202020204" pitchFamily="34" charset="0"/>
              </a:rPr>
              <a:t>Institute</a:t>
            </a:r>
            <a:r>
              <a:rPr lang="en-GB" sz="2000" baseline="30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for Laboratory Animal Science, Hannover Medical School, </a:t>
            </a:r>
            <a:r>
              <a:rPr lang="en-GB" sz="2000" dirty="0" smtClean="0">
                <a:latin typeface="Arial" panose="020B0604020202020204" pitchFamily="34" charset="0"/>
                <a:cs typeface="Arial" panose="020B0604020202020204" pitchFamily="34" charset="0"/>
              </a:rPr>
              <a:t>German</a:t>
            </a:r>
          </a:p>
          <a:p>
            <a:endParaRPr lang="de-DE"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*Corresponding authors and shared last </a:t>
            </a:r>
            <a:r>
              <a:rPr lang="en-GB" sz="2000" dirty="0" smtClean="0">
                <a:latin typeface="Arial" panose="020B0604020202020204" pitchFamily="34" charset="0"/>
                <a:cs typeface="Arial" panose="020B0604020202020204" pitchFamily="34" charset="0"/>
              </a:rPr>
              <a:t>authorship</a:t>
            </a:r>
            <a:endParaRPr lang="de-DE"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613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94746" y="5342408"/>
            <a:ext cx="3738106" cy="2789128"/>
          </a:xfrm>
          <a:prstGeom prst="rect">
            <a:avLst/>
          </a:prstGeom>
        </p:spPr>
      </p:pic>
      <p:pic>
        <p:nvPicPr>
          <p:cNvPr id="9" name="Picture 8"/>
          <p:cNvPicPr>
            <a:picLocks noChangeAspect="1"/>
          </p:cNvPicPr>
          <p:nvPr/>
        </p:nvPicPr>
        <p:blipFill>
          <a:blip r:embed="rId3"/>
          <a:stretch>
            <a:fillRect/>
          </a:stretch>
        </p:blipFill>
        <p:spPr>
          <a:xfrm>
            <a:off x="194746" y="2693079"/>
            <a:ext cx="3738106" cy="2775411"/>
          </a:xfrm>
          <a:prstGeom prst="rect">
            <a:avLst/>
          </a:prstGeom>
        </p:spPr>
      </p:pic>
      <p:pic>
        <p:nvPicPr>
          <p:cNvPr id="12" name="Picture 11"/>
          <p:cNvPicPr>
            <a:picLocks noChangeAspect="1"/>
          </p:cNvPicPr>
          <p:nvPr/>
        </p:nvPicPr>
        <p:blipFill>
          <a:blip r:embed="rId4"/>
          <a:stretch>
            <a:fillRect/>
          </a:stretch>
        </p:blipFill>
        <p:spPr>
          <a:xfrm>
            <a:off x="194746" y="12526"/>
            <a:ext cx="3738106" cy="2773832"/>
          </a:xfrm>
          <a:prstGeom prst="rect">
            <a:avLst/>
          </a:prstGeom>
        </p:spPr>
      </p:pic>
      <p:sp>
        <p:nvSpPr>
          <p:cNvPr id="3" name="Textfeld 2"/>
          <p:cNvSpPr txBox="1"/>
          <p:nvPr/>
        </p:nvSpPr>
        <p:spPr>
          <a:xfrm>
            <a:off x="-3876" y="-108121"/>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a</a:t>
            </a:r>
            <a:endParaRPr lang="en-US" sz="2000" dirty="0">
              <a:latin typeface="Arial" panose="020B0604020202020204" pitchFamily="34" charset="0"/>
              <a:cs typeface="Arial" panose="020B0604020202020204" pitchFamily="34" charset="0"/>
            </a:endParaRPr>
          </a:p>
        </p:txBody>
      </p:sp>
      <p:sp>
        <p:nvSpPr>
          <p:cNvPr id="2" name="Rechteck 1"/>
          <p:cNvSpPr/>
          <p:nvPr/>
        </p:nvSpPr>
        <p:spPr>
          <a:xfrm>
            <a:off x="101030" y="8046451"/>
            <a:ext cx="6544890" cy="1938992"/>
          </a:xfrm>
          <a:prstGeom prst="rect">
            <a:avLst/>
          </a:prstGeom>
        </p:spPr>
        <p:txBody>
          <a:bodyPr wrap="square">
            <a:spAutoFit/>
          </a:bodyPr>
          <a:lstStyle/>
          <a:p>
            <a:pPr algn="just">
              <a:lnSpc>
                <a:spcPct val="200000"/>
              </a:lnSpc>
              <a:spcAft>
                <a:spcPts val="800"/>
              </a:spcAft>
            </a:pPr>
            <a:r>
              <a:rPr lang="en-GB" sz="1200" b="1" dirty="0">
                <a:latin typeface="Arial" panose="020B0604020202020204" pitchFamily="34" charset="0"/>
                <a:ea typeface="SimSun" panose="02010600030101010101" pitchFamily="2" charset="-122"/>
                <a:cs typeface="Arial" panose="020B0604020202020204" pitchFamily="34" charset="0"/>
              </a:rPr>
              <a:t>Supplementary </a:t>
            </a:r>
            <a:r>
              <a:rPr lang="en-GB" sz="1200" b="1" dirty="0" smtClean="0">
                <a:latin typeface="Arial" panose="020B0604020202020204" pitchFamily="34" charset="0"/>
                <a:ea typeface="SimSun" panose="02010600030101010101" pitchFamily="2" charset="-122"/>
                <a:cs typeface="Arial" panose="020B0604020202020204" pitchFamily="34" charset="0"/>
              </a:rPr>
              <a:t>Figure S1</a:t>
            </a:r>
            <a:r>
              <a:rPr lang="en-GB" sz="1200" b="1" dirty="0">
                <a:latin typeface="Arial" panose="020B0604020202020204" pitchFamily="34" charset="0"/>
                <a:ea typeface="SimSun" panose="02010600030101010101" pitchFamily="2" charset="-122"/>
                <a:cs typeface="Arial" panose="020B0604020202020204" pitchFamily="34" charset="0"/>
              </a:rPr>
              <a:t>. </a:t>
            </a:r>
            <a:r>
              <a:rPr lang="en-GB" sz="1200" dirty="0">
                <a:latin typeface="Arial" panose="020B0604020202020204" pitchFamily="34" charset="0"/>
                <a:ea typeface="SimSun" panose="02010600030101010101" pitchFamily="2" charset="-122"/>
                <a:cs typeface="Arial" panose="020B0604020202020204" pitchFamily="34" charset="0"/>
              </a:rPr>
              <a:t>Distress of mice before and after BDL. Changes in the distress score </a:t>
            </a:r>
            <a:r>
              <a:rPr lang="en-GB" sz="1200" dirty="0" smtClean="0">
                <a:latin typeface="Arial" panose="020B0604020202020204" pitchFamily="34" charset="0"/>
                <a:ea typeface="SimSun" panose="02010600030101010101" pitchFamily="2" charset="-122"/>
                <a:cs typeface="Arial" panose="020B0604020202020204" pitchFamily="34" charset="0"/>
              </a:rPr>
              <a:t>(a), </a:t>
            </a:r>
            <a:r>
              <a:rPr lang="en-GB" sz="1200" dirty="0">
                <a:latin typeface="Arial" panose="020B0604020202020204" pitchFamily="34" charset="0"/>
                <a:ea typeface="SimSun" panose="02010600030101010101" pitchFamily="2" charset="-122"/>
                <a:cs typeface="Arial" panose="020B0604020202020204" pitchFamily="34" charset="0"/>
              </a:rPr>
              <a:t>burrowing activity </a:t>
            </a:r>
            <a:r>
              <a:rPr lang="en-GB" sz="1200" dirty="0" smtClean="0">
                <a:latin typeface="Arial" panose="020B0604020202020204" pitchFamily="34" charset="0"/>
                <a:ea typeface="SimSun" panose="02010600030101010101" pitchFamily="2" charset="-122"/>
                <a:cs typeface="Arial" panose="020B0604020202020204" pitchFamily="34" charset="0"/>
              </a:rPr>
              <a:t>(b) </a:t>
            </a:r>
            <a:r>
              <a:rPr lang="en-GB" sz="1200" dirty="0">
                <a:latin typeface="Arial" panose="020B0604020202020204" pitchFamily="34" charset="0"/>
                <a:ea typeface="SimSun" panose="02010600030101010101" pitchFamily="2" charset="-122"/>
                <a:cs typeface="Arial" panose="020B0604020202020204" pitchFamily="34" charset="0"/>
              </a:rPr>
              <a:t>and body weight </a:t>
            </a:r>
            <a:r>
              <a:rPr lang="en-GB" sz="1200" dirty="0" smtClean="0">
                <a:latin typeface="Arial" panose="020B0604020202020204" pitchFamily="34" charset="0"/>
                <a:ea typeface="SimSun" panose="02010600030101010101" pitchFamily="2" charset="-122"/>
                <a:cs typeface="Arial" panose="020B0604020202020204" pitchFamily="34" charset="0"/>
              </a:rPr>
              <a:t>(c) </a:t>
            </a:r>
            <a:r>
              <a:rPr lang="en-GB" sz="1200" dirty="0">
                <a:latin typeface="Arial" panose="020B0604020202020204" pitchFamily="34" charset="0"/>
                <a:ea typeface="SimSun" panose="02010600030101010101" pitchFamily="2" charset="-122"/>
                <a:cs typeface="Arial" panose="020B0604020202020204" pitchFamily="34" charset="0"/>
              </a:rPr>
              <a:t>previous (p) to and after BDL during the acute (a), early (e), middle (m) and late (l) phase of cholestasis. No significant differences were observed between Sham treated mice and mice treated with MCC950. Mann-Whitney rank sum test </a:t>
            </a:r>
            <a:r>
              <a:rPr lang="en-GB" sz="1200" dirty="0" smtClean="0">
                <a:latin typeface="Arial" panose="020B0604020202020204" pitchFamily="34" charset="0"/>
                <a:ea typeface="SimSun" panose="02010600030101010101" pitchFamily="2" charset="-122"/>
                <a:cs typeface="Arial" panose="020B0604020202020204" pitchFamily="34" charset="0"/>
              </a:rPr>
              <a:t>(a) </a:t>
            </a:r>
            <a:r>
              <a:rPr lang="en-GB" sz="1200" dirty="0">
                <a:latin typeface="Arial" panose="020B0604020202020204" pitchFamily="34" charset="0"/>
                <a:ea typeface="SimSun" panose="02010600030101010101" pitchFamily="2" charset="-122"/>
                <a:cs typeface="Arial" panose="020B0604020202020204" pitchFamily="34" charset="0"/>
              </a:rPr>
              <a:t>or Student’s t test </a:t>
            </a:r>
            <a:r>
              <a:rPr lang="en-GB" sz="1200" dirty="0" smtClean="0">
                <a:latin typeface="Arial" panose="020B0604020202020204" pitchFamily="34" charset="0"/>
                <a:ea typeface="SimSun" panose="02010600030101010101" pitchFamily="2" charset="-122"/>
                <a:cs typeface="Arial" panose="020B0604020202020204" pitchFamily="34" charset="0"/>
              </a:rPr>
              <a:t>(b, </a:t>
            </a:r>
            <a:r>
              <a:rPr lang="en-GB" sz="1200" dirty="0">
                <a:latin typeface="Arial" panose="020B0604020202020204" pitchFamily="34" charset="0"/>
                <a:ea typeface="SimSun" panose="02010600030101010101" pitchFamily="2" charset="-122"/>
                <a:cs typeface="Arial" panose="020B0604020202020204" pitchFamily="34" charset="0"/>
              </a:rPr>
              <a:t>c</a:t>
            </a:r>
            <a:r>
              <a:rPr lang="en-GB" sz="1200" dirty="0" smtClean="0">
                <a:latin typeface="Arial" panose="020B0604020202020204" pitchFamily="34" charset="0"/>
                <a:ea typeface="SimSun" panose="02010600030101010101" pitchFamily="2" charset="-122"/>
                <a:cs typeface="Arial" panose="020B0604020202020204" pitchFamily="34" charset="0"/>
              </a:rPr>
              <a:t>), </a:t>
            </a:r>
            <a:r>
              <a:rPr lang="en-GB" sz="1200" dirty="0">
                <a:latin typeface="Arial" panose="020B0604020202020204" pitchFamily="34" charset="0"/>
                <a:ea typeface="SimSun" panose="02010600030101010101" pitchFamily="2" charset="-122"/>
                <a:cs typeface="Arial" panose="020B0604020202020204" pitchFamily="34" charset="0"/>
              </a:rPr>
              <a:t>n = 9 mice for Sham, n = 7 mice for </a:t>
            </a:r>
            <a:r>
              <a:rPr lang="en-GB" sz="1200" dirty="0" smtClean="0">
                <a:latin typeface="Arial" panose="020B0604020202020204" pitchFamily="34" charset="0"/>
                <a:ea typeface="SimSun" panose="02010600030101010101" pitchFamily="2" charset="-122"/>
                <a:cs typeface="Arial" panose="020B0604020202020204" pitchFamily="34" charset="0"/>
              </a:rPr>
              <a:t>MCC950.</a:t>
            </a:r>
            <a:endParaRPr lang="de-DE" sz="1200" dirty="0">
              <a:effectLst/>
              <a:latin typeface="Arial" panose="020B0604020202020204" pitchFamily="34" charset="0"/>
              <a:ea typeface="SimSun" panose="02010600030101010101" pitchFamily="2" charset="-122"/>
              <a:cs typeface="Arial" panose="020B0604020202020204" pitchFamily="34" charset="0"/>
            </a:endParaRPr>
          </a:p>
        </p:txBody>
      </p:sp>
      <p:sp>
        <p:nvSpPr>
          <p:cNvPr id="10" name="Textfeld 9"/>
          <p:cNvSpPr txBox="1"/>
          <p:nvPr/>
        </p:nvSpPr>
        <p:spPr>
          <a:xfrm>
            <a:off x="-3876" y="2553280"/>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b</a:t>
            </a:r>
            <a:endParaRPr lang="en-US" sz="2000" dirty="0">
              <a:latin typeface="Arial" panose="020B0604020202020204" pitchFamily="34" charset="0"/>
              <a:cs typeface="Arial" panose="020B0604020202020204" pitchFamily="34" charset="0"/>
            </a:endParaRPr>
          </a:p>
        </p:txBody>
      </p:sp>
      <p:sp>
        <p:nvSpPr>
          <p:cNvPr id="14" name="Textfeld 19"/>
          <p:cNvSpPr txBox="1"/>
          <p:nvPr/>
        </p:nvSpPr>
        <p:spPr>
          <a:xfrm>
            <a:off x="-3876" y="5257323"/>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c</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7427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193145" y="3447570"/>
            <a:ext cx="2025376" cy="3539665"/>
          </a:xfrm>
          <a:prstGeom prst="rect">
            <a:avLst/>
          </a:prstGeom>
        </p:spPr>
      </p:pic>
      <p:grpSp>
        <p:nvGrpSpPr>
          <p:cNvPr id="4" name="Gruppieren 3"/>
          <p:cNvGrpSpPr/>
          <p:nvPr/>
        </p:nvGrpSpPr>
        <p:grpSpPr>
          <a:xfrm>
            <a:off x="-3876" y="17139"/>
            <a:ext cx="6633835" cy="9896769"/>
            <a:chOff x="-3876" y="-58017"/>
            <a:chExt cx="6633835" cy="9896769"/>
          </a:xfrm>
        </p:grpSpPr>
        <p:sp>
          <p:nvSpPr>
            <p:cNvPr id="3" name="Textfeld 2"/>
            <p:cNvSpPr txBox="1"/>
            <p:nvPr/>
          </p:nvSpPr>
          <p:spPr>
            <a:xfrm>
              <a:off x="-3876" y="-58017"/>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a</a:t>
              </a:r>
              <a:endParaRPr lang="en-US" sz="2000" dirty="0">
                <a:latin typeface="Arial" panose="020B0604020202020204" pitchFamily="34" charset="0"/>
                <a:cs typeface="Arial" panose="020B0604020202020204" pitchFamily="34" charset="0"/>
              </a:endParaRPr>
            </a:p>
          </p:txBody>
        </p:sp>
        <p:sp>
          <p:nvSpPr>
            <p:cNvPr id="2" name="Rechteck 1"/>
            <p:cNvSpPr/>
            <p:nvPr/>
          </p:nvSpPr>
          <p:spPr>
            <a:xfrm>
              <a:off x="85069" y="6791764"/>
              <a:ext cx="6544890" cy="3046988"/>
            </a:xfrm>
            <a:prstGeom prst="rect">
              <a:avLst/>
            </a:prstGeom>
          </p:spPr>
          <p:txBody>
            <a:bodyPr wrap="square">
              <a:spAutoFit/>
            </a:bodyPr>
            <a:lstStyle/>
            <a:p>
              <a:pPr algn="just">
                <a:lnSpc>
                  <a:spcPct val="200000"/>
                </a:lnSpc>
                <a:spcAft>
                  <a:spcPts val="800"/>
                </a:spcAft>
              </a:pPr>
              <a:r>
                <a:rPr lang="en-GB" sz="1200" b="1" dirty="0" smtClean="0">
                  <a:latin typeface="Arial" panose="020B0604020202020204" pitchFamily="34" charset="0"/>
                  <a:ea typeface="SimSun" panose="02010600030101010101" pitchFamily="2" charset="-122"/>
                  <a:cs typeface="Arial" panose="020B0604020202020204" pitchFamily="34" charset="0"/>
                </a:rPr>
                <a:t>Supplementary Figure S2. </a:t>
              </a:r>
              <a:r>
                <a:rPr lang="en-GB" sz="1200" dirty="0" smtClean="0">
                  <a:latin typeface="Arial" panose="020B0604020202020204" pitchFamily="34" charset="0"/>
                  <a:cs typeface="Arial" panose="020B0604020202020204" pitchFamily="34" charset="0"/>
                </a:rPr>
                <a:t>Distress of mice with low and high ALP concentration in blood plasma. The distress score (a) and burrowing activity (b) was not significantly increased, whereas the body weight (c) was decreased (Mann-Whitney rank sum test,</a:t>
              </a:r>
              <a:r>
                <a:rPr lang="en-GB" sz="1200" i="1" dirty="0" smtClean="0">
                  <a:latin typeface="Arial" panose="020B0604020202020204" pitchFamily="34" charset="0"/>
                  <a:cs typeface="Arial" panose="020B0604020202020204" pitchFamily="34" charset="0"/>
                </a:rPr>
                <a:t> </a:t>
              </a:r>
              <a:r>
                <a:rPr lang="en-GB" sz="1200" i="1" dirty="0">
                  <a:latin typeface="Arial" panose="020B0604020202020204" pitchFamily="34" charset="0"/>
                  <a:cs typeface="Arial" panose="020B0604020202020204" pitchFamily="34" charset="0"/>
                </a:rPr>
                <a:t>P </a:t>
              </a:r>
              <a:r>
                <a:rPr lang="en-GB" sz="1200" dirty="0">
                  <a:latin typeface="Arial" panose="020B0604020202020204" pitchFamily="34" charset="0"/>
                  <a:cs typeface="Arial" panose="020B0604020202020204" pitchFamily="34" charset="0"/>
                </a:rPr>
                <a:t>= </a:t>
              </a:r>
              <a:r>
                <a:rPr lang="en-GB" sz="1200" dirty="0" smtClean="0">
                  <a:latin typeface="Arial" panose="020B0604020202020204" pitchFamily="34" charset="0"/>
                  <a:cs typeface="Arial" panose="020B0604020202020204" pitchFamily="34" charset="0"/>
                </a:rPr>
                <a:t>0.002) and corticosterone concentration (d) was increased (Mann-Whitney rank sum test, </a:t>
              </a:r>
              <a:r>
                <a:rPr lang="en-GB" sz="1200" i="1" dirty="0" smtClean="0">
                  <a:latin typeface="Arial" panose="020B0604020202020204" pitchFamily="34" charset="0"/>
                  <a:cs typeface="Arial" panose="020B0604020202020204" pitchFamily="34" charset="0"/>
                </a:rPr>
                <a:t>P </a:t>
              </a:r>
              <a:r>
                <a:rPr lang="en-GB" sz="1200" dirty="0">
                  <a:latin typeface="Arial" panose="020B0604020202020204" pitchFamily="34" charset="0"/>
                  <a:cs typeface="Arial" panose="020B0604020202020204" pitchFamily="34" charset="0"/>
                </a:rPr>
                <a:t>= </a:t>
              </a:r>
              <a:r>
                <a:rPr lang="en-GB" sz="1200" dirty="0" smtClean="0">
                  <a:latin typeface="Arial" panose="020B0604020202020204" pitchFamily="34" charset="0"/>
                  <a:cs typeface="Arial" panose="020B0604020202020204" pitchFamily="34" charset="0"/>
                </a:rPr>
                <a:t>0.017), </a:t>
              </a:r>
              <a:r>
                <a:rPr lang="en-GB" sz="1200" dirty="0">
                  <a:latin typeface="Arial" panose="020B0604020202020204" pitchFamily="34" charset="0"/>
                  <a:cs typeface="Arial" panose="020B0604020202020204" pitchFamily="34" charset="0"/>
                </a:rPr>
                <a:t>when comparing mice with low ALP (</a:t>
              </a:r>
              <a:r>
                <a:rPr lang="en-GB" sz="1200" dirty="0" smtClean="0">
                  <a:latin typeface="Arial" panose="020B0604020202020204" pitchFamily="34" charset="0"/>
                  <a:cs typeface="Arial" panose="020B0604020202020204" pitchFamily="34" charset="0"/>
                </a:rPr>
                <a:t>≤562 </a:t>
              </a:r>
              <a:r>
                <a:rPr lang="en-GB" sz="1200" dirty="0">
                  <a:latin typeface="Arial" panose="020B0604020202020204" pitchFamily="34" charset="0"/>
                  <a:cs typeface="Arial" panose="020B0604020202020204" pitchFamily="34" charset="0"/>
                </a:rPr>
                <a:t>U/L) to mice with high ALP </a:t>
              </a:r>
              <a:r>
                <a:rPr lang="en-GB" sz="1200" dirty="0" smtClean="0">
                  <a:latin typeface="Arial" panose="020B0604020202020204" pitchFamily="34" charset="0"/>
                  <a:cs typeface="Arial" panose="020B0604020202020204" pitchFamily="34" charset="0"/>
                </a:rPr>
                <a:t>(&gt;562 </a:t>
              </a:r>
              <a:r>
                <a:rPr lang="en-GB" sz="1200" dirty="0">
                  <a:latin typeface="Arial" panose="020B0604020202020204" pitchFamily="34" charset="0"/>
                  <a:cs typeface="Arial" panose="020B0604020202020204" pitchFamily="34" charset="0"/>
                </a:rPr>
                <a:t>U/L</a:t>
              </a:r>
              <a:r>
                <a:rPr lang="en-GB" sz="1200" dirty="0" smtClean="0">
                  <a:latin typeface="Arial" panose="020B0604020202020204" pitchFamily="34" charset="0"/>
                  <a:cs typeface="Arial" panose="020B0604020202020204" pitchFamily="34" charset="0"/>
                </a:rPr>
                <a:t>) concentration. </a:t>
              </a:r>
              <a:r>
                <a:rPr lang="en-GB" sz="1200" dirty="0">
                  <a:latin typeface="Arial" panose="020B0604020202020204" pitchFamily="34" charset="0"/>
                  <a:cs typeface="Arial" panose="020B0604020202020204" pitchFamily="34" charset="0"/>
                </a:rPr>
                <a:t>ROC curve analysis </a:t>
              </a:r>
              <a:r>
                <a:rPr lang="en-GB" sz="1200" dirty="0" smtClean="0">
                  <a:latin typeface="Arial" panose="020B0604020202020204" pitchFamily="34" charset="0"/>
                  <a:cs typeface="Arial" panose="020B0604020202020204" pitchFamily="34" charset="0"/>
                </a:rPr>
                <a:t>(</a:t>
              </a:r>
              <a:r>
                <a:rPr lang="en-GB" sz="1200" smtClean="0">
                  <a:latin typeface="Arial" panose="020B0604020202020204" pitchFamily="34" charset="0"/>
                  <a:cs typeface="Arial" panose="020B0604020202020204" pitchFamily="34" charset="0"/>
                </a:rPr>
                <a:t>e) shows </a:t>
              </a:r>
              <a:r>
                <a:rPr lang="en-GB" sz="1200" dirty="0">
                  <a:latin typeface="Arial" panose="020B0604020202020204" pitchFamily="34" charset="0"/>
                  <a:cs typeface="Arial" panose="020B0604020202020204" pitchFamily="34" charset="0"/>
                </a:rPr>
                <a:t>the area under the curve (AUC) for body weight  and corticosterone concentration and both distress parameters. Low </a:t>
              </a:r>
              <a:r>
                <a:rPr lang="en-GB" sz="1200" dirty="0" smtClean="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40 data points; high </a:t>
              </a:r>
              <a:r>
                <a:rPr lang="en-GB" sz="1200" dirty="0" smtClean="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13 data points.</a:t>
              </a:r>
              <a:endParaRPr lang="de-DE" sz="1200" dirty="0">
                <a:effectLst/>
                <a:latin typeface="Arial" panose="020B0604020202020204" pitchFamily="34" charset="0"/>
                <a:ea typeface="SimSun" panose="02010600030101010101" pitchFamily="2" charset="-122"/>
                <a:cs typeface="Arial" panose="020B0604020202020204" pitchFamily="34" charset="0"/>
              </a:endParaRPr>
            </a:p>
          </p:txBody>
        </p:sp>
        <p:sp>
          <p:nvSpPr>
            <p:cNvPr id="10" name="Textfeld 9"/>
            <p:cNvSpPr txBox="1"/>
            <p:nvPr/>
          </p:nvSpPr>
          <p:spPr>
            <a:xfrm>
              <a:off x="21176" y="3417574"/>
              <a:ext cx="469557" cy="400110"/>
            </a:xfrm>
            <a:prstGeom prst="rect">
              <a:avLst/>
            </a:prstGeom>
            <a:noFill/>
          </p:spPr>
          <p:txBody>
            <a:bodyPr wrap="square" rtlCol="0">
              <a:spAutoFit/>
            </a:bodyPr>
            <a:lstStyle/>
            <a:p>
              <a:r>
                <a:rPr lang="de-DE" sz="2000" dirty="0" smtClean="0">
                  <a:latin typeface="Arial" panose="020B0604020202020204" pitchFamily="34" charset="0"/>
                  <a:cs typeface="Arial" panose="020B0604020202020204" pitchFamily="34" charset="0"/>
                </a:rPr>
                <a:t>d</a:t>
              </a:r>
              <a:endParaRPr lang="en-US" sz="2000" dirty="0">
                <a:latin typeface="Arial" panose="020B0604020202020204" pitchFamily="34" charset="0"/>
                <a:cs typeface="Arial" panose="020B0604020202020204" pitchFamily="34" charset="0"/>
              </a:endParaRPr>
            </a:p>
          </p:txBody>
        </p:sp>
      </p:grpSp>
      <p:pic>
        <p:nvPicPr>
          <p:cNvPr id="11" name="Picture 10"/>
          <p:cNvPicPr>
            <a:picLocks noChangeAspect="1"/>
          </p:cNvPicPr>
          <p:nvPr/>
        </p:nvPicPr>
        <p:blipFill>
          <a:blip r:embed="rId3"/>
          <a:stretch>
            <a:fillRect/>
          </a:stretch>
        </p:blipFill>
        <p:spPr>
          <a:xfrm>
            <a:off x="234118" y="187084"/>
            <a:ext cx="1973500" cy="3418379"/>
          </a:xfrm>
          <a:prstGeom prst="rect">
            <a:avLst/>
          </a:prstGeom>
        </p:spPr>
      </p:pic>
      <p:pic>
        <p:nvPicPr>
          <p:cNvPr id="13" name="Picture 12"/>
          <p:cNvPicPr>
            <a:picLocks noChangeAspect="1"/>
          </p:cNvPicPr>
          <p:nvPr/>
        </p:nvPicPr>
        <p:blipFill>
          <a:blip r:embed="rId4"/>
          <a:stretch>
            <a:fillRect/>
          </a:stretch>
        </p:blipFill>
        <p:spPr>
          <a:xfrm>
            <a:off x="2398544" y="78324"/>
            <a:ext cx="1962588" cy="3527139"/>
          </a:xfrm>
          <a:prstGeom prst="rect">
            <a:avLst/>
          </a:prstGeom>
        </p:spPr>
      </p:pic>
      <p:sp>
        <p:nvSpPr>
          <p:cNvPr id="12" name="Textfeld 11"/>
          <p:cNvSpPr txBox="1"/>
          <p:nvPr/>
        </p:nvSpPr>
        <p:spPr>
          <a:xfrm>
            <a:off x="2273021" y="16055"/>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b</a:t>
            </a:r>
            <a:endParaRPr lang="en-US" sz="2000" dirty="0">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5"/>
          <a:stretch>
            <a:fillRect/>
          </a:stretch>
        </p:blipFill>
        <p:spPr>
          <a:xfrm>
            <a:off x="4564584" y="78324"/>
            <a:ext cx="1978480" cy="3527139"/>
          </a:xfrm>
          <a:prstGeom prst="rect">
            <a:avLst/>
          </a:prstGeom>
        </p:spPr>
      </p:pic>
      <p:sp>
        <p:nvSpPr>
          <p:cNvPr id="15" name="Textfeld 14"/>
          <p:cNvSpPr txBox="1"/>
          <p:nvPr/>
        </p:nvSpPr>
        <p:spPr>
          <a:xfrm>
            <a:off x="4544187" y="16055"/>
            <a:ext cx="469557" cy="400110"/>
          </a:xfrm>
          <a:prstGeom prst="rect">
            <a:avLst/>
          </a:prstGeom>
          <a:noFill/>
        </p:spPr>
        <p:txBody>
          <a:bodyPr wrap="square" rtlCol="0">
            <a:spAutoFit/>
          </a:bodyPr>
          <a:lstStyle/>
          <a:p>
            <a:r>
              <a:rPr lang="de-DE" sz="2000" dirty="0" smtClean="0">
                <a:latin typeface="Arial" panose="020B0604020202020204" pitchFamily="34" charset="0"/>
                <a:cs typeface="Arial" panose="020B0604020202020204" pitchFamily="34" charset="0"/>
              </a:rPr>
              <a:t>c</a:t>
            </a:r>
            <a:endParaRPr lang="en-US" sz="2000" dirty="0">
              <a:latin typeface="Arial" panose="020B0604020202020204" pitchFamily="34" charset="0"/>
              <a:cs typeface="Arial" panose="020B0604020202020204" pitchFamily="34" charset="0"/>
            </a:endParaRPr>
          </a:p>
        </p:txBody>
      </p:sp>
      <p:sp>
        <p:nvSpPr>
          <p:cNvPr id="16" name="Textfeld 15"/>
          <p:cNvSpPr txBox="1"/>
          <p:nvPr/>
        </p:nvSpPr>
        <p:spPr>
          <a:xfrm>
            <a:off x="2295092" y="3492730"/>
            <a:ext cx="469557" cy="400110"/>
          </a:xfrm>
          <a:prstGeom prst="rect">
            <a:avLst/>
          </a:prstGeom>
          <a:noFill/>
        </p:spPr>
        <p:txBody>
          <a:bodyPr wrap="square" rtlCol="0">
            <a:spAutoFit/>
          </a:bodyPr>
          <a:lstStyle/>
          <a:p>
            <a:r>
              <a:rPr lang="de-DE" sz="2000" dirty="0" smtClean="0">
                <a:latin typeface="Arial" panose="020B0604020202020204" pitchFamily="34" charset="0"/>
                <a:cs typeface="Arial" panose="020B0604020202020204" pitchFamily="34" charset="0"/>
              </a:rPr>
              <a:t>e</a:t>
            </a:r>
            <a:endParaRPr lang="en-US" sz="2000" dirty="0">
              <a:latin typeface="Arial" panose="020B0604020202020204" pitchFamily="34" charset="0"/>
              <a:cs typeface="Arial" panose="020B0604020202020204" pitchFamily="34" charset="0"/>
            </a:endParaRPr>
          </a:p>
        </p:txBody>
      </p:sp>
      <p:pic>
        <p:nvPicPr>
          <p:cNvPr id="19" name="Picture 18"/>
          <p:cNvPicPr>
            <a:picLocks noChangeAspect="1"/>
          </p:cNvPicPr>
          <p:nvPr/>
        </p:nvPicPr>
        <p:blipFill>
          <a:blip r:embed="rId6"/>
          <a:stretch>
            <a:fillRect/>
          </a:stretch>
        </p:blipFill>
        <p:spPr>
          <a:xfrm>
            <a:off x="2811923" y="3567885"/>
            <a:ext cx="3202509" cy="3299035"/>
          </a:xfrm>
          <a:prstGeom prst="rect">
            <a:avLst/>
          </a:prstGeom>
        </p:spPr>
      </p:pic>
    </p:spTree>
    <p:extLst>
      <p:ext uri="{BB962C8B-B14F-4D97-AF65-F5344CB8AC3E}">
        <p14:creationId xmlns:p14="http://schemas.microsoft.com/office/powerpoint/2010/main" val="1669778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p:cNvGraphicFramePr>
            <a:graphicFrameLocks noChangeAspect="1"/>
          </p:cNvGraphicFramePr>
          <p:nvPr>
            <p:extLst>
              <p:ext uri="{D42A27DB-BD31-4B8C-83A1-F6EECF244321}">
                <p14:modId xmlns:p14="http://schemas.microsoft.com/office/powerpoint/2010/main" val="4240665890"/>
              </p:ext>
            </p:extLst>
          </p:nvPr>
        </p:nvGraphicFramePr>
        <p:xfrm>
          <a:off x="491688" y="4116096"/>
          <a:ext cx="2752553" cy="3358496"/>
        </p:xfrm>
        <a:graphic>
          <a:graphicData uri="http://schemas.openxmlformats.org/presentationml/2006/ole">
            <mc:AlternateContent xmlns:mc="http://schemas.openxmlformats.org/markup-compatibility/2006">
              <mc:Choice xmlns:v="urn:schemas-microsoft-com:vml" Requires="v">
                <p:oleObj spid="_x0000_s1036" name="SPW 12.0 Graph" r:id="rId3" imgW="3163854" imgH="3860340" progId="SigmaPlotGraphicObject.11">
                  <p:embed/>
                </p:oleObj>
              </mc:Choice>
              <mc:Fallback>
                <p:oleObj name="SPW 12.0 Graph" r:id="rId3" imgW="3163854" imgH="3860340" progId="SigmaPlotGraphicObject.11">
                  <p:embed/>
                  <p:pic>
                    <p:nvPicPr>
                      <p:cNvPr id="0" name=""/>
                      <p:cNvPicPr/>
                      <p:nvPr/>
                    </p:nvPicPr>
                    <p:blipFill>
                      <a:blip r:embed="rId4"/>
                      <a:stretch>
                        <a:fillRect/>
                      </a:stretch>
                    </p:blipFill>
                    <p:spPr>
                      <a:xfrm>
                        <a:off x="491688" y="4116096"/>
                        <a:ext cx="2752553" cy="3358496"/>
                      </a:xfrm>
                      <a:prstGeom prst="rect">
                        <a:avLst/>
                      </a:prstGeom>
                    </p:spPr>
                  </p:pic>
                </p:oleObj>
              </mc:Fallback>
            </mc:AlternateContent>
          </a:graphicData>
        </a:graphic>
      </p:graphicFrame>
      <p:graphicFrame>
        <p:nvGraphicFramePr>
          <p:cNvPr id="2" name="Objekt 1"/>
          <p:cNvGraphicFramePr>
            <a:graphicFrameLocks noChangeAspect="1"/>
          </p:cNvGraphicFramePr>
          <p:nvPr>
            <p:extLst>
              <p:ext uri="{D42A27DB-BD31-4B8C-83A1-F6EECF244321}">
                <p14:modId xmlns:p14="http://schemas.microsoft.com/office/powerpoint/2010/main" val="372562975"/>
              </p:ext>
            </p:extLst>
          </p:nvPr>
        </p:nvGraphicFramePr>
        <p:xfrm>
          <a:off x="3951231" y="3904612"/>
          <a:ext cx="2606646" cy="3525418"/>
        </p:xfrm>
        <a:graphic>
          <a:graphicData uri="http://schemas.openxmlformats.org/presentationml/2006/ole">
            <mc:AlternateContent xmlns:mc="http://schemas.openxmlformats.org/markup-compatibility/2006">
              <mc:Choice xmlns:v="urn:schemas-microsoft-com:vml" Requires="v">
                <p:oleObj spid="_x0000_s1037" name="SPW 12.0 Graph" r:id="rId5" imgW="2996145" imgH="4052205" progId="SigmaPlotGraphicObject.11">
                  <p:embed/>
                </p:oleObj>
              </mc:Choice>
              <mc:Fallback>
                <p:oleObj name="SPW 12.0 Graph" r:id="rId5" imgW="2996145" imgH="4052205" progId="SigmaPlotGraphicObject.11">
                  <p:embed/>
                  <p:pic>
                    <p:nvPicPr>
                      <p:cNvPr id="0" name=""/>
                      <p:cNvPicPr/>
                      <p:nvPr/>
                    </p:nvPicPr>
                    <p:blipFill>
                      <a:blip r:embed="rId6"/>
                      <a:stretch>
                        <a:fillRect/>
                      </a:stretch>
                    </p:blipFill>
                    <p:spPr>
                      <a:xfrm>
                        <a:off x="3951231" y="3904612"/>
                        <a:ext cx="2606646" cy="3525418"/>
                      </a:xfrm>
                      <a:prstGeom prst="rect">
                        <a:avLst/>
                      </a:prstGeom>
                    </p:spPr>
                  </p:pic>
                </p:oleObj>
              </mc:Fallback>
            </mc:AlternateContent>
          </a:graphicData>
        </a:graphic>
      </p:graphicFrame>
      <p:sp>
        <p:nvSpPr>
          <p:cNvPr id="15" name="Rechteck 14"/>
          <p:cNvSpPr/>
          <p:nvPr/>
        </p:nvSpPr>
        <p:spPr>
          <a:xfrm>
            <a:off x="62436" y="7618905"/>
            <a:ext cx="6544890" cy="2308324"/>
          </a:xfrm>
          <a:prstGeom prst="rect">
            <a:avLst/>
          </a:prstGeom>
        </p:spPr>
        <p:txBody>
          <a:bodyPr wrap="square">
            <a:spAutoFit/>
          </a:bodyPr>
          <a:lstStyle/>
          <a:p>
            <a:pPr algn="just">
              <a:lnSpc>
                <a:spcPct val="200000"/>
              </a:lnSpc>
              <a:spcAft>
                <a:spcPts val="800"/>
              </a:spcAft>
            </a:pPr>
            <a:r>
              <a:rPr lang="en-GB" sz="1200" b="1" dirty="0" smtClean="0">
                <a:latin typeface="Arial" panose="020B0604020202020204" pitchFamily="34" charset="0"/>
                <a:ea typeface="SimSun" panose="02010600030101010101" pitchFamily="2" charset="-122"/>
                <a:cs typeface="Arial" panose="020B0604020202020204" pitchFamily="34" charset="0"/>
              </a:rPr>
              <a:t>Supplementary Figure S3. </a:t>
            </a:r>
            <a:r>
              <a:rPr lang="en-GB" sz="1200" dirty="0" smtClean="0">
                <a:latin typeface="Arial" panose="020B0604020202020204" pitchFamily="34" charset="0"/>
                <a:cs typeface="Arial" panose="020B0604020202020204" pitchFamily="34" charset="0"/>
              </a:rPr>
              <a:t>Tissue damage and oxidative stress. Enzymes in blood plasma such as aspartate aminotransferase (</a:t>
            </a:r>
            <a:r>
              <a:rPr lang="en-GB" sz="1200" dirty="0">
                <a:latin typeface="Arial" panose="020B0604020202020204" pitchFamily="34" charset="0"/>
                <a:cs typeface="Arial" panose="020B0604020202020204" pitchFamily="34" charset="0"/>
              </a:rPr>
              <a:t>a), </a:t>
            </a:r>
            <a:r>
              <a:rPr lang="en-GB" sz="1200" dirty="0" smtClean="0">
                <a:latin typeface="Arial" panose="020B0604020202020204" pitchFamily="34" charset="0"/>
                <a:cs typeface="Arial" panose="020B0604020202020204" pitchFamily="34" charset="0"/>
              </a:rPr>
              <a:t>alanine </a:t>
            </a:r>
            <a:r>
              <a:rPr lang="en-GB" sz="1200" dirty="0" err="1" smtClean="0">
                <a:latin typeface="Arial" panose="020B0604020202020204" pitchFamily="34" charset="0"/>
                <a:cs typeface="Arial" panose="020B0604020202020204" pitchFamily="34" charset="0"/>
              </a:rPr>
              <a:t>aminotransferease</a:t>
            </a:r>
            <a:r>
              <a:rPr lang="en-GB" sz="1200" dirty="0" smtClean="0">
                <a:latin typeface="Arial" panose="020B0604020202020204" pitchFamily="34" charset="0"/>
                <a:cs typeface="Arial" panose="020B0604020202020204" pitchFamily="34" charset="0"/>
              </a:rPr>
              <a:t> (b) </a:t>
            </a:r>
            <a:r>
              <a:rPr lang="en-GB" sz="1200" dirty="0">
                <a:latin typeface="Arial" panose="020B0604020202020204" pitchFamily="34" charset="0"/>
                <a:cs typeface="Arial" panose="020B0604020202020204" pitchFamily="34" charset="0"/>
              </a:rPr>
              <a:t>and </a:t>
            </a:r>
            <a:r>
              <a:rPr lang="en-GB" sz="1200" dirty="0" smtClean="0">
                <a:latin typeface="Arial" panose="020B0604020202020204" pitchFamily="34" charset="0"/>
                <a:cs typeface="Arial" panose="020B0604020202020204" pitchFamily="34" charset="0"/>
              </a:rPr>
              <a:t>glutamate dehydrogenase (c) indicating liver injury as well as </a:t>
            </a:r>
            <a:r>
              <a:rPr lang="en-GB" sz="1200" dirty="0" err="1" smtClean="0">
                <a:latin typeface="Arial" panose="020B0604020202020204" pitchFamily="34" charset="0"/>
                <a:cs typeface="Arial" panose="020B0604020202020204" pitchFamily="34" charset="0"/>
              </a:rPr>
              <a:t>malondialdehyde</a:t>
            </a:r>
            <a:r>
              <a:rPr lang="en-GB" sz="1200" dirty="0" smtClean="0">
                <a:latin typeface="Arial" panose="020B0604020202020204" pitchFamily="34" charset="0"/>
                <a:cs typeface="Arial" panose="020B0604020202020204" pitchFamily="34" charset="0"/>
              </a:rPr>
              <a:t> in the liver indicating oxidative stress (d) were </a:t>
            </a:r>
            <a:r>
              <a:rPr lang="en-GB" sz="1200" dirty="0">
                <a:latin typeface="Arial" panose="020B0604020202020204" pitchFamily="34" charset="0"/>
                <a:cs typeface="Arial" panose="020B0604020202020204" pitchFamily="34" charset="0"/>
              </a:rPr>
              <a:t>measured in </a:t>
            </a:r>
            <a:r>
              <a:rPr lang="en-GB" sz="1200" dirty="0" smtClean="0">
                <a:latin typeface="Arial" panose="020B0604020202020204" pitchFamily="34" charset="0"/>
                <a:cs typeface="Arial" panose="020B0604020202020204" pitchFamily="34" charset="0"/>
              </a:rPr>
              <a:t>healthy </a:t>
            </a:r>
            <a:r>
              <a:rPr lang="en-GB" sz="1200" dirty="0">
                <a:latin typeface="Arial" panose="020B0604020202020204" pitchFamily="34" charset="0"/>
                <a:cs typeface="Arial" panose="020B0604020202020204" pitchFamily="34" charset="0"/>
              </a:rPr>
              <a:t>mice </a:t>
            </a:r>
            <a:r>
              <a:rPr lang="en-GB" sz="1200" dirty="0" smtClean="0">
                <a:latin typeface="Arial" panose="020B0604020202020204" pitchFamily="34" charset="0"/>
                <a:cs typeface="Arial" panose="020B0604020202020204" pitchFamily="34" charset="0"/>
              </a:rPr>
              <a:t>(C), on day 14 after bile duct ligation (BDL) or on day 42 after repetitive CCl4 application (CCl4). </a:t>
            </a:r>
            <a:r>
              <a:rPr lang="en-US" sz="1200" dirty="0">
                <a:latin typeface="Arial" panose="020B0604020202020204" pitchFamily="34" charset="0"/>
                <a:cs typeface="Arial" panose="020B0604020202020204" pitchFamily="34" charset="0"/>
              </a:rPr>
              <a:t>S</a:t>
            </a:r>
            <a:r>
              <a:rPr lang="en-US" sz="1200" dirty="0" smtClean="0">
                <a:latin typeface="Arial" panose="020B0604020202020204" pitchFamily="34" charset="0"/>
                <a:cs typeface="Arial" panose="020B0604020202020204" pitchFamily="34" charset="0"/>
              </a:rPr>
              <a:t>ignificant differences between indicated </a:t>
            </a:r>
            <a:r>
              <a:rPr lang="en-US" sz="1200" dirty="0">
                <a:latin typeface="Arial" panose="020B0604020202020204" pitchFamily="34" charset="0"/>
                <a:cs typeface="Arial" panose="020B0604020202020204" pitchFamily="34" charset="0"/>
              </a:rPr>
              <a:t>data sets has been determined by </a:t>
            </a:r>
            <a:r>
              <a:rPr lang="en-US" sz="1200" dirty="0" smtClean="0">
                <a:latin typeface="Arial" panose="020B0604020202020204" pitchFamily="34" charset="0"/>
                <a:cs typeface="Arial" panose="020B0604020202020204" pitchFamily="34" charset="0"/>
              </a:rPr>
              <a:t>ANOVA on ranks (</a:t>
            </a:r>
            <a:r>
              <a:rPr lang="en-US" sz="1200" dirty="0" err="1" smtClean="0">
                <a:latin typeface="Arial" panose="020B0604020202020204" pitchFamily="34" charset="0"/>
                <a:cs typeface="Arial" panose="020B0604020202020204" pitchFamily="34" charset="0"/>
              </a:rPr>
              <a:t>a,b,c</a:t>
            </a:r>
            <a:r>
              <a:rPr lang="en-US" sz="1200" dirty="0" smtClean="0">
                <a:latin typeface="Arial" panose="020B0604020202020204" pitchFamily="34" charset="0"/>
                <a:cs typeface="Arial" panose="020B0604020202020204" pitchFamily="34" charset="0"/>
              </a:rPr>
              <a:t>) or ANOVA (d), </a:t>
            </a:r>
            <a:r>
              <a:rPr lang="en-US" sz="1200" dirty="0">
                <a:latin typeface="Arial" panose="020B0604020202020204" pitchFamily="34" charset="0"/>
                <a:cs typeface="Arial" panose="020B0604020202020204" pitchFamily="34" charset="0"/>
              </a:rPr>
              <a:t>*P ≤ </a:t>
            </a:r>
            <a:r>
              <a:rPr lang="en-US" sz="1200" dirty="0" smtClean="0">
                <a:latin typeface="Arial" panose="020B0604020202020204" pitchFamily="34" charset="0"/>
                <a:cs typeface="Arial" panose="020B0604020202020204" pitchFamily="34" charset="0"/>
              </a:rPr>
              <a:t>0.05.</a:t>
            </a:r>
            <a:endParaRPr lang="de-DE" sz="1200" dirty="0">
              <a:effectLst/>
              <a:latin typeface="Arial" panose="020B0604020202020204" pitchFamily="34" charset="0"/>
              <a:ea typeface="SimSun" panose="02010600030101010101" pitchFamily="2" charset="-122"/>
              <a:cs typeface="Arial" panose="020B0604020202020204" pitchFamily="34" charset="0"/>
            </a:endParaRPr>
          </a:p>
        </p:txBody>
      </p:sp>
      <p:pic>
        <p:nvPicPr>
          <p:cNvPr id="6" name="Picture 5"/>
          <p:cNvPicPr>
            <a:picLocks noChangeAspect="1"/>
          </p:cNvPicPr>
          <p:nvPr/>
        </p:nvPicPr>
        <p:blipFill>
          <a:blip r:embed="rId7"/>
          <a:stretch>
            <a:fillRect/>
          </a:stretch>
        </p:blipFill>
        <p:spPr>
          <a:xfrm>
            <a:off x="324270" y="410275"/>
            <a:ext cx="2908450" cy="3423462"/>
          </a:xfrm>
          <a:prstGeom prst="rect">
            <a:avLst/>
          </a:prstGeom>
        </p:spPr>
      </p:pic>
      <p:sp>
        <p:nvSpPr>
          <p:cNvPr id="10" name="Textfeld 9"/>
          <p:cNvSpPr txBox="1"/>
          <p:nvPr/>
        </p:nvSpPr>
        <p:spPr>
          <a:xfrm>
            <a:off x="286692" y="197694"/>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a</a:t>
            </a:r>
            <a:endParaRPr lang="en-US" sz="20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8"/>
          <a:stretch>
            <a:fillRect/>
          </a:stretch>
        </p:blipFill>
        <p:spPr>
          <a:xfrm>
            <a:off x="3761794" y="210220"/>
            <a:ext cx="2817952" cy="3635564"/>
          </a:xfrm>
          <a:prstGeom prst="rect">
            <a:avLst/>
          </a:prstGeom>
        </p:spPr>
      </p:pic>
      <p:sp>
        <p:nvSpPr>
          <p:cNvPr id="12" name="Textfeld 11"/>
          <p:cNvSpPr txBox="1"/>
          <p:nvPr/>
        </p:nvSpPr>
        <p:spPr>
          <a:xfrm>
            <a:off x="286692" y="3796519"/>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c</a:t>
            </a:r>
            <a:endParaRPr lang="en-US" sz="2000" dirty="0">
              <a:latin typeface="Arial" panose="020B0604020202020204" pitchFamily="34" charset="0"/>
              <a:cs typeface="Arial" panose="020B0604020202020204" pitchFamily="34" charset="0"/>
            </a:endParaRPr>
          </a:p>
        </p:txBody>
      </p:sp>
      <p:sp>
        <p:nvSpPr>
          <p:cNvPr id="11" name="Textfeld 10"/>
          <p:cNvSpPr txBox="1"/>
          <p:nvPr/>
        </p:nvSpPr>
        <p:spPr>
          <a:xfrm>
            <a:off x="3681700" y="201816"/>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b</a:t>
            </a:r>
            <a:endParaRPr lang="en-US" sz="2000" dirty="0">
              <a:latin typeface="Arial" panose="020B0604020202020204" pitchFamily="34" charset="0"/>
              <a:cs typeface="Arial" panose="020B0604020202020204" pitchFamily="34" charset="0"/>
            </a:endParaRPr>
          </a:p>
        </p:txBody>
      </p:sp>
      <p:sp>
        <p:nvSpPr>
          <p:cNvPr id="14" name="Textfeld 13"/>
          <p:cNvSpPr txBox="1"/>
          <p:nvPr/>
        </p:nvSpPr>
        <p:spPr>
          <a:xfrm>
            <a:off x="3681700" y="3800189"/>
            <a:ext cx="469557" cy="400110"/>
          </a:xfrm>
          <a:prstGeom prst="rect">
            <a:avLst/>
          </a:prstGeom>
          <a:noFill/>
        </p:spPr>
        <p:txBody>
          <a:bodyPr wrap="square" rtlCol="0">
            <a:spAutoFit/>
          </a:bodyPr>
          <a:lstStyle/>
          <a:p>
            <a:r>
              <a:rPr lang="de-DE" sz="2000" dirty="0">
                <a:latin typeface="Arial" panose="020B0604020202020204" pitchFamily="34" charset="0"/>
                <a:cs typeface="Arial" panose="020B0604020202020204" pitchFamily="34" charset="0"/>
              </a:rPr>
              <a:t>d</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1470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361</Words>
  <Application>Microsoft Office PowerPoint</Application>
  <PresentationFormat>A4-Papier (210 x 297 mm)</PresentationFormat>
  <Paragraphs>27</Paragraphs>
  <Slides>4</Slides>
  <Notes>0</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1</vt:i4>
      </vt:variant>
      <vt:variant>
        <vt:lpstr>Folientitel</vt:lpstr>
      </vt:variant>
      <vt:variant>
        <vt:i4>4</vt:i4>
      </vt:variant>
    </vt:vector>
  </HeadingPairs>
  <TitlesOfParts>
    <vt:vector size="10" baseType="lpstr">
      <vt:lpstr>SimSun</vt:lpstr>
      <vt:lpstr>Arial</vt:lpstr>
      <vt:lpstr>Calibri</vt:lpstr>
      <vt:lpstr>Calibri Light</vt:lpstr>
      <vt:lpstr>Office Theme</vt:lpstr>
      <vt:lpstr>SPW 12.0 Graph</vt:lpstr>
      <vt:lpstr>PowerPoint-Präsentation</vt:lpstr>
      <vt:lpstr>PowerPoint-Präsentation</vt:lpstr>
      <vt:lpstr>PowerPoint-Präsentation</vt:lpstr>
      <vt:lpstr>PowerPoint-Präsentation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Simone Kumstel</dc:creator>
  <cp:lastModifiedBy>Dietmar Zechner</cp:lastModifiedBy>
  <cp:revision>1132</cp:revision>
  <cp:lastPrinted>2020-09-01T14:41:43Z</cp:lastPrinted>
  <dcterms:created xsi:type="dcterms:W3CDTF">2018-06-15T12:17:05Z</dcterms:created>
  <dcterms:modified xsi:type="dcterms:W3CDTF">2020-09-09T15:00:06Z</dcterms:modified>
</cp:coreProperties>
</file>