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4316" r:id="rId1"/>
    <p:sldMasterId id="2147484459" r:id="rId2"/>
    <p:sldMasterId id="2147484471" r:id="rId3"/>
  </p:sldMasterIdLst>
  <p:handoutMasterIdLst>
    <p:handoutMasterId r:id="rId10"/>
  </p:handoutMasterIdLst>
  <p:sldIdLst>
    <p:sldId id="258" r:id="rId4"/>
    <p:sldId id="264" r:id="rId5"/>
    <p:sldId id="266" r:id="rId6"/>
    <p:sldId id="267" r:id="rId7"/>
    <p:sldId id="268" r:id="rId8"/>
    <p:sldId id="265" r:id="rId9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ECF3"/>
    <a:srgbClr val="C2D1E2"/>
    <a:srgbClr val="E9F2F5"/>
    <a:srgbClr val="F3CC75"/>
    <a:srgbClr val="EBAD21"/>
    <a:srgbClr val="FAEBC7"/>
    <a:srgbClr val="D2C79C"/>
    <a:srgbClr val="E7D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172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CAA2974-B8B3-4DFD-97D0-0F56117FC3FD}" type="datetimeFigureOut">
              <a:rPr lang="en-US" altLang="en-US"/>
              <a:pPr>
                <a:defRPr/>
              </a:pPr>
              <a:t>4/19/2020</a:t>
            </a:fld>
            <a:endParaRPr lang="en-US" altLang="en-US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500BB91-4637-4970-8DCF-898FDD5DBA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846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00926-B983-4603-B78D-043346203126}" type="datetimeFigureOut">
              <a:rPr lang="en-US" altLang="en-US"/>
              <a:pPr>
                <a:defRPr/>
              </a:pPr>
              <a:t>4/19/2020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6EA2E-8BA2-43ED-AE8B-8619F5D5D2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9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68E6-CF91-4716-9544-97C602D9A5E8}" type="datetimeFigureOut">
              <a:rPr lang="en-US" altLang="en-US"/>
              <a:pPr>
                <a:defRPr/>
              </a:pPr>
              <a:t>4/19/2020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62ED-51D9-4D1A-A777-8C21355B57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10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2551-145A-4EAB-9093-0C8F2A0FFC2E}" type="datetimeFigureOut">
              <a:rPr lang="en-US" altLang="en-US"/>
              <a:pPr>
                <a:defRPr/>
              </a:pPr>
              <a:t>4/19/2020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F15A-5F74-40CE-91D0-092263D127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592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CFD5-3A61-4416-B6D6-C0900AD7C10C}" type="datetimeFigureOut">
              <a:rPr lang="en-US" altLang="en-US"/>
              <a:pPr>
                <a:defRPr/>
              </a:pPr>
              <a:t>4/19/2020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BBBCC-EA15-4047-91DB-7B4CA17C78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171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F8DD-2019-451B-A9A9-DF878D617477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797D5-3D20-437B-9BE8-652529449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07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C040-FF0E-4440-AE51-6155E9A912FD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F305-4E83-42DA-A096-AED281043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53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741CE-4194-4D10-B421-247943E43988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B645-1023-4B67-A0F6-FEBC42829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0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1595-DFF9-49D0-BE82-E778861C72F4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94DC-F7D3-4F79-8237-EF611DD154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8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ECF0-83DF-457F-AABF-46671E761E3D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A501-0125-4E13-BA76-B03B55015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8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399C-CBDB-46E0-AE49-FA900086ED6C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8C88-058B-4932-8EEA-54A2A060A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29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56FDB-4FE7-414A-AE74-ED25010F4F8D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895BD-7C3B-4245-92DC-1732D7CF1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2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56B06-A335-40C1-89B8-1D6EBA52563A}" type="datetimeFigureOut">
              <a:rPr lang="en-US" altLang="en-US"/>
              <a:pPr>
                <a:defRPr/>
              </a:pPr>
              <a:t>4/19/2020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251B-D0D3-4AD3-8B38-970CDD9B5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332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E535-FABF-4032-AD5F-006C6C19A84A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E36A-9185-4BB8-8755-F96EA3321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53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3E8C-9F4B-4A04-90F1-EBA2C495C2DB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8B64-8481-4FFA-96B1-2923160A3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E671-F9A2-4D26-8967-F8DAF19AA4B2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8F06-EF06-4875-90AA-EC7D1D019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0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06DD-3895-4FBC-8FE2-D2AFB70FBB85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BB842-578E-4355-8F6E-FEF52B5516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A3F83-F954-42E1-9ECC-C013EB0835E7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B6BD-C193-4510-B3BD-21C229BEF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4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3AD7-51DF-4404-9804-16CE756646B9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6CD45-B1CC-47E3-A233-24509A484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414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360B-DFFA-452F-B430-00E623291F0B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B736-9FA2-4492-8611-7C411B22C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57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79F7-635E-40C6-8580-83FA6D960780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2283-85F7-4631-B8A4-8A7C32026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06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4A17-1C88-4D22-B1DE-B4260A7C1E21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30B4-5CA3-48E1-B000-EBC3633F8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7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23B-DE3E-462B-8A31-391EE3E36F8F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95B83-0445-436F-A0D0-F37862840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2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713F8-108A-41FF-898D-2D82DD910C21}" type="datetimeFigureOut">
              <a:rPr lang="en-US" altLang="en-US"/>
              <a:pPr>
                <a:defRPr/>
              </a:pPr>
              <a:t>4/19/2020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06ED-E199-4B13-AC5E-044C30DB6B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77524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2729-E1BC-4600-B40B-D02E5394AF88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4BC7-BF84-48B7-8DA4-3F69E5E2F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72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157FA-589A-47FD-B048-E889BC47FE34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6BDC9-FF88-478C-A626-FE42A5503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10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7BDF-8624-4D54-BBED-CDEA6E71656E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B1DF-5490-4D08-835C-DBBAD046A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3B96-FDB0-485C-9D2F-D2AF25CF35A5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454D-E06F-462D-B3D6-01EA05348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38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69F3-4DCB-4BA5-8CAF-F36C85987903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1323-2D76-423A-8E4A-E4BBF240C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8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28F7E-AE42-40C5-A706-3971190238A9}" type="datetimeFigureOut">
              <a:rPr lang="en-US" altLang="en-US"/>
              <a:pPr>
                <a:defRPr/>
              </a:pPr>
              <a:t>4/19/2020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BF3D-17F2-4CB9-A9E4-9674944421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4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B359E-19EF-4F07-9356-99886EE4144C}" type="datetimeFigureOut">
              <a:rPr lang="en-US" altLang="en-US"/>
              <a:pPr>
                <a:defRPr/>
              </a:pPr>
              <a:t>4/19/2020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AA2A8-C8A1-4DA3-9DE0-5A357E3DC2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27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9B600-FFF0-4F56-AB5A-A6B99E22E3E4}" type="datetimeFigureOut">
              <a:rPr lang="en-US" altLang="en-US"/>
              <a:pPr>
                <a:defRPr/>
              </a:pPr>
              <a:t>4/19/2020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07130-DE73-4706-8EF2-9584D44275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50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09B1-0483-4E75-A96E-8308B7D5BCC9}" type="datetimeFigureOut">
              <a:rPr lang="en-US" altLang="en-US"/>
              <a:pPr>
                <a:defRPr/>
              </a:pPr>
              <a:t>4/19/2020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ED452-7DEA-48DB-81A8-2DE0794F8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66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B4326-4EDE-45E5-8420-399F8AB93472}" type="datetimeFigureOut">
              <a:rPr lang="en-US" altLang="en-US"/>
              <a:pPr>
                <a:defRPr/>
              </a:pPr>
              <a:t>4/19/2020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FE2C2-AE53-47A3-B4B7-BEAF0DF88E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37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D0AD7-1166-4719-B671-1DA1975660B8}" type="datetimeFigureOut">
              <a:rPr lang="en-US" altLang="en-US"/>
              <a:pPr>
                <a:defRPr/>
              </a:pPr>
              <a:t>4/19/2020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65496-A7E0-4B5B-93F7-20CB56ACA5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660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 txBox="1">
            <a:spLocks/>
          </p:cNvSpPr>
          <p:nvPr userDrawn="1"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FC6B7-CD98-4CFF-824B-6F2461379FC2}" type="datetimeFigureOut">
              <a:rPr lang="en-US" altLang="en-US"/>
              <a:pPr>
                <a:defRPr/>
              </a:pPr>
              <a:t>4/19/2020</a:t>
            </a:fld>
            <a:endParaRPr lang="en-US" altLang="en-US"/>
          </a:p>
        </p:txBody>
      </p:sp>
      <p:sp>
        <p:nvSpPr>
          <p:cNvPr id="307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4B7A24-3368-4EAE-A399-A836B1696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  <p:sldLayoutId id="21474844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AC2F23-DA1F-490E-B89F-716E3A9C71BD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65F597-4073-4F80-81F2-F1BA18806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486" r:id="rId3"/>
    <p:sldLayoutId id="2147484487" r:id="rId4"/>
    <p:sldLayoutId id="2147484488" r:id="rId5"/>
    <p:sldLayoutId id="2147484489" r:id="rId6"/>
    <p:sldLayoutId id="2147484490" r:id="rId7"/>
    <p:sldLayoutId id="2147484491" r:id="rId8"/>
    <p:sldLayoutId id="2147484492" r:id="rId9"/>
    <p:sldLayoutId id="2147484493" r:id="rId10"/>
    <p:sldLayoutId id="21474844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EE7EC3-1DAC-4B8C-BBC4-4417CBD42DDB}" type="datetimeFigureOut">
              <a:rPr lang="en-US"/>
              <a:pPr>
                <a:defRPr/>
              </a:pPr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CEFFC1-DE4F-4407-9990-9DEEC7E8F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4102" name="Title 1"/>
          <p:cNvSpPr>
            <a:spLocks noGrp="1"/>
          </p:cNvSpPr>
          <p:nvPr>
            <p:ph type="ctrTitle"/>
          </p:nvPr>
        </p:nvSpPr>
        <p:spPr>
          <a:xfrm>
            <a:off x="609600" y="1219201"/>
            <a:ext cx="7772400" cy="1143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altLang="en-US" sz="1800" dirty="0"/>
              <a:t>Feasibility Study of PET Dynamic Imaging of [</a:t>
            </a:r>
            <a:r>
              <a:rPr lang="en-US" altLang="en-US" sz="1800" baseline="30000" dirty="0"/>
              <a:t>18</a:t>
            </a:r>
            <a:r>
              <a:rPr lang="en-US" altLang="en-US" sz="1800" dirty="0"/>
              <a:t>F]DHMT for Quantification of Reactive Oxygen Species in the Myocardium of Large Animals</a:t>
            </a:r>
            <a:endParaRPr lang="en-US" altLang="en-US" dirty="0"/>
          </a:p>
        </p:txBody>
      </p:sp>
      <p:sp>
        <p:nvSpPr>
          <p:cNvPr id="4103" name="Subtitle 3"/>
          <p:cNvSpPr>
            <a:spLocks noGrp="1"/>
          </p:cNvSpPr>
          <p:nvPr>
            <p:ph type="subTitle" idx="1"/>
          </p:nvPr>
        </p:nvSpPr>
        <p:spPr>
          <a:xfrm>
            <a:off x="419100" y="2502036"/>
            <a:ext cx="8380372" cy="128016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300" dirty="0"/>
          </a:p>
          <a:p>
            <a:r>
              <a:rPr lang="en-US" sz="900" dirty="0"/>
              <a:t>Jing Wu, </a:t>
            </a:r>
            <a:r>
              <a:rPr lang="en-US" sz="900" dirty="0" err="1"/>
              <a:t>PhD,</a:t>
            </a:r>
            <a:r>
              <a:rPr lang="en-US" sz="900" baseline="30000" dirty="0" err="1"/>
              <a:t>a</a:t>
            </a:r>
            <a:r>
              <a:rPr lang="en-US" sz="900" baseline="30000" dirty="0"/>
              <a:t>,</a:t>
            </a:r>
            <a:r>
              <a:rPr lang="en-US" sz="900" dirty="0"/>
              <a:t>* Nabil E. </a:t>
            </a:r>
            <a:r>
              <a:rPr lang="en-US" sz="900" dirty="0" err="1"/>
              <a:t>Boutagy</a:t>
            </a:r>
            <a:r>
              <a:rPr lang="en-US" sz="900" dirty="0"/>
              <a:t>, </a:t>
            </a:r>
            <a:r>
              <a:rPr lang="en-US" sz="900" dirty="0" err="1"/>
              <a:t>PhD,</a:t>
            </a:r>
            <a:r>
              <a:rPr lang="en-US" sz="900" baseline="30000" dirty="0" err="1"/>
              <a:t>b</a:t>
            </a:r>
            <a:r>
              <a:rPr lang="en-US" sz="900" baseline="30000" dirty="0"/>
              <a:t>,</a:t>
            </a:r>
            <a:r>
              <a:rPr lang="en-US" sz="900" dirty="0"/>
              <a:t>* </a:t>
            </a:r>
            <a:r>
              <a:rPr lang="en-US" sz="900" dirty="0" err="1"/>
              <a:t>Zhengxin</a:t>
            </a:r>
            <a:r>
              <a:rPr lang="en-US" sz="900" dirty="0"/>
              <a:t> Cai, </a:t>
            </a:r>
            <a:r>
              <a:rPr lang="en-US" sz="900" dirty="0" err="1"/>
              <a:t>PhD,</a:t>
            </a:r>
            <a:r>
              <a:rPr lang="en-US" sz="900" baseline="30000" dirty="0" err="1"/>
              <a:t>a</a:t>
            </a:r>
            <a:r>
              <a:rPr lang="en-US" sz="900" dirty="0"/>
              <a:t> Shu-</a:t>
            </a:r>
            <a:r>
              <a:rPr lang="en-US" sz="900" dirty="0" err="1"/>
              <a:t>fei</a:t>
            </a:r>
            <a:r>
              <a:rPr lang="en-US" sz="900" dirty="0"/>
              <a:t> Lin, </a:t>
            </a:r>
            <a:r>
              <a:rPr lang="en-US" sz="900" dirty="0" err="1"/>
              <a:t>PhD,</a:t>
            </a:r>
            <a:r>
              <a:rPr lang="en-US" sz="900" baseline="30000" dirty="0" err="1"/>
              <a:t>a</a:t>
            </a:r>
            <a:r>
              <a:rPr lang="en-US" sz="900" dirty="0"/>
              <a:t> Ming-</a:t>
            </a:r>
            <a:r>
              <a:rPr lang="en-US" sz="900" dirty="0" err="1"/>
              <a:t>Qiang</a:t>
            </a:r>
            <a:r>
              <a:rPr lang="en-US" sz="900" dirty="0"/>
              <a:t> Zheng, </a:t>
            </a:r>
            <a:r>
              <a:rPr lang="en-US" sz="900" dirty="0" err="1"/>
              <a:t>PhD,</a:t>
            </a:r>
            <a:r>
              <a:rPr lang="en-US" sz="900" baseline="30000" dirty="0" err="1"/>
              <a:t>a</a:t>
            </a:r>
            <a:r>
              <a:rPr lang="en-US" sz="900" dirty="0"/>
              <a:t> Attila </a:t>
            </a:r>
            <a:r>
              <a:rPr lang="en-US" sz="900" dirty="0" err="1"/>
              <a:t>Feher</a:t>
            </a:r>
            <a:r>
              <a:rPr lang="en-US" sz="900" dirty="0"/>
              <a:t> MD, </a:t>
            </a:r>
            <a:r>
              <a:rPr lang="en-US" sz="900" dirty="0" err="1"/>
              <a:t>PhD,</a:t>
            </a:r>
            <a:r>
              <a:rPr lang="en-US" sz="900" baseline="30000" dirty="0" err="1"/>
              <a:t>b</a:t>
            </a:r>
            <a:r>
              <a:rPr lang="en-US" sz="900" dirty="0"/>
              <a:t> John </a:t>
            </a:r>
            <a:r>
              <a:rPr lang="en-US" sz="900"/>
              <a:t>Stendahl, </a:t>
            </a:r>
            <a:r>
              <a:rPr lang="en-US" sz="900" dirty="0"/>
              <a:t>MD, </a:t>
            </a:r>
            <a:r>
              <a:rPr lang="en-US" sz="900" dirty="0" err="1"/>
              <a:t>PhD,</a:t>
            </a:r>
            <a:r>
              <a:rPr lang="en-US" sz="900" baseline="30000" dirty="0" err="1"/>
              <a:t>b</a:t>
            </a:r>
            <a:r>
              <a:rPr lang="en-US" sz="900" dirty="0"/>
              <a:t> Michael </a:t>
            </a:r>
            <a:r>
              <a:rPr lang="en-US" sz="900" dirty="0" err="1"/>
              <a:t>Kapinos,</a:t>
            </a:r>
            <a:r>
              <a:rPr lang="en-US" sz="900" baseline="30000" dirty="0" err="1"/>
              <a:t>a</a:t>
            </a:r>
            <a:r>
              <a:rPr lang="en-US" sz="900" dirty="0"/>
              <a:t> Jean-Dominique </a:t>
            </a:r>
            <a:r>
              <a:rPr lang="en-US" sz="900" dirty="0" err="1"/>
              <a:t>Gallezot</a:t>
            </a:r>
            <a:r>
              <a:rPr lang="en-US" sz="900" dirty="0"/>
              <a:t>, </a:t>
            </a:r>
            <a:r>
              <a:rPr lang="en-US" sz="900" dirty="0" err="1"/>
              <a:t>PhD,</a:t>
            </a:r>
            <a:r>
              <a:rPr lang="en-US" sz="900" baseline="30000" dirty="0" err="1"/>
              <a:t>a</a:t>
            </a:r>
            <a:r>
              <a:rPr lang="en-US" sz="900" dirty="0"/>
              <a:t> Hui Liu, </a:t>
            </a:r>
            <a:r>
              <a:rPr lang="en-US" sz="900" dirty="0" err="1"/>
              <a:t>PhD,</a:t>
            </a:r>
            <a:r>
              <a:rPr lang="en-US" sz="900" baseline="30000" dirty="0" err="1"/>
              <a:t>a</a:t>
            </a:r>
            <a:r>
              <a:rPr lang="en-US" sz="900" dirty="0"/>
              <a:t> Tim </a:t>
            </a:r>
            <a:r>
              <a:rPr lang="en-US" sz="900" dirty="0" err="1"/>
              <a:t>Mulnix</a:t>
            </a:r>
            <a:r>
              <a:rPr lang="en-US" sz="900" dirty="0"/>
              <a:t>, </a:t>
            </a:r>
            <a:r>
              <a:rPr lang="en-US" sz="900" dirty="0" err="1"/>
              <a:t>PhD,</a:t>
            </a:r>
            <a:r>
              <a:rPr lang="en-US" sz="900" baseline="30000" dirty="0" err="1"/>
              <a:t>a</a:t>
            </a:r>
            <a:r>
              <a:rPr lang="en-US" sz="900" dirty="0"/>
              <a:t> Wenjie Zhang, MD, </a:t>
            </a:r>
            <a:r>
              <a:rPr lang="en-US" sz="900" dirty="0" err="1"/>
              <a:t>PhD,</a:t>
            </a:r>
            <a:r>
              <a:rPr lang="en-US" sz="900" baseline="30000" dirty="0" err="1"/>
              <a:t>a</a:t>
            </a:r>
            <a:r>
              <a:rPr lang="en-US" sz="900" baseline="30000" dirty="0"/>
              <a:t> </a:t>
            </a:r>
            <a:r>
              <a:rPr lang="en-US" sz="900" dirty="0"/>
              <a:t>Marcel Lindemann, </a:t>
            </a:r>
            <a:r>
              <a:rPr lang="en-US" sz="900" dirty="0" err="1"/>
              <a:t>PhD,</a:t>
            </a:r>
            <a:r>
              <a:rPr lang="en-US" sz="900" baseline="30000" dirty="0" err="1"/>
              <a:t>a</a:t>
            </a:r>
            <a:r>
              <a:rPr lang="en-US" sz="900" dirty="0"/>
              <a:t> Jo-</a:t>
            </a:r>
            <a:r>
              <a:rPr lang="en-US" sz="900" dirty="0" err="1"/>
              <a:t>ku</a:t>
            </a:r>
            <a:r>
              <a:rPr lang="en-US" sz="900" dirty="0"/>
              <a:t> </a:t>
            </a:r>
            <a:r>
              <a:rPr lang="en-US" sz="900" dirty="0" err="1"/>
              <a:t>Teng,</a:t>
            </a:r>
            <a:r>
              <a:rPr lang="en-US" sz="900" baseline="30000" dirty="0" err="1"/>
              <a:t>a</a:t>
            </a:r>
            <a:r>
              <a:rPr lang="en-US" sz="900" dirty="0"/>
              <a:t> Edward J. Miller, MD, </a:t>
            </a:r>
            <a:r>
              <a:rPr lang="en-US" sz="900" dirty="0" err="1"/>
              <a:t>PhD,</a:t>
            </a:r>
            <a:r>
              <a:rPr lang="en-US" sz="900" baseline="30000" dirty="0" err="1"/>
              <a:t>b</a:t>
            </a:r>
            <a:r>
              <a:rPr lang="en-US" sz="900" baseline="30000" dirty="0"/>
              <a:t> </a:t>
            </a:r>
            <a:r>
              <a:rPr lang="en-US" sz="900" dirty="0" err="1"/>
              <a:t>Yiyun</a:t>
            </a:r>
            <a:r>
              <a:rPr lang="en-US" sz="900" dirty="0"/>
              <a:t> Huang, PhD,</a:t>
            </a:r>
            <a:r>
              <a:rPr lang="en-US" sz="900" baseline="30000" dirty="0"/>
              <a:t> a</a:t>
            </a:r>
            <a:r>
              <a:rPr lang="en-US" sz="900" dirty="0"/>
              <a:t> Richard E. Carson, </a:t>
            </a:r>
            <a:r>
              <a:rPr lang="en-US" sz="900" dirty="0" err="1"/>
              <a:t>PhD,</a:t>
            </a:r>
            <a:r>
              <a:rPr lang="en-US" sz="900" baseline="30000" dirty="0" err="1"/>
              <a:t>a</a:t>
            </a:r>
            <a:r>
              <a:rPr lang="en-US" sz="900" baseline="30000" dirty="0"/>
              <a:t> </a:t>
            </a:r>
            <a:r>
              <a:rPr lang="en-US" sz="900" dirty="0"/>
              <a:t>Albert J. </a:t>
            </a:r>
            <a:r>
              <a:rPr lang="en-US" sz="900" dirty="0" err="1"/>
              <a:t>Sinusas</a:t>
            </a:r>
            <a:r>
              <a:rPr lang="en-US" sz="900" dirty="0"/>
              <a:t>, </a:t>
            </a:r>
            <a:r>
              <a:rPr lang="en-US" sz="900" dirty="0" err="1"/>
              <a:t>MD,</a:t>
            </a:r>
            <a:r>
              <a:rPr lang="en-US" sz="900" baseline="30000" dirty="0" err="1"/>
              <a:t>a,b</a:t>
            </a:r>
            <a:r>
              <a:rPr lang="en-US" sz="900" dirty="0"/>
              <a:t> Chi Liu, </a:t>
            </a:r>
            <a:r>
              <a:rPr lang="en-US" sz="900" dirty="0" err="1"/>
              <a:t>PhD,</a:t>
            </a:r>
            <a:r>
              <a:rPr lang="en-US" sz="900" baseline="30000" dirty="0" err="1"/>
              <a:t>a</a:t>
            </a:r>
            <a:endParaRPr lang="en-US" sz="900" dirty="0"/>
          </a:p>
          <a:p>
            <a:r>
              <a:rPr lang="en-US" sz="900" dirty="0"/>
              <a:t> </a:t>
            </a:r>
          </a:p>
          <a:p>
            <a:r>
              <a:rPr lang="en-US" sz="900" baseline="30000" dirty="0" err="1"/>
              <a:t>a</a:t>
            </a:r>
            <a:r>
              <a:rPr lang="en-US" sz="900" dirty="0" err="1"/>
              <a:t>Department</a:t>
            </a:r>
            <a:r>
              <a:rPr lang="en-US" sz="900" dirty="0"/>
              <a:t> of Radiology and Biomedical Imaging, Yale School of Medicine, New Haven, Connecticut</a:t>
            </a:r>
          </a:p>
          <a:p>
            <a:r>
              <a:rPr lang="en-US" sz="900" baseline="30000" dirty="0" err="1"/>
              <a:t>b</a:t>
            </a:r>
            <a:r>
              <a:rPr lang="en-US" sz="900" dirty="0" err="1"/>
              <a:t>Section</a:t>
            </a:r>
            <a:r>
              <a:rPr lang="en-US" sz="900" dirty="0"/>
              <a:t> of Cardiovascular Medicine, Department of Medicine, Yale Translational Research Imaging Center, Yale School of Medicine, New Haven, Connecticut</a:t>
            </a:r>
          </a:p>
          <a:p>
            <a:r>
              <a:rPr lang="en-US" sz="900" dirty="0"/>
              <a:t>*Jing Wu and Nabil E. </a:t>
            </a:r>
            <a:r>
              <a:rPr lang="en-US" sz="900" dirty="0" err="1"/>
              <a:t>Boutagy</a:t>
            </a:r>
            <a:r>
              <a:rPr lang="en-US" sz="900" dirty="0"/>
              <a:t> contributed equally to this work.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1026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7D0FFE1-CF02-4EDD-AAF2-ECE8291252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421" y="3872953"/>
            <a:ext cx="1412875" cy="1718362"/>
          </a:xfrm>
          <a:prstGeom prst="rect">
            <a:avLst/>
          </a:prstGeom>
        </p:spPr>
      </p:pic>
      <p:pic>
        <p:nvPicPr>
          <p:cNvPr id="6" name="Picture 5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27AC7C8A-630C-47C9-9892-906867216FB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141" y="3896318"/>
            <a:ext cx="1323382" cy="1894526"/>
          </a:xfrm>
          <a:prstGeom prst="rect">
            <a:avLst/>
          </a:prstGeom>
        </p:spPr>
      </p:pic>
      <p:pic>
        <p:nvPicPr>
          <p:cNvPr id="8" name="Picture 7" descr="A person in glasses looking at the camera&#10;&#10;Description automatically generated">
            <a:extLst>
              <a:ext uri="{FF2B5EF4-FFF2-40B4-BE49-F238E27FC236}">
                <a16:creationId xmlns:a16="http://schemas.microsoft.com/office/drawing/2014/main" id="{AC7D04E2-C448-46E8-9B7A-908AA35F031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180" y="3886200"/>
            <a:ext cx="1414450" cy="189452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0DB18AE-7610-4512-BF01-37A6FC3E4416}"/>
              </a:ext>
            </a:extLst>
          </p:cNvPr>
          <p:cNvSpPr/>
          <p:nvPr/>
        </p:nvSpPr>
        <p:spPr>
          <a:xfrm>
            <a:off x="951770" y="5759979"/>
            <a:ext cx="11212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Jing Wu, PhD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3218D9B-6DBD-4573-8A7A-21AFF03DAF49}"/>
              </a:ext>
            </a:extLst>
          </p:cNvPr>
          <p:cNvSpPr/>
          <p:nvPr/>
        </p:nvSpPr>
        <p:spPr>
          <a:xfrm>
            <a:off x="2078119" y="5751581"/>
            <a:ext cx="17009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Nabil E. </a:t>
            </a:r>
            <a:r>
              <a:rPr lang="en-US" sz="1200" dirty="0" err="1"/>
              <a:t>Boutagy</a:t>
            </a:r>
            <a:r>
              <a:rPr lang="en-US" sz="1200" dirty="0"/>
              <a:t>, PhD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E7A10EA-161F-41F1-A740-C2F26BE89A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57270" y="5650252"/>
            <a:ext cx="3305175" cy="3619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BACKGROUND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93672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1600" dirty="0"/>
              <a:t>1- </a:t>
            </a:r>
            <a:r>
              <a:rPr lang="en-US" sz="1600" dirty="0"/>
              <a:t>Excessive reactive oxygen species (ROS) production has been implicated in the development and progression of a variety of cardiovascular diseases (CVDs).</a:t>
            </a:r>
          </a:p>
          <a:p>
            <a:pPr marL="0" indent="0">
              <a:buNone/>
            </a:pPr>
            <a:endParaRPr lang="en-US" altLang="en-US" sz="1600" dirty="0"/>
          </a:p>
          <a:p>
            <a:pPr marL="0" indent="0">
              <a:buNone/>
            </a:pPr>
            <a:r>
              <a:rPr lang="en-US" altLang="en-US" sz="1600" dirty="0"/>
              <a:t>2- </a:t>
            </a:r>
            <a:r>
              <a:rPr lang="en-US" sz="1600" dirty="0"/>
              <a:t>Currently, the noninvasive measurement of ROS is limited to circulating or urinary biomarkers that are not specific to the myocardium.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altLang="en-US" sz="1600" dirty="0"/>
              <a:t>3- For specific measurement of myocardial ROS production, our group has recently </a:t>
            </a:r>
            <a:r>
              <a:rPr lang="en-US" sz="1600" dirty="0"/>
              <a:t>demonstrated the ability of static PET imaging for a novel tracer, [</a:t>
            </a:r>
            <a:r>
              <a:rPr lang="en-US" sz="1600" baseline="30000" dirty="0"/>
              <a:t>18</a:t>
            </a:r>
            <a:r>
              <a:rPr lang="en-US" sz="1600" dirty="0"/>
              <a:t>F]DHMT, </a:t>
            </a:r>
            <a:r>
              <a:rPr lang="en-US" altLang="en-US" sz="1600" dirty="0"/>
              <a:t>to detect an elevation in myocardial superoxide production in a rodent model of progressive anthracycline-induced cardiotoxicity.</a:t>
            </a:r>
          </a:p>
          <a:p>
            <a:pPr marL="0" indent="0">
              <a:buNone/>
            </a:pPr>
            <a:endParaRPr lang="en-US" altLang="en-US" sz="1600" dirty="0"/>
          </a:p>
          <a:p>
            <a:pPr marL="0" indent="0">
              <a:buNone/>
            </a:pPr>
            <a:r>
              <a:rPr lang="en-US" altLang="en-US" sz="1600" dirty="0"/>
              <a:t>4- I</a:t>
            </a:r>
            <a:r>
              <a:rPr lang="en-US" sz="1600" dirty="0"/>
              <a:t>n this study, we aimed to develop a dynamic PET imaging technique for </a:t>
            </a:r>
            <a:r>
              <a:rPr lang="en-US" altLang="en-US" sz="1600" dirty="0"/>
              <a:t>[</a:t>
            </a:r>
            <a:r>
              <a:rPr lang="en-US" altLang="en-US" sz="1600" baseline="30000" dirty="0"/>
              <a:t>18</a:t>
            </a:r>
            <a:r>
              <a:rPr lang="en-US" altLang="en-US" sz="1600" dirty="0"/>
              <a:t>F]DHMT </a:t>
            </a:r>
            <a:r>
              <a:rPr lang="en-US" sz="1600" dirty="0"/>
              <a:t>to allow for absolute quantification of myocardial ROS production in a large animal model.</a:t>
            </a:r>
            <a:endParaRPr lang="en-US" altLang="en-US" sz="1600" dirty="0"/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METHODS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1800" dirty="0"/>
              <a:t>Study type:(</a:t>
            </a:r>
            <a:r>
              <a:rPr lang="en-US" altLang="en-US" sz="1600" dirty="0"/>
              <a:t>Select all that apply)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1400" dirty="0">
                <a:highlight>
                  <a:srgbClr val="FFFF00"/>
                </a:highlight>
              </a:rPr>
              <a:t>Prospective</a:t>
            </a:r>
            <a:r>
              <a:rPr lang="en-US" altLang="en-US" sz="1400" dirty="0"/>
              <a:t>/retrospective/randomized/double blind/placebo controlled/observational/case control/cohort/</a:t>
            </a:r>
            <a:r>
              <a:rPr lang="en-US" altLang="en-US" sz="1400" dirty="0">
                <a:highlight>
                  <a:srgbClr val="FFFF00"/>
                </a:highlight>
              </a:rPr>
              <a:t>experimental </a:t>
            </a:r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1800" dirty="0"/>
              <a:t>Study subjects: (one sentence summarizing included and/or excluded subjects):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1400" dirty="0"/>
              <a:t> Seven retired female beagle breeders were included in this study. Of these, one animal also underwent a chronic-doxorubicin (DOX) dosing protocol to elicit progressive systolic dysfunction by receiving weekly doses of DOX HCl (1 mg/kg/week). </a:t>
            </a:r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1800" dirty="0"/>
              <a:t>Study endpoints (</a:t>
            </a:r>
            <a:r>
              <a:rPr lang="en-US" altLang="en-US" sz="1800" i="1" dirty="0"/>
              <a:t>chronic study</a:t>
            </a:r>
            <a:r>
              <a:rPr lang="en-US" altLang="en-US" sz="1800" dirty="0"/>
              <a:t>):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1600" dirty="0"/>
              <a:t>Primary end point(s): Cumulative DOX dose of 15 mg/kg was reached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1600" dirty="0"/>
              <a:t>Secondary end point(s): A decline in LVEF below 50%.</a:t>
            </a:r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1800" dirty="0"/>
              <a:t>Study variables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1400" dirty="0"/>
              <a:t>Myocardial </a:t>
            </a:r>
            <a:r>
              <a:rPr lang="en-US" sz="1400" dirty="0"/>
              <a:t>[</a:t>
            </a:r>
            <a:r>
              <a:rPr lang="en-US" sz="1400" baseline="30000" dirty="0"/>
              <a:t>18</a:t>
            </a:r>
            <a:r>
              <a:rPr lang="en-US" sz="1400" dirty="0"/>
              <a:t>F]DHMT </a:t>
            </a:r>
            <a:r>
              <a:rPr lang="en-US" altLang="en-US" sz="1400" dirty="0"/>
              <a:t>uptake (</a:t>
            </a:r>
            <a:r>
              <a:rPr lang="en-US" sz="1400" i="1" dirty="0"/>
              <a:t>K</a:t>
            </a:r>
            <a:r>
              <a:rPr lang="en-US" sz="1400" baseline="-25000" dirty="0"/>
              <a:t>i</a:t>
            </a:r>
            <a:r>
              <a:rPr lang="en-US" sz="1400" dirty="0"/>
              <a:t>, </a:t>
            </a:r>
            <a:r>
              <a:rPr lang="en-US" altLang="en-US" sz="1400" dirty="0"/>
              <a:t>SUV, LV-to-blood pool SUV ratio)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1400" dirty="0"/>
              <a:t>Plasma </a:t>
            </a:r>
            <a:r>
              <a:rPr lang="en-US" sz="1400" dirty="0"/>
              <a:t>[</a:t>
            </a:r>
            <a:r>
              <a:rPr lang="en-US" sz="1400" baseline="30000" dirty="0"/>
              <a:t>18</a:t>
            </a:r>
            <a:r>
              <a:rPr lang="en-US" sz="1400" dirty="0"/>
              <a:t>F]DHMT m</a:t>
            </a:r>
            <a:r>
              <a:rPr lang="en-US" altLang="en-US" sz="1400" dirty="0"/>
              <a:t>etabolite analysis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3786696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RESULTS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r>
              <a:rPr lang="en-US" sz="1600" b="1" dirty="0"/>
              <a:t>Figure.</a:t>
            </a:r>
            <a:r>
              <a:rPr lang="en-US" sz="1600" dirty="0"/>
              <a:t> Illustration of the kinetics of [</a:t>
            </a:r>
            <a:r>
              <a:rPr lang="en-US" sz="1600" baseline="30000" dirty="0"/>
              <a:t>18</a:t>
            </a:r>
            <a:r>
              <a:rPr lang="en-US" sz="1600" dirty="0"/>
              <a:t>F]DHMT in the cardiomyocytes following the irreversible two-tissue (2Ti) compartment model. </a:t>
            </a:r>
            <a:r>
              <a:rPr lang="en-US" sz="1600" i="1" dirty="0"/>
              <a:t>K</a:t>
            </a:r>
            <a:r>
              <a:rPr lang="en-US" sz="1600" baseline="-25000" dirty="0"/>
              <a:t>1</a:t>
            </a:r>
            <a:r>
              <a:rPr lang="en-US" sz="1600" dirty="0"/>
              <a:t>, </a:t>
            </a:r>
            <a:r>
              <a:rPr lang="en-US" sz="1600" i="1" dirty="0"/>
              <a:t>k</a:t>
            </a:r>
            <a:r>
              <a:rPr lang="en-US" sz="1600" baseline="-25000" dirty="0"/>
              <a:t>2</a:t>
            </a:r>
            <a:r>
              <a:rPr lang="en-US" sz="1600" dirty="0"/>
              <a:t> and </a:t>
            </a:r>
            <a:r>
              <a:rPr lang="en-US" sz="1600" i="1" dirty="0"/>
              <a:t>k</a:t>
            </a:r>
            <a:r>
              <a:rPr lang="en-US" sz="1600" baseline="-25000" dirty="0"/>
              <a:t>3</a:t>
            </a:r>
            <a:r>
              <a:rPr lang="en-US" sz="1600" dirty="0"/>
              <a:t> are the rate constants of [</a:t>
            </a:r>
            <a:r>
              <a:rPr lang="en-US" sz="1600" baseline="30000" dirty="0"/>
              <a:t>18</a:t>
            </a:r>
            <a:r>
              <a:rPr lang="en-US" sz="1600" dirty="0"/>
              <a:t>F]DHMT movement between compartments, and </a:t>
            </a:r>
            <a:r>
              <a:rPr lang="en-US" sz="1600" i="1" dirty="0"/>
              <a:t>K</a:t>
            </a:r>
            <a:r>
              <a:rPr lang="en-US" sz="1600" baseline="-25000" dirty="0"/>
              <a:t>i</a:t>
            </a:r>
            <a:r>
              <a:rPr lang="en-US" sz="1600" dirty="0"/>
              <a:t> is the net influx rate of [</a:t>
            </a:r>
            <a:r>
              <a:rPr lang="en-US" sz="1600" baseline="30000" dirty="0"/>
              <a:t>18</a:t>
            </a:r>
            <a:r>
              <a:rPr lang="en-US" sz="1600" dirty="0"/>
              <a:t>F]DHMT from the plasma into the irreversibly bound compartment.</a:t>
            </a:r>
            <a:endParaRPr lang="en-US" altLang="en-US" sz="14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74DD511-1A39-4E78-9000-AE8983A9EDDD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30" y="1685259"/>
            <a:ext cx="7392140" cy="28867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8645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RESULTS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1600" b="1" dirty="0"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en-US" sz="1600" b="1" dirty="0" bmk="">
                <a:ea typeface="宋体" panose="02010600030101010101" pitchFamily="2" charset="-122"/>
                <a:cs typeface="Times New Roman" panose="02020603050405020304" pitchFamily="18" charset="0"/>
              </a:rPr>
              <a:t>able</a:t>
            </a:r>
            <a:r>
              <a:rPr lang="en-US" altLang="en-US" sz="1600" dirty="0" bmk="_Hlk35600022">
                <a:ea typeface="宋体" panose="02010600030101010101" pitchFamily="2" charset="-122"/>
                <a:cs typeface="Times New Roman" panose="02020603050405020304" pitchFamily="18" charset="0"/>
              </a:rPr>
              <a:t>. LV SUV (60 - 90 min), LV-to-blood pool SUV ratio (60 - 90 min) and 2Ti derived </a:t>
            </a:r>
            <a:r>
              <a:rPr lang="en-US" altLang="en-US" sz="1600" i="1" dirty="0" bmk="_Hlk35600022"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en-US" sz="1600" baseline="-30000" dirty="0" bmk="_Hlk35600022"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en-US" sz="1600" dirty="0" bmk="_Hlk35600022">
                <a:ea typeface="宋体" panose="02010600030101010101" pitchFamily="2" charset="-122"/>
                <a:cs typeface="Times New Roman" panose="02020603050405020304" pitchFamily="18" charset="0"/>
              </a:rPr>
              <a:t> values for each study.</a:t>
            </a:r>
            <a:endParaRPr lang="en-US" altLang="en-US" sz="1600" dirty="0"/>
          </a:p>
          <a:p>
            <a:pPr marL="0" indent="0">
              <a:buNone/>
            </a:pPr>
            <a:endParaRPr lang="en-US" altLang="en-US" sz="16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400169B-1FC7-413F-A321-050791BAFE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4906"/>
              </p:ext>
            </p:extLst>
          </p:nvPr>
        </p:nvGraphicFramePr>
        <p:xfrm>
          <a:off x="533400" y="2118365"/>
          <a:ext cx="8077200" cy="37490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46200">
                  <a:extLst>
                    <a:ext uri="{9D8B030D-6E8A-4147-A177-3AD203B41FA5}">
                      <a16:colId xmlns:a16="http://schemas.microsoft.com/office/drawing/2014/main" val="609621445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3919997924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16014428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51567894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2865429589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226868409"/>
                    </a:ext>
                  </a:extLst>
                </a:gridCol>
              </a:tblGrid>
              <a:tr h="5551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Study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Subject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DOX Dose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(mg/kg)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SUV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(g/mL)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SUV ratio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K</a:t>
                      </a:r>
                      <a:r>
                        <a:rPr lang="en-US" sz="1600" baseline="-25000" dirty="0">
                          <a:effectLst/>
                        </a:rPr>
                        <a:t>i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(mL/min/cm</a:t>
                      </a:r>
                      <a:r>
                        <a:rPr lang="en-US" sz="1600" baseline="30000" dirty="0">
                          <a:effectLst/>
                        </a:rPr>
                        <a:t>3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9223850"/>
                  </a:ext>
                </a:extLst>
              </a:tr>
              <a:tr h="2903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Dog #1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1.91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2.56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0.0161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88270849"/>
                  </a:ext>
                </a:extLst>
              </a:tr>
              <a:tr h="2903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Dog #2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1.61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2.08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0.0096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93719181"/>
                  </a:ext>
                </a:extLst>
              </a:tr>
              <a:tr h="2903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Dog #3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2.15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1.90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0.0078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42224630"/>
                  </a:ext>
                </a:extLst>
              </a:tr>
              <a:tr h="2903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Dog #4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1.13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2.01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0.0094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26952612"/>
                  </a:ext>
                </a:extLst>
              </a:tr>
              <a:tr h="2903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Dog #5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1.51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1.99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0.0101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2028503"/>
                  </a:ext>
                </a:extLst>
              </a:tr>
              <a:tr h="2903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Dog #6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2.22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3.17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0.0226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59827282"/>
                  </a:ext>
                </a:extLst>
              </a:tr>
              <a:tr h="2903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Dog #7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1.09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2.00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0.0092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60069225"/>
                  </a:ext>
                </a:extLst>
              </a:tr>
              <a:tr h="2903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Dog #7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1.21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1.88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0.0108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92165822"/>
                  </a:ext>
                </a:extLst>
              </a:tr>
              <a:tr h="2903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Dog #7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1.30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2.07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0.0133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76128778"/>
                  </a:ext>
                </a:extLst>
              </a:tr>
              <a:tr h="2903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mean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Dogs #1-6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1.76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2.29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0.0126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9108098"/>
                  </a:ext>
                </a:extLst>
              </a:tr>
              <a:tr h="2903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Dogs #1-6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0.42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0.49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0.0057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4886564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F39FC61-2AD9-4DC4-9255-BEC3E76B129F}"/>
              </a:ext>
            </a:extLst>
          </p:cNvPr>
          <p:cNvGraphicFramePr>
            <a:graphicFrameLocks noGrp="1"/>
          </p:cNvGraphicFramePr>
          <p:nvPr/>
        </p:nvGraphicFramePr>
        <p:xfrm>
          <a:off x="10185991" y="2573079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15400120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55157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6960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CONCLUSIONS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1600" dirty="0"/>
              <a:t>1- </a:t>
            </a:r>
            <a:r>
              <a:rPr lang="en-US" sz="1600" dirty="0"/>
              <a:t>We developed a dynamic PET imaging technique with full kinetic modeling and metabolite analysis for absolute quantification of the superoxide tracer, [</a:t>
            </a:r>
            <a:r>
              <a:rPr lang="en-US" sz="1600" baseline="30000" dirty="0"/>
              <a:t>18</a:t>
            </a:r>
            <a:r>
              <a:rPr lang="en-US" sz="1600" dirty="0"/>
              <a:t>F]DHMT, in a large animal model. </a:t>
            </a:r>
          </a:p>
          <a:p>
            <a:pPr marL="0" indent="0">
              <a:buNone/>
            </a:pPr>
            <a:endParaRPr lang="en-US" altLang="en-US" sz="1600" dirty="0"/>
          </a:p>
          <a:p>
            <a:pPr marL="0" indent="0">
              <a:buNone/>
            </a:pPr>
            <a:r>
              <a:rPr lang="en-US" altLang="en-US" sz="1600" dirty="0"/>
              <a:t>2- </a:t>
            </a:r>
            <a:r>
              <a:rPr lang="en-US" sz="1600" dirty="0"/>
              <a:t>We demonstrated that [</a:t>
            </a:r>
            <a:r>
              <a:rPr lang="en-US" sz="1600" baseline="30000" dirty="0"/>
              <a:t>18</a:t>
            </a:r>
            <a:r>
              <a:rPr lang="en-US" sz="1600" dirty="0"/>
              <a:t>F]DHMT is an irreversible tracer and selected 2Ti as the optimal compartment model for kinetic modeling. 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altLang="en-US" sz="1600" dirty="0"/>
              <a:t>3- </a:t>
            </a:r>
            <a:r>
              <a:rPr lang="en-US" sz="1600" dirty="0" err="1"/>
              <a:t>Patlak</a:t>
            </a:r>
            <a:r>
              <a:rPr lang="en-US" sz="1600" dirty="0"/>
              <a:t> analysis was selected as the simplified graphical analysis method and was successfully used for generating high-quality parametric</a:t>
            </a:r>
            <a:r>
              <a:rPr lang="en-US" sz="1600" i="1" dirty="0"/>
              <a:t> K</a:t>
            </a:r>
            <a:r>
              <a:rPr lang="en-US" sz="1600" baseline="-25000" dirty="0"/>
              <a:t>i</a:t>
            </a:r>
            <a:r>
              <a:rPr lang="en-US" sz="1600" dirty="0"/>
              <a:t> images that had superior myocardium-to-blood contrast than static images. 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altLang="en-US" sz="1600" dirty="0"/>
              <a:t>4- </a:t>
            </a:r>
            <a:r>
              <a:rPr lang="en-US" sz="1600" dirty="0"/>
              <a:t>The proposed technique for quantifying </a:t>
            </a:r>
            <a:r>
              <a:rPr lang="en-US" sz="1600" i="1" dirty="0"/>
              <a:t>in vivo</a:t>
            </a:r>
            <a:r>
              <a:rPr lang="en-US" sz="1600" dirty="0"/>
              <a:t> myocardial superoxide production from dynamic PET imaging of [</a:t>
            </a:r>
            <a:r>
              <a:rPr lang="en-US" sz="1600" baseline="30000" dirty="0"/>
              <a:t>18</a:t>
            </a:r>
            <a:r>
              <a:rPr lang="en-US" sz="1600" dirty="0"/>
              <a:t>F]DHMT may provide prognostic information in CVD, such as heart failure, in which oxidative stress plays a key role in disease development and progression. </a:t>
            </a:r>
            <a:endParaRPr lang="en-US" altLang="en-US" sz="1600" dirty="0"/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25456598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045"/>
  <p:tag name="AS_OS" val="Microsoft Windows NT 6.1.7601 Service Pack 1"/>
  <p:tag name="AS_RELEASE_DATE" val="2011.04.04"/>
  <p:tag name="AS_VERSION" val="5.1.0.0"/>
  <p:tag name="AS_TITLE" val="Aspose.Slides for .NET"/>
</p:tagLst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</TotalTime>
  <Words>904</Words>
  <Application>Microsoft Office PowerPoint</Application>
  <PresentationFormat>On-screen Show (4:3)</PresentationFormat>
  <Paragraphs>138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SsykbnAdvPTimes</vt:lpstr>
      <vt:lpstr>Arial</vt:lpstr>
      <vt:lpstr>Arial Narrow</vt:lpstr>
      <vt:lpstr>Calibri</vt:lpstr>
      <vt:lpstr>Times New Roman</vt:lpstr>
      <vt:lpstr>2_Office Theme</vt:lpstr>
      <vt:lpstr>Custom Design</vt:lpstr>
      <vt:lpstr>1_Custom Design</vt:lpstr>
      <vt:lpstr>Feasibility Study of PET Dynamic Imaging of [18F]DHMT for Quantification of Reactive Oxygen Species in the Myocardium of Large Animals</vt:lpstr>
      <vt:lpstr>BACKGROUND</vt:lpstr>
      <vt:lpstr>METHODS</vt:lpstr>
      <vt:lpstr>RESULTS</vt:lpstr>
      <vt:lpstr>RESULTS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Holly Auten</dc:creator>
  <cp:lastModifiedBy>吴 婧</cp:lastModifiedBy>
  <cp:revision>134</cp:revision>
  <dcterms:created xsi:type="dcterms:W3CDTF">2011-04-18T21:44:13Z</dcterms:created>
  <dcterms:modified xsi:type="dcterms:W3CDTF">2020-04-19T20:14:32Z</dcterms:modified>
</cp:coreProperties>
</file>