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2118" y="-28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</c:spPr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</c:spPr>
          </c:dPt>
          <c:dPt>
            <c:idx val="5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</c:spPr>
          </c:dPt>
          <c:errBars>
            <c:errBarType val="both"/>
            <c:errValType val="cust"/>
            <c:noEndCap val="0"/>
            <c:plus>
              <c:numRef>
                <c:f>Sheet2!$C$8:$H$8</c:f>
                <c:numCache>
                  <c:formatCode>General</c:formatCode>
                  <c:ptCount val="6"/>
                  <c:pt idx="0">
                    <c:v>4.2426406871192889E-2</c:v>
                  </c:pt>
                  <c:pt idx="1">
                    <c:v>0.56568542494923857</c:v>
                  </c:pt>
                  <c:pt idx="2">
                    <c:v>9.8994949366116733E-2</c:v>
                  </c:pt>
                  <c:pt idx="3">
                    <c:v>0.91923881554251108</c:v>
                  </c:pt>
                  <c:pt idx="4">
                    <c:v>0.28284271247461862</c:v>
                  </c:pt>
                  <c:pt idx="5">
                    <c:v>0.77781745930520074</c:v>
                  </c:pt>
                </c:numCache>
              </c:numRef>
            </c:plus>
            <c:minus>
              <c:numRef>
                <c:f>Sheet2!$C$8:$H$8</c:f>
                <c:numCache>
                  <c:formatCode>General</c:formatCode>
                  <c:ptCount val="6"/>
                  <c:pt idx="0">
                    <c:v>4.2426406871192889E-2</c:v>
                  </c:pt>
                  <c:pt idx="1">
                    <c:v>0.56568542494923857</c:v>
                  </c:pt>
                  <c:pt idx="2">
                    <c:v>9.8994949366116733E-2</c:v>
                  </c:pt>
                  <c:pt idx="3">
                    <c:v>0.91923881554251108</c:v>
                  </c:pt>
                  <c:pt idx="4">
                    <c:v>0.28284271247461862</c:v>
                  </c:pt>
                  <c:pt idx="5">
                    <c:v>0.77781745930520074</c:v>
                  </c:pt>
                </c:numCache>
              </c:numRef>
            </c:minus>
          </c:errBars>
          <c:cat>
            <c:multiLvlStrRef>
              <c:f>Sheet2!$C$5:$H$6</c:f>
              <c:multiLvlStrCache>
                <c:ptCount val="6"/>
                <c:lvl>
                  <c:pt idx="0">
                    <c:v>Ctrl.</c:v>
                  </c:pt>
                  <c:pt idx="1">
                    <c:v>Cp</c:v>
                  </c:pt>
                  <c:pt idx="2">
                    <c:v>Ctrl.</c:v>
                  </c:pt>
                  <c:pt idx="3">
                    <c:v>Cp</c:v>
                  </c:pt>
                  <c:pt idx="4">
                    <c:v>Ctrl.</c:v>
                  </c:pt>
                  <c:pt idx="5">
                    <c:v>Cp</c:v>
                  </c:pt>
                </c:lvl>
                <c:lvl>
                  <c:pt idx="0">
                    <c:v>Control siRNA</c:v>
                  </c:pt>
                  <c:pt idx="2">
                    <c:v>ALDH1A1 siRNA</c:v>
                  </c:pt>
                  <c:pt idx="4">
                    <c:v>NEK-2 siRNA</c:v>
                  </c:pt>
                </c:lvl>
              </c:multiLvlStrCache>
            </c:multiLvlStrRef>
          </c:cat>
          <c:val>
            <c:numRef>
              <c:f>Sheet2!$C$7:$H$7</c:f>
              <c:numCache>
                <c:formatCode>General</c:formatCode>
                <c:ptCount val="6"/>
                <c:pt idx="0">
                  <c:v>1.46</c:v>
                </c:pt>
                <c:pt idx="1">
                  <c:v>14</c:v>
                </c:pt>
                <c:pt idx="2">
                  <c:v>1.54</c:v>
                </c:pt>
                <c:pt idx="3">
                  <c:v>15.05</c:v>
                </c:pt>
                <c:pt idx="4">
                  <c:v>4.2300000000000004</c:v>
                </c:pt>
                <c:pt idx="5">
                  <c:v>30.65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50"/>
        <c:axId val="186347008"/>
        <c:axId val="47670976"/>
      </c:barChart>
      <c:catAx>
        <c:axId val="186347008"/>
        <c:scaling>
          <c:orientation val="minMax"/>
        </c:scaling>
        <c:delete val="0"/>
        <c:axPos val="b"/>
        <c:majorTickMark val="out"/>
        <c:minorTickMark val="none"/>
        <c:tickLblPos val="nextTo"/>
        <c:crossAx val="47670976"/>
        <c:crosses val="autoZero"/>
        <c:auto val="1"/>
        <c:lblAlgn val="ctr"/>
        <c:lblOffset val="100"/>
        <c:noMultiLvlLbl val="0"/>
      </c:catAx>
      <c:valAx>
        <c:axId val="47670976"/>
        <c:scaling>
          <c:orientation val="minMax"/>
          <c:max val="3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86347008"/>
        <c:crosses val="autoZero"/>
        <c:crossBetween val="between"/>
        <c:majorUnit val="1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c:spPr>
          </c:dPt>
          <c:dPt>
            <c:idx val="5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c:spPr>
          </c:dPt>
          <c:errBars>
            <c:errBarType val="both"/>
            <c:errValType val="cust"/>
            <c:noEndCap val="0"/>
            <c:plus>
              <c:numRef>
                <c:f>Sheet2!$J$8:$O$8</c:f>
                <c:numCache>
                  <c:formatCode>General</c:formatCode>
                  <c:ptCount val="6"/>
                  <c:pt idx="0">
                    <c:v>6.3639610306789177E-2</c:v>
                  </c:pt>
                  <c:pt idx="1">
                    <c:v>0.7778174593052033</c:v>
                  </c:pt>
                  <c:pt idx="2">
                    <c:v>9.1923881554251102E-2</c:v>
                  </c:pt>
                  <c:pt idx="3">
                    <c:v>2.6870057685088837</c:v>
                  </c:pt>
                  <c:pt idx="4">
                    <c:v>0.141421356237309</c:v>
                  </c:pt>
                  <c:pt idx="5">
                    <c:v>0.42426406871192951</c:v>
                  </c:pt>
                </c:numCache>
              </c:numRef>
            </c:plus>
            <c:minus>
              <c:numRef>
                <c:f>Sheet2!$J$8:$O$8</c:f>
                <c:numCache>
                  <c:formatCode>General</c:formatCode>
                  <c:ptCount val="6"/>
                  <c:pt idx="0">
                    <c:v>6.3639610306789177E-2</c:v>
                  </c:pt>
                  <c:pt idx="1">
                    <c:v>0.7778174593052033</c:v>
                  </c:pt>
                  <c:pt idx="2">
                    <c:v>9.1923881554251102E-2</c:v>
                  </c:pt>
                  <c:pt idx="3">
                    <c:v>2.6870057685088837</c:v>
                  </c:pt>
                  <c:pt idx="4">
                    <c:v>0.141421356237309</c:v>
                  </c:pt>
                  <c:pt idx="5">
                    <c:v>0.42426406871192951</c:v>
                  </c:pt>
                </c:numCache>
              </c:numRef>
            </c:minus>
          </c:errBars>
          <c:cat>
            <c:multiLvlStrRef>
              <c:f>Sheet2!$J$5:$O$6</c:f>
              <c:multiLvlStrCache>
                <c:ptCount val="6"/>
                <c:lvl>
                  <c:pt idx="0">
                    <c:v>Ctrl.</c:v>
                  </c:pt>
                  <c:pt idx="1">
                    <c:v>Cp</c:v>
                  </c:pt>
                  <c:pt idx="2">
                    <c:v>Ctrl.</c:v>
                  </c:pt>
                  <c:pt idx="3">
                    <c:v>Cp</c:v>
                  </c:pt>
                  <c:pt idx="4">
                    <c:v>Ctrl.</c:v>
                  </c:pt>
                  <c:pt idx="5">
                    <c:v>Cp</c:v>
                  </c:pt>
                </c:lvl>
                <c:lvl>
                  <c:pt idx="0">
                    <c:v>Control siRNA</c:v>
                  </c:pt>
                  <c:pt idx="2">
                    <c:v>ALDH1A1 siRNA</c:v>
                  </c:pt>
                  <c:pt idx="4">
                    <c:v>NEK-2 siRNA</c:v>
                  </c:pt>
                </c:lvl>
              </c:multiLvlStrCache>
            </c:multiLvlStrRef>
          </c:cat>
          <c:val>
            <c:numRef>
              <c:f>Sheet2!$J$7:$O$7</c:f>
              <c:numCache>
                <c:formatCode>General</c:formatCode>
                <c:ptCount val="6"/>
                <c:pt idx="0">
                  <c:v>4.8849999999999998</c:v>
                </c:pt>
                <c:pt idx="1">
                  <c:v>24.75</c:v>
                </c:pt>
                <c:pt idx="2">
                  <c:v>5.1050000000000004</c:v>
                </c:pt>
                <c:pt idx="3">
                  <c:v>39.799999999999997</c:v>
                </c:pt>
                <c:pt idx="4">
                  <c:v>14.6</c:v>
                </c:pt>
                <c:pt idx="5">
                  <c:v>53.3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50"/>
        <c:axId val="186346496"/>
        <c:axId val="47686208"/>
      </c:barChart>
      <c:catAx>
        <c:axId val="186346496"/>
        <c:scaling>
          <c:orientation val="minMax"/>
        </c:scaling>
        <c:delete val="0"/>
        <c:axPos val="b"/>
        <c:majorTickMark val="out"/>
        <c:minorTickMark val="none"/>
        <c:tickLblPos val="nextTo"/>
        <c:crossAx val="47686208"/>
        <c:crosses val="autoZero"/>
        <c:auto val="1"/>
        <c:lblAlgn val="ctr"/>
        <c:lblOffset val="100"/>
        <c:noMultiLvlLbl val="0"/>
      </c:catAx>
      <c:valAx>
        <c:axId val="47686208"/>
        <c:scaling>
          <c:orientation val="minMax"/>
          <c:max val="60"/>
        </c:scaling>
        <c:delete val="0"/>
        <c:axPos val="l"/>
        <c:numFmt formatCode="General" sourceLinked="1"/>
        <c:majorTickMark val="out"/>
        <c:minorTickMark val="none"/>
        <c:tickLblPos val="nextTo"/>
        <c:crossAx val="186346496"/>
        <c:crosses val="autoZero"/>
        <c:crossBetween val="between"/>
        <c:majorUnit val="2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c:spPr>
          </c:dPt>
          <c:dPt>
            <c:idx val="3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c:spPr>
          </c:dPt>
          <c:dPt>
            <c:idx val="5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c:spPr>
          </c:dPt>
          <c:errBars>
            <c:errBarType val="both"/>
            <c:errValType val="cust"/>
            <c:noEndCap val="0"/>
            <c:plus>
              <c:numRef>
                <c:f>Sheet2!$C$16:$H$16</c:f>
                <c:numCache>
                  <c:formatCode>General</c:formatCode>
                  <c:ptCount val="6"/>
                  <c:pt idx="0">
                    <c:v>6.3639610306789177E-2</c:v>
                  </c:pt>
                  <c:pt idx="1">
                    <c:v>0.84852813742385902</c:v>
                  </c:pt>
                  <c:pt idx="2">
                    <c:v>6.3639610306789177E-2</c:v>
                  </c:pt>
                  <c:pt idx="3">
                    <c:v>0.42426406871192951</c:v>
                  </c:pt>
                  <c:pt idx="4">
                    <c:v>0.141421356237309</c:v>
                  </c:pt>
                  <c:pt idx="5">
                    <c:v>2.5455844122715696</c:v>
                  </c:pt>
                </c:numCache>
              </c:numRef>
            </c:plus>
            <c:minus>
              <c:numRef>
                <c:f>Sheet2!$C$16:$H$16</c:f>
                <c:numCache>
                  <c:formatCode>General</c:formatCode>
                  <c:ptCount val="6"/>
                  <c:pt idx="0">
                    <c:v>6.3639610306789177E-2</c:v>
                  </c:pt>
                  <c:pt idx="1">
                    <c:v>0.84852813742385902</c:v>
                  </c:pt>
                  <c:pt idx="2">
                    <c:v>6.3639610306789177E-2</c:v>
                  </c:pt>
                  <c:pt idx="3">
                    <c:v>0.42426406871192951</c:v>
                  </c:pt>
                  <c:pt idx="4">
                    <c:v>0.141421356237309</c:v>
                  </c:pt>
                  <c:pt idx="5">
                    <c:v>2.5455844122715696</c:v>
                  </c:pt>
                </c:numCache>
              </c:numRef>
            </c:minus>
          </c:errBars>
          <c:cat>
            <c:multiLvlStrRef>
              <c:f>Sheet2!$C$5:$H$6</c:f>
              <c:multiLvlStrCache>
                <c:ptCount val="6"/>
                <c:lvl>
                  <c:pt idx="0">
                    <c:v>Ctrl.</c:v>
                  </c:pt>
                  <c:pt idx="1">
                    <c:v>Cp</c:v>
                  </c:pt>
                  <c:pt idx="2">
                    <c:v>Ctrl.</c:v>
                  </c:pt>
                  <c:pt idx="3">
                    <c:v>Cp</c:v>
                  </c:pt>
                  <c:pt idx="4">
                    <c:v>Ctrl.</c:v>
                  </c:pt>
                  <c:pt idx="5">
                    <c:v>Cp</c:v>
                  </c:pt>
                </c:lvl>
                <c:lvl>
                  <c:pt idx="0">
                    <c:v>Control siRNA</c:v>
                  </c:pt>
                  <c:pt idx="2">
                    <c:v>ALDH1A1 siRNA</c:v>
                  </c:pt>
                  <c:pt idx="4">
                    <c:v>NEK-2 siRNA</c:v>
                  </c:pt>
                </c:lvl>
              </c:multiLvlStrCache>
            </c:multiLvlStrRef>
          </c:cat>
          <c:val>
            <c:numRef>
              <c:f>Sheet2!$C$15:$H$15</c:f>
              <c:numCache>
                <c:formatCode>General</c:formatCode>
                <c:ptCount val="6"/>
                <c:pt idx="0">
                  <c:v>3.7949999999999999</c:v>
                </c:pt>
                <c:pt idx="1">
                  <c:v>26.5</c:v>
                </c:pt>
                <c:pt idx="2">
                  <c:v>5.7649999999999997</c:v>
                </c:pt>
                <c:pt idx="3">
                  <c:v>20.3</c:v>
                </c:pt>
                <c:pt idx="4">
                  <c:v>12</c:v>
                </c:pt>
                <c:pt idx="5">
                  <c:v>27.6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50"/>
        <c:axId val="192915456"/>
        <c:axId val="47691392"/>
      </c:barChart>
      <c:catAx>
        <c:axId val="192915456"/>
        <c:scaling>
          <c:orientation val="minMax"/>
        </c:scaling>
        <c:delete val="0"/>
        <c:axPos val="b"/>
        <c:majorTickMark val="out"/>
        <c:minorTickMark val="none"/>
        <c:tickLblPos val="nextTo"/>
        <c:crossAx val="47691392"/>
        <c:crosses val="autoZero"/>
        <c:auto val="1"/>
        <c:lblAlgn val="ctr"/>
        <c:lblOffset val="100"/>
        <c:noMultiLvlLbl val="0"/>
      </c:catAx>
      <c:valAx>
        <c:axId val="47691392"/>
        <c:scaling>
          <c:orientation val="minMax"/>
          <c:max val="3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92915456"/>
        <c:crosses val="autoZero"/>
        <c:crossBetween val="between"/>
        <c:majorUnit val="1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c:spPr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c:spPr>
          </c:dPt>
          <c:dPt>
            <c:idx val="5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c:spPr>
          </c:dPt>
          <c:errBars>
            <c:errBarType val="both"/>
            <c:errValType val="cust"/>
            <c:noEndCap val="0"/>
            <c:plus>
              <c:numRef>
                <c:f>Sheet2!$J$16:$O$16</c:f>
                <c:numCache>
                  <c:formatCode>General</c:formatCode>
                  <c:ptCount val="6"/>
                  <c:pt idx="0">
                    <c:v>0.44547727214752486</c:v>
                  </c:pt>
                  <c:pt idx="1">
                    <c:v>2.9698484809834969</c:v>
                  </c:pt>
                  <c:pt idx="2">
                    <c:v>0.60811183182043105</c:v>
                  </c:pt>
                  <c:pt idx="3">
                    <c:v>3.1819805153394611</c:v>
                  </c:pt>
                  <c:pt idx="4">
                    <c:v>2.89913780286484</c:v>
                  </c:pt>
                  <c:pt idx="5">
                    <c:v>4.8790367901871816</c:v>
                  </c:pt>
                </c:numCache>
              </c:numRef>
            </c:plus>
            <c:minus>
              <c:numRef>
                <c:f>Sheet2!$J$16:$O$16</c:f>
                <c:numCache>
                  <c:formatCode>General</c:formatCode>
                  <c:ptCount val="6"/>
                  <c:pt idx="0">
                    <c:v>0.44547727214752486</c:v>
                  </c:pt>
                  <c:pt idx="1">
                    <c:v>2.9698484809834969</c:v>
                  </c:pt>
                  <c:pt idx="2">
                    <c:v>0.60811183182043105</c:v>
                  </c:pt>
                  <c:pt idx="3">
                    <c:v>3.1819805153394611</c:v>
                  </c:pt>
                  <c:pt idx="4">
                    <c:v>2.89913780286484</c:v>
                  </c:pt>
                  <c:pt idx="5">
                    <c:v>4.8790367901871816</c:v>
                  </c:pt>
                </c:numCache>
              </c:numRef>
            </c:minus>
          </c:errBars>
          <c:cat>
            <c:multiLvlStrRef>
              <c:f>Sheet2!$J$5:$O$6</c:f>
              <c:multiLvlStrCache>
                <c:ptCount val="6"/>
                <c:lvl>
                  <c:pt idx="0">
                    <c:v>Ctrl.</c:v>
                  </c:pt>
                  <c:pt idx="1">
                    <c:v>Cp</c:v>
                  </c:pt>
                  <c:pt idx="2">
                    <c:v>Ctrl.</c:v>
                  </c:pt>
                  <c:pt idx="3">
                    <c:v>Cp</c:v>
                  </c:pt>
                  <c:pt idx="4">
                    <c:v>Ctrl.</c:v>
                  </c:pt>
                  <c:pt idx="5">
                    <c:v>Cp</c:v>
                  </c:pt>
                </c:lvl>
                <c:lvl>
                  <c:pt idx="0">
                    <c:v>Control siRNA</c:v>
                  </c:pt>
                  <c:pt idx="2">
                    <c:v>ALDH1A1 siRNA</c:v>
                  </c:pt>
                  <c:pt idx="4">
                    <c:v>NEK-2 siRNA</c:v>
                  </c:pt>
                </c:lvl>
              </c:multiLvlStrCache>
            </c:multiLvlStrRef>
          </c:cat>
          <c:val>
            <c:numRef>
              <c:f>Sheet2!$J$15:$O$15</c:f>
              <c:numCache>
                <c:formatCode>General</c:formatCode>
                <c:ptCount val="6"/>
                <c:pt idx="0">
                  <c:v>6.2449999999999992</c:v>
                </c:pt>
                <c:pt idx="1">
                  <c:v>44.2</c:v>
                </c:pt>
                <c:pt idx="2">
                  <c:v>6.3100000000000005</c:v>
                </c:pt>
                <c:pt idx="3">
                  <c:v>34.049999999999997</c:v>
                </c:pt>
                <c:pt idx="4">
                  <c:v>20.25</c:v>
                </c:pt>
                <c:pt idx="5">
                  <c:v>62.25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50"/>
        <c:axId val="192914432"/>
        <c:axId val="49358528"/>
      </c:barChart>
      <c:catAx>
        <c:axId val="192914432"/>
        <c:scaling>
          <c:orientation val="minMax"/>
        </c:scaling>
        <c:delete val="0"/>
        <c:axPos val="b"/>
        <c:majorTickMark val="out"/>
        <c:minorTickMark val="none"/>
        <c:tickLblPos val="nextTo"/>
        <c:crossAx val="49358528"/>
        <c:crosses val="autoZero"/>
        <c:auto val="1"/>
        <c:lblAlgn val="ctr"/>
        <c:lblOffset val="100"/>
        <c:noMultiLvlLbl val="0"/>
      </c:catAx>
      <c:valAx>
        <c:axId val="49358528"/>
        <c:scaling>
          <c:orientation val="minMax"/>
          <c:max val="7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92914432"/>
        <c:crosses val="autoZero"/>
        <c:crossBetween val="between"/>
        <c:majorUnit val="2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18F81-9059-424B-A347-5704BBCBE2E4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82CE5-9A75-44F4-B5F4-C002A31D2D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9222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935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34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007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371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872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824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48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197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5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2272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2572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E9657-8A99-44CC-9C97-6D876FFD1ABC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590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chart" Target="../charts/chart1.xml"/><Relationship Id="rId16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chart" Target="../charts/chart3.xml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8" name="Chart 19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0661695"/>
              </p:ext>
            </p:extLst>
          </p:nvPr>
        </p:nvGraphicFramePr>
        <p:xfrm>
          <a:off x="1066800" y="2822448"/>
          <a:ext cx="2133600" cy="1676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" name="TextBox 64"/>
          <p:cNvSpPr txBox="1"/>
          <p:nvPr/>
        </p:nvSpPr>
        <p:spPr>
          <a:xfrm rot="16200000">
            <a:off x="468456" y="3305298"/>
            <a:ext cx="1133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b="1" dirty="0" smtClean="0"/>
              <a:t>Early apoptosis (%)</a:t>
            </a:r>
            <a:endParaRPr lang="ko-KR" altLang="en-US" sz="8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924424" y="717342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err="1" smtClean="0"/>
              <a:t>i</a:t>
            </a:r>
            <a:r>
              <a:rPr lang="en-US" altLang="ko-KR" sz="800" b="1" dirty="0" smtClean="0"/>
              <a:t>)</a:t>
            </a:r>
            <a:endParaRPr lang="ko-KR" altLang="en-US" sz="8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792149" y="688848"/>
            <a:ext cx="293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A</a:t>
            </a:r>
            <a:endParaRPr lang="ko-KR" altLang="en-US" sz="1200" b="1" dirty="0"/>
          </a:p>
        </p:txBody>
      </p:sp>
      <p:grpSp>
        <p:nvGrpSpPr>
          <p:cNvPr id="1025" name="Group 1024"/>
          <p:cNvGrpSpPr/>
          <p:nvPr/>
        </p:nvGrpSpPr>
        <p:grpSpPr>
          <a:xfrm>
            <a:off x="3352800" y="804733"/>
            <a:ext cx="2435061" cy="1953637"/>
            <a:chOff x="791832" y="4230685"/>
            <a:chExt cx="2435061" cy="195363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6793" y="4698413"/>
              <a:ext cx="630530" cy="61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4854" y="4697208"/>
              <a:ext cx="632160" cy="61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0618" y="4698413"/>
              <a:ext cx="632160" cy="61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4186" y="5341062"/>
              <a:ext cx="632160" cy="61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331" y="5341062"/>
              <a:ext cx="630530" cy="61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2040" y="5341062"/>
              <a:ext cx="632160" cy="61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1" name="TextBox 110"/>
            <p:cNvSpPr txBox="1"/>
            <p:nvPr/>
          </p:nvSpPr>
          <p:spPr>
            <a:xfrm>
              <a:off x="1202065" y="4385846"/>
              <a:ext cx="5501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 smtClean="0"/>
                <a:t>Control</a:t>
              </a:r>
            </a:p>
            <a:p>
              <a:pPr algn="ctr"/>
              <a:r>
                <a:rPr lang="en-US" altLang="ko-KR" sz="800" b="1" dirty="0" smtClean="0"/>
                <a:t>siRNA</a:t>
              </a:r>
              <a:endParaRPr lang="ko-KR" altLang="en-US" sz="800" b="1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820419" y="4230685"/>
              <a:ext cx="66556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A2780-Cp</a:t>
              </a:r>
              <a:endParaRPr lang="ko-KR" altLang="en-US" sz="800" b="1" dirty="0"/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1288602" y="4422043"/>
              <a:ext cx="17526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직선 화살표 연결선 31"/>
            <p:cNvCxnSpPr/>
            <p:nvPr/>
          </p:nvCxnSpPr>
          <p:spPr>
            <a:xfrm>
              <a:off x="987918" y="6006269"/>
              <a:ext cx="213628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직선 화살표 연결선 32"/>
            <p:cNvCxnSpPr/>
            <p:nvPr/>
          </p:nvCxnSpPr>
          <p:spPr>
            <a:xfrm flipV="1">
              <a:off x="987918" y="4724400"/>
              <a:ext cx="0" cy="12818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8" name="TextBox 117"/>
            <p:cNvSpPr txBox="1"/>
            <p:nvPr/>
          </p:nvSpPr>
          <p:spPr>
            <a:xfrm>
              <a:off x="1636823" y="6006269"/>
              <a:ext cx="1030177" cy="178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 err="1"/>
                <a:t>Annexin</a:t>
              </a:r>
              <a:r>
                <a:rPr lang="en-US" altLang="ko-KR" sz="800" b="1" dirty="0"/>
                <a:t> </a:t>
              </a:r>
              <a:r>
                <a:rPr lang="en-US" altLang="ko-KR" sz="800" b="1" dirty="0" smtClean="0"/>
                <a:t>V-FITC</a:t>
              </a:r>
              <a:endParaRPr lang="ko-KR" altLang="en-US" sz="800" b="1" dirty="0"/>
            </a:p>
          </p:txBody>
        </p:sp>
        <p:sp>
          <p:nvSpPr>
            <p:cNvPr id="119" name="TextBox 118"/>
            <p:cNvSpPr txBox="1"/>
            <p:nvPr/>
          </p:nvSpPr>
          <p:spPr>
            <a:xfrm rot="16200000">
              <a:off x="728911" y="5245426"/>
              <a:ext cx="303895" cy="178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 smtClean="0"/>
                <a:t>PI</a:t>
              </a:r>
              <a:endParaRPr lang="ko-KR" altLang="en-US" sz="800" b="1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490666" y="4629152"/>
              <a:ext cx="4203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5.9%</a:t>
              </a:r>
              <a:endParaRPr lang="ko-KR" altLang="en-US" sz="800" b="1" dirty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473999" y="5086344"/>
              <a:ext cx="4203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3.8%</a:t>
              </a:r>
              <a:endParaRPr lang="ko-KR" altLang="en-US" sz="800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1881005" y="4385846"/>
              <a:ext cx="6559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 smtClean="0"/>
                <a:t>ALDH1A1</a:t>
              </a:r>
            </a:p>
            <a:p>
              <a:pPr algn="ctr"/>
              <a:r>
                <a:rPr lang="en-US" altLang="ko-KR" sz="800" b="1" dirty="0" smtClean="0"/>
                <a:t>siRNA</a:t>
              </a:r>
              <a:endParaRPr lang="ko-KR" altLang="en-US" sz="800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2590800" y="4385846"/>
              <a:ext cx="487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 smtClean="0"/>
                <a:t>NEK-2</a:t>
              </a:r>
            </a:p>
            <a:p>
              <a:pPr algn="ctr"/>
              <a:r>
                <a:rPr lang="en-US" altLang="ko-KR" sz="800" b="1" dirty="0" smtClean="0"/>
                <a:t>siRNA</a:t>
              </a:r>
              <a:endParaRPr lang="ko-KR" altLang="en-US" sz="800" b="1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2150267" y="4629152"/>
              <a:ext cx="4203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5.8%</a:t>
              </a:r>
              <a:endParaRPr lang="ko-KR" altLang="en-US" sz="800" b="1" dirty="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133600" y="5086344"/>
              <a:ext cx="4203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5.7%</a:t>
              </a:r>
              <a:endParaRPr lang="ko-KR" altLang="en-US" sz="800" b="1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807344" y="4629152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18%</a:t>
              </a:r>
              <a:endParaRPr lang="ko-KR" altLang="en-US" sz="800" b="1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2821781" y="5086344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12%</a:t>
              </a:r>
              <a:endParaRPr lang="ko-KR" altLang="en-US" sz="800" b="1" dirty="0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819400" y="5282525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59%</a:t>
              </a:r>
              <a:endParaRPr lang="ko-KR" altLang="en-US" sz="800" b="1" dirty="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2833837" y="5739717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29%</a:t>
              </a:r>
              <a:endParaRPr lang="ko-KR" altLang="en-US" sz="800" b="1" dirty="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2165275" y="5282525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32%</a:t>
              </a:r>
              <a:endParaRPr lang="ko-KR" altLang="en-US" sz="800" b="1" dirty="0"/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2166832" y="5739717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21%</a:t>
              </a:r>
              <a:endParaRPr lang="ko-KR" altLang="en-US" sz="800" b="1" dirty="0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494931" y="5282525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42%</a:t>
              </a:r>
              <a:endParaRPr lang="ko-KR" altLang="en-US" sz="800" b="1" dirty="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496488" y="5739717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27%</a:t>
              </a:r>
              <a:endParaRPr lang="ko-KR" altLang="en-US" sz="800" b="1" dirty="0"/>
            </a:p>
          </p:txBody>
        </p:sp>
        <p:sp>
          <p:nvSpPr>
            <p:cNvPr id="151" name="TextBox 150"/>
            <p:cNvSpPr txBox="1"/>
            <p:nvPr/>
          </p:nvSpPr>
          <p:spPr>
            <a:xfrm rot="16200000">
              <a:off x="823247" y="4876800"/>
              <a:ext cx="55015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 smtClean="0"/>
                <a:t>Control</a:t>
              </a:r>
            </a:p>
          </p:txBody>
        </p:sp>
        <p:sp>
          <p:nvSpPr>
            <p:cNvPr id="152" name="TextBox 151"/>
            <p:cNvSpPr txBox="1"/>
            <p:nvPr/>
          </p:nvSpPr>
          <p:spPr>
            <a:xfrm rot="16200000">
              <a:off x="743902" y="5501353"/>
              <a:ext cx="7088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 smtClean="0"/>
                <a:t>Cp-treated</a:t>
              </a:r>
            </a:p>
          </p:txBody>
        </p:sp>
      </p:grpSp>
      <p:grpSp>
        <p:nvGrpSpPr>
          <p:cNvPr id="1024" name="Group 1023"/>
          <p:cNvGrpSpPr/>
          <p:nvPr/>
        </p:nvGrpSpPr>
        <p:grpSpPr>
          <a:xfrm>
            <a:off x="914400" y="804734"/>
            <a:ext cx="2470865" cy="1953637"/>
            <a:chOff x="3611232" y="4230686"/>
            <a:chExt cx="2470865" cy="1953637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12" r="51033" b="59712"/>
            <a:stretch/>
          </p:blipFill>
          <p:spPr bwMode="auto">
            <a:xfrm>
              <a:off x="3957873" y="4688184"/>
              <a:ext cx="672032" cy="6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" name="Picture 9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29" r="24969" b="59466"/>
            <a:stretch/>
          </p:blipFill>
          <p:spPr bwMode="auto">
            <a:xfrm>
              <a:off x="4637896" y="4685760"/>
              <a:ext cx="696104" cy="653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1" name="Picture 9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048" b="59726"/>
            <a:stretch/>
          </p:blipFill>
          <p:spPr bwMode="auto">
            <a:xfrm>
              <a:off x="5319624" y="4686840"/>
              <a:ext cx="666150" cy="649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84" r="34145" b="5400"/>
            <a:stretch/>
          </p:blipFill>
          <p:spPr bwMode="auto">
            <a:xfrm>
              <a:off x="4645624" y="5341728"/>
              <a:ext cx="679597" cy="643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" name="Picture 10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013" b="5296"/>
            <a:stretch/>
          </p:blipFill>
          <p:spPr bwMode="auto">
            <a:xfrm>
              <a:off x="5319288" y="5334000"/>
              <a:ext cx="667024" cy="644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" name="Picture 10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478" b="5140"/>
            <a:stretch/>
          </p:blipFill>
          <p:spPr bwMode="auto">
            <a:xfrm>
              <a:off x="3962400" y="5341776"/>
              <a:ext cx="678535" cy="645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0" name="TextBox 159"/>
            <p:cNvSpPr txBox="1"/>
            <p:nvPr/>
          </p:nvSpPr>
          <p:spPr>
            <a:xfrm>
              <a:off x="4021465" y="4385847"/>
              <a:ext cx="5501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 smtClean="0"/>
                <a:t>Control</a:t>
              </a:r>
            </a:p>
            <a:p>
              <a:pPr algn="ctr"/>
              <a:r>
                <a:rPr lang="en-US" altLang="ko-KR" sz="800" b="1" dirty="0" smtClean="0"/>
                <a:t>siRNA</a:t>
              </a:r>
              <a:endParaRPr lang="ko-KR" altLang="en-US" sz="800" b="1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4763754" y="4230686"/>
              <a:ext cx="4940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A2780</a:t>
              </a:r>
              <a:endParaRPr lang="ko-KR" altLang="en-US" sz="800" b="1" dirty="0"/>
            </a:p>
          </p:txBody>
        </p:sp>
        <p:cxnSp>
          <p:nvCxnSpPr>
            <p:cNvPr id="162" name="Straight Connector 161"/>
            <p:cNvCxnSpPr/>
            <p:nvPr/>
          </p:nvCxnSpPr>
          <p:spPr>
            <a:xfrm>
              <a:off x="4108002" y="4422044"/>
              <a:ext cx="17526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직선 화살표 연결선 31"/>
            <p:cNvCxnSpPr/>
            <p:nvPr/>
          </p:nvCxnSpPr>
          <p:spPr>
            <a:xfrm>
              <a:off x="3807318" y="6006270"/>
              <a:ext cx="213628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4" name="직선 화살표 연결선 32"/>
            <p:cNvCxnSpPr/>
            <p:nvPr/>
          </p:nvCxnSpPr>
          <p:spPr>
            <a:xfrm flipV="1">
              <a:off x="3807318" y="4724401"/>
              <a:ext cx="0" cy="12818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4456223" y="6006270"/>
              <a:ext cx="1030177" cy="178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 err="1"/>
                <a:t>Annexin</a:t>
              </a:r>
              <a:r>
                <a:rPr lang="en-US" altLang="ko-KR" sz="800" b="1" dirty="0"/>
                <a:t> </a:t>
              </a:r>
              <a:r>
                <a:rPr lang="en-US" altLang="ko-KR" sz="800" b="1" dirty="0" smtClean="0"/>
                <a:t>V-FITC</a:t>
              </a:r>
              <a:endParaRPr lang="ko-KR" altLang="en-US" sz="800" b="1" dirty="0"/>
            </a:p>
          </p:txBody>
        </p:sp>
        <p:sp>
          <p:nvSpPr>
            <p:cNvPr id="166" name="TextBox 165"/>
            <p:cNvSpPr txBox="1"/>
            <p:nvPr/>
          </p:nvSpPr>
          <p:spPr>
            <a:xfrm rot="16200000">
              <a:off x="3548311" y="5245427"/>
              <a:ext cx="303895" cy="178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 smtClean="0"/>
                <a:t>PI</a:t>
              </a:r>
              <a:endParaRPr lang="ko-KR" altLang="en-US" sz="800" b="1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289458" y="4629153"/>
              <a:ext cx="4203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4.9%</a:t>
              </a:r>
              <a:endParaRPr lang="ko-KR" altLang="en-US" sz="800" b="1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293399" y="5086345"/>
              <a:ext cx="4203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1.4%</a:t>
              </a:r>
              <a:endParaRPr lang="ko-KR" altLang="en-US" sz="800" b="1" dirty="0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4700405" y="4385847"/>
              <a:ext cx="6559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 smtClean="0"/>
                <a:t>ALDH1A1</a:t>
              </a:r>
            </a:p>
            <a:p>
              <a:pPr algn="ctr"/>
              <a:r>
                <a:rPr lang="en-US" altLang="ko-KR" sz="800" b="1" dirty="0" smtClean="0"/>
                <a:t>siRNA</a:t>
              </a:r>
              <a:endParaRPr lang="ko-KR" altLang="en-US" sz="800" b="1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5455966" y="4385847"/>
              <a:ext cx="487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 smtClean="0"/>
                <a:t>NEK-2</a:t>
              </a:r>
            </a:p>
            <a:p>
              <a:pPr algn="ctr"/>
              <a:r>
                <a:rPr lang="en-US" altLang="ko-KR" sz="800" b="1" dirty="0" smtClean="0"/>
                <a:t>siRNA</a:t>
              </a:r>
              <a:endParaRPr lang="ko-KR" altLang="en-US" sz="800" b="1" dirty="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4987699" y="4629153"/>
              <a:ext cx="4203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5.0%</a:t>
              </a:r>
              <a:endParaRPr lang="ko-KR" altLang="en-US" sz="800" b="1" dirty="0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4984740" y="5086345"/>
              <a:ext cx="4203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1.5%</a:t>
              </a:r>
              <a:endParaRPr lang="ko-KR" altLang="en-US" sz="800" b="1" dirty="0"/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5685992" y="4629153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15%</a:t>
              </a:r>
              <a:endParaRPr lang="ko-KR" altLang="en-US" sz="800" b="1" dirty="0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5661789" y="5086345"/>
              <a:ext cx="4203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4.3%</a:t>
              </a:r>
              <a:endParaRPr lang="ko-KR" altLang="en-US" sz="800" b="1" dirty="0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5685168" y="5282526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54%</a:t>
              </a:r>
              <a:endParaRPr lang="ko-KR" altLang="en-US" sz="800" b="1" dirty="0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5686725" y="5739718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30%</a:t>
              </a:r>
              <a:endParaRPr lang="ko-KR" altLang="en-US" sz="800" b="1" dirty="0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5010435" y="5282526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42%</a:t>
              </a:r>
              <a:endParaRPr lang="ko-KR" altLang="en-US" sz="800" b="1" dirty="0"/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5011992" y="5739718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14%</a:t>
              </a:r>
              <a:endParaRPr lang="ko-KR" altLang="en-US" sz="800" b="1" dirty="0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314331" y="5282526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25%</a:t>
              </a:r>
              <a:endParaRPr lang="ko-KR" altLang="en-US" sz="800" b="1" dirty="0"/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4315888" y="5739718"/>
              <a:ext cx="393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/>
                <a:t>14%</a:t>
              </a:r>
              <a:endParaRPr lang="ko-KR" altLang="en-US" sz="800" b="1" dirty="0"/>
            </a:p>
          </p:txBody>
        </p:sp>
        <p:sp>
          <p:nvSpPr>
            <p:cNvPr id="181" name="TextBox 180"/>
            <p:cNvSpPr txBox="1"/>
            <p:nvPr/>
          </p:nvSpPr>
          <p:spPr>
            <a:xfrm rot="16200000">
              <a:off x="3642647" y="4876801"/>
              <a:ext cx="55015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 smtClean="0"/>
                <a:t>Control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 rot="16200000">
              <a:off x="3563302" y="5501354"/>
              <a:ext cx="7088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 smtClean="0"/>
                <a:t>Cp-treated</a:t>
              </a:r>
            </a:p>
          </p:txBody>
        </p:sp>
      </p:grpSp>
      <p:graphicFrame>
        <p:nvGraphicFramePr>
          <p:cNvPr id="199" name="Chart 19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901686"/>
              </p:ext>
            </p:extLst>
          </p:nvPr>
        </p:nvGraphicFramePr>
        <p:xfrm>
          <a:off x="1066800" y="4575048"/>
          <a:ext cx="2130552" cy="1673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200" name="Chart 19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4997391"/>
              </p:ext>
            </p:extLst>
          </p:nvPr>
        </p:nvGraphicFramePr>
        <p:xfrm>
          <a:off x="3581400" y="2825495"/>
          <a:ext cx="2130552" cy="1673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201" name="Chart 20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8986531"/>
              </p:ext>
            </p:extLst>
          </p:nvPr>
        </p:nvGraphicFramePr>
        <p:xfrm>
          <a:off x="3584448" y="4575048"/>
          <a:ext cx="2130552" cy="1673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203" name="TextBox 202"/>
          <p:cNvSpPr txBox="1"/>
          <p:nvPr/>
        </p:nvSpPr>
        <p:spPr>
          <a:xfrm rot="16200000">
            <a:off x="2969900" y="3305298"/>
            <a:ext cx="1133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b="1" dirty="0" smtClean="0"/>
              <a:t>Early apoptosis (%)</a:t>
            </a:r>
            <a:endParaRPr lang="ko-KR" altLang="en-US" sz="800" b="1" dirty="0"/>
          </a:p>
        </p:txBody>
      </p:sp>
      <p:sp>
        <p:nvSpPr>
          <p:cNvPr id="204" name="TextBox 203"/>
          <p:cNvSpPr txBox="1"/>
          <p:nvPr/>
        </p:nvSpPr>
        <p:spPr>
          <a:xfrm rot="16200000">
            <a:off x="482883" y="5031596"/>
            <a:ext cx="1104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b="1" dirty="0" smtClean="0"/>
              <a:t>Late apoptosis (%)</a:t>
            </a:r>
            <a:endParaRPr lang="ko-KR" altLang="en-US" sz="800" b="1" dirty="0"/>
          </a:p>
        </p:txBody>
      </p:sp>
      <p:sp>
        <p:nvSpPr>
          <p:cNvPr id="205" name="TextBox 204"/>
          <p:cNvSpPr txBox="1"/>
          <p:nvPr/>
        </p:nvSpPr>
        <p:spPr>
          <a:xfrm rot="16200000">
            <a:off x="2984327" y="5105431"/>
            <a:ext cx="1104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b="1" dirty="0" smtClean="0"/>
              <a:t>Late apoptosis (%)</a:t>
            </a:r>
            <a:endParaRPr lang="ko-KR" altLang="en-US" sz="800" b="1" dirty="0"/>
          </a:p>
        </p:txBody>
      </p:sp>
      <p:sp>
        <p:nvSpPr>
          <p:cNvPr id="214" name="Right Bracket 213"/>
          <p:cNvSpPr/>
          <p:nvPr/>
        </p:nvSpPr>
        <p:spPr>
          <a:xfrm rot="16200000">
            <a:off x="2006765" y="2692566"/>
            <a:ext cx="79923" cy="1088145"/>
          </a:xfrm>
          <a:prstGeom prst="righ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800" b="1"/>
          </a:p>
        </p:txBody>
      </p:sp>
      <p:sp>
        <p:nvSpPr>
          <p:cNvPr id="215" name="TextBox 214"/>
          <p:cNvSpPr txBox="1"/>
          <p:nvPr/>
        </p:nvSpPr>
        <p:spPr>
          <a:xfrm>
            <a:off x="1926348" y="305046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**</a:t>
            </a:r>
          </a:p>
        </p:txBody>
      </p:sp>
      <p:sp>
        <p:nvSpPr>
          <p:cNvPr id="216" name="Right Bracket 215"/>
          <p:cNvSpPr/>
          <p:nvPr/>
        </p:nvSpPr>
        <p:spPr>
          <a:xfrm rot="16200000">
            <a:off x="2058298" y="4642571"/>
            <a:ext cx="33857" cy="550407"/>
          </a:xfrm>
          <a:prstGeom prst="righ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800" b="1"/>
          </a:p>
        </p:txBody>
      </p:sp>
      <p:sp>
        <p:nvSpPr>
          <p:cNvPr id="217" name="TextBox 216"/>
          <p:cNvSpPr txBox="1"/>
          <p:nvPr/>
        </p:nvSpPr>
        <p:spPr>
          <a:xfrm>
            <a:off x="1922814" y="4751837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**</a:t>
            </a:r>
          </a:p>
        </p:txBody>
      </p:sp>
      <p:sp>
        <p:nvSpPr>
          <p:cNvPr id="218" name="Right Bracket 217"/>
          <p:cNvSpPr/>
          <p:nvPr/>
        </p:nvSpPr>
        <p:spPr>
          <a:xfrm rot="16200000">
            <a:off x="2065735" y="4248259"/>
            <a:ext cx="45114" cy="1088145"/>
          </a:xfrm>
          <a:prstGeom prst="righ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800" b="1"/>
          </a:p>
        </p:txBody>
      </p:sp>
      <p:sp>
        <p:nvSpPr>
          <p:cNvPr id="219" name="TextBox 218"/>
          <p:cNvSpPr txBox="1"/>
          <p:nvPr/>
        </p:nvSpPr>
        <p:spPr>
          <a:xfrm>
            <a:off x="1967914" y="4637549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**</a:t>
            </a:r>
          </a:p>
        </p:txBody>
      </p:sp>
      <p:sp>
        <p:nvSpPr>
          <p:cNvPr id="220" name="Right Bracket 219"/>
          <p:cNvSpPr/>
          <p:nvPr/>
        </p:nvSpPr>
        <p:spPr>
          <a:xfrm rot="16200000">
            <a:off x="4550759" y="2828124"/>
            <a:ext cx="49570" cy="550407"/>
          </a:xfrm>
          <a:prstGeom prst="righ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800" b="1"/>
          </a:p>
        </p:txBody>
      </p:sp>
      <p:sp>
        <p:nvSpPr>
          <p:cNvPr id="221" name="TextBox 220"/>
          <p:cNvSpPr txBox="1"/>
          <p:nvPr/>
        </p:nvSpPr>
        <p:spPr>
          <a:xfrm>
            <a:off x="4423132" y="2936816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**</a:t>
            </a:r>
          </a:p>
        </p:txBody>
      </p:sp>
      <p:sp>
        <p:nvSpPr>
          <p:cNvPr id="222" name="Right Bracket 221"/>
          <p:cNvSpPr/>
          <p:nvPr/>
        </p:nvSpPr>
        <p:spPr>
          <a:xfrm rot="16200000">
            <a:off x="4542711" y="2477896"/>
            <a:ext cx="79923" cy="1088145"/>
          </a:xfrm>
          <a:prstGeom prst="righ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800" b="1"/>
          </a:p>
        </p:txBody>
      </p:sp>
      <p:sp>
        <p:nvSpPr>
          <p:cNvPr id="223" name="TextBox 222"/>
          <p:cNvSpPr txBox="1"/>
          <p:nvPr/>
        </p:nvSpPr>
        <p:spPr>
          <a:xfrm>
            <a:off x="4462294" y="2848605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**</a:t>
            </a:r>
          </a:p>
        </p:txBody>
      </p:sp>
      <p:sp>
        <p:nvSpPr>
          <p:cNvPr id="226" name="Right Bracket 225"/>
          <p:cNvSpPr/>
          <p:nvPr/>
        </p:nvSpPr>
        <p:spPr>
          <a:xfrm rot="16200000">
            <a:off x="4542711" y="4429891"/>
            <a:ext cx="79923" cy="1088145"/>
          </a:xfrm>
          <a:prstGeom prst="righ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800" b="1"/>
          </a:p>
        </p:txBody>
      </p:sp>
      <p:sp>
        <p:nvSpPr>
          <p:cNvPr id="227" name="TextBox 226"/>
          <p:cNvSpPr txBox="1"/>
          <p:nvPr/>
        </p:nvSpPr>
        <p:spPr>
          <a:xfrm>
            <a:off x="4462294" y="4800600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*</a:t>
            </a:r>
          </a:p>
        </p:txBody>
      </p:sp>
      <p:sp>
        <p:nvSpPr>
          <p:cNvPr id="88" name="Right Bracket 87"/>
          <p:cNvSpPr/>
          <p:nvPr/>
        </p:nvSpPr>
        <p:spPr>
          <a:xfrm rot="16200000">
            <a:off x="4819076" y="4089996"/>
            <a:ext cx="58295" cy="1162042"/>
          </a:xfrm>
          <a:prstGeom prst="righ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800" b="1"/>
          </a:p>
        </p:txBody>
      </p:sp>
      <p:sp>
        <p:nvSpPr>
          <p:cNvPr id="89" name="TextBox 88"/>
          <p:cNvSpPr txBox="1"/>
          <p:nvPr/>
        </p:nvSpPr>
        <p:spPr>
          <a:xfrm>
            <a:off x="4764793" y="4495800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*</a:t>
            </a:r>
          </a:p>
        </p:txBody>
      </p:sp>
      <p:sp>
        <p:nvSpPr>
          <p:cNvPr id="90" name="Right Bracket 89"/>
          <p:cNvSpPr/>
          <p:nvPr/>
        </p:nvSpPr>
        <p:spPr>
          <a:xfrm rot="16200000">
            <a:off x="2332911" y="2439119"/>
            <a:ext cx="79923" cy="1088145"/>
          </a:xfrm>
          <a:prstGeom prst="righ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800" b="1"/>
          </a:p>
        </p:txBody>
      </p:sp>
      <p:sp>
        <p:nvSpPr>
          <p:cNvPr id="91" name="TextBox 90"/>
          <p:cNvSpPr txBox="1"/>
          <p:nvPr/>
        </p:nvSpPr>
        <p:spPr>
          <a:xfrm>
            <a:off x="2209800" y="2801784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**</a:t>
            </a:r>
          </a:p>
        </p:txBody>
      </p:sp>
      <p:sp>
        <p:nvSpPr>
          <p:cNvPr id="92" name="Right Bracket 91"/>
          <p:cNvSpPr/>
          <p:nvPr/>
        </p:nvSpPr>
        <p:spPr>
          <a:xfrm rot="16200000">
            <a:off x="2338496" y="4126684"/>
            <a:ext cx="45114" cy="1088145"/>
          </a:xfrm>
          <a:prstGeom prst="righ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800" b="1"/>
          </a:p>
        </p:txBody>
      </p:sp>
      <p:sp>
        <p:nvSpPr>
          <p:cNvPr id="93" name="TextBox 92"/>
          <p:cNvSpPr txBox="1"/>
          <p:nvPr/>
        </p:nvSpPr>
        <p:spPr>
          <a:xfrm>
            <a:off x="2240675" y="4515974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**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57200" y="84582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S7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429000" y="717342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err="1" smtClean="0"/>
              <a:t>i</a:t>
            </a:r>
            <a:r>
              <a:rPr lang="en-US" altLang="ko-KR" sz="800" b="1" dirty="0" smtClean="0"/>
              <a:t>)</a:t>
            </a:r>
            <a:endParaRPr lang="ko-KR" altLang="en-US" sz="8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3296725" y="688848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B</a:t>
            </a:r>
            <a:endParaRPr lang="ko-KR" altLang="en-US" sz="12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838200" y="2701120"/>
            <a:ext cx="2792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/>
              <a:t>ii)</a:t>
            </a:r>
            <a:endParaRPr lang="ko-KR" altLang="en-US" sz="8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3342776" y="2701120"/>
            <a:ext cx="2792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/>
              <a:t>ii)</a:t>
            </a:r>
            <a:endParaRPr lang="ko-KR" altLang="en-US" sz="8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838200" y="4419600"/>
            <a:ext cx="3080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/>
              <a:t>iii)</a:t>
            </a:r>
            <a:endParaRPr lang="ko-KR" altLang="en-US" sz="8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3342776" y="4419600"/>
            <a:ext cx="3080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/>
              <a:t>iii)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4032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110</Words>
  <Application>Microsoft Office PowerPoint</Application>
  <PresentationFormat>On-screen Show (4:3)</PresentationFormat>
  <Paragraphs>68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Hafiz Uddin</dc:creator>
  <cp:lastModifiedBy>Md Hafiz Uddin</cp:lastModifiedBy>
  <cp:revision>35</cp:revision>
  <dcterms:created xsi:type="dcterms:W3CDTF">2015-09-09T02:07:27Z</dcterms:created>
  <dcterms:modified xsi:type="dcterms:W3CDTF">2020-11-03T08:51:27Z</dcterms:modified>
</cp:coreProperties>
</file>