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684" autoAdjust="0"/>
  </p:normalViewPr>
  <p:slideViewPr>
    <p:cSldViewPr>
      <p:cViewPr>
        <p:scale>
          <a:sx n="50" d="100"/>
          <a:sy n="50" d="100"/>
        </p:scale>
        <p:origin x="-2070" y="-18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E4F38-B2AA-40C2-BC41-45B346D3940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FE1C7-D6D0-4634-8385-E54F0B385C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967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FE1C7-D6D0-4634-8385-E54F0B385CA5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488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7933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9480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403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4020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6771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999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023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595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890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273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879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74B89-3B04-469E-B5C6-6F270A542821}" type="datetimeFigureOut">
              <a:rPr lang="ko-KR" altLang="en-US" smtClean="0"/>
              <a:t>2020-11-03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CA101-B1F5-4FA6-AED0-2E25B7B4565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9696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8.wdp"/><Relationship Id="rId7" Type="http://schemas.microsoft.com/office/2007/relationships/hdphoto" Target="../media/hdphoto10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microsoft.com/office/2007/relationships/hdphoto" Target="../media/hdphoto12.wdp"/><Relationship Id="rId5" Type="http://schemas.microsoft.com/office/2007/relationships/hdphoto" Target="../media/hdphoto9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1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7" Type="http://schemas.microsoft.com/office/2007/relationships/hdphoto" Target="../media/hdphoto1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hdphoto14.wdp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00" t="38075" r="12344" b="39092"/>
          <a:stretch/>
        </p:blipFill>
        <p:spPr>
          <a:xfrm>
            <a:off x="321013" y="4325564"/>
            <a:ext cx="3375498" cy="114786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116323" y="4685488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GAPDH</a:t>
            </a:r>
            <a:endParaRPr lang="ko-KR" altLang="en-US" sz="1000" dirty="0"/>
          </a:p>
        </p:txBody>
      </p:sp>
      <p:grpSp>
        <p:nvGrpSpPr>
          <p:cNvPr id="86" name="Group 85"/>
          <p:cNvGrpSpPr/>
          <p:nvPr/>
        </p:nvGrpSpPr>
        <p:grpSpPr>
          <a:xfrm>
            <a:off x="3581400" y="914400"/>
            <a:ext cx="2555756" cy="1742472"/>
            <a:chOff x="262647" y="3802294"/>
            <a:chExt cx="2555756" cy="174247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04" t="40884" r="45711" b="30246"/>
            <a:stretch/>
          </p:blipFill>
          <p:spPr>
            <a:xfrm>
              <a:off x="262647" y="4093724"/>
              <a:ext cx="1974715" cy="145104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133600" y="4582510"/>
              <a:ext cx="6848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err="1" smtClean="0"/>
                <a:t>GAPDH</a:t>
              </a:r>
              <a:r>
                <a:rPr lang="en-US" altLang="ko-KR" sz="1000" baseline="30000" dirty="0" err="1" smtClean="0"/>
                <a:t>a</a:t>
              </a:r>
              <a:endParaRPr lang="ko-KR" altLang="en-US" sz="1000" baseline="30000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21514" y="3802294"/>
              <a:ext cx="38504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/>
                <a:t>5E</a:t>
              </a:r>
              <a:endParaRPr lang="ko-KR" altLang="en-US" sz="1400" b="1" dirty="0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1060903" y="3878494"/>
              <a:ext cx="1121908" cy="580366"/>
              <a:chOff x="1164092" y="4581735"/>
              <a:chExt cx="1121908" cy="580366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>
                <a:off x="1219200" y="4779112"/>
                <a:ext cx="103909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1447079" y="4581735"/>
                <a:ext cx="53412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siRNA</a:t>
                </a:r>
                <a:endParaRPr lang="ko-KR" altLang="en-US" sz="1000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164092" y="4820140"/>
                <a:ext cx="4171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Ctrl.</a:t>
                </a:r>
                <a:endParaRPr lang="ko-KR" altLang="en-US" sz="1000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545092" y="4751756"/>
                <a:ext cx="7409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ALDH1A1</a:t>
                </a:r>
                <a:endParaRPr lang="ko-KR" altLang="en-US" sz="1000" dirty="0"/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>
                <a:off x="1623259" y="4953000"/>
                <a:ext cx="5865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/>
              <p:cNvSpPr txBox="1"/>
              <p:nvPr/>
            </p:nvSpPr>
            <p:spPr>
              <a:xfrm>
                <a:off x="156112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#1</a:t>
                </a:r>
                <a:endParaRPr lang="ko-KR" altLang="en-US" sz="1000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90500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#2</a:t>
                </a:r>
                <a:endParaRPr lang="ko-KR" altLang="en-US" sz="1000" dirty="0"/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551232" y="3848912"/>
              <a:ext cx="6848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err="1" smtClean="0"/>
                <a:t>GAPDH</a:t>
              </a:r>
              <a:r>
                <a:rPr lang="en-US" altLang="ko-KR" sz="1000" baseline="30000" dirty="0" err="1" smtClean="0"/>
                <a:t>a</a:t>
              </a:r>
              <a:endParaRPr lang="ko-KR" altLang="en-US" sz="1000" baseline="30000" dirty="0"/>
            </a:p>
          </p:txBody>
        </p:sp>
      </p:grpSp>
      <p:sp>
        <p:nvSpPr>
          <p:cNvPr id="88" name="Rectangle 87"/>
          <p:cNvSpPr/>
          <p:nvPr/>
        </p:nvSpPr>
        <p:spPr>
          <a:xfrm>
            <a:off x="4343400" y="1715312"/>
            <a:ext cx="1143000" cy="2286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0" name="Group 89"/>
          <p:cNvGrpSpPr/>
          <p:nvPr/>
        </p:nvGrpSpPr>
        <p:grpSpPr>
          <a:xfrm>
            <a:off x="1419592" y="2743200"/>
            <a:ext cx="4066808" cy="1347281"/>
            <a:chOff x="671137" y="2971800"/>
            <a:chExt cx="4066808" cy="1347281"/>
          </a:xfrm>
        </p:grpSpPr>
        <p:pic>
          <p:nvPicPr>
            <p:cNvPr id="16" name="Picture 3" descr="H:\MS 2015\2_CR study\WB\20151026\Nek2 2ug 2 contrasted.tif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" t="-3782" r="-1154" b="-8537"/>
            <a:stretch/>
          </p:blipFill>
          <p:spPr bwMode="auto">
            <a:xfrm>
              <a:off x="790594" y="3161489"/>
              <a:ext cx="3849499" cy="1157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191000" y="3962400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NEK-2</a:t>
              </a:r>
              <a:endParaRPr lang="ko-KR" altLang="en-US" sz="1000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71137" y="2971800"/>
              <a:ext cx="38504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/>
                <a:t>5E</a:t>
              </a:r>
              <a:endParaRPr lang="ko-KR" altLang="en-US" sz="1400" b="1" dirty="0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2133600" y="3276600"/>
              <a:ext cx="1121908" cy="580366"/>
              <a:chOff x="1164092" y="4581735"/>
              <a:chExt cx="1121908" cy="580366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1219200" y="4779112"/>
                <a:ext cx="103909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78"/>
              <p:cNvSpPr txBox="1"/>
              <p:nvPr/>
            </p:nvSpPr>
            <p:spPr>
              <a:xfrm>
                <a:off x="1447079" y="4581735"/>
                <a:ext cx="53412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siRNA</a:t>
                </a:r>
                <a:endParaRPr lang="ko-KR" altLang="en-US" sz="1000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164092" y="4820140"/>
                <a:ext cx="4171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Ctrl.</a:t>
                </a:r>
                <a:endParaRPr lang="ko-KR" altLang="en-US" sz="1000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1545092" y="4751756"/>
                <a:ext cx="7409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ALDH1A1</a:t>
                </a:r>
                <a:endParaRPr lang="ko-KR" altLang="en-US" sz="1000" dirty="0"/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>
                <a:off x="1623259" y="4953000"/>
                <a:ext cx="5865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82"/>
              <p:cNvSpPr txBox="1"/>
              <p:nvPr/>
            </p:nvSpPr>
            <p:spPr>
              <a:xfrm>
                <a:off x="156112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#1</a:t>
                </a:r>
                <a:endParaRPr lang="ko-KR" altLang="en-US" sz="1000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90500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#2</a:t>
                </a:r>
                <a:endParaRPr lang="ko-KR" altLang="en-US" sz="1000" dirty="0"/>
              </a:p>
            </p:txBody>
          </p:sp>
        </p:grpSp>
        <p:sp>
          <p:nvSpPr>
            <p:cNvPr id="85" name="TextBox 84"/>
            <p:cNvSpPr txBox="1"/>
            <p:nvPr/>
          </p:nvSpPr>
          <p:spPr>
            <a:xfrm>
              <a:off x="900855" y="3018418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NEK-2</a:t>
              </a:r>
              <a:endParaRPr lang="ko-KR" altLang="en-US" sz="1000" baseline="30000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123872" y="4028872"/>
              <a:ext cx="1143000" cy="152400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533400" y="724712"/>
            <a:ext cx="2819400" cy="1917459"/>
            <a:chOff x="152400" y="724712"/>
            <a:chExt cx="2819400" cy="1917459"/>
          </a:xfrm>
        </p:grpSpPr>
        <p:sp>
          <p:nvSpPr>
            <p:cNvPr id="4" name="Rectangle 3"/>
            <p:cNvSpPr/>
            <p:nvPr/>
          </p:nvSpPr>
          <p:spPr>
            <a:xfrm>
              <a:off x="321514" y="1219200"/>
              <a:ext cx="2808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/>
                <a:t>E</a:t>
              </a:r>
              <a:endParaRPr lang="ko-KR" altLang="en-US" sz="1400" b="1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26" t="37158" r="42899" b="30137"/>
            <a:stretch/>
          </p:blipFill>
          <p:spPr>
            <a:xfrm>
              <a:off x="390419" y="998306"/>
              <a:ext cx="2044556" cy="164386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30892" y="1794322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ALDH1A1</a:t>
              </a:r>
              <a:endParaRPr lang="ko-KR" altLang="en-US" sz="1000" dirty="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1060903" y="762000"/>
              <a:ext cx="1121908" cy="580366"/>
              <a:chOff x="1164092" y="4581735"/>
              <a:chExt cx="1121908" cy="580366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1219200" y="4779112"/>
                <a:ext cx="103909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1447079" y="4581735"/>
                <a:ext cx="53412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siRNA</a:t>
                </a:r>
                <a:endParaRPr lang="ko-KR" altLang="en-US" sz="10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164092" y="4820140"/>
                <a:ext cx="4171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Ctrl.</a:t>
                </a:r>
                <a:endParaRPr lang="ko-KR" altLang="en-US" sz="10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545092" y="4751756"/>
                <a:ext cx="7409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ALDH1A1</a:t>
                </a:r>
                <a:endParaRPr lang="ko-KR" altLang="en-US" sz="1000" dirty="0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1623259" y="4953000"/>
                <a:ext cx="5865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156112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#1</a:t>
                </a:r>
                <a:endParaRPr lang="ko-KR" altLang="en-US" sz="10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90500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#2</a:t>
                </a:r>
                <a:endParaRPr lang="ko-KR" altLang="en-US" sz="1000" dirty="0"/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381000" y="763624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ALDH1A1</a:t>
              </a:r>
              <a:endParaRPr lang="ko-KR" altLang="en-US" sz="1000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027888" y="1828800"/>
              <a:ext cx="1143000" cy="228600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52400" y="724712"/>
              <a:ext cx="38504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/>
                <a:t>5E</a:t>
              </a:r>
              <a:endParaRPr lang="ko-KR" altLang="en-US" sz="1400" b="1" dirty="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060903" y="3999688"/>
            <a:ext cx="1121908" cy="580366"/>
            <a:chOff x="1164092" y="4581735"/>
            <a:chExt cx="1121908" cy="580366"/>
          </a:xfrm>
        </p:grpSpPr>
        <p:cxnSp>
          <p:nvCxnSpPr>
            <p:cNvPr id="93" name="Straight Connector 92"/>
            <p:cNvCxnSpPr/>
            <p:nvPr/>
          </p:nvCxnSpPr>
          <p:spPr>
            <a:xfrm>
              <a:off x="1219200" y="4779112"/>
              <a:ext cx="10390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1447079" y="4581735"/>
              <a:ext cx="5341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siRNA</a:t>
              </a:r>
              <a:endParaRPr lang="ko-KR" altLang="en-US" sz="10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164092" y="4820140"/>
              <a:ext cx="4171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Ctrl.</a:t>
              </a:r>
              <a:endParaRPr lang="ko-KR" altLang="en-US" sz="10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545092" y="4751756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ALDH1A1</a:t>
              </a:r>
              <a:endParaRPr lang="ko-KR" altLang="en-US" sz="1000" dirty="0"/>
            </a:p>
          </p:txBody>
        </p:sp>
        <p:cxnSp>
          <p:nvCxnSpPr>
            <p:cNvPr id="97" name="Straight Connector 96"/>
            <p:cNvCxnSpPr/>
            <p:nvPr/>
          </p:nvCxnSpPr>
          <p:spPr>
            <a:xfrm>
              <a:off x="1623259" y="4953000"/>
              <a:ext cx="58654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156112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#1</a:t>
              </a:r>
              <a:endParaRPr lang="ko-KR" altLang="en-US" sz="10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90500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#2</a:t>
              </a:r>
              <a:endParaRPr lang="ko-KR" altLang="en-US" sz="1000" dirty="0"/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381000" y="4001312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GAPDH</a:t>
            </a:r>
            <a:endParaRPr lang="ko-KR" altLang="en-US" sz="1000" dirty="0"/>
          </a:p>
        </p:txBody>
      </p:sp>
      <p:sp>
        <p:nvSpPr>
          <p:cNvPr id="101" name="Rectangle 100"/>
          <p:cNvSpPr/>
          <p:nvPr/>
        </p:nvSpPr>
        <p:spPr>
          <a:xfrm>
            <a:off x="152400" y="3962400"/>
            <a:ext cx="385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5E</a:t>
            </a:r>
            <a:endParaRPr lang="ko-KR" altLang="en-US" sz="1400" b="1" dirty="0"/>
          </a:p>
        </p:txBody>
      </p:sp>
      <p:sp>
        <p:nvSpPr>
          <p:cNvPr id="102" name="Rectangle 101"/>
          <p:cNvSpPr/>
          <p:nvPr/>
        </p:nvSpPr>
        <p:spPr>
          <a:xfrm>
            <a:off x="1027888" y="4722352"/>
            <a:ext cx="1143000" cy="26998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3" name="Group 112"/>
          <p:cNvGrpSpPr/>
          <p:nvPr/>
        </p:nvGrpSpPr>
        <p:grpSpPr>
          <a:xfrm>
            <a:off x="3939073" y="4380688"/>
            <a:ext cx="2884880" cy="1173803"/>
            <a:chOff x="152400" y="6744512"/>
            <a:chExt cx="2884880" cy="1173803"/>
          </a:xfrm>
        </p:grpSpPr>
        <p:sp>
          <p:nvSpPr>
            <p:cNvPr id="7" name="TextBox 6"/>
            <p:cNvSpPr txBox="1"/>
            <p:nvPr/>
          </p:nvSpPr>
          <p:spPr>
            <a:xfrm>
              <a:off x="2495144" y="7512365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MDR1</a:t>
              </a:r>
              <a:endParaRPr lang="ko-KR" altLang="en-US" sz="1000" dirty="0"/>
            </a:p>
          </p:txBody>
        </p:sp>
        <p:pic>
          <p:nvPicPr>
            <p:cNvPr id="9" name="Picture 2" descr="H:\MS 2015\2_CR study\WB\20151023\Mdr1 stripped 2 contrasted.tif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63" t="-3248" r="35536" b="-4714"/>
            <a:stretch/>
          </p:blipFill>
          <p:spPr bwMode="auto">
            <a:xfrm>
              <a:off x="233465" y="6867728"/>
              <a:ext cx="2276272" cy="1050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3" name="Group 102"/>
            <p:cNvGrpSpPr/>
            <p:nvPr/>
          </p:nvGrpSpPr>
          <p:grpSpPr>
            <a:xfrm>
              <a:off x="1060903" y="6781800"/>
              <a:ext cx="1121908" cy="580366"/>
              <a:chOff x="1164092" y="4581735"/>
              <a:chExt cx="1121908" cy="580366"/>
            </a:xfrm>
          </p:grpSpPr>
          <p:cxnSp>
            <p:nvCxnSpPr>
              <p:cNvPr id="104" name="Straight Connector 103"/>
              <p:cNvCxnSpPr/>
              <p:nvPr/>
            </p:nvCxnSpPr>
            <p:spPr>
              <a:xfrm>
                <a:off x="1219200" y="4779112"/>
                <a:ext cx="103909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1447079" y="4581735"/>
                <a:ext cx="53412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siRNA</a:t>
                </a:r>
                <a:endParaRPr lang="ko-KR" altLang="en-US" sz="1000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164092" y="4820140"/>
                <a:ext cx="4171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Ctrl.</a:t>
                </a:r>
                <a:endParaRPr lang="ko-KR" altLang="en-US" sz="1000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545092" y="4751756"/>
                <a:ext cx="7409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ALDH1A1</a:t>
                </a:r>
                <a:endParaRPr lang="ko-KR" altLang="en-US" sz="1000" dirty="0"/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>
                <a:off x="1623259" y="4953000"/>
                <a:ext cx="5865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TextBox 108"/>
              <p:cNvSpPr txBox="1"/>
              <p:nvPr/>
            </p:nvSpPr>
            <p:spPr>
              <a:xfrm>
                <a:off x="156112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#1</a:t>
                </a:r>
                <a:endParaRPr lang="ko-KR" altLang="en-US" sz="1000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90500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#2</a:t>
                </a:r>
                <a:endParaRPr lang="ko-KR" altLang="en-US" sz="1000" dirty="0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381000" y="6783424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/>
                <a:t>MDR1</a:t>
              </a:r>
              <a:endParaRPr lang="ko-KR" altLang="en-US" sz="1000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52400" y="6744512"/>
              <a:ext cx="38504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/>
                <a:t>5E</a:t>
              </a:r>
              <a:endParaRPr lang="ko-KR" altLang="en-US" sz="1400" b="1" dirty="0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609600" y="5715000"/>
            <a:ext cx="2909730" cy="1227254"/>
            <a:chOff x="152400" y="7002346"/>
            <a:chExt cx="2909730" cy="1227254"/>
          </a:xfrm>
        </p:grpSpPr>
        <p:pic>
          <p:nvPicPr>
            <p:cNvPr id="20" name="Picture 5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86" t="51198" r="31493" b="33302"/>
            <a:stretch/>
          </p:blipFill>
          <p:spPr bwMode="auto">
            <a:xfrm>
              <a:off x="204281" y="7431932"/>
              <a:ext cx="2363821" cy="797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14" name="Group 113"/>
            <p:cNvGrpSpPr/>
            <p:nvPr/>
          </p:nvGrpSpPr>
          <p:grpSpPr>
            <a:xfrm>
              <a:off x="1060903" y="7039634"/>
              <a:ext cx="1121908" cy="580366"/>
              <a:chOff x="1164092" y="4581735"/>
              <a:chExt cx="1121908" cy="580366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>
                <a:off x="1219200" y="4779112"/>
                <a:ext cx="103909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TextBox 115"/>
              <p:cNvSpPr txBox="1"/>
              <p:nvPr/>
            </p:nvSpPr>
            <p:spPr>
              <a:xfrm>
                <a:off x="1447079" y="4581735"/>
                <a:ext cx="53412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siRNA</a:t>
                </a:r>
                <a:endParaRPr lang="ko-KR" altLang="en-US" sz="1000" dirty="0"/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1164092" y="4820140"/>
                <a:ext cx="4171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Ctrl.</a:t>
                </a:r>
                <a:endParaRPr lang="ko-KR" altLang="en-US" sz="1000" dirty="0"/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1545092" y="4751756"/>
                <a:ext cx="7409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ALDH1A1</a:t>
                </a:r>
                <a:endParaRPr lang="ko-KR" altLang="en-US" sz="1000" dirty="0"/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>
                <a:off x="1623259" y="4953000"/>
                <a:ext cx="5865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56112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#1</a:t>
                </a:r>
                <a:endParaRPr lang="ko-KR" altLang="en-US" sz="1000" dirty="0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190500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#2</a:t>
                </a:r>
                <a:endParaRPr lang="ko-KR" altLang="en-US" sz="1000" dirty="0"/>
              </a:p>
            </p:txBody>
          </p:sp>
        </p:grpSp>
        <p:sp>
          <p:nvSpPr>
            <p:cNvPr id="122" name="TextBox 121"/>
            <p:cNvSpPr txBox="1"/>
            <p:nvPr/>
          </p:nvSpPr>
          <p:spPr>
            <a:xfrm>
              <a:off x="381000" y="7041258"/>
              <a:ext cx="6174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ABCG2</a:t>
              </a:r>
              <a:endParaRPr lang="ko-KR" altLang="en-US" sz="1000" dirty="0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152400" y="7002346"/>
              <a:ext cx="38504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/>
                <a:t>5E</a:t>
              </a:r>
              <a:endParaRPr lang="ko-KR" altLang="en-US" sz="1400" b="1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444653" y="7678579"/>
              <a:ext cx="61747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ABCG2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3810000" y="5867400"/>
            <a:ext cx="2885387" cy="1507736"/>
            <a:chOff x="116732" y="6705600"/>
            <a:chExt cx="2885387" cy="1507736"/>
          </a:xfrm>
        </p:grpSpPr>
        <p:pic>
          <p:nvPicPr>
            <p:cNvPr id="21" name="Picture 20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25" t="41852" r="29760" b="26335"/>
            <a:stretch/>
          </p:blipFill>
          <p:spPr bwMode="auto">
            <a:xfrm>
              <a:off x="116732" y="7123838"/>
              <a:ext cx="2441642" cy="1089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5" name="Group 124"/>
            <p:cNvGrpSpPr/>
            <p:nvPr/>
          </p:nvGrpSpPr>
          <p:grpSpPr>
            <a:xfrm>
              <a:off x="1060903" y="6742888"/>
              <a:ext cx="1121908" cy="580366"/>
              <a:chOff x="1164092" y="4581735"/>
              <a:chExt cx="1121908" cy="580366"/>
            </a:xfrm>
          </p:grpSpPr>
          <p:cxnSp>
            <p:nvCxnSpPr>
              <p:cNvPr id="126" name="Straight Connector 125"/>
              <p:cNvCxnSpPr/>
              <p:nvPr/>
            </p:nvCxnSpPr>
            <p:spPr>
              <a:xfrm>
                <a:off x="1219200" y="4779112"/>
                <a:ext cx="103909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/>
              <p:cNvSpPr txBox="1"/>
              <p:nvPr/>
            </p:nvSpPr>
            <p:spPr>
              <a:xfrm>
                <a:off x="1447079" y="4581735"/>
                <a:ext cx="53412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siRNA</a:t>
                </a:r>
                <a:endParaRPr lang="ko-KR" altLang="en-US" sz="1000" dirty="0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1164092" y="4820140"/>
                <a:ext cx="4171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Ctrl.</a:t>
                </a:r>
                <a:endParaRPr lang="ko-KR" altLang="en-US" sz="1000" dirty="0"/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1545092" y="4751756"/>
                <a:ext cx="7409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ALDH1A1</a:t>
                </a:r>
                <a:endParaRPr lang="ko-KR" altLang="en-US" sz="1000" dirty="0"/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>
                <a:off x="1623259" y="4953000"/>
                <a:ext cx="58654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156112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#1</a:t>
                </a:r>
                <a:endParaRPr lang="ko-KR" altLang="en-US" sz="1000" dirty="0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905000" y="4915880"/>
                <a:ext cx="3337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/>
                  <a:t>#2</a:t>
                </a:r>
                <a:endParaRPr lang="ko-KR" altLang="en-US" sz="1000" dirty="0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381000" y="6744512"/>
              <a:ext cx="6174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/>
                <a:t>GAPDH</a:t>
              </a:r>
              <a:endParaRPr lang="ko-KR" altLang="en-US" sz="1000" dirty="0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52400" y="6705600"/>
              <a:ext cx="38504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/>
                <a:t>5E</a:t>
              </a:r>
              <a:endParaRPr lang="ko-KR" altLang="en-US" sz="1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62200" y="7399454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7" name="Rectangle 136"/>
          <p:cNvSpPr/>
          <p:nvPr/>
        </p:nvSpPr>
        <p:spPr>
          <a:xfrm>
            <a:off x="4843940" y="5164264"/>
            <a:ext cx="1066800" cy="2286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Rectangle 137"/>
          <p:cNvSpPr/>
          <p:nvPr/>
        </p:nvSpPr>
        <p:spPr>
          <a:xfrm>
            <a:off x="4724400" y="6590363"/>
            <a:ext cx="1143000" cy="18440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Rectangle 139"/>
          <p:cNvSpPr/>
          <p:nvPr/>
        </p:nvSpPr>
        <p:spPr>
          <a:xfrm>
            <a:off x="1489328" y="6446662"/>
            <a:ext cx="1143000" cy="1524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Rectangle 140"/>
          <p:cNvSpPr/>
          <p:nvPr/>
        </p:nvSpPr>
        <p:spPr>
          <a:xfrm>
            <a:off x="609600" y="8163580"/>
            <a:ext cx="579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S8. 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The full original immunoblots of cropped images presented in </a:t>
            </a:r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5E (left panel).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586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83" t="44296" r="29644" b="37239"/>
          <a:stretch/>
        </p:blipFill>
        <p:spPr bwMode="auto">
          <a:xfrm>
            <a:off x="2548648" y="7543800"/>
            <a:ext cx="2078476" cy="86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034888" y="7687220"/>
            <a:ext cx="1143000" cy="18440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495800" y="7647876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GAPDH</a:t>
            </a:r>
            <a:endParaRPr lang="ko-KR" altLang="en-US" sz="1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3048000" y="7010400"/>
            <a:ext cx="1074654" cy="580366"/>
            <a:chOff x="1164092" y="4581735"/>
            <a:chExt cx="1074654" cy="580366"/>
          </a:xfrm>
        </p:grpSpPr>
        <p:sp>
          <p:nvSpPr>
            <p:cNvPr id="20" name="TextBox 19"/>
            <p:cNvSpPr txBox="1"/>
            <p:nvPr/>
          </p:nvSpPr>
          <p:spPr>
            <a:xfrm>
              <a:off x="1447079" y="4581735"/>
              <a:ext cx="5341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siRNA</a:t>
              </a:r>
              <a:endParaRPr lang="ko-KR" altLang="en-US" sz="1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64092" y="4822100"/>
              <a:ext cx="4171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Ctrl.</a:t>
              </a:r>
              <a:endParaRPr lang="ko-KR" altLang="en-US" sz="1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39011" y="475175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NEK-2</a:t>
              </a:r>
              <a:endParaRPr lang="ko-KR" altLang="en-US" sz="100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1194955" y="4781060"/>
              <a:ext cx="10390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56112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#1</a:t>
              </a:r>
              <a:endParaRPr lang="ko-KR" altLang="en-US" sz="1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500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#2</a:t>
              </a:r>
              <a:endParaRPr lang="ko-KR" altLang="en-US" sz="1000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1658223" y="4953000"/>
              <a:ext cx="4847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910" t="49899" r="21580" b="30716"/>
          <a:stretch/>
        </p:blipFill>
        <p:spPr bwMode="auto">
          <a:xfrm rot="60000">
            <a:off x="1557826" y="560486"/>
            <a:ext cx="3112485" cy="980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4600987" y="1304264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NEK-2</a:t>
            </a:r>
            <a:endParaRPr lang="ko-KR" altLang="en-US" sz="10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3477484" y="228600"/>
            <a:ext cx="1074654" cy="580366"/>
            <a:chOff x="1164092" y="4581735"/>
            <a:chExt cx="1074654" cy="580366"/>
          </a:xfrm>
        </p:grpSpPr>
        <p:sp>
          <p:nvSpPr>
            <p:cNvPr id="45" name="TextBox 44"/>
            <p:cNvSpPr txBox="1"/>
            <p:nvPr/>
          </p:nvSpPr>
          <p:spPr>
            <a:xfrm>
              <a:off x="1447079" y="4581735"/>
              <a:ext cx="5341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siRNA</a:t>
              </a:r>
              <a:endParaRPr lang="ko-KR" altLang="en-US" sz="10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164092" y="4822100"/>
              <a:ext cx="4171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Ctrl.</a:t>
              </a:r>
              <a:endParaRPr lang="ko-KR" altLang="en-US" sz="10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39011" y="475175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NEK-2</a:t>
              </a:r>
              <a:endParaRPr lang="ko-KR" altLang="en-US" sz="1000" dirty="0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1194955" y="4781060"/>
              <a:ext cx="10390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156112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#1</a:t>
              </a:r>
              <a:endParaRPr lang="ko-KR" altLang="en-US" sz="10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90500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#2</a:t>
              </a:r>
              <a:endParaRPr lang="ko-KR" altLang="en-US" sz="1000" dirty="0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1658223" y="4953000"/>
              <a:ext cx="4847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1739055" y="267512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NEK-2</a:t>
            </a:r>
            <a:endParaRPr lang="ko-KR" altLang="en-US" sz="1000" dirty="0"/>
          </a:p>
        </p:txBody>
      </p:sp>
      <p:sp>
        <p:nvSpPr>
          <p:cNvPr id="53" name="Rectangle 52"/>
          <p:cNvSpPr/>
          <p:nvPr/>
        </p:nvSpPr>
        <p:spPr>
          <a:xfrm>
            <a:off x="1510455" y="228600"/>
            <a:ext cx="385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5E</a:t>
            </a:r>
            <a:endParaRPr lang="ko-KR" altLang="en-US" sz="1400" b="1" dirty="0"/>
          </a:p>
        </p:txBody>
      </p:sp>
      <p:sp>
        <p:nvSpPr>
          <p:cNvPr id="54" name="Rectangle 53"/>
          <p:cNvSpPr/>
          <p:nvPr/>
        </p:nvSpPr>
        <p:spPr>
          <a:xfrm>
            <a:off x="3474720" y="1350334"/>
            <a:ext cx="1173480" cy="1524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08" t="46791" r="13967" b="35018"/>
          <a:stretch/>
        </p:blipFill>
        <p:spPr>
          <a:xfrm>
            <a:off x="1343247" y="2059172"/>
            <a:ext cx="3530009" cy="91440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4685406" y="2254101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GAPDH</a:t>
            </a:r>
            <a:endParaRPr lang="ko-KR" altLang="en-US" sz="10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3505200" y="1524000"/>
            <a:ext cx="1074654" cy="580366"/>
            <a:chOff x="1164092" y="4581735"/>
            <a:chExt cx="1074654" cy="580366"/>
          </a:xfrm>
        </p:grpSpPr>
        <p:sp>
          <p:nvSpPr>
            <p:cNvPr id="62" name="TextBox 61"/>
            <p:cNvSpPr txBox="1"/>
            <p:nvPr/>
          </p:nvSpPr>
          <p:spPr>
            <a:xfrm>
              <a:off x="1447079" y="4581735"/>
              <a:ext cx="5341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siRNA</a:t>
              </a:r>
              <a:endParaRPr lang="ko-KR" altLang="en-US" sz="10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164092" y="4822100"/>
              <a:ext cx="4171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Ctrl.</a:t>
              </a:r>
              <a:endParaRPr lang="ko-KR" altLang="en-US" sz="10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639011" y="475175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NEK-2</a:t>
              </a:r>
              <a:endParaRPr lang="ko-KR" altLang="en-US" sz="1000" dirty="0"/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1194955" y="4781060"/>
              <a:ext cx="10390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156112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#1</a:t>
              </a:r>
              <a:endParaRPr lang="ko-KR" altLang="en-US" sz="10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90500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#2</a:t>
              </a:r>
              <a:endParaRPr lang="ko-KR" altLang="en-US" sz="1000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1658223" y="4953000"/>
              <a:ext cx="4847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1739055" y="1752600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GAPDH</a:t>
            </a:r>
            <a:endParaRPr lang="ko-KR" alt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1510455" y="1713688"/>
            <a:ext cx="385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5E</a:t>
            </a:r>
            <a:endParaRPr lang="ko-KR" altLang="en-US" sz="1400" b="1" dirty="0"/>
          </a:p>
        </p:txBody>
      </p:sp>
      <p:sp>
        <p:nvSpPr>
          <p:cNvPr id="71" name="Rectangle 70"/>
          <p:cNvSpPr/>
          <p:nvPr/>
        </p:nvSpPr>
        <p:spPr>
          <a:xfrm>
            <a:off x="3474720" y="2271902"/>
            <a:ext cx="1173480" cy="22312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6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867" t="40773" r="24882" b="34614"/>
          <a:stretch/>
        </p:blipFill>
        <p:spPr bwMode="auto">
          <a:xfrm>
            <a:off x="2148409" y="3810000"/>
            <a:ext cx="2700670" cy="1297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TextBox 79"/>
          <p:cNvSpPr txBox="1"/>
          <p:nvPr/>
        </p:nvSpPr>
        <p:spPr>
          <a:xfrm>
            <a:off x="4482255" y="4680197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MDR1</a:t>
            </a:r>
            <a:endParaRPr lang="ko-KR" altLang="en-US" sz="1000" dirty="0"/>
          </a:p>
        </p:txBody>
      </p:sp>
      <p:grpSp>
        <p:nvGrpSpPr>
          <p:cNvPr id="81" name="Group 80"/>
          <p:cNvGrpSpPr/>
          <p:nvPr/>
        </p:nvGrpSpPr>
        <p:grpSpPr>
          <a:xfrm>
            <a:off x="3034455" y="3429000"/>
            <a:ext cx="1074654" cy="580366"/>
            <a:chOff x="1164092" y="4581735"/>
            <a:chExt cx="1074654" cy="580366"/>
          </a:xfrm>
        </p:grpSpPr>
        <p:sp>
          <p:nvSpPr>
            <p:cNvPr id="82" name="TextBox 81"/>
            <p:cNvSpPr txBox="1"/>
            <p:nvPr/>
          </p:nvSpPr>
          <p:spPr>
            <a:xfrm>
              <a:off x="1447079" y="4581735"/>
              <a:ext cx="5341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siRNA</a:t>
              </a:r>
              <a:endParaRPr lang="ko-KR" altLang="en-US" sz="10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164092" y="4822100"/>
              <a:ext cx="4171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Ctrl.</a:t>
              </a:r>
              <a:endParaRPr lang="ko-KR" altLang="en-US" sz="1000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639011" y="475175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NEK-2</a:t>
              </a:r>
              <a:endParaRPr lang="ko-KR" altLang="en-US" sz="1000" dirty="0"/>
            </a:p>
          </p:txBody>
        </p:sp>
        <p:cxnSp>
          <p:nvCxnSpPr>
            <p:cNvPr id="85" name="Straight Connector 84"/>
            <p:cNvCxnSpPr/>
            <p:nvPr/>
          </p:nvCxnSpPr>
          <p:spPr>
            <a:xfrm>
              <a:off x="1194955" y="4781060"/>
              <a:ext cx="10390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156112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#1</a:t>
              </a:r>
              <a:endParaRPr lang="ko-KR" altLang="en-US" sz="10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90500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#2</a:t>
              </a:r>
              <a:endParaRPr lang="ko-KR" altLang="en-US" sz="1000" dirty="0"/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658223" y="4953000"/>
              <a:ext cx="4847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TextBox 88"/>
          <p:cNvSpPr txBox="1"/>
          <p:nvPr/>
        </p:nvSpPr>
        <p:spPr>
          <a:xfrm>
            <a:off x="2125723" y="3505200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MDR1</a:t>
            </a:r>
            <a:endParaRPr lang="ko-KR" altLang="en-US" sz="1000" dirty="0"/>
          </a:p>
        </p:txBody>
      </p:sp>
      <p:sp>
        <p:nvSpPr>
          <p:cNvPr id="90" name="Rectangle 89"/>
          <p:cNvSpPr/>
          <p:nvPr/>
        </p:nvSpPr>
        <p:spPr>
          <a:xfrm>
            <a:off x="1897123" y="3466288"/>
            <a:ext cx="385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5E</a:t>
            </a:r>
            <a:endParaRPr lang="ko-KR" altLang="en-US" sz="1400" b="1" dirty="0"/>
          </a:p>
        </p:txBody>
      </p:sp>
      <p:sp>
        <p:nvSpPr>
          <p:cNvPr id="91" name="Rectangle 90"/>
          <p:cNvSpPr/>
          <p:nvPr/>
        </p:nvSpPr>
        <p:spPr>
          <a:xfrm>
            <a:off x="2993066" y="4669466"/>
            <a:ext cx="1173480" cy="22312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6" name="Group 115"/>
          <p:cNvGrpSpPr/>
          <p:nvPr/>
        </p:nvGrpSpPr>
        <p:grpSpPr>
          <a:xfrm>
            <a:off x="2049523" y="5410200"/>
            <a:ext cx="2979677" cy="1439334"/>
            <a:chOff x="2049523" y="5410200"/>
            <a:chExt cx="2979677" cy="1439334"/>
          </a:xfrm>
        </p:grpSpPr>
        <p:grpSp>
          <p:nvGrpSpPr>
            <p:cNvPr id="113" name="Group 112"/>
            <p:cNvGrpSpPr/>
            <p:nvPr/>
          </p:nvGrpSpPr>
          <p:grpSpPr>
            <a:xfrm>
              <a:off x="2295056" y="5410200"/>
              <a:ext cx="2734144" cy="1439334"/>
              <a:chOff x="321733" y="5410200"/>
              <a:chExt cx="2734144" cy="1439334"/>
            </a:xfrm>
          </p:grpSpPr>
          <p:pic>
            <p:nvPicPr>
              <p:cNvPr id="99" name="Picture 5"/>
              <p:cNvPicPr>
                <a:picLocks noChangeAspect="1" noChangeArrowheads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64" t="44643" r="31182" b="36074"/>
              <a:stretch/>
            </p:blipFill>
            <p:spPr bwMode="auto">
              <a:xfrm>
                <a:off x="321733" y="5850468"/>
                <a:ext cx="2277533" cy="9990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0" name="Rectangle 99"/>
              <p:cNvSpPr/>
              <p:nvPr/>
            </p:nvSpPr>
            <p:spPr>
              <a:xfrm>
                <a:off x="1053688" y="6347129"/>
                <a:ext cx="1143000" cy="1524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2438400" y="6306331"/>
                <a:ext cx="61747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ABCG2</a:t>
                </a:r>
                <a:endParaRPr lang="ko-KR" altLang="en-US" sz="1000" dirty="0"/>
              </a:p>
            </p:txBody>
          </p:sp>
          <p:grpSp>
            <p:nvGrpSpPr>
              <p:cNvPr id="105" name="Group 104"/>
              <p:cNvGrpSpPr/>
              <p:nvPr/>
            </p:nvGrpSpPr>
            <p:grpSpPr>
              <a:xfrm>
                <a:off x="1066800" y="5410200"/>
                <a:ext cx="1074654" cy="580366"/>
                <a:chOff x="1164092" y="4581735"/>
                <a:chExt cx="1074654" cy="580366"/>
              </a:xfrm>
            </p:grpSpPr>
            <p:sp>
              <p:nvSpPr>
                <p:cNvPr id="106" name="TextBox 105"/>
                <p:cNvSpPr txBox="1"/>
                <p:nvPr/>
              </p:nvSpPr>
              <p:spPr>
                <a:xfrm>
                  <a:off x="1447079" y="4581735"/>
                  <a:ext cx="53412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 smtClean="0"/>
                    <a:t>siRNA</a:t>
                  </a:r>
                  <a:endParaRPr lang="ko-KR" altLang="en-US" sz="1000" dirty="0"/>
                </a:p>
              </p:txBody>
            </p:sp>
            <p:sp>
              <p:nvSpPr>
                <p:cNvPr id="107" name="TextBox 106"/>
                <p:cNvSpPr txBox="1"/>
                <p:nvPr/>
              </p:nvSpPr>
              <p:spPr>
                <a:xfrm>
                  <a:off x="1164092" y="4822100"/>
                  <a:ext cx="41710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 smtClean="0"/>
                    <a:t>Ctrl.</a:t>
                  </a:r>
                  <a:endParaRPr lang="ko-KR" altLang="en-US" sz="1000" dirty="0"/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1639011" y="4751756"/>
                  <a:ext cx="54694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 smtClean="0"/>
                    <a:t>NEK-2</a:t>
                  </a:r>
                  <a:endParaRPr lang="ko-KR" altLang="en-US" sz="1000" dirty="0"/>
                </a:p>
              </p:txBody>
            </p: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1194955" y="4781060"/>
                  <a:ext cx="103909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0" name="TextBox 109"/>
                <p:cNvSpPr txBox="1"/>
                <p:nvPr/>
              </p:nvSpPr>
              <p:spPr>
                <a:xfrm>
                  <a:off x="1561120" y="4915880"/>
                  <a:ext cx="3337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 smtClean="0"/>
                    <a:t>#1</a:t>
                  </a:r>
                  <a:endParaRPr lang="ko-KR" altLang="en-US" sz="1000" dirty="0"/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1905000" y="4915880"/>
                  <a:ext cx="3337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 smtClean="0"/>
                    <a:t>#2</a:t>
                  </a:r>
                  <a:endParaRPr lang="ko-KR" altLang="en-US" sz="1000" dirty="0"/>
                </a:p>
              </p:txBody>
            </p: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1658223" y="4953000"/>
                  <a:ext cx="48474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4" name="TextBox 113"/>
            <p:cNvSpPr txBox="1"/>
            <p:nvPr/>
          </p:nvSpPr>
          <p:spPr>
            <a:xfrm>
              <a:off x="2278123" y="5598535"/>
              <a:ext cx="6174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ABCG2</a:t>
              </a:r>
              <a:endParaRPr lang="ko-KR" altLang="en-US" sz="1000" dirty="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049523" y="5559623"/>
              <a:ext cx="38504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b="1" dirty="0" smtClean="0"/>
                <a:t>5E</a:t>
              </a:r>
              <a:endParaRPr lang="ko-KR" altLang="en-US" sz="1400" b="1" dirty="0"/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2362200" y="7239000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GAPDH</a:t>
            </a:r>
            <a:endParaRPr lang="ko-KR" altLang="en-US" sz="1000" dirty="0"/>
          </a:p>
        </p:txBody>
      </p:sp>
      <p:sp>
        <p:nvSpPr>
          <p:cNvPr id="118" name="Rectangle 117"/>
          <p:cNvSpPr/>
          <p:nvPr/>
        </p:nvSpPr>
        <p:spPr>
          <a:xfrm>
            <a:off x="2133600" y="7200088"/>
            <a:ext cx="385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5E</a:t>
            </a:r>
            <a:endParaRPr lang="ko-KR" altLang="en-US" sz="14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2514600" y="8077200"/>
            <a:ext cx="3321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002060"/>
                </a:solidFill>
              </a:rPr>
              <a:t>28</a:t>
            </a:r>
            <a:endParaRPr lang="ko-KR" altLang="en-US" sz="1000" b="1" dirty="0">
              <a:solidFill>
                <a:srgbClr val="002060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609600" y="8544580"/>
            <a:ext cx="579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S8. 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The full original immunoblots of cropped images presented in </a:t>
            </a:r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5E (right panel).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207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esktop 2016 May\Kang Lab_Desktop\20160516\AS NEK RETRO nek2_1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441" t="45322" r="24948" b="41137"/>
          <a:stretch/>
        </p:blipFill>
        <p:spPr bwMode="auto">
          <a:xfrm>
            <a:off x="1566982" y="2028825"/>
            <a:ext cx="3446285" cy="81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691182" y="2333625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NEK-2</a:t>
            </a:r>
            <a:endParaRPr lang="ko-KR" altLang="en-US" sz="1000" dirty="0"/>
          </a:p>
        </p:txBody>
      </p:sp>
      <p:sp>
        <p:nvSpPr>
          <p:cNvPr id="28" name="Rectangle 27"/>
          <p:cNvSpPr/>
          <p:nvPr/>
        </p:nvSpPr>
        <p:spPr>
          <a:xfrm>
            <a:off x="2328982" y="2353463"/>
            <a:ext cx="1219200" cy="1889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Group 31"/>
          <p:cNvGrpSpPr/>
          <p:nvPr/>
        </p:nvGrpSpPr>
        <p:grpSpPr>
          <a:xfrm>
            <a:off x="2362200" y="1571625"/>
            <a:ext cx="1152814" cy="580366"/>
            <a:chOff x="1085932" y="4581735"/>
            <a:chExt cx="1152814" cy="580366"/>
          </a:xfrm>
        </p:grpSpPr>
        <p:sp>
          <p:nvSpPr>
            <p:cNvPr id="33" name="TextBox 32"/>
            <p:cNvSpPr txBox="1"/>
            <p:nvPr/>
          </p:nvSpPr>
          <p:spPr>
            <a:xfrm>
              <a:off x="1407999" y="4581735"/>
              <a:ext cx="5629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Vector</a:t>
              </a:r>
              <a:endParaRPr lang="ko-KR" altLang="en-US" sz="1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85932" y="481037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Empty</a:t>
              </a:r>
              <a:endParaRPr lang="ko-KR" altLang="en-US" sz="1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39011" y="475175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NEK-2</a:t>
              </a:r>
              <a:endParaRPr lang="ko-KR" altLang="en-US" sz="1000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1171946" y="4781060"/>
              <a:ext cx="10621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56112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#1</a:t>
              </a:r>
              <a:endParaRPr lang="ko-KR" altLang="en-US" sz="10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90500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#2</a:t>
              </a:r>
              <a:endParaRPr lang="ko-KR" altLang="en-US" sz="1000" dirty="0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658223" y="4953000"/>
              <a:ext cx="4847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1676400" y="1647825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NEK-2</a:t>
            </a:r>
            <a:endParaRPr lang="ko-KR" altLang="en-US" sz="1000" dirty="0"/>
          </a:p>
        </p:txBody>
      </p:sp>
      <p:sp>
        <p:nvSpPr>
          <p:cNvPr id="43" name="Rectangle 42"/>
          <p:cNvSpPr/>
          <p:nvPr/>
        </p:nvSpPr>
        <p:spPr>
          <a:xfrm>
            <a:off x="1447800" y="1608913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5F</a:t>
            </a:r>
            <a:endParaRPr lang="ko-KR" altLang="en-US" sz="1400" b="1" dirty="0"/>
          </a:p>
        </p:txBody>
      </p:sp>
      <p:pic>
        <p:nvPicPr>
          <p:cNvPr id="1027" name="Picture 3" descr="G:\Desktop 2016 May\Kang Lab_Desktop\20160516\AS NEK RETRO MDR1_3.t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47" t="47230" r="27545" b="32946"/>
          <a:stretch/>
        </p:blipFill>
        <p:spPr bwMode="auto">
          <a:xfrm>
            <a:off x="1743074" y="3703311"/>
            <a:ext cx="3381375" cy="53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2286000" y="3855711"/>
            <a:ext cx="13716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6" name="Group 45"/>
          <p:cNvGrpSpPr/>
          <p:nvPr/>
        </p:nvGrpSpPr>
        <p:grpSpPr>
          <a:xfrm>
            <a:off x="2362200" y="3095625"/>
            <a:ext cx="1152814" cy="580366"/>
            <a:chOff x="1085932" y="4581735"/>
            <a:chExt cx="1152814" cy="580366"/>
          </a:xfrm>
        </p:grpSpPr>
        <p:sp>
          <p:nvSpPr>
            <p:cNvPr id="47" name="TextBox 46"/>
            <p:cNvSpPr txBox="1"/>
            <p:nvPr/>
          </p:nvSpPr>
          <p:spPr>
            <a:xfrm>
              <a:off x="1407999" y="4581735"/>
              <a:ext cx="5629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Vector</a:t>
              </a:r>
              <a:endParaRPr lang="ko-KR" altLang="en-US" sz="10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85932" y="481037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Empty</a:t>
              </a:r>
              <a:endParaRPr lang="ko-KR" altLang="en-US" sz="10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39011" y="475175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NEK-2</a:t>
              </a:r>
              <a:endParaRPr lang="ko-KR" altLang="en-US" sz="1000" dirty="0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171946" y="4781060"/>
              <a:ext cx="10621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56112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#1</a:t>
              </a:r>
              <a:endParaRPr lang="ko-KR" altLang="en-US" sz="10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90500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#2</a:t>
              </a:r>
              <a:endParaRPr lang="ko-KR" altLang="en-US" sz="1000" dirty="0"/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1658223" y="4953000"/>
              <a:ext cx="4847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1676400" y="317182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MDR1</a:t>
            </a:r>
            <a:endParaRPr lang="ko-KR" altLang="en-US" sz="1000" dirty="0"/>
          </a:p>
        </p:txBody>
      </p:sp>
      <p:sp>
        <p:nvSpPr>
          <p:cNvPr id="55" name="Rectangle 54"/>
          <p:cNvSpPr/>
          <p:nvPr/>
        </p:nvSpPr>
        <p:spPr>
          <a:xfrm>
            <a:off x="1447800" y="3132913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5F</a:t>
            </a:r>
            <a:endParaRPr lang="ko-KR" altLang="en-US" sz="1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4953000" y="3829050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MDR1</a:t>
            </a:r>
            <a:endParaRPr lang="ko-KR" altLang="en-US" sz="1000" dirty="0"/>
          </a:p>
        </p:txBody>
      </p:sp>
      <p:pic>
        <p:nvPicPr>
          <p:cNvPr id="1028" name="Picture 4" descr="G:\Desktop 2016 May\Kang Lab_Desktop\20160516\AS NEK RETRO Gapdh1.t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61" t="46642" r="26196" b="36572"/>
          <a:stretch/>
        </p:blipFill>
        <p:spPr bwMode="auto">
          <a:xfrm>
            <a:off x="1828800" y="5229225"/>
            <a:ext cx="3120384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2286000" y="5284461"/>
            <a:ext cx="13716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9" name="Group 58"/>
          <p:cNvGrpSpPr/>
          <p:nvPr/>
        </p:nvGrpSpPr>
        <p:grpSpPr>
          <a:xfrm>
            <a:off x="2362200" y="4648200"/>
            <a:ext cx="1152814" cy="580366"/>
            <a:chOff x="1085932" y="4581735"/>
            <a:chExt cx="1152814" cy="580366"/>
          </a:xfrm>
        </p:grpSpPr>
        <p:sp>
          <p:nvSpPr>
            <p:cNvPr id="60" name="TextBox 59"/>
            <p:cNvSpPr txBox="1"/>
            <p:nvPr/>
          </p:nvSpPr>
          <p:spPr>
            <a:xfrm>
              <a:off x="1407999" y="4581735"/>
              <a:ext cx="5629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Vector</a:t>
              </a:r>
              <a:endParaRPr lang="ko-KR" altLang="en-US" sz="10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85932" y="481037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Empty</a:t>
              </a:r>
              <a:endParaRPr lang="ko-KR" altLang="en-US" sz="10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639011" y="475175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NEK-2</a:t>
              </a:r>
              <a:endParaRPr lang="ko-KR" altLang="en-US" sz="1000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1171946" y="4781060"/>
              <a:ext cx="10621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156112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#1</a:t>
              </a:r>
              <a:endParaRPr lang="ko-KR" altLang="en-US" sz="10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905000" y="4915880"/>
              <a:ext cx="333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#2</a:t>
              </a:r>
              <a:endParaRPr lang="ko-KR" altLang="en-US" sz="1000" dirty="0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1658223" y="4953000"/>
              <a:ext cx="4847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1676400" y="4724400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GAPDH</a:t>
            </a:r>
            <a:endParaRPr lang="ko-KR" alt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1447800" y="4685488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5F</a:t>
            </a:r>
            <a:endParaRPr lang="ko-KR" altLang="en-US" sz="14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4953000" y="5257800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GAPDH</a:t>
            </a:r>
            <a:endParaRPr lang="ko-KR" alt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762000" y="6715780"/>
            <a:ext cx="579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S8. 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The full original immunoblots of cropped images presented in </a:t>
            </a:r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5F.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589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</TotalTime>
  <Words>216</Words>
  <Application>Microsoft Office PowerPoint</Application>
  <PresentationFormat>On-screen Show (4:3)</PresentationFormat>
  <Paragraphs>126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Hafiz Uddin</dc:creator>
  <cp:lastModifiedBy>Md Hafiz Uddin</cp:lastModifiedBy>
  <cp:revision>67</cp:revision>
  <dcterms:created xsi:type="dcterms:W3CDTF">2015-08-30T07:58:14Z</dcterms:created>
  <dcterms:modified xsi:type="dcterms:W3CDTF">2020-11-03T08:22:59Z</dcterms:modified>
</cp:coreProperties>
</file>