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1" r:id="rId3"/>
    <p:sldId id="267" r:id="rId4"/>
    <p:sldId id="276" r:id="rId5"/>
    <p:sldId id="268" r:id="rId6"/>
    <p:sldId id="263" r:id="rId7"/>
    <p:sldId id="266" r:id="rId8"/>
    <p:sldId id="269" r:id="rId9"/>
    <p:sldId id="270" r:id="rId10"/>
    <p:sldId id="271" r:id="rId11"/>
    <p:sldId id="274" r:id="rId12"/>
    <p:sldId id="272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3720" y="208"/>
      </p:cViewPr>
      <p:guideLst>
        <p:guide orient="horz" pos="3144"/>
        <p:guide pos="20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9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46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06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3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21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203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4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2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7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822CB-B248-4124-B7E5-A0399AE46C55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F8D0A-C865-45B0-9BC1-09207E03780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3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ispr.mit.ed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e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emf"/><Relationship Id="rId20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e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22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6.emf"/><Relationship Id="rId9" Type="http://schemas.openxmlformats.org/officeDocument/2006/relationships/image" Target="../media/image2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421704A6-3488-C44A-9869-5E4E39F59AC8}"/>
              </a:ext>
            </a:extLst>
          </p:cNvPr>
          <p:cNvSpPr txBox="1"/>
          <p:nvPr/>
        </p:nvSpPr>
        <p:spPr>
          <a:xfrm>
            <a:off x="2052668" y="2407637"/>
            <a:ext cx="245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Material</a:t>
            </a:r>
          </a:p>
        </p:txBody>
      </p:sp>
    </p:spTree>
    <p:extLst>
      <p:ext uri="{BB962C8B-B14F-4D97-AF65-F5344CB8AC3E}">
        <p14:creationId xmlns:p14="http://schemas.microsoft.com/office/powerpoint/2010/main" val="1326601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05145FE8-DD73-1E47-B882-47590443BC57}"/>
              </a:ext>
            </a:extLst>
          </p:cNvPr>
          <p:cNvSpPr txBox="1"/>
          <p:nvPr/>
        </p:nvSpPr>
        <p:spPr>
          <a:xfrm>
            <a:off x="168735" y="120023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8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AA4E673-F050-154D-8FB7-A15F06529278}"/>
              </a:ext>
            </a:extLst>
          </p:cNvPr>
          <p:cNvSpPr txBox="1"/>
          <p:nvPr/>
        </p:nvSpPr>
        <p:spPr>
          <a:xfrm>
            <a:off x="168735" y="3971729"/>
            <a:ext cx="586195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S8</a:t>
            </a:r>
          </a:p>
          <a:p>
            <a:r>
              <a:rPr lang="en-GB" sz="1200" b="1" dirty="0"/>
              <a:t>Evaluation of the antiviral response induced by </a:t>
            </a:r>
            <a:r>
              <a:rPr lang="en-GB" sz="1200" b="1" dirty="0" err="1"/>
              <a:t>mIFN</a:t>
            </a:r>
            <a:r>
              <a:rPr lang="en-GB" sz="1200" b="1" dirty="0"/>
              <a:t> induced activation of </a:t>
            </a:r>
            <a:r>
              <a:rPr lang="en-GB" sz="1200" b="1" dirty="0" err="1"/>
              <a:t>ConvAmp-hIFN</a:t>
            </a:r>
            <a:r>
              <a:rPr lang="en-GB" sz="1200" b="1" dirty="0"/>
              <a:t> cells</a:t>
            </a:r>
          </a:p>
          <a:p>
            <a:endParaRPr lang="en-GB" sz="1200" b="1" dirty="0"/>
          </a:p>
          <a:p>
            <a:r>
              <a:rPr lang="en-GB" sz="1200" dirty="0" err="1"/>
              <a:t>ConvAmp-hIFN</a:t>
            </a:r>
            <a:r>
              <a:rPr lang="en-GB" sz="1200" dirty="0"/>
              <a:t> cells were induced with indicated concentrations of </a:t>
            </a:r>
            <a:r>
              <a:rPr lang="en-GB" sz="1200" dirty="0" err="1"/>
              <a:t>mIFN</a:t>
            </a:r>
            <a:r>
              <a:rPr lang="en-GB" sz="1200" dirty="0"/>
              <a:t>. 18 hrs later, the supernatant was collected. The antiviral activity was evaluated on HeLa-Mx2luc cells (Becker et al., Virulence 2018) and is given as fold induction compared to control.</a:t>
            </a:r>
          </a:p>
          <a:p>
            <a:r>
              <a:rPr lang="en-GB" sz="1200" dirty="0"/>
              <a:t>One out of two representative experiments with technical triplicates are shown.</a:t>
            </a:r>
          </a:p>
          <a:p>
            <a:endParaRPr lang="en-GB" sz="1200" dirty="0"/>
          </a:p>
          <a:p>
            <a:r>
              <a:rPr lang="de-DE" sz="900" dirty="0"/>
              <a:t>Becker J, </a:t>
            </a:r>
            <a:r>
              <a:rPr lang="de-DE" sz="900" dirty="0" err="1"/>
              <a:t>Kinast</a:t>
            </a:r>
            <a:r>
              <a:rPr lang="de-DE" sz="900" dirty="0"/>
              <a:t> V, Döring M, Lipps C, Duran V, Spanier J, </a:t>
            </a:r>
            <a:r>
              <a:rPr lang="de-DE" sz="900" dirty="0" err="1"/>
              <a:t>Tegtmeyer</a:t>
            </a:r>
            <a:r>
              <a:rPr lang="de-DE" sz="900" dirty="0"/>
              <a:t> P-K, Wirth D, </a:t>
            </a:r>
            <a:r>
              <a:rPr lang="de-DE" sz="900" dirty="0" err="1"/>
              <a:t>Cicin-Sain</a:t>
            </a:r>
            <a:r>
              <a:rPr lang="de-DE" sz="900" dirty="0"/>
              <a:t> L, </a:t>
            </a:r>
            <a:r>
              <a:rPr lang="de-DE" sz="900" dirty="0" err="1"/>
              <a:t>Alcamí</a:t>
            </a:r>
            <a:r>
              <a:rPr lang="de-DE" sz="900" dirty="0"/>
              <a:t> A, et al. (2018) Human </a:t>
            </a:r>
            <a:r>
              <a:rPr lang="de-DE" sz="900" dirty="0" err="1"/>
              <a:t>monocyte-derived</a:t>
            </a:r>
            <a:r>
              <a:rPr lang="de-DE" sz="900" dirty="0"/>
              <a:t> </a:t>
            </a:r>
            <a:r>
              <a:rPr lang="de-DE" sz="900" dirty="0" err="1"/>
              <a:t>macrophages</a:t>
            </a:r>
            <a:r>
              <a:rPr lang="de-DE" sz="900" dirty="0"/>
              <a:t> </a:t>
            </a:r>
            <a:r>
              <a:rPr lang="de-DE" sz="900" dirty="0" err="1"/>
              <a:t>inhibit</a:t>
            </a:r>
            <a:r>
              <a:rPr lang="de-DE" sz="900" dirty="0"/>
              <a:t> HCMV </a:t>
            </a:r>
            <a:r>
              <a:rPr lang="de-DE" sz="900" dirty="0" err="1"/>
              <a:t>spread</a:t>
            </a:r>
            <a:r>
              <a:rPr lang="de-DE" sz="900" dirty="0"/>
              <a:t> </a:t>
            </a:r>
            <a:r>
              <a:rPr lang="de-DE" sz="900" dirty="0" err="1"/>
              <a:t>independent</a:t>
            </a:r>
            <a:r>
              <a:rPr lang="de-DE" sz="900" dirty="0"/>
              <a:t> </a:t>
            </a:r>
            <a:r>
              <a:rPr lang="de-DE" sz="900" dirty="0" err="1"/>
              <a:t>of</a:t>
            </a:r>
            <a:r>
              <a:rPr lang="de-DE" sz="900" dirty="0"/>
              <a:t> </a:t>
            </a:r>
            <a:r>
              <a:rPr lang="de-DE" sz="900" dirty="0" err="1"/>
              <a:t>classical</a:t>
            </a:r>
            <a:r>
              <a:rPr lang="de-DE" sz="900" dirty="0"/>
              <a:t> antiviral </a:t>
            </a:r>
            <a:r>
              <a:rPr lang="de-DE" sz="900" dirty="0" err="1"/>
              <a:t>cytokines</a:t>
            </a:r>
            <a:r>
              <a:rPr lang="de-DE" sz="900" dirty="0"/>
              <a:t>. </a:t>
            </a:r>
            <a:r>
              <a:rPr lang="de-DE" sz="900" dirty="0" err="1"/>
              <a:t>Virulence</a:t>
            </a:r>
            <a:r>
              <a:rPr lang="de-DE" sz="900" dirty="0"/>
              <a:t> 9: 1669-1684. DOI 10.1080/21505594.2018.1535785</a:t>
            </a:r>
          </a:p>
          <a:p>
            <a:endParaRPr lang="en-GB" sz="12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766342"/>
              </p:ext>
            </p:extLst>
          </p:nvPr>
        </p:nvGraphicFramePr>
        <p:xfrm>
          <a:off x="168735" y="767255"/>
          <a:ext cx="3917950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4" name="Prism 8" r:id="rId3" imgW="3918277" imgH="2828290" progId="Prism8.Document">
                  <p:embed/>
                </p:oleObj>
              </mc:Choice>
              <mc:Fallback>
                <p:oleObj name="Prism 8" r:id="rId3" imgW="3918277" imgH="282829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735" y="767255"/>
                        <a:ext cx="3917950" cy="2828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1938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1B18D525-92B3-CE4B-89A5-47904720CAF5}"/>
              </a:ext>
            </a:extLst>
          </p:cNvPr>
          <p:cNvSpPr txBox="1"/>
          <p:nvPr/>
        </p:nvSpPr>
        <p:spPr>
          <a:xfrm>
            <a:off x="131419" y="451905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9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89702"/>
              </p:ext>
            </p:extLst>
          </p:nvPr>
        </p:nvGraphicFramePr>
        <p:xfrm>
          <a:off x="1450183" y="1450440"/>
          <a:ext cx="2786063" cy="245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9" name="Prism 8" r:id="rId3" imgW="2785290" imgH="2453009" progId="Prism8.Document">
                  <p:embed/>
                </p:oleObj>
              </mc:Choice>
              <mc:Fallback>
                <p:oleObj name="Prism 8" r:id="rId3" imgW="2785290" imgH="245300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0183" y="1450440"/>
                        <a:ext cx="2786063" cy="245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/>
          <p:cNvCxnSpPr>
            <a:cxnSpLocks/>
          </p:cNvCxnSpPr>
          <p:nvPr/>
        </p:nvCxnSpPr>
        <p:spPr>
          <a:xfrm flipV="1">
            <a:off x="2062858" y="3894739"/>
            <a:ext cx="748105" cy="83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 flipV="1">
            <a:off x="2927973" y="3903128"/>
            <a:ext cx="76938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>
            <a:extLst>
              <a:ext uri="{FF2B5EF4-FFF2-40B4-BE49-F238E27FC236}">
                <a16:creationId xmlns:a16="http://schemas.microsoft.com/office/drawing/2014/main" id="{F5F233DF-09BE-6A4C-821C-3FFF329FE024}"/>
              </a:ext>
            </a:extLst>
          </p:cNvPr>
          <p:cNvSpPr txBox="1"/>
          <p:nvPr/>
        </p:nvSpPr>
        <p:spPr>
          <a:xfrm>
            <a:off x="2107019" y="3903128"/>
            <a:ext cx="652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Conv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6A8DD5-E904-7A44-A18C-0D38CCB3EBF3}"/>
              </a:ext>
            </a:extLst>
          </p:cNvPr>
          <p:cNvSpPr txBox="1"/>
          <p:nvPr/>
        </p:nvSpPr>
        <p:spPr>
          <a:xfrm>
            <a:off x="2803282" y="3903128"/>
            <a:ext cx="1091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ConvAmp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08812DD-3A2E-1E47-A249-0F374DD54F0F}"/>
              </a:ext>
            </a:extLst>
          </p:cNvPr>
          <p:cNvSpPr txBox="1"/>
          <p:nvPr/>
        </p:nvSpPr>
        <p:spPr>
          <a:xfrm>
            <a:off x="240750" y="5005399"/>
            <a:ext cx="586195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S9</a:t>
            </a:r>
          </a:p>
          <a:p>
            <a:endParaRPr lang="en-GB" sz="1200" dirty="0"/>
          </a:p>
          <a:p>
            <a:r>
              <a:rPr lang="en-GB" sz="1200" dirty="0" err="1"/>
              <a:t>ConvAmp-hIFN</a:t>
            </a:r>
            <a:r>
              <a:rPr lang="en-GB" sz="1200" dirty="0"/>
              <a:t> cells were </a:t>
            </a:r>
            <a:r>
              <a:rPr lang="de-DE" sz="1200" dirty="0" err="1"/>
              <a:t>infected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mCMV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MOIs </a:t>
            </a:r>
            <a:r>
              <a:rPr lang="de-DE" sz="1200" dirty="0" err="1"/>
              <a:t>of</a:t>
            </a:r>
            <a:r>
              <a:rPr lang="de-DE" sz="1200" dirty="0"/>
              <a:t> 1 </a:t>
            </a:r>
            <a:r>
              <a:rPr lang="de-DE" sz="1200" dirty="0" err="1"/>
              <a:t>and</a:t>
            </a:r>
            <a:r>
              <a:rPr lang="de-DE" sz="1200" dirty="0"/>
              <a:t> 2. 18hrs </a:t>
            </a:r>
            <a:r>
              <a:rPr lang="de-DE" sz="1200" dirty="0" err="1"/>
              <a:t>later</a:t>
            </a:r>
            <a:r>
              <a:rPr lang="de-DE" sz="1200" dirty="0"/>
              <a:t>,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supernatant</a:t>
            </a:r>
            <a:r>
              <a:rPr lang="de-DE" sz="1200" dirty="0"/>
              <a:t> was </a:t>
            </a:r>
            <a:r>
              <a:rPr lang="de-DE" sz="1200" dirty="0" err="1"/>
              <a:t>collected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evaluated</a:t>
            </a:r>
            <a:r>
              <a:rPr lang="de-DE" sz="1200" dirty="0"/>
              <a:t> on HeLa-Mx2luc </a:t>
            </a:r>
            <a:r>
              <a:rPr lang="de-DE" sz="1200" dirty="0" err="1"/>
              <a:t>cells</a:t>
            </a:r>
            <a:r>
              <a:rPr lang="de-DE" sz="1200" dirty="0"/>
              <a:t> (Becker et al 2018). </a:t>
            </a:r>
            <a:r>
              <a:rPr lang="de-DE" sz="1200" dirty="0" err="1"/>
              <a:t>Shown</a:t>
            </a:r>
            <a:r>
              <a:rPr lang="de-DE" sz="1200" dirty="0"/>
              <a:t> </a:t>
            </a:r>
            <a:r>
              <a:rPr lang="de-DE" sz="1200" dirty="0" err="1"/>
              <a:t>ais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fold</a:t>
            </a:r>
            <a:r>
              <a:rPr lang="de-DE" sz="1200" dirty="0"/>
              <a:t> </a:t>
            </a:r>
            <a:r>
              <a:rPr lang="de-DE" sz="1200" dirty="0" err="1"/>
              <a:t>induction</a:t>
            </a:r>
            <a:r>
              <a:rPr lang="de-DE" sz="1200" dirty="0"/>
              <a:t> </a:t>
            </a:r>
            <a:r>
              <a:rPr lang="de-DE" sz="1200" dirty="0" err="1"/>
              <a:t>compared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. </a:t>
            </a:r>
          </a:p>
          <a:p>
            <a:r>
              <a:rPr lang="de-DE" sz="1200" dirty="0" err="1"/>
              <a:t>One</a:t>
            </a:r>
            <a:r>
              <a:rPr lang="de-DE" sz="1200" dirty="0"/>
              <a:t> out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representative</a:t>
            </a:r>
            <a:r>
              <a:rPr lang="de-DE" sz="1200" dirty="0"/>
              <a:t> </a:t>
            </a:r>
            <a:r>
              <a:rPr lang="de-DE" sz="1200" dirty="0" err="1"/>
              <a:t>experiments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technical</a:t>
            </a:r>
            <a:r>
              <a:rPr lang="de-DE" sz="1200" dirty="0"/>
              <a:t> </a:t>
            </a:r>
            <a:r>
              <a:rPr lang="de-DE" sz="1200" dirty="0" err="1"/>
              <a:t>triplicates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shown</a:t>
            </a:r>
            <a:r>
              <a:rPr lang="de-DE" sz="1200" dirty="0"/>
              <a:t>. </a:t>
            </a:r>
          </a:p>
          <a:p>
            <a:endParaRPr lang="de-DE" sz="1200" dirty="0"/>
          </a:p>
          <a:p>
            <a:r>
              <a:rPr lang="de-DE" sz="1000" dirty="0"/>
              <a:t>Becker J, </a:t>
            </a:r>
            <a:r>
              <a:rPr lang="de-DE" sz="1000" dirty="0" err="1"/>
              <a:t>Kinast</a:t>
            </a:r>
            <a:r>
              <a:rPr lang="de-DE" sz="1000" dirty="0"/>
              <a:t> V, Döring M, Lipps C, Duran V, Spanier J, </a:t>
            </a:r>
            <a:r>
              <a:rPr lang="de-DE" sz="1000" dirty="0" err="1"/>
              <a:t>Tegtmeyer</a:t>
            </a:r>
            <a:r>
              <a:rPr lang="de-DE" sz="1000" dirty="0"/>
              <a:t> P-K, Wirth D, </a:t>
            </a:r>
            <a:r>
              <a:rPr lang="de-DE" sz="1000" dirty="0" err="1"/>
              <a:t>Cicin-Sain</a:t>
            </a:r>
            <a:r>
              <a:rPr lang="de-DE" sz="1000" dirty="0"/>
              <a:t> L, </a:t>
            </a:r>
            <a:r>
              <a:rPr lang="de-DE" sz="1000" dirty="0" err="1"/>
              <a:t>Alcamí</a:t>
            </a:r>
            <a:r>
              <a:rPr lang="de-DE" sz="1000" dirty="0"/>
              <a:t> A, et al. (2018) Human </a:t>
            </a:r>
            <a:r>
              <a:rPr lang="de-DE" sz="1000" dirty="0" err="1"/>
              <a:t>monocyte-derived</a:t>
            </a:r>
            <a:r>
              <a:rPr lang="de-DE" sz="1000" dirty="0"/>
              <a:t> </a:t>
            </a:r>
            <a:r>
              <a:rPr lang="de-DE" sz="1000" dirty="0" err="1"/>
              <a:t>macrophages</a:t>
            </a:r>
            <a:r>
              <a:rPr lang="de-DE" sz="1000" dirty="0"/>
              <a:t> </a:t>
            </a:r>
            <a:r>
              <a:rPr lang="de-DE" sz="1000" dirty="0" err="1"/>
              <a:t>inhibit</a:t>
            </a:r>
            <a:r>
              <a:rPr lang="de-DE" sz="1000" dirty="0"/>
              <a:t> HCMV </a:t>
            </a:r>
            <a:r>
              <a:rPr lang="de-DE" sz="1000" dirty="0" err="1"/>
              <a:t>spread</a:t>
            </a:r>
            <a:r>
              <a:rPr lang="de-DE" sz="1000" dirty="0"/>
              <a:t> </a:t>
            </a:r>
            <a:r>
              <a:rPr lang="de-DE" sz="1000" dirty="0" err="1"/>
              <a:t>independent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classical</a:t>
            </a:r>
            <a:r>
              <a:rPr lang="de-DE" sz="1000" dirty="0"/>
              <a:t> antiviral </a:t>
            </a:r>
            <a:r>
              <a:rPr lang="de-DE" sz="1000" dirty="0" err="1"/>
              <a:t>cytokines</a:t>
            </a:r>
            <a:r>
              <a:rPr lang="de-DE" sz="1000" dirty="0"/>
              <a:t>. </a:t>
            </a:r>
            <a:r>
              <a:rPr lang="de-DE" sz="1000" dirty="0" err="1"/>
              <a:t>Virulence</a:t>
            </a:r>
            <a:r>
              <a:rPr lang="de-DE" sz="1000" dirty="0"/>
              <a:t> 9: 1669-1684. DOI 10.1080/21505594.2018.1535785</a:t>
            </a:r>
          </a:p>
          <a:p>
            <a:endParaRPr lang="de-DE" sz="10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420242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696589"/>
              </p:ext>
            </p:extLst>
          </p:nvPr>
        </p:nvGraphicFramePr>
        <p:xfrm>
          <a:off x="1448391" y="2328131"/>
          <a:ext cx="3243263" cy="245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9" name="Prism 8" r:id="rId3" imgW="3242662" imgH="2453009" progId="Prism8.Document">
                  <p:embed/>
                </p:oleObj>
              </mc:Choice>
              <mc:Fallback>
                <p:oleObj name="Prism 8" r:id="rId3" imgW="3242662" imgH="245300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8391" y="2328131"/>
                        <a:ext cx="3243263" cy="245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583809" y="4780818"/>
            <a:ext cx="730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514010" y="4780818"/>
            <a:ext cx="730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24">
            <a:extLst>
              <a:ext uri="{FF2B5EF4-FFF2-40B4-BE49-F238E27FC236}">
                <a16:creationId xmlns:a16="http://schemas.microsoft.com/office/drawing/2014/main" id="{CF9F10F8-788A-F745-8B84-201DF0EEBB20}"/>
              </a:ext>
            </a:extLst>
          </p:cNvPr>
          <p:cNvSpPr txBox="1"/>
          <p:nvPr/>
        </p:nvSpPr>
        <p:spPr>
          <a:xfrm>
            <a:off x="3562998" y="4796852"/>
            <a:ext cx="80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11" name="TextBox 225">
            <a:extLst>
              <a:ext uri="{FF2B5EF4-FFF2-40B4-BE49-F238E27FC236}">
                <a16:creationId xmlns:a16="http://schemas.microsoft.com/office/drawing/2014/main" id="{58551D23-D20A-534C-AB10-61EE546863DD}"/>
              </a:ext>
            </a:extLst>
          </p:cNvPr>
          <p:cNvSpPr txBox="1"/>
          <p:nvPr/>
        </p:nvSpPr>
        <p:spPr>
          <a:xfrm>
            <a:off x="2735708" y="4780818"/>
            <a:ext cx="5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EC189CB-E2DD-2E4C-A105-97787D07E30E}"/>
              </a:ext>
            </a:extLst>
          </p:cNvPr>
          <p:cNvSpPr txBox="1"/>
          <p:nvPr/>
        </p:nvSpPr>
        <p:spPr>
          <a:xfrm>
            <a:off x="139043" y="5552051"/>
            <a:ext cx="58619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Figure S10</a:t>
            </a:r>
          </a:p>
          <a:p>
            <a:r>
              <a:rPr lang="en-GB" sz="1200" b="1" dirty="0" err="1"/>
              <a:t>mCMV</a:t>
            </a:r>
            <a:r>
              <a:rPr lang="en-GB" sz="1200" b="1" dirty="0"/>
              <a:t> infected </a:t>
            </a:r>
            <a:r>
              <a:rPr lang="en-GB" sz="1200" b="1" dirty="0" err="1"/>
              <a:t>ConvAp</a:t>
            </a:r>
            <a:r>
              <a:rPr lang="en-GB" sz="1200" b="1" dirty="0"/>
              <a:t> but not Conv cells activate the synthetic modules</a:t>
            </a:r>
          </a:p>
          <a:p>
            <a:endParaRPr lang="en-GB" sz="1200" b="1" dirty="0"/>
          </a:p>
          <a:p>
            <a:r>
              <a:rPr lang="en-GB" sz="1200" dirty="0"/>
              <a:t>Conv and </a:t>
            </a:r>
            <a:r>
              <a:rPr lang="en-GB" sz="1200" dirty="0" err="1"/>
              <a:t>ConvAmp-hIFN</a:t>
            </a:r>
            <a:r>
              <a:rPr lang="en-GB" sz="1200" dirty="0"/>
              <a:t> cells were </a:t>
            </a:r>
            <a:r>
              <a:rPr lang="de-DE" sz="1200" dirty="0" err="1"/>
              <a:t>infected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mCherry</a:t>
            </a:r>
            <a:r>
              <a:rPr lang="de-DE" sz="1200" dirty="0"/>
              <a:t> </a:t>
            </a:r>
            <a:r>
              <a:rPr lang="de-DE" sz="1200" dirty="0" err="1"/>
              <a:t>tagged</a:t>
            </a:r>
            <a:r>
              <a:rPr lang="de-DE" sz="1200" dirty="0"/>
              <a:t> </a:t>
            </a:r>
            <a:r>
              <a:rPr lang="de-DE" sz="1200" dirty="0" err="1"/>
              <a:t>mCMV</a:t>
            </a:r>
            <a:r>
              <a:rPr lang="de-DE" sz="1200" dirty="0"/>
              <a:t> </a:t>
            </a:r>
            <a:r>
              <a:rPr lang="de-DE" sz="1200" dirty="0" err="1"/>
              <a:t>reporter</a:t>
            </a:r>
            <a:r>
              <a:rPr lang="de-DE" sz="1200" dirty="0"/>
              <a:t> </a:t>
            </a:r>
            <a:r>
              <a:rPr lang="de-DE" sz="1200" dirty="0" err="1"/>
              <a:t>virus</a:t>
            </a:r>
            <a:r>
              <a:rPr lang="de-DE" sz="1200" dirty="0"/>
              <a:t> </a:t>
            </a:r>
            <a:r>
              <a:rPr lang="de-DE" sz="1200" dirty="0" err="1"/>
              <a:t>using</a:t>
            </a:r>
            <a:r>
              <a:rPr lang="de-DE" sz="1200" dirty="0"/>
              <a:t> an MOI </a:t>
            </a:r>
            <a:r>
              <a:rPr lang="de-DE" sz="1200" dirty="0" err="1"/>
              <a:t>of</a:t>
            </a:r>
            <a:r>
              <a:rPr lang="de-DE" sz="1200" dirty="0"/>
              <a:t> 2. 24h after </a:t>
            </a:r>
            <a:r>
              <a:rPr lang="de-DE" sz="1200" dirty="0" err="1"/>
              <a:t>infection</a:t>
            </a:r>
            <a:r>
              <a:rPr lang="de-DE" sz="1200" dirty="0"/>
              <a:t> </a:t>
            </a:r>
            <a:r>
              <a:rPr lang="de-DE" sz="1200" dirty="0" err="1"/>
              <a:t>mCherry</a:t>
            </a:r>
            <a:r>
              <a:rPr lang="de-DE" sz="1200" dirty="0"/>
              <a:t> positive </a:t>
            </a:r>
            <a:r>
              <a:rPr lang="de-DE" sz="1200" dirty="0" err="1"/>
              <a:t>cells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sorted</a:t>
            </a:r>
            <a:r>
              <a:rPr lang="de-DE" sz="1200" dirty="0"/>
              <a:t>. The </a:t>
            </a:r>
            <a:r>
              <a:rPr lang="de-DE" sz="1200" dirty="0" err="1"/>
              <a:t>luciferase</a:t>
            </a:r>
            <a:r>
              <a:rPr lang="de-DE" sz="1200" dirty="0"/>
              <a:t> </a:t>
            </a:r>
            <a:r>
              <a:rPr lang="de-DE" sz="1200" dirty="0" err="1"/>
              <a:t>activity</a:t>
            </a:r>
            <a:r>
              <a:rPr lang="de-DE" sz="1200" dirty="0"/>
              <a:t> was </a:t>
            </a:r>
            <a:r>
              <a:rPr lang="de-DE" sz="1200" dirty="0" err="1"/>
              <a:t>evaluated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compared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non-</a:t>
            </a:r>
            <a:r>
              <a:rPr lang="de-DE" sz="1200" dirty="0" err="1"/>
              <a:t>infected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</a:t>
            </a:r>
            <a:r>
              <a:rPr lang="de-DE" sz="1200" dirty="0" err="1"/>
              <a:t>cellls</a:t>
            </a:r>
            <a:r>
              <a:rPr lang="de-DE" sz="1200" dirty="0"/>
              <a:t> (-).</a:t>
            </a:r>
            <a:endParaRPr lang="de-DE" sz="1000" dirty="0"/>
          </a:p>
          <a:p>
            <a:endParaRPr lang="en-GB" sz="12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8D88A9F-81AB-B547-9824-A5ECFA4E66FD}"/>
              </a:ext>
            </a:extLst>
          </p:cNvPr>
          <p:cNvSpPr txBox="1"/>
          <p:nvPr/>
        </p:nvSpPr>
        <p:spPr>
          <a:xfrm>
            <a:off x="131419" y="451905"/>
            <a:ext cx="2535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10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5420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833" y="76678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1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25"/>
          <a:stretch/>
        </p:blipFill>
        <p:spPr bwMode="auto">
          <a:xfrm>
            <a:off x="563125" y="968720"/>
            <a:ext cx="5760720" cy="3182951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Rectangle 5"/>
          <p:cNvSpPr/>
          <p:nvPr/>
        </p:nvSpPr>
        <p:spPr>
          <a:xfrm>
            <a:off x="105833" y="5683532"/>
            <a:ext cx="6675304" cy="2554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000" b="1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Figure S1: Homologous recombination strategy for targeted integration of </a:t>
            </a:r>
            <a:r>
              <a:rPr lang="en-US" sz="1000" b="1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tTA</a:t>
            </a:r>
            <a:r>
              <a:rPr lang="en-US" sz="1000" b="1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into the Mx2 locus</a:t>
            </a:r>
            <a:endParaRPr lang="en-US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Targeted integration of the </a:t>
            </a:r>
            <a:r>
              <a:rPr lang="en-US" sz="1000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tTA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gene into the Mx2 locus on chromosome 16 was performed in mouse embryonic stem (ES) cells by homologous recombination. A template plasmid was generated containing the </a:t>
            </a:r>
            <a:r>
              <a:rPr lang="en-US" sz="1000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tTA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transactivator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as well as a neomycin selection cassette flanked by 1000bp homology sequences. gRNAs E2 and E14.3 selected using the program provided at 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http://crispr.mit.edu/</a:t>
            </a:r>
            <a:r>
              <a:rPr lang="en-US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The binding sequences were cloned into Cas9-eGFP vectors comprising a U6 promoter for generation of functional gRNAs 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(Reimer et al., </a:t>
            </a:r>
            <a:r>
              <a:rPr lang="en-US" sz="1000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Hematologica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2017). Transfection of ES cells with the template plasmid as well as the Cas9-eGFP vectors encoding gRNAE2 and gRNAE14 was used to generate double strand breaks, thereby improving the efficiency of homologous recombination. GFP+ cells were sorted and cultivated in the presence of 0.8mg/ml G418. Resistant cell clones were isolated, screened by PCR using indicated primer sets and validated by sequencing. One clone was designated Mx-</a:t>
            </a:r>
            <a:r>
              <a:rPr lang="en-US" sz="1000" dirty="0" err="1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tTA</a:t>
            </a: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 and was used for the studies as detailed in the main manuscript. 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latin typeface="Arial" panose="020B0604020202020204" pitchFamily="34" charset="0"/>
                <a:ea typeface="Calibri-Bold"/>
                <a:cs typeface="Arial" panose="020B0604020202020204" pitchFamily="34" charset="0"/>
              </a:rPr>
              <a:t>Note that the schematic drawing is not scaled.</a:t>
            </a: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000" dirty="0">
              <a:latin typeface="Arial" panose="020B0604020202020204" pitchFamily="34" charset="0"/>
              <a:ea typeface="Calibri-Bold"/>
              <a:cs typeface="Arial" panose="020B0604020202020204" pitchFamily="34" charset="0"/>
            </a:endParaRPr>
          </a:p>
          <a:p>
            <a:pPr marR="0" lv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49A5CA47-C992-E44B-8321-2F24AEE9BF3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98516" y="4507293"/>
          <a:ext cx="5829300" cy="967613"/>
        </p:xfrm>
        <a:graphic>
          <a:graphicData uri="http://schemas.openxmlformats.org/drawingml/2006/table">
            <a:tbl>
              <a:tblPr firstRow="1" firstCol="1" bandRow="1"/>
              <a:tblGrid>
                <a:gridCol w="518795">
                  <a:extLst>
                    <a:ext uri="{9D8B030D-6E8A-4147-A177-3AD203B41FA5}">
                      <a16:colId xmlns:a16="http://schemas.microsoft.com/office/drawing/2014/main" val="1755328025"/>
                    </a:ext>
                  </a:extLst>
                </a:gridCol>
                <a:gridCol w="1980565">
                  <a:extLst>
                    <a:ext uri="{9D8B030D-6E8A-4147-A177-3AD203B41FA5}">
                      <a16:colId xmlns:a16="http://schemas.microsoft.com/office/drawing/2014/main" val="1913611777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915156833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3624183601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3073893416"/>
                    </a:ext>
                  </a:extLst>
                </a:gridCol>
                <a:gridCol w="539750">
                  <a:extLst>
                    <a:ext uri="{9D8B030D-6E8A-4147-A177-3AD203B41FA5}">
                      <a16:colId xmlns:a16="http://schemas.microsoft.com/office/drawing/2014/main" val="33685245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gRNA target sequence + </a:t>
                      </a:r>
                      <a:r>
                        <a:rPr lang="de-DE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 sequence location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On-target locus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Score for gRNA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Off-target Score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92615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AACTTACCCAGTGGAGAGAC TGG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Exon2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Chr.16:+97760294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986796"/>
                  </a:ext>
                </a:extLst>
              </a:tr>
              <a:tr h="2260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E14.3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ATTGGGGGAAGGGTTTGCAC AGG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Exon14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Chr16:+97782518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176750"/>
                  </a:ext>
                </a:extLst>
              </a:tr>
            </a:tbl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210E72AA-368A-7441-B839-9D7EF52712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3" y="8238399"/>
            <a:ext cx="4350757" cy="89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27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9495" y="753759"/>
            <a:ext cx="111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Conv</a:t>
            </a:r>
            <a:r>
              <a:rPr lang="de-DE" dirty="0"/>
              <a:t> </a:t>
            </a:r>
            <a:r>
              <a:rPr lang="de-DE" dirty="0" err="1"/>
              <a:t>cells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214" y="5254341"/>
            <a:ext cx="2048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      </a:t>
            </a:r>
            <a:r>
              <a:rPr lang="de-DE" dirty="0" err="1"/>
              <a:t>Conv</a:t>
            </a:r>
            <a:r>
              <a:rPr lang="de-DE" dirty="0"/>
              <a:t> </a:t>
            </a:r>
            <a:r>
              <a:rPr lang="de-DE" dirty="0" err="1"/>
              <a:t>Amp</a:t>
            </a:r>
            <a:r>
              <a:rPr lang="de-DE" dirty="0"/>
              <a:t> </a:t>
            </a:r>
            <a:r>
              <a:rPr lang="de-DE" dirty="0" err="1"/>
              <a:t>cells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362" y="2744515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944093" y="2770079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67995" y="2740376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943579" y="2789988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75781" y="4608797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 flipV="1">
            <a:off x="4048888" y="4641291"/>
            <a:ext cx="786264" cy="2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332749"/>
              </p:ext>
            </p:extLst>
          </p:nvPr>
        </p:nvGraphicFramePr>
        <p:xfrm>
          <a:off x="834284" y="1082416"/>
          <a:ext cx="2345784" cy="1764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3" name="Prism 8" r:id="rId3" imgW="3261029" imgH="2453009" progId="Prism8.Document">
                  <p:embed/>
                </p:oleObj>
              </mc:Choice>
              <mc:Fallback>
                <p:oleObj name="Prism 8" r:id="rId3" imgW="3261029" imgH="2453009" progId="Prism8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4284" y="1082416"/>
                        <a:ext cx="2345784" cy="1764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238326"/>
              </p:ext>
            </p:extLst>
          </p:nvPr>
        </p:nvGraphicFramePr>
        <p:xfrm>
          <a:off x="2833347" y="1013339"/>
          <a:ext cx="2362632" cy="1841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4" name="Prism 8" r:id="rId5" imgW="3146866" imgH="2453009" progId="Prism8.Document">
                  <p:embed/>
                </p:oleObj>
              </mc:Choice>
              <mc:Fallback>
                <p:oleObj name="Prism 8" r:id="rId5" imgW="3146866" imgH="2453009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3347" y="1013339"/>
                        <a:ext cx="2362632" cy="1841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071237"/>
              </p:ext>
            </p:extLst>
          </p:nvPr>
        </p:nvGraphicFramePr>
        <p:xfrm>
          <a:off x="2953100" y="2932141"/>
          <a:ext cx="2279081" cy="1779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5" name="Prism 8" r:id="rId7" imgW="3142184" imgH="2453009" progId="Prism8.Document">
                  <p:embed/>
                </p:oleObj>
              </mc:Choice>
              <mc:Fallback>
                <p:oleObj name="Prism 8" r:id="rId7" imgW="3142184" imgH="2453009" progId="Prism8.Document">
                  <p:embed/>
                  <p:pic>
                    <p:nvPicPr>
                      <p:cNvPr id="13" name="Object 1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53100" y="2932141"/>
                        <a:ext cx="2279081" cy="1779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762995"/>
              </p:ext>
            </p:extLst>
          </p:nvPr>
        </p:nvGraphicFramePr>
        <p:xfrm>
          <a:off x="2054993" y="5804137"/>
          <a:ext cx="1976503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6" name="Prism 8" r:id="rId9" imgW="3142184" imgH="2453009" progId="Prism8.Document">
                  <p:embed/>
                </p:oleObj>
              </mc:Choice>
              <mc:Fallback>
                <p:oleObj name="Prism 8" r:id="rId9" imgW="3142184" imgH="2453009" progId="Prism8.Document">
                  <p:embed/>
                  <p:pic>
                    <p:nvPicPr>
                      <p:cNvPr id="14" name="Object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54993" y="5804137"/>
                        <a:ext cx="1976503" cy="154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906724"/>
              </p:ext>
            </p:extLst>
          </p:nvPr>
        </p:nvGraphicFramePr>
        <p:xfrm>
          <a:off x="4048888" y="5666583"/>
          <a:ext cx="2136775" cy="1714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7" name="Prism 8" r:id="rId11" imgW="3055391" imgH="2453009" progId="Prism8.Document">
                  <p:embed/>
                </p:oleObj>
              </mc:Choice>
              <mc:Fallback>
                <p:oleObj name="Prism 8" r:id="rId11" imgW="3055391" imgH="2453009" progId="Prism8.Document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48888" y="5666583"/>
                        <a:ext cx="2136775" cy="1714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103337"/>
              </p:ext>
            </p:extLst>
          </p:nvPr>
        </p:nvGraphicFramePr>
        <p:xfrm>
          <a:off x="2135108" y="7725403"/>
          <a:ext cx="2316802" cy="1813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8" name="Prism 8" r:id="rId13" imgW="3133181" imgH="2453009" progId="Prism8.Document">
                  <p:embed/>
                </p:oleObj>
              </mc:Choice>
              <mc:Fallback>
                <p:oleObj name="Prism 8" r:id="rId13" imgW="3133181" imgH="2453009" progId="Prism8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135108" y="7725403"/>
                        <a:ext cx="2316802" cy="1813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056893" y="7303189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986226" y="7278123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192805" y="7325548"/>
            <a:ext cx="5645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002976" y="7307344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83513" y="9454667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3149481" y="9439874"/>
            <a:ext cx="9814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28628" y="4733659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/>
          </p:nvPr>
        </p:nvGraphicFramePr>
        <p:xfrm>
          <a:off x="125441" y="7783807"/>
          <a:ext cx="2118895" cy="1654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89" name="Prism 8" r:id="rId15" imgW="3142184" imgH="2453009" progId="Prism8.Document">
                  <p:embed/>
                </p:oleObj>
              </mc:Choice>
              <mc:Fallback>
                <p:oleObj name="Prism 8" r:id="rId15" imgW="3142184" imgH="2453009" progId="Prism8.Document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25441" y="7783807"/>
                        <a:ext cx="2118895" cy="16542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194901" y="9392664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112198" y="9392664"/>
            <a:ext cx="8111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10324"/>
              </p:ext>
            </p:extLst>
          </p:nvPr>
        </p:nvGraphicFramePr>
        <p:xfrm>
          <a:off x="12314" y="5714216"/>
          <a:ext cx="2093991" cy="1617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90" name="Prism 8" r:id="rId17" imgW="3174236" imgH="2453009" progId="Prism8.Document">
                  <p:embed/>
                </p:oleObj>
              </mc:Choice>
              <mc:Fallback>
                <p:oleObj name="Prism 8" r:id="rId17" imgW="3174236" imgH="2453009" progId="Prism8.Document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2314" y="5714216"/>
                        <a:ext cx="2093991" cy="1617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1083300" y="7299109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mIFN</a:t>
            </a:r>
            <a:endParaRPr lang="en-US" sz="105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000597" y="7299109"/>
            <a:ext cx="81114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2AAF27D1-CF06-2C4E-8E68-218425C2E22A}"/>
              </a:ext>
            </a:extLst>
          </p:cNvPr>
          <p:cNvGrpSpPr/>
          <p:nvPr/>
        </p:nvGrpSpPr>
        <p:grpSpPr>
          <a:xfrm>
            <a:off x="996444" y="2894095"/>
            <a:ext cx="2271627" cy="1870822"/>
            <a:chOff x="996444" y="2894095"/>
            <a:chExt cx="2271627" cy="1870822"/>
          </a:xfrm>
        </p:grpSpPr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4572530"/>
                </p:ext>
              </p:extLst>
            </p:nvPr>
          </p:nvGraphicFramePr>
          <p:xfrm>
            <a:off x="996444" y="2894095"/>
            <a:ext cx="2271627" cy="18708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891" name="Prism 8" r:id="rId19" imgW="2977602" imgH="2453009" progId="Prism8.Document">
                    <p:embed/>
                  </p:oleObj>
                </mc:Choice>
                <mc:Fallback>
                  <p:oleObj name="Prism 8" r:id="rId19" imgW="2977602" imgH="2453009" progId="Prism8.Document">
                    <p:embed/>
                    <p:pic>
                      <p:nvPicPr>
                        <p:cNvPr id="23" name="Object 22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996444" y="2894095"/>
                          <a:ext cx="2271627" cy="18708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Connector 24"/>
            <p:cNvCxnSpPr/>
            <p:nvPr/>
          </p:nvCxnSpPr>
          <p:spPr>
            <a:xfrm>
              <a:off x="1971610" y="4694611"/>
              <a:ext cx="98149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DA9FD706-9DD4-274A-8C7B-6A6EEE48ADB4}"/>
                </a:ext>
              </a:extLst>
            </p:cNvPr>
            <p:cNvSpPr/>
            <p:nvPr/>
          </p:nvSpPr>
          <p:spPr>
            <a:xfrm>
              <a:off x="1660118" y="4546346"/>
              <a:ext cx="167700" cy="115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 useBgFill="1">
          <p:nvSpPr>
            <p:cNvPr id="27" name="Textfeld 26">
              <a:extLst>
                <a:ext uri="{FF2B5EF4-FFF2-40B4-BE49-F238E27FC236}">
                  <a16:creationId xmlns:a16="http://schemas.microsoft.com/office/drawing/2014/main" id="{8CA1D146-6C78-674E-88D6-A161D2AB31A8}"/>
                </a:ext>
              </a:extLst>
            </p:cNvPr>
            <p:cNvSpPr txBox="1"/>
            <p:nvPr/>
          </p:nvSpPr>
          <p:spPr>
            <a:xfrm flipH="1">
              <a:off x="1722832" y="4522537"/>
              <a:ext cx="104986" cy="128707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de-DE" dirty="0"/>
                <a:t>- </a:t>
              </a:r>
            </a:p>
          </p:txBody>
        </p:sp>
      </p:grpSp>
      <p:sp>
        <p:nvSpPr>
          <p:cNvPr id="40" name="TextBox 1">
            <a:extLst>
              <a:ext uri="{FF2B5EF4-FFF2-40B4-BE49-F238E27FC236}">
                <a16:creationId xmlns:a16="http://schemas.microsoft.com/office/drawing/2014/main" id="{733D55F7-E27B-6840-AAD5-298E3E7508AE}"/>
              </a:ext>
            </a:extLst>
          </p:cNvPr>
          <p:cNvSpPr txBox="1"/>
          <p:nvPr/>
        </p:nvSpPr>
        <p:spPr>
          <a:xfrm>
            <a:off x="71214" y="11199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2</a:t>
            </a:r>
            <a:endParaRPr lang="en-US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30C93E2F-D18B-0B4F-86E7-198F3EBD3CEC}"/>
              </a:ext>
            </a:extLst>
          </p:cNvPr>
          <p:cNvSpPr txBox="1"/>
          <p:nvPr/>
        </p:nvSpPr>
        <p:spPr>
          <a:xfrm>
            <a:off x="119818" y="74863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F39381E-C0D3-7B42-B7F6-E7DC418ACE42}"/>
              </a:ext>
            </a:extLst>
          </p:cNvPr>
          <p:cNvSpPr/>
          <p:nvPr/>
        </p:nvSpPr>
        <p:spPr>
          <a:xfrm>
            <a:off x="821716" y="9226502"/>
            <a:ext cx="174728" cy="166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41" name="Textfeld 40">
            <a:extLst>
              <a:ext uri="{FF2B5EF4-FFF2-40B4-BE49-F238E27FC236}">
                <a16:creationId xmlns:a16="http://schemas.microsoft.com/office/drawing/2014/main" id="{45C262B9-ED03-A545-A53D-44EA62C136CD}"/>
              </a:ext>
            </a:extLst>
          </p:cNvPr>
          <p:cNvSpPr txBox="1"/>
          <p:nvPr/>
        </p:nvSpPr>
        <p:spPr>
          <a:xfrm flipH="1">
            <a:off x="889866" y="9215832"/>
            <a:ext cx="104986" cy="128707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de-DE" dirty="0"/>
              <a:t>- </a:t>
            </a:r>
          </a:p>
        </p:txBody>
      </p:sp>
    </p:spTree>
    <p:extLst>
      <p:ext uri="{BB962C8B-B14F-4D97-AF65-F5344CB8AC3E}">
        <p14:creationId xmlns:p14="http://schemas.microsoft.com/office/powerpoint/2010/main" val="596524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CC33589-A07A-EA4D-B6B1-D6DFBDFBDCB8}"/>
              </a:ext>
            </a:extLst>
          </p:cNvPr>
          <p:cNvSpPr txBox="1"/>
          <p:nvPr/>
        </p:nvSpPr>
        <p:spPr>
          <a:xfrm>
            <a:off x="306805" y="565485"/>
            <a:ext cx="589805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Supplementary</a:t>
            </a:r>
            <a:r>
              <a:rPr lang="de-DE" sz="1200" b="1" dirty="0"/>
              <a:t> </a:t>
            </a:r>
            <a:r>
              <a:rPr lang="de-DE" sz="1200" b="1" dirty="0" err="1"/>
              <a:t>Figure</a:t>
            </a:r>
            <a:r>
              <a:rPr lang="de-DE" sz="1200" b="1" dirty="0"/>
              <a:t> 2. </a:t>
            </a:r>
          </a:p>
          <a:p>
            <a:r>
              <a:rPr lang="de-DE" sz="1200" b="1" dirty="0" err="1"/>
              <a:t>mIFN</a:t>
            </a:r>
            <a:r>
              <a:rPr lang="de-DE" sz="1200" b="1" dirty="0"/>
              <a:t> </a:t>
            </a:r>
            <a:r>
              <a:rPr lang="de-DE" sz="1200" b="1" dirty="0" err="1"/>
              <a:t>induced</a:t>
            </a:r>
            <a:r>
              <a:rPr lang="de-DE" sz="1200" b="1" dirty="0"/>
              <a:t> ISG </a:t>
            </a:r>
            <a:r>
              <a:rPr lang="de-DE" sz="1200" b="1" dirty="0" err="1"/>
              <a:t>expression</a:t>
            </a:r>
            <a:r>
              <a:rPr lang="de-DE" sz="1200" b="1" dirty="0"/>
              <a:t> in </a:t>
            </a:r>
            <a:r>
              <a:rPr lang="de-DE" sz="1200" b="1" dirty="0" err="1"/>
              <a:t>Conv</a:t>
            </a:r>
            <a:r>
              <a:rPr lang="de-DE" sz="1200" b="1" dirty="0"/>
              <a:t>  </a:t>
            </a:r>
            <a:r>
              <a:rPr lang="de-DE" sz="1200" b="1" dirty="0" err="1"/>
              <a:t>and</a:t>
            </a:r>
            <a:r>
              <a:rPr lang="de-DE" sz="1200" b="1" dirty="0"/>
              <a:t> </a:t>
            </a:r>
            <a:r>
              <a:rPr lang="de-DE" sz="1200" b="1" dirty="0" err="1"/>
              <a:t>ConvAmp</a:t>
            </a:r>
            <a:r>
              <a:rPr lang="de-DE" sz="1200" b="1" dirty="0"/>
              <a:t> </a:t>
            </a:r>
            <a:r>
              <a:rPr lang="de-DE" sz="1200" b="1" dirty="0" err="1"/>
              <a:t>cells</a:t>
            </a:r>
            <a:r>
              <a:rPr lang="de-DE" sz="1200" b="1" dirty="0"/>
              <a:t> </a:t>
            </a:r>
          </a:p>
          <a:p>
            <a:endParaRPr lang="de-DE" sz="1200" b="1" dirty="0"/>
          </a:p>
          <a:p>
            <a:r>
              <a:rPr lang="de-DE" sz="1200" dirty="0"/>
              <a:t>Extended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set</a:t>
            </a:r>
            <a:r>
              <a:rPr lang="de-DE" sz="1200" dirty="0"/>
              <a:t>, </a:t>
            </a:r>
            <a:r>
              <a:rPr lang="de-DE" sz="1200" dirty="0" err="1"/>
              <a:t>refering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1C. </a:t>
            </a:r>
            <a:r>
              <a:rPr lang="de-DE" sz="1200" dirty="0" err="1"/>
              <a:t>Shown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mRNA</a:t>
            </a:r>
            <a:r>
              <a:rPr lang="de-DE" sz="1200" dirty="0"/>
              <a:t> </a:t>
            </a:r>
            <a:r>
              <a:rPr lang="de-DE" sz="1200" dirty="0" err="1"/>
              <a:t>kinetics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</a:t>
            </a:r>
            <a:r>
              <a:rPr lang="de-DE" sz="1200" dirty="0" err="1"/>
              <a:t>indicated</a:t>
            </a:r>
            <a:r>
              <a:rPr lang="de-DE" sz="1200" dirty="0"/>
              <a:t> ISGs in </a:t>
            </a:r>
            <a:r>
              <a:rPr lang="de-DE" sz="1200" dirty="0" err="1"/>
              <a:t>Conv</a:t>
            </a:r>
            <a:r>
              <a:rPr lang="de-DE" sz="1200" dirty="0"/>
              <a:t> (A)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ConvAmp</a:t>
            </a:r>
            <a:r>
              <a:rPr lang="de-DE" sz="1200" dirty="0"/>
              <a:t> (B) </a:t>
            </a:r>
            <a:r>
              <a:rPr lang="de-DE" sz="1200" dirty="0" err="1"/>
              <a:t>cells</a:t>
            </a:r>
            <a:r>
              <a:rPr lang="de-DE" sz="1200" dirty="0"/>
              <a:t> upon </a:t>
            </a:r>
            <a:r>
              <a:rPr lang="de-DE" sz="1200" dirty="0" err="1"/>
              <a:t>stimulation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50U/ml </a:t>
            </a:r>
            <a:r>
              <a:rPr lang="de-DE" sz="1200" dirty="0" err="1"/>
              <a:t>mIFN</a:t>
            </a:r>
            <a:r>
              <a:rPr lang="de-DE" sz="1200" dirty="0"/>
              <a:t>. </a:t>
            </a:r>
            <a:r>
              <a:rPr lang="de-DE" sz="1200" dirty="0" err="1"/>
              <a:t>mRNA</a:t>
            </a:r>
            <a:r>
              <a:rPr lang="de-DE" sz="1200" dirty="0"/>
              <a:t> was </a:t>
            </a:r>
            <a:r>
              <a:rPr lang="de-DE" sz="1200" dirty="0" err="1"/>
              <a:t>quantified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qRT</a:t>
            </a:r>
            <a:r>
              <a:rPr lang="de-DE" sz="1200" dirty="0"/>
              <a:t>-PCR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represented</a:t>
            </a:r>
            <a:r>
              <a:rPr lang="de-DE" sz="1200" dirty="0"/>
              <a:t> in </a:t>
            </a:r>
            <a:r>
              <a:rPr lang="de-DE" sz="1200" dirty="0" err="1"/>
              <a:t>relation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actin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</a:t>
            </a:r>
            <a:r>
              <a:rPr lang="de-DE" sz="1200" dirty="0" err="1"/>
              <a:t>described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Material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Methods</a:t>
            </a:r>
            <a:r>
              <a:rPr lang="de-DE" sz="1200" dirty="0"/>
              <a:t> </a:t>
            </a:r>
            <a:r>
              <a:rPr lang="de-DE" sz="1200" dirty="0" err="1"/>
              <a:t>section</a:t>
            </a:r>
            <a:r>
              <a:rPr lang="de-DE" sz="1200" dirty="0"/>
              <a:t>. </a:t>
            </a:r>
            <a:r>
              <a:rPr lang="en-US" sz="1200" dirty="0"/>
              <a:t>The presented data were derived from a single experiment done in triplicates.</a:t>
            </a:r>
            <a:endParaRPr lang="de-DE" sz="1200" dirty="0"/>
          </a:p>
          <a:p>
            <a:endParaRPr lang="de-DE" sz="1200" dirty="0"/>
          </a:p>
          <a:p>
            <a:endParaRPr lang="de-DE" sz="1200" dirty="0"/>
          </a:p>
          <a:p>
            <a:r>
              <a:rPr lang="de-DE" sz="1200" dirty="0"/>
              <a:t>The </a:t>
            </a:r>
            <a:r>
              <a:rPr lang="de-DE" sz="1200" dirty="0" err="1"/>
              <a:t>following</a:t>
            </a:r>
            <a:r>
              <a:rPr lang="de-DE" sz="1200" dirty="0"/>
              <a:t> </a:t>
            </a:r>
            <a:r>
              <a:rPr lang="de-DE" sz="1200" dirty="0" err="1"/>
              <a:t>primers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used</a:t>
            </a:r>
            <a:r>
              <a:rPr lang="de-DE" sz="1200" dirty="0"/>
              <a:t> </a:t>
            </a:r>
          </a:p>
          <a:p>
            <a:endParaRPr lang="en-US" sz="1000" dirty="0"/>
          </a:p>
          <a:p>
            <a:r>
              <a:rPr lang="en-US" sz="1000" dirty="0"/>
              <a:t>Usp18:		</a:t>
            </a:r>
          </a:p>
          <a:p>
            <a:pPr lvl="1"/>
            <a:r>
              <a:rPr lang="en-US" sz="1000" dirty="0"/>
              <a:t>forward primer 5′-CAT CCT CCA GGG TTT TCA GA-3′</a:t>
            </a:r>
          </a:p>
          <a:p>
            <a:pPr lvl="1"/>
            <a:r>
              <a:rPr lang="en-US" sz="1000" dirty="0"/>
              <a:t>reverse primer 5′-AAG GAC CAG ATC ACG GAC AC-3′</a:t>
            </a:r>
          </a:p>
          <a:p>
            <a:r>
              <a:rPr lang="en-US" sz="1000" dirty="0"/>
              <a:t>Ifi44:		</a:t>
            </a:r>
          </a:p>
          <a:p>
            <a:pPr lvl="1"/>
            <a:r>
              <a:rPr lang="en-US" sz="1000" dirty="0"/>
              <a:t>forward primer 5′-AAC TGA CTG CTC GCA ATA ATG T-3′</a:t>
            </a:r>
          </a:p>
          <a:p>
            <a:pPr lvl="1"/>
            <a:r>
              <a:rPr lang="en-US" sz="1000" dirty="0"/>
              <a:t>reverse primer 5′-GTA ACA CAG CAA TGC CTC TTG T-3′</a:t>
            </a:r>
          </a:p>
          <a:p>
            <a:r>
              <a:rPr lang="en-US" sz="1000" dirty="0"/>
              <a:t>Ifit1:		</a:t>
            </a:r>
          </a:p>
          <a:p>
            <a:pPr lvl="1"/>
            <a:r>
              <a:rPr lang="en-US" sz="1000" dirty="0"/>
              <a:t>forward primer 5′-TGT TGA AGC AGA AGC ACA CA-3′</a:t>
            </a:r>
          </a:p>
          <a:p>
            <a:pPr lvl="1"/>
            <a:r>
              <a:rPr lang="en-US" sz="1000" dirty="0"/>
              <a:t>reverse primer 5′-TCT ACG CGA TGT TTC CTA CG-3′</a:t>
            </a:r>
          </a:p>
          <a:p>
            <a:r>
              <a:rPr lang="en-US" sz="1000" dirty="0"/>
              <a:t>Rsad2:		</a:t>
            </a:r>
          </a:p>
          <a:p>
            <a:pPr lvl="1"/>
            <a:r>
              <a:rPr lang="en-US" sz="1000" dirty="0"/>
              <a:t>forward primer 5’-GTCCTGTTTGGTGCCTGAAT-3’</a:t>
            </a:r>
          </a:p>
          <a:p>
            <a:pPr lvl="1"/>
            <a:r>
              <a:rPr lang="en-US" sz="1000" dirty="0"/>
              <a:t>reverse primer 5’-GCCACGCTTCAGAAACATCT-3’</a:t>
            </a:r>
            <a:endParaRPr lang="de-DE" sz="1000" dirty="0"/>
          </a:p>
          <a:p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3539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233911"/>
              </p:ext>
            </p:extLst>
          </p:nvPr>
        </p:nvGraphicFramePr>
        <p:xfrm>
          <a:off x="-12827" y="5169482"/>
          <a:ext cx="3565525" cy="280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name="Prism 8" r:id="rId3" imgW="3566064" imgH="2808481" progId="Prism8.Document">
                  <p:embed/>
                </p:oleObj>
              </mc:Choice>
              <mc:Fallback>
                <p:oleObj name="Prism 8" r:id="rId3" imgW="3566064" imgH="2808481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2827" y="5169482"/>
                        <a:ext cx="3565525" cy="2808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Connector 4"/>
          <p:cNvCxnSpPr>
            <a:cxnSpLocks/>
          </p:cNvCxnSpPr>
          <p:nvPr/>
        </p:nvCxnSpPr>
        <p:spPr>
          <a:xfrm flipV="1">
            <a:off x="759516" y="8160239"/>
            <a:ext cx="116862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 flipV="1">
            <a:off x="2145758" y="8145952"/>
            <a:ext cx="118373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>
            <a:extLst>
              <a:ext uri="{FF2B5EF4-FFF2-40B4-BE49-F238E27FC236}">
                <a16:creationId xmlns:a16="http://schemas.microsoft.com/office/drawing/2014/main" id="{3FB3CFA7-9938-CE4A-A664-41E7B83AECD2}"/>
              </a:ext>
            </a:extLst>
          </p:cNvPr>
          <p:cNvSpPr txBox="1"/>
          <p:nvPr/>
        </p:nvSpPr>
        <p:spPr>
          <a:xfrm>
            <a:off x="26327" y="57026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3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E8F53DF-B283-9245-98C1-45BF2AABD0F8}"/>
              </a:ext>
            </a:extLst>
          </p:cNvPr>
          <p:cNvSpPr txBox="1"/>
          <p:nvPr/>
        </p:nvSpPr>
        <p:spPr>
          <a:xfrm>
            <a:off x="59645" y="8618334"/>
            <a:ext cx="6452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Supplementary</a:t>
            </a:r>
            <a:r>
              <a:rPr lang="de-DE" sz="1200" b="1" dirty="0"/>
              <a:t> </a:t>
            </a:r>
            <a:r>
              <a:rPr lang="de-DE" sz="1200" b="1" dirty="0" err="1"/>
              <a:t>Figure</a:t>
            </a:r>
            <a:r>
              <a:rPr lang="de-DE" sz="1200" b="1" dirty="0"/>
              <a:t> 3</a:t>
            </a:r>
          </a:p>
          <a:p>
            <a:r>
              <a:rPr lang="de-DE" sz="1200" b="1" dirty="0" err="1"/>
              <a:t>Intrinsic</a:t>
            </a:r>
            <a:r>
              <a:rPr lang="de-DE" sz="1200" b="1" dirty="0"/>
              <a:t> antiviral </a:t>
            </a:r>
            <a:r>
              <a:rPr lang="de-DE" sz="1200" b="1" dirty="0" err="1"/>
              <a:t>responses</a:t>
            </a:r>
            <a:r>
              <a:rPr lang="de-DE" sz="1200" b="1" dirty="0"/>
              <a:t> in </a:t>
            </a:r>
            <a:r>
              <a:rPr lang="de-DE" sz="1200" b="1" dirty="0" err="1"/>
              <a:t>Conv</a:t>
            </a:r>
            <a:r>
              <a:rPr lang="de-DE" sz="1200" b="1" dirty="0"/>
              <a:t> </a:t>
            </a:r>
            <a:r>
              <a:rPr lang="de-DE" sz="1200" b="1" dirty="0" err="1"/>
              <a:t>and</a:t>
            </a:r>
            <a:r>
              <a:rPr lang="de-DE" sz="1200" b="1" dirty="0"/>
              <a:t> </a:t>
            </a:r>
            <a:r>
              <a:rPr lang="de-DE" sz="1200" b="1" dirty="0" err="1"/>
              <a:t>ConvAmp</a:t>
            </a:r>
            <a:r>
              <a:rPr lang="de-DE" sz="1200" b="1" dirty="0"/>
              <a:t> </a:t>
            </a:r>
            <a:r>
              <a:rPr lang="de-DE" sz="1200" b="1" dirty="0" err="1"/>
              <a:t>cells</a:t>
            </a:r>
            <a:endParaRPr lang="de-DE" sz="1200" b="1" dirty="0"/>
          </a:p>
          <a:p>
            <a:endParaRPr lang="de-DE" sz="1200" b="1" dirty="0"/>
          </a:p>
          <a:p>
            <a:r>
              <a:rPr lang="de-DE" sz="1200" dirty="0"/>
              <a:t>1x10</a:t>
            </a:r>
            <a:r>
              <a:rPr lang="de-DE" sz="1200" baseline="30000" dirty="0"/>
              <a:t>5</a:t>
            </a:r>
            <a:r>
              <a:rPr lang="de-DE" sz="1200" dirty="0"/>
              <a:t> </a:t>
            </a:r>
            <a:r>
              <a:rPr lang="de-DE" sz="1200" dirty="0" err="1"/>
              <a:t>Conv</a:t>
            </a:r>
            <a:r>
              <a:rPr lang="de-DE" sz="1200" dirty="0"/>
              <a:t>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ConvAmp</a:t>
            </a:r>
            <a:r>
              <a:rPr lang="de-DE" sz="1200" dirty="0"/>
              <a:t> </a:t>
            </a:r>
            <a:r>
              <a:rPr lang="de-DE" sz="1200" dirty="0" err="1"/>
              <a:t>cells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stimulated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50U/ml </a:t>
            </a:r>
            <a:r>
              <a:rPr lang="de-DE" sz="1200" dirty="0" err="1"/>
              <a:t>or</a:t>
            </a:r>
            <a:r>
              <a:rPr lang="de-DE" sz="1200" dirty="0"/>
              <a:t> 500U/ml </a:t>
            </a:r>
            <a:r>
              <a:rPr lang="de-DE" sz="1200" dirty="0" err="1"/>
              <a:t>for</a:t>
            </a:r>
            <a:r>
              <a:rPr lang="de-DE" sz="1200" dirty="0"/>
              <a:t> 16h </a:t>
            </a:r>
            <a:r>
              <a:rPr lang="de-DE" sz="1200" dirty="0" err="1"/>
              <a:t>or</a:t>
            </a:r>
            <a:r>
              <a:rPr lang="de-DE" sz="1200" dirty="0"/>
              <a:t> </a:t>
            </a:r>
            <a:r>
              <a:rPr lang="de-DE" sz="1200" dirty="0" err="1"/>
              <a:t>left</a:t>
            </a:r>
            <a:r>
              <a:rPr lang="de-DE" sz="1200" dirty="0"/>
              <a:t> </a:t>
            </a:r>
            <a:r>
              <a:rPr lang="de-DE" sz="1200" dirty="0" err="1"/>
              <a:t>untreated</a:t>
            </a:r>
            <a:r>
              <a:rPr lang="de-DE" sz="1200" dirty="0"/>
              <a:t> (-). </a:t>
            </a:r>
            <a:r>
              <a:rPr lang="de-DE" sz="1200" dirty="0" err="1"/>
              <a:t>Subsequently</a:t>
            </a:r>
            <a:r>
              <a:rPr lang="de-DE" sz="1200" dirty="0"/>
              <a:t>, </a:t>
            </a:r>
            <a:r>
              <a:rPr lang="de-DE" sz="1200" dirty="0" err="1"/>
              <a:t>cells</a:t>
            </a:r>
            <a:r>
              <a:rPr lang="de-DE" sz="1200" dirty="0"/>
              <a:t> </a:t>
            </a:r>
            <a:r>
              <a:rPr lang="de-DE" sz="1200" dirty="0" err="1"/>
              <a:t>were</a:t>
            </a:r>
            <a:r>
              <a:rPr lang="de-DE" sz="1200" dirty="0"/>
              <a:t> </a:t>
            </a:r>
            <a:r>
              <a:rPr lang="de-DE" sz="1200" dirty="0" err="1"/>
              <a:t>infected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VSV-GFP (MOI 1) </a:t>
            </a:r>
            <a:r>
              <a:rPr lang="de-DE" sz="1200" dirty="0" err="1"/>
              <a:t>for</a:t>
            </a:r>
            <a:r>
              <a:rPr lang="de-DE" sz="1200" dirty="0"/>
              <a:t> 1h. 20h </a:t>
            </a:r>
            <a:r>
              <a:rPr lang="de-DE" sz="1200" dirty="0" err="1"/>
              <a:t>post</a:t>
            </a:r>
            <a:r>
              <a:rPr lang="de-DE" sz="1200" dirty="0"/>
              <a:t> </a:t>
            </a:r>
            <a:r>
              <a:rPr lang="de-DE" sz="1200" dirty="0" err="1"/>
              <a:t>infection</a:t>
            </a:r>
            <a:r>
              <a:rPr lang="de-DE" sz="1200" dirty="0"/>
              <a:t> </a:t>
            </a:r>
            <a:r>
              <a:rPr lang="de-DE" sz="1200" dirty="0" err="1"/>
              <a:t>flow</a:t>
            </a:r>
            <a:r>
              <a:rPr lang="de-DE" sz="1200" dirty="0"/>
              <a:t> </a:t>
            </a:r>
            <a:r>
              <a:rPr lang="de-DE" sz="1200" dirty="0" err="1"/>
              <a:t>cytometry</a:t>
            </a:r>
            <a:r>
              <a:rPr lang="de-DE" sz="1200" dirty="0"/>
              <a:t> was </a:t>
            </a:r>
            <a:r>
              <a:rPr lang="de-DE" sz="1200" dirty="0" err="1"/>
              <a:t>performed</a:t>
            </a:r>
            <a:r>
              <a:rPr lang="de-DE" sz="1200" dirty="0"/>
              <a:t>. Non-</a:t>
            </a:r>
            <a:r>
              <a:rPr lang="de-DE" sz="1200" dirty="0" err="1"/>
              <a:t>infected</a:t>
            </a:r>
            <a:r>
              <a:rPr lang="de-DE" sz="1200" dirty="0"/>
              <a:t> </a:t>
            </a:r>
            <a:r>
              <a:rPr lang="de-DE" sz="1200" dirty="0" err="1"/>
              <a:t>cells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shown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</a:t>
            </a:r>
            <a:r>
              <a:rPr lang="de-DE" sz="1200" dirty="0" err="1"/>
              <a:t>control</a:t>
            </a:r>
            <a:r>
              <a:rPr lang="de-DE" sz="1200" dirty="0"/>
              <a:t> (</a:t>
            </a:r>
            <a:r>
              <a:rPr lang="de-DE" sz="1200" dirty="0" err="1"/>
              <a:t>Ctrl</a:t>
            </a:r>
            <a:r>
              <a:rPr lang="de-DE" sz="1200" dirty="0"/>
              <a:t>). </a:t>
            </a:r>
            <a:r>
              <a:rPr lang="de-DE" sz="1200" dirty="0" err="1"/>
              <a:t>Representative</a:t>
            </a:r>
            <a:r>
              <a:rPr lang="de-DE" sz="1200" dirty="0"/>
              <a:t> </a:t>
            </a:r>
            <a:r>
              <a:rPr lang="de-DE" sz="1200" dirty="0" err="1"/>
              <a:t>flow</a:t>
            </a:r>
            <a:r>
              <a:rPr lang="de-DE" sz="1200" dirty="0"/>
              <a:t> </a:t>
            </a:r>
            <a:r>
              <a:rPr lang="de-DE" sz="1200" dirty="0" err="1"/>
              <a:t>cytometry</a:t>
            </a:r>
            <a:r>
              <a:rPr lang="de-DE" sz="1200" dirty="0"/>
              <a:t> </a:t>
            </a:r>
            <a:r>
              <a:rPr lang="de-DE" sz="1200" dirty="0" err="1"/>
              <a:t>plots</a:t>
            </a:r>
            <a:r>
              <a:rPr lang="de-DE" sz="1200" dirty="0"/>
              <a:t> (A) </a:t>
            </a:r>
            <a:r>
              <a:rPr lang="de-DE" sz="1200" dirty="0" err="1"/>
              <a:t>and</a:t>
            </a:r>
            <a:r>
              <a:rPr lang="de-DE" sz="1200" dirty="0"/>
              <a:t> a </a:t>
            </a:r>
            <a:r>
              <a:rPr lang="de-DE" sz="1200" dirty="0" err="1"/>
              <a:t>graphical</a:t>
            </a:r>
            <a:r>
              <a:rPr lang="de-DE" sz="1200" dirty="0"/>
              <a:t> </a:t>
            </a:r>
            <a:r>
              <a:rPr lang="de-DE" sz="1200" dirty="0" err="1"/>
              <a:t>overview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</a:t>
            </a:r>
            <a:r>
              <a:rPr lang="de-DE" sz="1200" dirty="0" err="1"/>
              <a:t>technical</a:t>
            </a:r>
            <a:r>
              <a:rPr lang="de-DE" sz="1200" dirty="0"/>
              <a:t> </a:t>
            </a:r>
            <a:r>
              <a:rPr lang="de-DE" sz="1200" dirty="0" err="1"/>
              <a:t>replicates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a </a:t>
            </a:r>
            <a:r>
              <a:rPr lang="de-DE" sz="1200" dirty="0" err="1"/>
              <a:t>single</a:t>
            </a:r>
            <a:r>
              <a:rPr lang="de-DE" sz="1200" dirty="0"/>
              <a:t> </a:t>
            </a:r>
            <a:r>
              <a:rPr lang="de-DE" sz="1200" dirty="0" err="1"/>
              <a:t>experiment</a:t>
            </a:r>
            <a:r>
              <a:rPr lang="de-DE" sz="1200" dirty="0"/>
              <a:t> (B) </a:t>
            </a:r>
            <a:r>
              <a:rPr lang="de-DE" sz="1200" dirty="0" err="1"/>
              <a:t>are</a:t>
            </a:r>
            <a:r>
              <a:rPr lang="de-DE" sz="1200" dirty="0"/>
              <a:t>  </a:t>
            </a:r>
            <a:r>
              <a:rPr lang="de-DE" sz="1200" dirty="0" err="1"/>
              <a:t>depicted</a:t>
            </a:r>
            <a:r>
              <a:rPr lang="de-DE" sz="1200" dirty="0"/>
              <a:t>. </a:t>
            </a:r>
          </a:p>
        </p:txBody>
      </p:sp>
      <p:grpSp>
        <p:nvGrpSpPr>
          <p:cNvPr id="37" name="Group 22">
            <a:extLst>
              <a:ext uri="{FF2B5EF4-FFF2-40B4-BE49-F238E27FC236}">
                <a16:creationId xmlns:a16="http://schemas.microsoft.com/office/drawing/2014/main" id="{744B61F6-1B66-8749-854E-DA448E4E0564}"/>
              </a:ext>
            </a:extLst>
          </p:cNvPr>
          <p:cNvGrpSpPr/>
          <p:nvPr/>
        </p:nvGrpSpPr>
        <p:grpSpPr>
          <a:xfrm>
            <a:off x="52919" y="626609"/>
            <a:ext cx="6827505" cy="2230637"/>
            <a:chOff x="-651198" y="3728083"/>
            <a:chExt cx="7745204" cy="2607381"/>
          </a:xfrm>
        </p:grpSpPr>
        <p:sp>
          <p:nvSpPr>
            <p:cNvPr id="38" name="TextBox 11">
              <a:extLst>
                <a:ext uri="{FF2B5EF4-FFF2-40B4-BE49-F238E27FC236}">
                  <a16:creationId xmlns:a16="http://schemas.microsoft.com/office/drawing/2014/main" id="{1B4AB560-34A4-2E46-B433-BB035477D16C}"/>
                </a:ext>
              </a:extLst>
            </p:cNvPr>
            <p:cNvSpPr txBox="1"/>
            <p:nvPr/>
          </p:nvSpPr>
          <p:spPr>
            <a:xfrm>
              <a:off x="-651198" y="4098636"/>
              <a:ext cx="652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Conv</a:t>
              </a:r>
              <a:endParaRPr lang="en-US" dirty="0"/>
            </a:p>
          </p:txBody>
        </p:sp>
        <p:pic>
          <p:nvPicPr>
            <p:cNvPr id="39" name="Picture 12">
              <a:extLst>
                <a:ext uri="{FF2B5EF4-FFF2-40B4-BE49-F238E27FC236}">
                  <a16:creationId xmlns:a16="http://schemas.microsoft.com/office/drawing/2014/main" id="{4E658CA3-F4C2-1247-B196-F455B335F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19765" y="4569570"/>
              <a:ext cx="1864276" cy="1717096"/>
            </a:xfrm>
            <a:prstGeom prst="rect">
              <a:avLst/>
            </a:prstGeom>
          </p:spPr>
        </p:pic>
        <p:pic>
          <p:nvPicPr>
            <p:cNvPr id="40" name="Picture 13">
              <a:extLst>
                <a:ext uri="{FF2B5EF4-FFF2-40B4-BE49-F238E27FC236}">
                  <a16:creationId xmlns:a16="http://schemas.microsoft.com/office/drawing/2014/main" id="{B26CCE91-3CB1-B04E-A39C-3325F24AD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44387" y="4576664"/>
              <a:ext cx="1824997" cy="1744845"/>
            </a:xfrm>
            <a:prstGeom prst="rect">
              <a:avLst/>
            </a:prstGeom>
          </p:spPr>
        </p:pic>
        <p:pic>
          <p:nvPicPr>
            <p:cNvPr id="41" name="Picture 14">
              <a:extLst>
                <a:ext uri="{FF2B5EF4-FFF2-40B4-BE49-F238E27FC236}">
                  <a16:creationId xmlns:a16="http://schemas.microsoft.com/office/drawing/2014/main" id="{3E180E89-0991-834D-ACF6-836E77F27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27543" y="4580989"/>
              <a:ext cx="1866463" cy="1754475"/>
            </a:xfrm>
            <a:prstGeom prst="rect">
              <a:avLst/>
            </a:prstGeom>
          </p:spPr>
        </p:pic>
        <p:sp>
          <p:nvSpPr>
            <p:cNvPr id="42" name="TextBox 15">
              <a:extLst>
                <a:ext uri="{FF2B5EF4-FFF2-40B4-BE49-F238E27FC236}">
                  <a16:creationId xmlns:a16="http://schemas.microsoft.com/office/drawing/2014/main" id="{827ECB3A-CC3B-F544-8725-CDF0B74ABE57}"/>
                </a:ext>
              </a:extLst>
            </p:cNvPr>
            <p:cNvSpPr txBox="1"/>
            <p:nvPr/>
          </p:nvSpPr>
          <p:spPr>
            <a:xfrm>
              <a:off x="888655" y="4234513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Ctrl</a:t>
              </a:r>
              <a:endParaRPr lang="en-US" dirty="0"/>
            </a:p>
          </p:txBody>
        </p:sp>
        <p:sp>
          <p:nvSpPr>
            <p:cNvPr id="43" name="TextBox 16">
              <a:extLst>
                <a:ext uri="{FF2B5EF4-FFF2-40B4-BE49-F238E27FC236}">
                  <a16:creationId xmlns:a16="http://schemas.microsoft.com/office/drawing/2014/main" id="{51FB22CC-26C8-AF4F-881C-7F87E52FD1B5}"/>
                </a:ext>
              </a:extLst>
            </p:cNvPr>
            <p:cNvSpPr txBox="1"/>
            <p:nvPr/>
          </p:nvSpPr>
          <p:spPr>
            <a:xfrm>
              <a:off x="2564300" y="4217208"/>
              <a:ext cx="289500" cy="431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-</a:t>
              </a:r>
              <a:endParaRPr lang="en-US" dirty="0"/>
            </a:p>
          </p:txBody>
        </p:sp>
        <p:sp>
          <p:nvSpPr>
            <p:cNvPr id="44" name="TextBox 17">
              <a:extLst>
                <a:ext uri="{FF2B5EF4-FFF2-40B4-BE49-F238E27FC236}">
                  <a16:creationId xmlns:a16="http://schemas.microsoft.com/office/drawing/2014/main" id="{3B1FF315-7C18-834F-9984-8E7BC5A833DA}"/>
                </a:ext>
              </a:extLst>
            </p:cNvPr>
            <p:cNvSpPr txBox="1"/>
            <p:nvPr/>
          </p:nvSpPr>
          <p:spPr>
            <a:xfrm>
              <a:off x="4048737" y="4234513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50 U/ml</a:t>
              </a:r>
              <a:endParaRPr lang="en-US" dirty="0"/>
            </a:p>
          </p:txBody>
        </p:sp>
        <p:sp>
          <p:nvSpPr>
            <p:cNvPr id="45" name="TextBox 18">
              <a:extLst>
                <a:ext uri="{FF2B5EF4-FFF2-40B4-BE49-F238E27FC236}">
                  <a16:creationId xmlns:a16="http://schemas.microsoft.com/office/drawing/2014/main" id="{1F866680-D4D8-3D43-83D6-BBD6CF11F71B}"/>
                </a:ext>
              </a:extLst>
            </p:cNvPr>
            <p:cNvSpPr txBox="1"/>
            <p:nvPr/>
          </p:nvSpPr>
          <p:spPr>
            <a:xfrm>
              <a:off x="5811059" y="4214251"/>
              <a:ext cx="1063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500 U/ml</a:t>
              </a:r>
              <a:endParaRPr lang="en-US" dirty="0"/>
            </a:p>
          </p:txBody>
        </p:sp>
        <p:cxnSp>
          <p:nvCxnSpPr>
            <p:cNvPr id="46" name="Straight Connector 19">
              <a:extLst>
                <a:ext uri="{FF2B5EF4-FFF2-40B4-BE49-F238E27FC236}">
                  <a16:creationId xmlns:a16="http://schemas.microsoft.com/office/drawing/2014/main" id="{D1FA269C-6B03-7F4C-8906-A0775E9D933D}"/>
                </a:ext>
              </a:extLst>
            </p:cNvPr>
            <p:cNvCxnSpPr/>
            <p:nvPr/>
          </p:nvCxnSpPr>
          <p:spPr>
            <a:xfrm>
              <a:off x="2326616" y="4142059"/>
              <a:ext cx="44516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20">
              <a:extLst>
                <a:ext uri="{FF2B5EF4-FFF2-40B4-BE49-F238E27FC236}">
                  <a16:creationId xmlns:a16="http://schemas.microsoft.com/office/drawing/2014/main" id="{1F8E127F-AD20-484B-93B1-5D938F2ED2C3}"/>
                </a:ext>
              </a:extLst>
            </p:cNvPr>
            <p:cNvSpPr txBox="1"/>
            <p:nvPr/>
          </p:nvSpPr>
          <p:spPr>
            <a:xfrm>
              <a:off x="4098610" y="3728083"/>
              <a:ext cx="1111520" cy="431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VSV-GFP</a:t>
              </a:r>
              <a:endParaRPr lang="en-US" dirty="0"/>
            </a:p>
          </p:txBody>
        </p:sp>
        <p:pic>
          <p:nvPicPr>
            <p:cNvPr id="48" name="Picture 21">
              <a:extLst>
                <a:ext uri="{FF2B5EF4-FFF2-40B4-BE49-F238E27FC236}">
                  <a16:creationId xmlns:a16="http://schemas.microsoft.com/office/drawing/2014/main" id="{717922EF-0D9F-9047-B1FB-718277682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087" y="4603845"/>
              <a:ext cx="1772652" cy="1682821"/>
            </a:xfrm>
            <a:prstGeom prst="rect">
              <a:avLst/>
            </a:prstGeom>
          </p:spPr>
        </p:pic>
      </p:grpSp>
      <p:grpSp>
        <p:nvGrpSpPr>
          <p:cNvPr id="49" name="Group 34">
            <a:extLst>
              <a:ext uri="{FF2B5EF4-FFF2-40B4-BE49-F238E27FC236}">
                <a16:creationId xmlns:a16="http://schemas.microsoft.com/office/drawing/2014/main" id="{32C724C9-CB91-F04F-BFE4-E02483A7D16A}"/>
              </a:ext>
            </a:extLst>
          </p:cNvPr>
          <p:cNvGrpSpPr/>
          <p:nvPr/>
        </p:nvGrpSpPr>
        <p:grpSpPr>
          <a:xfrm>
            <a:off x="26327" y="2865997"/>
            <a:ext cx="6640359" cy="2019651"/>
            <a:chOff x="-670456" y="3308876"/>
            <a:chExt cx="7363115" cy="2581476"/>
          </a:xfrm>
        </p:grpSpPr>
        <p:sp>
          <p:nvSpPr>
            <p:cNvPr id="50" name="TextBox 23">
              <a:extLst>
                <a:ext uri="{FF2B5EF4-FFF2-40B4-BE49-F238E27FC236}">
                  <a16:creationId xmlns:a16="http://schemas.microsoft.com/office/drawing/2014/main" id="{633997F7-053D-5548-BAEB-06D68B3A53C3}"/>
                </a:ext>
              </a:extLst>
            </p:cNvPr>
            <p:cNvSpPr txBox="1"/>
            <p:nvPr/>
          </p:nvSpPr>
          <p:spPr>
            <a:xfrm>
              <a:off x="-670456" y="3308876"/>
              <a:ext cx="1210107" cy="4720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ConvAmp</a:t>
              </a:r>
              <a:endParaRPr lang="en-US" dirty="0"/>
            </a:p>
          </p:txBody>
        </p:sp>
        <p:pic>
          <p:nvPicPr>
            <p:cNvPr id="51" name="Picture 24">
              <a:extLst>
                <a:ext uri="{FF2B5EF4-FFF2-40B4-BE49-F238E27FC236}">
                  <a16:creationId xmlns:a16="http://schemas.microsoft.com/office/drawing/2014/main" id="{25206F82-19F8-234E-89FC-681A06EFA3C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43599" y="4242801"/>
              <a:ext cx="1693173" cy="1597227"/>
            </a:xfrm>
            <a:prstGeom prst="rect">
              <a:avLst/>
            </a:prstGeom>
          </p:spPr>
        </p:pic>
        <p:pic>
          <p:nvPicPr>
            <p:cNvPr id="52" name="Picture 25">
              <a:extLst>
                <a:ext uri="{FF2B5EF4-FFF2-40B4-BE49-F238E27FC236}">
                  <a16:creationId xmlns:a16="http://schemas.microsoft.com/office/drawing/2014/main" id="{E99BF7CD-A7F0-D444-8A8F-F4B31A1B9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926293" y="4228574"/>
              <a:ext cx="1766366" cy="1661778"/>
            </a:xfrm>
            <a:prstGeom prst="rect">
              <a:avLst/>
            </a:prstGeom>
          </p:spPr>
        </p:pic>
        <p:pic>
          <p:nvPicPr>
            <p:cNvPr id="53" name="Picture 26">
              <a:extLst>
                <a:ext uri="{FF2B5EF4-FFF2-40B4-BE49-F238E27FC236}">
                  <a16:creationId xmlns:a16="http://schemas.microsoft.com/office/drawing/2014/main" id="{CFC15CAB-77BD-4641-8863-65895517E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945" y="4228574"/>
              <a:ext cx="1591834" cy="1575700"/>
            </a:xfrm>
            <a:prstGeom prst="rect">
              <a:avLst/>
            </a:prstGeom>
          </p:spPr>
        </p:pic>
        <p:sp>
          <p:nvSpPr>
            <p:cNvPr id="54" name="TextBox 27">
              <a:extLst>
                <a:ext uri="{FF2B5EF4-FFF2-40B4-BE49-F238E27FC236}">
                  <a16:creationId xmlns:a16="http://schemas.microsoft.com/office/drawing/2014/main" id="{69D8AC3C-C979-AF42-AA90-BCD57D756C28}"/>
                </a:ext>
              </a:extLst>
            </p:cNvPr>
            <p:cNvSpPr txBox="1"/>
            <p:nvPr/>
          </p:nvSpPr>
          <p:spPr>
            <a:xfrm>
              <a:off x="715695" y="391779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Ctrl</a:t>
              </a:r>
              <a:endParaRPr lang="en-US" dirty="0"/>
            </a:p>
          </p:txBody>
        </p:sp>
        <p:sp>
          <p:nvSpPr>
            <p:cNvPr id="55" name="TextBox 28">
              <a:extLst>
                <a:ext uri="{FF2B5EF4-FFF2-40B4-BE49-F238E27FC236}">
                  <a16:creationId xmlns:a16="http://schemas.microsoft.com/office/drawing/2014/main" id="{9873D3FE-F46F-2D43-B235-C97D93771BA7}"/>
                </a:ext>
              </a:extLst>
            </p:cNvPr>
            <p:cNvSpPr txBox="1"/>
            <p:nvPr/>
          </p:nvSpPr>
          <p:spPr>
            <a:xfrm>
              <a:off x="2359059" y="3880916"/>
              <a:ext cx="282974" cy="472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-</a:t>
              </a:r>
              <a:endParaRPr lang="en-US" dirty="0"/>
            </a:p>
          </p:txBody>
        </p:sp>
        <p:sp>
          <p:nvSpPr>
            <p:cNvPr id="56" name="TextBox 29">
              <a:extLst>
                <a:ext uri="{FF2B5EF4-FFF2-40B4-BE49-F238E27FC236}">
                  <a16:creationId xmlns:a16="http://schemas.microsoft.com/office/drawing/2014/main" id="{BA4FFA0E-00A7-184C-AA02-7C47AD6180F0}"/>
                </a:ext>
              </a:extLst>
            </p:cNvPr>
            <p:cNvSpPr txBox="1"/>
            <p:nvPr/>
          </p:nvSpPr>
          <p:spPr>
            <a:xfrm>
              <a:off x="3767489" y="3917795"/>
              <a:ext cx="9460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50 U/ml</a:t>
              </a:r>
              <a:endParaRPr lang="en-US" dirty="0"/>
            </a:p>
          </p:txBody>
        </p:sp>
        <p:sp>
          <p:nvSpPr>
            <p:cNvPr id="57" name="TextBox 30">
              <a:extLst>
                <a:ext uri="{FF2B5EF4-FFF2-40B4-BE49-F238E27FC236}">
                  <a16:creationId xmlns:a16="http://schemas.microsoft.com/office/drawing/2014/main" id="{EA0E1C6E-5095-E64B-AE56-9C7617EE57F4}"/>
                </a:ext>
              </a:extLst>
            </p:cNvPr>
            <p:cNvSpPr txBox="1"/>
            <p:nvPr/>
          </p:nvSpPr>
          <p:spPr>
            <a:xfrm>
              <a:off x="5553875" y="3897533"/>
              <a:ext cx="1063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500 U/ml</a:t>
              </a:r>
              <a:endParaRPr lang="en-US" dirty="0"/>
            </a:p>
          </p:txBody>
        </p:sp>
        <p:cxnSp>
          <p:nvCxnSpPr>
            <p:cNvPr id="58" name="Straight Connector 31">
              <a:extLst>
                <a:ext uri="{FF2B5EF4-FFF2-40B4-BE49-F238E27FC236}">
                  <a16:creationId xmlns:a16="http://schemas.microsoft.com/office/drawing/2014/main" id="{B407B6B0-FE6C-1C43-A66A-1BF052D5AD83}"/>
                </a:ext>
              </a:extLst>
            </p:cNvPr>
            <p:cNvCxnSpPr/>
            <p:nvPr/>
          </p:nvCxnSpPr>
          <p:spPr>
            <a:xfrm>
              <a:off x="2057400" y="3825341"/>
              <a:ext cx="445168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32">
              <a:extLst>
                <a:ext uri="{FF2B5EF4-FFF2-40B4-BE49-F238E27FC236}">
                  <a16:creationId xmlns:a16="http://schemas.microsoft.com/office/drawing/2014/main" id="{1E43CBE2-F62E-B74C-BA89-77DE2C4B511B}"/>
                </a:ext>
              </a:extLst>
            </p:cNvPr>
            <p:cNvSpPr txBox="1"/>
            <p:nvPr/>
          </p:nvSpPr>
          <p:spPr>
            <a:xfrm>
              <a:off x="3837196" y="3451817"/>
              <a:ext cx="1086466" cy="472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VSV-GFP</a:t>
              </a:r>
              <a:endParaRPr lang="en-US" dirty="0"/>
            </a:p>
          </p:txBody>
        </p:sp>
        <p:pic>
          <p:nvPicPr>
            <p:cNvPr id="60" name="Picture 33">
              <a:extLst>
                <a:ext uri="{FF2B5EF4-FFF2-40B4-BE49-F238E27FC236}">
                  <a16:creationId xmlns:a16="http://schemas.microsoft.com/office/drawing/2014/main" id="{C644BE89-CB39-6242-93FD-0C706FA76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244565" y="4264963"/>
              <a:ext cx="1726691" cy="1552901"/>
            </a:xfrm>
            <a:prstGeom prst="rect">
              <a:avLst/>
            </a:prstGeom>
          </p:spPr>
        </p:pic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A5A14436-D872-FF46-B717-A92DADAB9A51}"/>
              </a:ext>
            </a:extLst>
          </p:cNvPr>
          <p:cNvSpPr txBox="1"/>
          <p:nvPr/>
        </p:nvSpPr>
        <p:spPr>
          <a:xfrm>
            <a:off x="-12827" y="45568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A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E1FC9AB-EF4C-6441-A2BD-2CD2DA22ACF3}"/>
              </a:ext>
            </a:extLst>
          </p:cNvPr>
          <p:cNvSpPr txBox="1"/>
          <p:nvPr/>
        </p:nvSpPr>
        <p:spPr>
          <a:xfrm>
            <a:off x="26327" y="4818653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B</a:t>
            </a:r>
          </a:p>
        </p:txBody>
      </p:sp>
      <p:cxnSp>
        <p:nvCxnSpPr>
          <p:cNvPr id="62" name="Straight Connector 61"/>
          <p:cNvCxnSpPr>
            <a:cxnSpLocks/>
          </p:cNvCxnSpPr>
          <p:nvPr/>
        </p:nvCxnSpPr>
        <p:spPr>
          <a:xfrm flipV="1">
            <a:off x="2358640" y="7896425"/>
            <a:ext cx="88935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1051354" y="7897823"/>
            <a:ext cx="889355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380879" y="7886539"/>
            <a:ext cx="721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VSV-GFP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1000414" y="7886539"/>
            <a:ext cx="721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VSV-GFP</a:t>
            </a:r>
            <a:endParaRPr lang="en-US" sz="1200" dirty="0"/>
          </a:p>
        </p:txBody>
      </p:sp>
      <p:sp>
        <p:nvSpPr>
          <p:cNvPr id="65" name="TextBox 224">
            <a:extLst>
              <a:ext uri="{FF2B5EF4-FFF2-40B4-BE49-F238E27FC236}">
                <a16:creationId xmlns:a16="http://schemas.microsoft.com/office/drawing/2014/main" id="{CF9F10F8-788A-F745-8B84-201DF0EEBB20}"/>
              </a:ext>
            </a:extLst>
          </p:cNvPr>
          <p:cNvSpPr txBox="1"/>
          <p:nvPr/>
        </p:nvSpPr>
        <p:spPr>
          <a:xfrm>
            <a:off x="2297779" y="8165391"/>
            <a:ext cx="80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66" name="TextBox 225">
            <a:extLst>
              <a:ext uri="{FF2B5EF4-FFF2-40B4-BE49-F238E27FC236}">
                <a16:creationId xmlns:a16="http://schemas.microsoft.com/office/drawing/2014/main" id="{58551D23-D20A-534C-AB10-61EE546863DD}"/>
              </a:ext>
            </a:extLst>
          </p:cNvPr>
          <p:cNvSpPr txBox="1"/>
          <p:nvPr/>
        </p:nvSpPr>
        <p:spPr>
          <a:xfrm>
            <a:off x="1064757" y="8159552"/>
            <a:ext cx="5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58250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735" y="120023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4</a:t>
            </a:r>
            <a:endParaRPr lang="en-US" dirty="0"/>
          </a:p>
        </p:txBody>
      </p:sp>
      <p:grpSp>
        <p:nvGrpSpPr>
          <p:cNvPr id="3" name="Gruppieren 1">
            <a:extLst>
              <a:ext uri="{FF2B5EF4-FFF2-40B4-BE49-F238E27FC236}">
                <a16:creationId xmlns:a16="http://schemas.microsoft.com/office/drawing/2014/main" id="{1E79D831-AA6A-421F-8DD4-1CB61829C7D2}"/>
              </a:ext>
            </a:extLst>
          </p:cNvPr>
          <p:cNvGrpSpPr/>
          <p:nvPr/>
        </p:nvGrpSpPr>
        <p:grpSpPr>
          <a:xfrm>
            <a:off x="516966" y="980661"/>
            <a:ext cx="2797734" cy="1709678"/>
            <a:chOff x="1730446" y="5919872"/>
            <a:chExt cx="2739969" cy="1432142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418FC33A-94FD-487B-959E-5A794628CB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3590" y="5919872"/>
              <a:ext cx="1416825" cy="1432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D3676ABE-9A29-461B-B1E1-3F9DD6C5AD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446" y="5919872"/>
              <a:ext cx="1414045" cy="1421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4">
            <a:extLst>
              <a:ext uri="{FF2B5EF4-FFF2-40B4-BE49-F238E27FC236}">
                <a16:creationId xmlns:a16="http://schemas.microsoft.com/office/drawing/2014/main" id="{9E4CFCA7-3CC3-4B92-8C8D-2BC6A5B6DA48}"/>
              </a:ext>
            </a:extLst>
          </p:cNvPr>
          <p:cNvGrpSpPr/>
          <p:nvPr/>
        </p:nvGrpSpPr>
        <p:grpSpPr>
          <a:xfrm>
            <a:off x="826666" y="5786129"/>
            <a:ext cx="2254729" cy="1178051"/>
            <a:chOff x="136080" y="3524333"/>
            <a:chExt cx="1862652" cy="679934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ABAF8BDB-4450-4D9F-8066-FA6336A7F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80" y="3524333"/>
              <a:ext cx="911203" cy="679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7C591281-ACF1-482F-92CD-8A05FA6D8B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29" y="3524333"/>
              <a:ext cx="911203" cy="679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9" name="Object 38">
            <a:extLst>
              <a:ext uri="{FF2B5EF4-FFF2-40B4-BE49-F238E27FC236}">
                <a16:creationId xmlns:a16="http://schemas.microsoft.com/office/drawing/2014/main" id="{7241825F-58BC-4E71-B93E-98CF5F45D30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77838" y="3243263"/>
          <a:ext cx="2592387" cy="164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7" name="Prism 8" r:id="rId7" imgW="3832924" imgH="2430319" progId="Prism8.Document">
                  <p:embed/>
                </p:oleObj>
              </mc:Choice>
              <mc:Fallback>
                <p:oleObj name="Prism 8" r:id="rId7" imgW="3832924" imgH="2430319" progId="Prism8.Document">
                  <p:embed/>
                  <p:pic>
                    <p:nvPicPr>
                      <p:cNvPr id="9" name="Object 38">
                        <a:extLst>
                          <a:ext uri="{FF2B5EF4-FFF2-40B4-BE49-F238E27FC236}">
                            <a16:creationId xmlns:a16="http://schemas.microsoft.com/office/drawing/2014/main" id="{7241825F-58BC-4E71-B93E-98CF5F45D3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77838" y="3243263"/>
                        <a:ext cx="2592387" cy="164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89842" y="7305006"/>
            <a:ext cx="624971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Supplementary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Figure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S4</a:t>
            </a:r>
          </a:p>
          <a:p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Efficiency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mCMV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infection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Conv</a:t>
            </a:r>
            <a:r>
              <a:rPr lang="de-DE" sz="12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b="1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endParaRPr lang="de-DE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Conv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were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infected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mCherry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tagged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mCMV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reporter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virus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using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an MOI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6. 24h after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infection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cells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were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analysed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FACS.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Representative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histograms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left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infected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right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samples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(A)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quantification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(B)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well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as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microscopic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view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(C)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depicted</a:t>
            </a:r>
            <a:r>
              <a:rPr lang="de-DE" sz="12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8C1090E-1540-5140-AD82-1D5B3C6C15BC}"/>
              </a:ext>
            </a:extLst>
          </p:cNvPr>
          <p:cNvSpPr txBox="1"/>
          <p:nvPr/>
        </p:nvSpPr>
        <p:spPr>
          <a:xfrm>
            <a:off x="475513" y="6916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B84F523-AE18-DF45-A628-65AF157217B5}"/>
              </a:ext>
            </a:extLst>
          </p:cNvPr>
          <p:cNvSpPr txBox="1"/>
          <p:nvPr/>
        </p:nvSpPr>
        <p:spPr>
          <a:xfrm>
            <a:off x="516966" y="295291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06A99F7-75DA-A744-935C-E0EEA8A9D858}"/>
              </a:ext>
            </a:extLst>
          </p:cNvPr>
          <p:cNvSpPr txBox="1"/>
          <p:nvPr/>
        </p:nvSpPr>
        <p:spPr>
          <a:xfrm>
            <a:off x="408969" y="543924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264883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52426" y="1349417"/>
          <a:ext cx="2514600" cy="1891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2" name="Prism 8" r:id="rId3" imgW="3261029" imgH="2453009" progId="Prism8.Document">
                  <p:embed/>
                </p:oleObj>
              </mc:Choice>
              <mc:Fallback>
                <p:oleObj name="Prism 8" r:id="rId3" imgW="3261029" imgH="2453009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2426" y="1349417"/>
                        <a:ext cx="2514600" cy="18914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571750" y="1468670"/>
          <a:ext cx="2190751" cy="17077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3" name="Prism 8" r:id="rId5" imgW="3146866" imgH="2453009" progId="Prism8.Document">
                  <p:embed/>
                </p:oleObj>
              </mc:Choice>
              <mc:Fallback>
                <p:oleObj name="Prism 8" r:id="rId5" imgW="3146866" imgH="2453009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71750" y="1468670"/>
                        <a:ext cx="2190751" cy="17077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4552950" y="1349417"/>
          <a:ext cx="2428875" cy="1826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4" name="Prism 8" r:id="rId7" imgW="3261029" imgH="2453009" progId="Prism8.Document">
                  <p:embed/>
                </p:oleObj>
              </mc:Choice>
              <mc:Fallback>
                <p:oleObj name="Prism 8" r:id="rId7" imgW="3261029" imgH="2453009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52950" y="1349417"/>
                        <a:ext cx="2428875" cy="18269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77460" y="3220853"/>
            <a:ext cx="6286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mCMV</a:t>
            </a:r>
            <a:endParaRPr lang="en-US" sz="105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20441" y="3194839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03201" y="3177766"/>
            <a:ext cx="6286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mCMV</a:t>
            </a:r>
            <a:endParaRPr lang="en-US" sz="105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3646182" y="3151752"/>
            <a:ext cx="8528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85960" y="3176007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mCMV</a:t>
            </a:r>
            <a:endParaRPr lang="en-US" sz="105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728942" y="3136959"/>
            <a:ext cx="98149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419" y="3176394"/>
            <a:ext cx="2368731" cy="17885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610784" y="4899738"/>
            <a:ext cx="649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/>
              <a:t>+</a:t>
            </a:r>
            <a:r>
              <a:rPr lang="de-DE" sz="1050" b="1" dirty="0" err="1"/>
              <a:t>mCMV</a:t>
            </a:r>
            <a:endParaRPr lang="en-US" sz="105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541160" y="4899738"/>
            <a:ext cx="8922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1D3FA013-509C-3142-8B74-D8C240842147}"/>
              </a:ext>
            </a:extLst>
          </p:cNvPr>
          <p:cNvSpPr txBox="1"/>
          <p:nvPr/>
        </p:nvSpPr>
        <p:spPr>
          <a:xfrm>
            <a:off x="352426" y="5703165"/>
            <a:ext cx="62736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Supplementary</a:t>
            </a:r>
            <a:r>
              <a:rPr lang="de-DE" sz="1200" b="1" dirty="0"/>
              <a:t> </a:t>
            </a:r>
            <a:r>
              <a:rPr lang="de-DE" sz="1200" b="1" dirty="0" err="1"/>
              <a:t>Figure</a:t>
            </a:r>
            <a:r>
              <a:rPr lang="de-DE" sz="1200" b="1" dirty="0"/>
              <a:t> 5</a:t>
            </a:r>
          </a:p>
          <a:p>
            <a:r>
              <a:rPr lang="de-DE" sz="1200" b="1" dirty="0"/>
              <a:t>ISG </a:t>
            </a:r>
            <a:r>
              <a:rPr lang="de-DE" sz="1200" b="1" dirty="0" err="1"/>
              <a:t>expression</a:t>
            </a:r>
            <a:r>
              <a:rPr lang="de-DE" sz="1200" b="1" dirty="0"/>
              <a:t> in </a:t>
            </a:r>
            <a:r>
              <a:rPr lang="de-DE" sz="1200" b="1" dirty="0" err="1"/>
              <a:t>Conv</a:t>
            </a:r>
            <a:r>
              <a:rPr lang="de-DE" sz="1200" b="1" dirty="0"/>
              <a:t>  </a:t>
            </a:r>
            <a:r>
              <a:rPr lang="de-DE" sz="1200" b="1" dirty="0" err="1"/>
              <a:t>cells</a:t>
            </a:r>
            <a:r>
              <a:rPr lang="de-DE" sz="1200" b="1" dirty="0"/>
              <a:t> upon </a:t>
            </a:r>
            <a:r>
              <a:rPr lang="de-DE" sz="1200" b="1" dirty="0" err="1"/>
              <a:t>infection</a:t>
            </a:r>
            <a:r>
              <a:rPr lang="de-DE" sz="1200" b="1" dirty="0"/>
              <a:t> </a:t>
            </a:r>
            <a:r>
              <a:rPr lang="de-DE" sz="1200" b="1" dirty="0" err="1"/>
              <a:t>with</a:t>
            </a:r>
            <a:r>
              <a:rPr lang="de-DE" sz="1200" b="1" dirty="0"/>
              <a:t> </a:t>
            </a:r>
            <a:r>
              <a:rPr lang="de-DE" sz="1200" b="1" dirty="0" err="1"/>
              <a:t>mCMV</a:t>
            </a:r>
            <a:endParaRPr lang="de-DE" sz="1200" b="1" dirty="0"/>
          </a:p>
          <a:p>
            <a:endParaRPr lang="de-DE" sz="1200" dirty="0"/>
          </a:p>
          <a:p>
            <a:r>
              <a:rPr lang="de-DE" sz="1200" dirty="0"/>
              <a:t>Extended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set</a:t>
            </a:r>
            <a:r>
              <a:rPr lang="de-DE" sz="1200" dirty="0"/>
              <a:t>, </a:t>
            </a:r>
            <a:r>
              <a:rPr lang="de-DE" sz="1200" dirty="0" err="1"/>
              <a:t>refering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2D. </a:t>
            </a:r>
            <a:r>
              <a:rPr lang="de-DE" sz="1200" dirty="0" err="1"/>
              <a:t>Shown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mRNA</a:t>
            </a:r>
            <a:r>
              <a:rPr lang="de-DE" sz="1200" dirty="0"/>
              <a:t> </a:t>
            </a:r>
            <a:r>
              <a:rPr lang="de-DE" sz="1200" dirty="0" err="1"/>
              <a:t>kinetics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</a:t>
            </a:r>
            <a:r>
              <a:rPr lang="de-DE" sz="1200" dirty="0" err="1"/>
              <a:t>indicated</a:t>
            </a:r>
            <a:r>
              <a:rPr lang="de-DE" sz="1200" dirty="0"/>
              <a:t> ISGs in </a:t>
            </a:r>
            <a:r>
              <a:rPr lang="de-DE" sz="1200" dirty="0" err="1"/>
              <a:t>Conv</a:t>
            </a:r>
            <a:r>
              <a:rPr lang="de-DE" sz="1200" dirty="0"/>
              <a:t> </a:t>
            </a:r>
            <a:r>
              <a:rPr lang="de-DE" sz="1200" dirty="0" err="1"/>
              <a:t>cells</a:t>
            </a:r>
            <a:r>
              <a:rPr lang="de-DE" sz="1200" dirty="0"/>
              <a:t> upon </a:t>
            </a:r>
            <a:r>
              <a:rPr lang="de-DE" sz="1200" dirty="0" err="1"/>
              <a:t>infection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mCMV</a:t>
            </a:r>
            <a:r>
              <a:rPr lang="de-DE" sz="1200" dirty="0"/>
              <a:t> (MOI 6). </a:t>
            </a:r>
            <a:r>
              <a:rPr lang="de-DE" sz="1200" dirty="0" err="1"/>
              <a:t>mRNA</a:t>
            </a:r>
            <a:r>
              <a:rPr lang="de-DE" sz="1200" dirty="0"/>
              <a:t> was </a:t>
            </a:r>
            <a:r>
              <a:rPr lang="de-DE" sz="1200" dirty="0" err="1"/>
              <a:t>quantified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qRT</a:t>
            </a:r>
            <a:r>
              <a:rPr lang="de-DE" sz="1200" dirty="0"/>
              <a:t>-PCR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represented</a:t>
            </a:r>
            <a:r>
              <a:rPr lang="de-DE" sz="1200" dirty="0"/>
              <a:t> in </a:t>
            </a:r>
            <a:r>
              <a:rPr lang="de-DE" sz="1200" dirty="0" err="1"/>
              <a:t>relation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actin</a:t>
            </a:r>
            <a:r>
              <a:rPr lang="de-DE" sz="1200" dirty="0"/>
              <a:t>.</a:t>
            </a:r>
          </a:p>
          <a:p>
            <a:endParaRPr lang="de-DE" sz="1200" dirty="0"/>
          </a:p>
          <a:p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details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primers</a:t>
            </a:r>
            <a:r>
              <a:rPr lang="de-DE" sz="1200" dirty="0"/>
              <a:t> </a:t>
            </a:r>
            <a:r>
              <a:rPr lang="de-DE" sz="1200" dirty="0" err="1"/>
              <a:t>see</a:t>
            </a:r>
            <a:r>
              <a:rPr lang="de-DE" sz="1200" dirty="0"/>
              <a:t> </a:t>
            </a:r>
            <a:r>
              <a:rPr lang="de-DE" sz="1200" dirty="0" err="1"/>
              <a:t>Supplementary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2</a:t>
            </a:r>
            <a:endParaRPr lang="de-DE" sz="1200" dirty="0">
              <a:solidFill>
                <a:srgbClr val="FF0000"/>
              </a:solidFill>
            </a:endParaRPr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19" name="TextBox 1">
            <a:extLst>
              <a:ext uri="{FF2B5EF4-FFF2-40B4-BE49-F238E27FC236}">
                <a16:creationId xmlns:a16="http://schemas.microsoft.com/office/drawing/2014/main" id="{67AA1317-0894-6A4C-ABBF-12DAB0AC29B2}"/>
              </a:ext>
            </a:extLst>
          </p:cNvPr>
          <p:cNvSpPr txBox="1"/>
          <p:nvPr/>
        </p:nvSpPr>
        <p:spPr>
          <a:xfrm>
            <a:off x="168735" y="120023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40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32546" y="1024152"/>
          <a:ext cx="2729097" cy="2130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9" name="Prism 8" r:id="rId3" imgW="3142184" imgH="2453009" progId="Prism8.Document">
                  <p:embed/>
                </p:oleObj>
              </mc:Choice>
              <mc:Fallback>
                <p:oleObj name="Prism 8" r:id="rId3" imgW="3142184" imgH="2453009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2546" y="1024152"/>
                        <a:ext cx="2729097" cy="2130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22">
            <a:extLst>
              <a:ext uri="{FF2B5EF4-FFF2-40B4-BE49-F238E27FC236}">
                <a16:creationId xmlns:a16="http://schemas.microsoft.com/office/drawing/2014/main" id="{5859BF8A-580B-994C-917D-F5DE00A16A1E}"/>
              </a:ext>
            </a:extLst>
          </p:cNvPr>
          <p:cNvCxnSpPr/>
          <p:nvPr/>
        </p:nvCxnSpPr>
        <p:spPr>
          <a:xfrm>
            <a:off x="1801078" y="3040584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23">
            <a:extLst>
              <a:ext uri="{FF2B5EF4-FFF2-40B4-BE49-F238E27FC236}">
                <a16:creationId xmlns:a16="http://schemas.microsoft.com/office/drawing/2014/main" id="{B3CCBE4F-B8D0-BE4F-9D22-03C6E15034DC}"/>
              </a:ext>
            </a:extLst>
          </p:cNvPr>
          <p:cNvCxnSpPr/>
          <p:nvPr/>
        </p:nvCxnSpPr>
        <p:spPr>
          <a:xfrm>
            <a:off x="1169701" y="3036222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24">
            <a:extLst>
              <a:ext uri="{FF2B5EF4-FFF2-40B4-BE49-F238E27FC236}">
                <a16:creationId xmlns:a16="http://schemas.microsoft.com/office/drawing/2014/main" id="{CF9F10F8-788A-F745-8B84-201DF0EEBB20}"/>
              </a:ext>
            </a:extLst>
          </p:cNvPr>
          <p:cNvSpPr txBox="1"/>
          <p:nvPr/>
        </p:nvSpPr>
        <p:spPr>
          <a:xfrm>
            <a:off x="1754100" y="3021043"/>
            <a:ext cx="80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6" name="TextBox 225">
            <a:extLst>
              <a:ext uri="{FF2B5EF4-FFF2-40B4-BE49-F238E27FC236}">
                <a16:creationId xmlns:a16="http://schemas.microsoft.com/office/drawing/2014/main" id="{58551D23-D20A-534C-AB10-61EE546863DD}"/>
              </a:ext>
            </a:extLst>
          </p:cNvPr>
          <p:cNvSpPr txBox="1"/>
          <p:nvPr/>
        </p:nvSpPr>
        <p:spPr>
          <a:xfrm>
            <a:off x="1201257" y="3016251"/>
            <a:ext cx="5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2961643" y="1024152"/>
          <a:ext cx="2664457" cy="207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0" name="Prism 8" r:id="rId5" imgW="3146866" imgH="2453009" progId="Prism8.Document">
                  <p:embed/>
                </p:oleObj>
              </mc:Choice>
              <mc:Fallback>
                <p:oleObj name="Prism 8" r:id="rId5" imgW="3146866" imgH="2453009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61643" y="1024152"/>
                        <a:ext cx="2664457" cy="2076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222">
            <a:extLst>
              <a:ext uri="{FF2B5EF4-FFF2-40B4-BE49-F238E27FC236}">
                <a16:creationId xmlns:a16="http://schemas.microsoft.com/office/drawing/2014/main" id="{5859BF8A-580B-994C-917D-F5DE00A16A1E}"/>
              </a:ext>
            </a:extLst>
          </p:cNvPr>
          <p:cNvCxnSpPr/>
          <p:nvPr/>
        </p:nvCxnSpPr>
        <p:spPr>
          <a:xfrm>
            <a:off x="4480418" y="3006589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23">
            <a:extLst>
              <a:ext uri="{FF2B5EF4-FFF2-40B4-BE49-F238E27FC236}">
                <a16:creationId xmlns:a16="http://schemas.microsoft.com/office/drawing/2014/main" id="{B3CCBE4F-B8D0-BE4F-9D22-03C6E15034DC}"/>
              </a:ext>
            </a:extLst>
          </p:cNvPr>
          <p:cNvCxnSpPr/>
          <p:nvPr/>
        </p:nvCxnSpPr>
        <p:spPr>
          <a:xfrm>
            <a:off x="3849041" y="3002227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224">
            <a:extLst>
              <a:ext uri="{FF2B5EF4-FFF2-40B4-BE49-F238E27FC236}">
                <a16:creationId xmlns:a16="http://schemas.microsoft.com/office/drawing/2014/main" id="{CF9F10F8-788A-F745-8B84-201DF0EEBB20}"/>
              </a:ext>
            </a:extLst>
          </p:cNvPr>
          <p:cNvSpPr txBox="1"/>
          <p:nvPr/>
        </p:nvSpPr>
        <p:spPr>
          <a:xfrm>
            <a:off x="4433440" y="2987048"/>
            <a:ext cx="80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11" name="TextBox 225">
            <a:extLst>
              <a:ext uri="{FF2B5EF4-FFF2-40B4-BE49-F238E27FC236}">
                <a16:creationId xmlns:a16="http://schemas.microsoft.com/office/drawing/2014/main" id="{58551D23-D20A-534C-AB10-61EE546863DD}"/>
              </a:ext>
            </a:extLst>
          </p:cNvPr>
          <p:cNvSpPr txBox="1"/>
          <p:nvPr/>
        </p:nvSpPr>
        <p:spPr>
          <a:xfrm>
            <a:off x="3880597" y="2982256"/>
            <a:ext cx="5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323441" y="3468446"/>
          <a:ext cx="2547305" cy="1993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1" name="Prism 8" r:id="rId7" imgW="3133181" imgH="2453009" progId="Prism8.Document">
                  <p:embed/>
                </p:oleObj>
              </mc:Choice>
              <mc:Fallback>
                <p:oleObj name="Prism 8" r:id="rId7" imgW="3133181" imgH="2453009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3441" y="3468446"/>
                        <a:ext cx="2547305" cy="1993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Connector 222">
            <a:extLst>
              <a:ext uri="{FF2B5EF4-FFF2-40B4-BE49-F238E27FC236}">
                <a16:creationId xmlns:a16="http://schemas.microsoft.com/office/drawing/2014/main" id="{5859BF8A-580B-994C-917D-F5DE00A16A1E}"/>
              </a:ext>
            </a:extLst>
          </p:cNvPr>
          <p:cNvCxnSpPr/>
          <p:nvPr/>
        </p:nvCxnSpPr>
        <p:spPr>
          <a:xfrm>
            <a:off x="1751321" y="5378436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23">
            <a:extLst>
              <a:ext uri="{FF2B5EF4-FFF2-40B4-BE49-F238E27FC236}">
                <a16:creationId xmlns:a16="http://schemas.microsoft.com/office/drawing/2014/main" id="{B3CCBE4F-B8D0-BE4F-9D22-03C6E15034DC}"/>
              </a:ext>
            </a:extLst>
          </p:cNvPr>
          <p:cNvCxnSpPr/>
          <p:nvPr/>
        </p:nvCxnSpPr>
        <p:spPr>
          <a:xfrm>
            <a:off x="1119944" y="5374074"/>
            <a:ext cx="5956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24">
            <a:extLst>
              <a:ext uri="{FF2B5EF4-FFF2-40B4-BE49-F238E27FC236}">
                <a16:creationId xmlns:a16="http://schemas.microsoft.com/office/drawing/2014/main" id="{CF9F10F8-788A-F745-8B84-201DF0EEBB20}"/>
              </a:ext>
            </a:extLst>
          </p:cNvPr>
          <p:cNvSpPr txBox="1"/>
          <p:nvPr/>
        </p:nvSpPr>
        <p:spPr>
          <a:xfrm>
            <a:off x="1704343" y="5358895"/>
            <a:ext cx="804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16" name="TextBox 225">
            <a:extLst>
              <a:ext uri="{FF2B5EF4-FFF2-40B4-BE49-F238E27FC236}">
                <a16:creationId xmlns:a16="http://schemas.microsoft.com/office/drawing/2014/main" id="{58551D23-D20A-534C-AB10-61EE546863DD}"/>
              </a:ext>
            </a:extLst>
          </p:cNvPr>
          <p:cNvSpPr txBox="1"/>
          <p:nvPr/>
        </p:nvSpPr>
        <p:spPr>
          <a:xfrm>
            <a:off x="1151500" y="5354103"/>
            <a:ext cx="503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3844B62-0B65-134A-A986-0E6B167D4487}"/>
              </a:ext>
            </a:extLst>
          </p:cNvPr>
          <p:cNvSpPr txBox="1"/>
          <p:nvPr/>
        </p:nvSpPr>
        <p:spPr>
          <a:xfrm>
            <a:off x="168735" y="5982006"/>
            <a:ext cx="6273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Supplementary</a:t>
            </a:r>
            <a:r>
              <a:rPr lang="de-DE" sz="1200" b="1" dirty="0"/>
              <a:t> </a:t>
            </a:r>
            <a:r>
              <a:rPr lang="de-DE" sz="1200" b="1" dirty="0" err="1"/>
              <a:t>Figure</a:t>
            </a:r>
            <a:r>
              <a:rPr lang="de-DE" sz="1200" b="1" dirty="0"/>
              <a:t> 6</a:t>
            </a:r>
          </a:p>
          <a:p>
            <a:r>
              <a:rPr lang="de-DE" sz="1200" b="1" dirty="0"/>
              <a:t>ISG </a:t>
            </a:r>
            <a:r>
              <a:rPr lang="de-DE" sz="1200" b="1" dirty="0" err="1"/>
              <a:t>expression</a:t>
            </a:r>
            <a:r>
              <a:rPr lang="de-DE" sz="1200" b="1" dirty="0"/>
              <a:t> in </a:t>
            </a:r>
            <a:r>
              <a:rPr lang="de-DE" sz="1200" b="1" dirty="0" err="1"/>
              <a:t>ConvAmp</a:t>
            </a:r>
            <a:r>
              <a:rPr lang="de-DE" sz="1200" b="1" dirty="0"/>
              <a:t> </a:t>
            </a:r>
            <a:r>
              <a:rPr lang="de-DE" sz="1200" b="1" dirty="0" err="1"/>
              <a:t>cells</a:t>
            </a:r>
            <a:r>
              <a:rPr lang="de-DE" sz="1200" b="1" dirty="0"/>
              <a:t> upon </a:t>
            </a:r>
            <a:r>
              <a:rPr lang="de-DE" sz="1200" b="1" dirty="0" err="1"/>
              <a:t>stimulation</a:t>
            </a:r>
            <a:r>
              <a:rPr lang="de-DE" sz="1200" b="1" dirty="0"/>
              <a:t> </a:t>
            </a:r>
            <a:r>
              <a:rPr lang="de-DE" sz="1200" b="1" dirty="0" err="1"/>
              <a:t>with</a:t>
            </a:r>
            <a:r>
              <a:rPr lang="de-DE" sz="1200" b="1" dirty="0"/>
              <a:t> </a:t>
            </a:r>
            <a:r>
              <a:rPr lang="de-DE" sz="1200" b="1" dirty="0" err="1"/>
              <a:t>mIFN</a:t>
            </a:r>
            <a:endParaRPr lang="de-DE" sz="1200" b="1" dirty="0"/>
          </a:p>
          <a:p>
            <a:endParaRPr lang="de-DE" sz="1200" dirty="0"/>
          </a:p>
          <a:p>
            <a:r>
              <a:rPr lang="de-DE" sz="1200" dirty="0"/>
              <a:t>Extended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set</a:t>
            </a:r>
            <a:r>
              <a:rPr lang="de-DE" sz="1200" dirty="0"/>
              <a:t>, </a:t>
            </a:r>
            <a:r>
              <a:rPr lang="de-DE" sz="1200" dirty="0" err="1"/>
              <a:t>refering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3C. </a:t>
            </a:r>
            <a:r>
              <a:rPr lang="de-DE" sz="1200" dirty="0" err="1"/>
              <a:t>Shown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mRNA</a:t>
            </a:r>
            <a:r>
              <a:rPr lang="de-DE" sz="1200" dirty="0"/>
              <a:t> </a:t>
            </a:r>
            <a:r>
              <a:rPr lang="de-DE" sz="1200" dirty="0" err="1"/>
              <a:t>kinetics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 </a:t>
            </a:r>
            <a:r>
              <a:rPr lang="de-DE" sz="1200" dirty="0" err="1"/>
              <a:t>indicated</a:t>
            </a:r>
            <a:r>
              <a:rPr lang="de-DE" sz="1200" dirty="0"/>
              <a:t> ISGs in </a:t>
            </a:r>
            <a:r>
              <a:rPr lang="de-DE" sz="1200" dirty="0" err="1"/>
              <a:t>ConvAmp</a:t>
            </a:r>
            <a:r>
              <a:rPr lang="de-DE" sz="1200" dirty="0"/>
              <a:t> </a:t>
            </a:r>
            <a:r>
              <a:rPr lang="de-DE" sz="1200" dirty="0" err="1"/>
              <a:t>cells</a:t>
            </a:r>
            <a:r>
              <a:rPr lang="de-DE" sz="1200" dirty="0"/>
              <a:t> upon </a:t>
            </a:r>
            <a:r>
              <a:rPr lang="de-DE" sz="1200" dirty="0" err="1"/>
              <a:t>stimulation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500U/ml </a:t>
            </a:r>
            <a:r>
              <a:rPr lang="de-DE" sz="1200" dirty="0" err="1"/>
              <a:t>mIFN</a:t>
            </a:r>
            <a:r>
              <a:rPr lang="de-DE" sz="1200" dirty="0"/>
              <a:t>. </a:t>
            </a:r>
            <a:r>
              <a:rPr lang="de-DE" sz="1200" dirty="0" err="1"/>
              <a:t>mRNA</a:t>
            </a:r>
            <a:r>
              <a:rPr lang="de-DE" sz="1200" dirty="0"/>
              <a:t> was </a:t>
            </a:r>
            <a:r>
              <a:rPr lang="de-DE" sz="1200" dirty="0" err="1"/>
              <a:t>quantified</a:t>
            </a:r>
            <a:r>
              <a:rPr lang="de-DE" sz="1200" dirty="0"/>
              <a:t> </a:t>
            </a:r>
            <a:r>
              <a:rPr lang="de-DE" sz="1200" dirty="0" err="1"/>
              <a:t>by</a:t>
            </a:r>
            <a:r>
              <a:rPr lang="de-DE" sz="1200" dirty="0"/>
              <a:t> </a:t>
            </a:r>
            <a:r>
              <a:rPr lang="de-DE" sz="1200" dirty="0" err="1"/>
              <a:t>qRT</a:t>
            </a:r>
            <a:r>
              <a:rPr lang="de-DE" sz="1200" dirty="0"/>
              <a:t>-PCR </a:t>
            </a:r>
            <a:r>
              <a:rPr lang="de-DE" sz="1200" dirty="0" err="1"/>
              <a:t>and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represented</a:t>
            </a:r>
            <a:r>
              <a:rPr lang="de-DE" sz="1200" dirty="0"/>
              <a:t> in </a:t>
            </a:r>
            <a:r>
              <a:rPr lang="de-DE" sz="1200" dirty="0" err="1"/>
              <a:t>relation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actin</a:t>
            </a:r>
            <a:r>
              <a:rPr lang="de-DE" sz="1200" dirty="0"/>
              <a:t>.</a:t>
            </a:r>
          </a:p>
          <a:p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details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primers</a:t>
            </a:r>
            <a:r>
              <a:rPr lang="de-DE" sz="1200" dirty="0"/>
              <a:t> </a:t>
            </a:r>
            <a:r>
              <a:rPr lang="de-DE" sz="1200" dirty="0" err="1"/>
              <a:t>see</a:t>
            </a:r>
            <a:r>
              <a:rPr lang="de-DE" sz="1200" dirty="0"/>
              <a:t> </a:t>
            </a:r>
            <a:r>
              <a:rPr lang="de-DE" sz="1200" dirty="0" err="1"/>
              <a:t>Supplementary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2.</a:t>
            </a:r>
            <a:endParaRPr lang="de-DE" sz="1200" dirty="0">
              <a:solidFill>
                <a:srgbClr val="FF0000"/>
              </a:solidFill>
            </a:endParaRPr>
          </a:p>
          <a:p>
            <a:endParaRPr lang="de-DE" sz="1200" dirty="0"/>
          </a:p>
          <a:p>
            <a:endParaRPr lang="de-DE" sz="1200" dirty="0"/>
          </a:p>
        </p:txBody>
      </p:sp>
      <p:sp>
        <p:nvSpPr>
          <p:cNvPr id="20" name="TextBox 1">
            <a:extLst>
              <a:ext uri="{FF2B5EF4-FFF2-40B4-BE49-F238E27FC236}">
                <a16:creationId xmlns:a16="http://schemas.microsoft.com/office/drawing/2014/main" id="{CCE450DA-0E69-B749-AF62-12FDD29FDA9D}"/>
              </a:ext>
            </a:extLst>
          </p:cNvPr>
          <p:cNvSpPr txBox="1"/>
          <p:nvPr/>
        </p:nvSpPr>
        <p:spPr>
          <a:xfrm>
            <a:off x="168735" y="120023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656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8">
            <a:extLst>
              <a:ext uri="{FF2B5EF4-FFF2-40B4-BE49-F238E27FC236}">
                <a16:creationId xmlns:a16="http://schemas.microsoft.com/office/drawing/2014/main" id="{2E29D113-7BA6-0D48-AF29-BC44EEC5D8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67204"/>
              </p:ext>
            </p:extLst>
          </p:nvPr>
        </p:nvGraphicFramePr>
        <p:xfrm>
          <a:off x="714515" y="1168026"/>
          <a:ext cx="2631161" cy="158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1" name="Prism 8" r:id="rId3" imgW="3196925" imgH="2453009" progId="Prism8.Document">
                  <p:embed/>
                </p:oleObj>
              </mc:Choice>
              <mc:Fallback>
                <p:oleObj name="Prism 8" r:id="rId3" imgW="3196925" imgH="2453009" progId="Prism8.Document">
                  <p:embed/>
                  <p:pic>
                    <p:nvPicPr>
                      <p:cNvPr id="2" name="Object 18">
                        <a:extLst>
                          <a:ext uri="{FF2B5EF4-FFF2-40B4-BE49-F238E27FC236}">
                            <a16:creationId xmlns:a16="http://schemas.microsoft.com/office/drawing/2014/main" id="{2E29D113-7BA6-0D48-AF29-BC44EEC5D8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4515" y="1168026"/>
                        <a:ext cx="2631161" cy="1585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9">
            <a:extLst>
              <a:ext uri="{FF2B5EF4-FFF2-40B4-BE49-F238E27FC236}">
                <a16:creationId xmlns:a16="http://schemas.microsoft.com/office/drawing/2014/main" id="{F5336B24-DF39-F24B-8673-260B8FDBCD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900860"/>
              </p:ext>
            </p:extLst>
          </p:nvPr>
        </p:nvGraphicFramePr>
        <p:xfrm>
          <a:off x="2888294" y="1123834"/>
          <a:ext cx="2737524" cy="1638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2" name="Prism 8" r:id="rId5" imgW="4157407" imgH="2453009" progId="Prism8.Document">
                  <p:embed/>
                </p:oleObj>
              </mc:Choice>
              <mc:Fallback>
                <p:oleObj name="Prism 8" r:id="rId5" imgW="4157407" imgH="2453009" progId="Prism8.Document">
                  <p:embed/>
                  <p:pic>
                    <p:nvPicPr>
                      <p:cNvPr id="3" name="Object 19">
                        <a:extLst>
                          <a:ext uri="{FF2B5EF4-FFF2-40B4-BE49-F238E27FC236}">
                            <a16:creationId xmlns:a16="http://schemas.microsoft.com/office/drawing/2014/main" id="{F5336B24-DF39-F24B-8673-260B8FDBCD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88294" y="1123834"/>
                        <a:ext cx="2737524" cy="1638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254">
            <a:extLst>
              <a:ext uri="{FF2B5EF4-FFF2-40B4-BE49-F238E27FC236}">
                <a16:creationId xmlns:a16="http://schemas.microsoft.com/office/drawing/2014/main" id="{FCE85F1D-9D0D-A442-A09D-73CFFFC2CDF5}"/>
              </a:ext>
            </a:extLst>
          </p:cNvPr>
          <p:cNvSpPr txBox="1"/>
          <p:nvPr/>
        </p:nvSpPr>
        <p:spPr>
          <a:xfrm>
            <a:off x="3975778" y="1285281"/>
            <a:ext cx="666037" cy="232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ConvAmp</a:t>
            </a:r>
            <a:endParaRPr lang="en-US" sz="1200" b="1" dirty="0"/>
          </a:p>
        </p:txBody>
      </p:sp>
      <p:sp>
        <p:nvSpPr>
          <p:cNvPr id="5" name="TextBox 257">
            <a:extLst>
              <a:ext uri="{FF2B5EF4-FFF2-40B4-BE49-F238E27FC236}">
                <a16:creationId xmlns:a16="http://schemas.microsoft.com/office/drawing/2014/main" id="{54E066C6-6CC1-0144-B11B-04A454742C93}"/>
              </a:ext>
            </a:extLst>
          </p:cNvPr>
          <p:cNvSpPr txBox="1"/>
          <p:nvPr/>
        </p:nvSpPr>
        <p:spPr>
          <a:xfrm>
            <a:off x="1941180" y="1270028"/>
            <a:ext cx="416525" cy="232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/>
              <a:t>Conv</a:t>
            </a:r>
            <a:endParaRPr lang="en-US" sz="1200" b="1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FF7F3B7-1042-9D4A-AA52-3D53CE311339}"/>
              </a:ext>
            </a:extLst>
          </p:cNvPr>
          <p:cNvSpPr txBox="1"/>
          <p:nvPr/>
        </p:nvSpPr>
        <p:spPr>
          <a:xfrm>
            <a:off x="168735" y="120023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Supplementary</a:t>
            </a:r>
            <a:r>
              <a:rPr lang="de-DE" dirty="0"/>
              <a:t> </a:t>
            </a:r>
            <a:r>
              <a:rPr lang="de-DE" dirty="0" err="1"/>
              <a:t>Figure</a:t>
            </a:r>
            <a:r>
              <a:rPr lang="de-DE" dirty="0"/>
              <a:t> 7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E326D3A-4630-4440-A6D7-322F126F1F28}"/>
              </a:ext>
            </a:extLst>
          </p:cNvPr>
          <p:cNvSpPr txBox="1"/>
          <p:nvPr/>
        </p:nvSpPr>
        <p:spPr>
          <a:xfrm>
            <a:off x="332021" y="2924211"/>
            <a:ext cx="56262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Supplementary</a:t>
            </a:r>
            <a:r>
              <a:rPr lang="de-DE" sz="1200" b="1" dirty="0"/>
              <a:t> </a:t>
            </a:r>
            <a:r>
              <a:rPr lang="de-DE" sz="1200" b="1" dirty="0" err="1"/>
              <a:t>Figure</a:t>
            </a:r>
            <a:r>
              <a:rPr lang="de-DE" sz="1200" b="1" dirty="0"/>
              <a:t> 7</a:t>
            </a:r>
          </a:p>
          <a:p>
            <a:r>
              <a:rPr lang="de-DE" sz="1200" b="1" dirty="0" err="1"/>
              <a:t>Kinetics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IFN </a:t>
            </a:r>
            <a:r>
              <a:rPr lang="de-DE" sz="1200" b="1" dirty="0" err="1"/>
              <a:t>response</a:t>
            </a:r>
            <a:endParaRPr lang="de-DE" sz="1200" b="1" dirty="0"/>
          </a:p>
          <a:p>
            <a:endParaRPr lang="de-DE" dirty="0"/>
          </a:p>
          <a:p>
            <a:r>
              <a:rPr lang="de-DE" sz="1200" dirty="0"/>
              <a:t>Extended </a:t>
            </a:r>
            <a:r>
              <a:rPr lang="de-DE" sz="1200" dirty="0" err="1"/>
              <a:t>data</a:t>
            </a:r>
            <a:r>
              <a:rPr lang="de-DE" sz="1200" dirty="0"/>
              <a:t> </a:t>
            </a:r>
            <a:r>
              <a:rPr lang="de-DE" sz="1200" dirty="0" err="1"/>
              <a:t>set</a:t>
            </a:r>
            <a:r>
              <a:rPr lang="de-DE" sz="1200" dirty="0"/>
              <a:t>, </a:t>
            </a:r>
            <a:r>
              <a:rPr lang="de-DE" sz="1200" dirty="0" err="1"/>
              <a:t>refering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Figure</a:t>
            </a:r>
            <a:r>
              <a:rPr lang="de-DE" sz="1200" dirty="0"/>
              <a:t> 3E</a:t>
            </a:r>
            <a:r>
              <a:rPr lang="en-US" sz="1200" dirty="0"/>
              <a:t>: The kinetics of luciferase expression was determined after pulsing Conv and </a:t>
            </a:r>
            <a:r>
              <a:rPr lang="en-US" sz="1200" dirty="0" err="1"/>
              <a:t>ConvAmp</a:t>
            </a:r>
            <a:r>
              <a:rPr lang="en-US" sz="1200" dirty="0"/>
              <a:t> cells with 50 U/ml </a:t>
            </a:r>
            <a:r>
              <a:rPr lang="en-US" sz="1200" dirty="0" err="1"/>
              <a:t>mIFN</a:t>
            </a:r>
            <a:r>
              <a:rPr lang="en-US" sz="1200" dirty="0"/>
              <a:t>-β for 6h. Luciferase expression was determined at 24 and 72 hours. Data are based on one out of two independent experiments performed in triplicates.</a:t>
            </a:r>
            <a:endParaRPr lang="de-DE" sz="1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5283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1173</Words>
  <Application>Microsoft Macintosh PowerPoint</Application>
  <PresentationFormat>A4-Papier (210 x 297 mm)</PresentationFormat>
  <Paragraphs>143</Paragraphs>
  <Slides>12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Calibri-Bold</vt:lpstr>
      <vt:lpstr>Times New Roman</vt:lpstr>
      <vt:lpstr>Office Theme</vt:lpstr>
      <vt:lpstr>Prism 8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Helmholtz-Zentrum für Infektionsforschung GmbH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Gödecke, Natascha</dc:creator>
  <cp:lastModifiedBy>Dagmar Wirth</cp:lastModifiedBy>
  <cp:revision>167</cp:revision>
  <cp:lastPrinted>2020-09-02T12:52:54Z</cp:lastPrinted>
  <dcterms:created xsi:type="dcterms:W3CDTF">2020-02-19T09:37:56Z</dcterms:created>
  <dcterms:modified xsi:type="dcterms:W3CDTF">2020-10-06T13:34:30Z</dcterms:modified>
</cp:coreProperties>
</file>