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02" r:id="rId3"/>
    <p:sldId id="329" r:id="rId4"/>
    <p:sldId id="317" r:id="rId5"/>
    <p:sldId id="330" r:id="rId6"/>
    <p:sldId id="331" r:id="rId7"/>
    <p:sldId id="332" r:id="rId8"/>
    <p:sldId id="326" r:id="rId9"/>
    <p:sldId id="313" r:id="rId10"/>
    <p:sldId id="298" r:id="rId11"/>
    <p:sldId id="335" r:id="rId12"/>
    <p:sldId id="334" r:id="rId13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70263174-2C31-4ED4-9E78-24C1DCC72C76}">
          <p14:sldIdLst>
            <p14:sldId id="256"/>
            <p14:sldId id="302"/>
            <p14:sldId id="329"/>
            <p14:sldId id="317"/>
            <p14:sldId id="330"/>
            <p14:sldId id="331"/>
            <p14:sldId id="332"/>
            <p14:sldId id="326"/>
            <p14:sldId id="313"/>
            <p14:sldId id="298"/>
            <p14:sldId id="335"/>
            <p14:sldId id="33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842" autoAdjust="0"/>
  </p:normalViewPr>
  <p:slideViewPr>
    <p:cSldViewPr>
      <p:cViewPr varScale="1">
        <p:scale>
          <a:sx n="64" d="100"/>
          <a:sy n="64" d="100"/>
        </p:scale>
        <p:origin x="2458" y="8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168E1-A861-447C-9569-03FC2615C16A}" type="datetimeFigureOut">
              <a:rPr lang="zh-CN" altLang="en-US" smtClean="0"/>
              <a:t>2020/10/2</a:t>
            </a:fld>
            <a:endParaRPr lang="zh-CN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CN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B8F7BF-E543-4EBC-9B32-B0BE141B89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00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CN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  <a:endParaRPr lang="zh-CN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3E53A-BB9A-40A3-9943-E7CD8B247A1D}" type="datetimeFigureOut">
              <a:rPr lang="zh-CN" altLang="en-US" smtClean="0"/>
              <a:t>2020/10/2</a:t>
            </a:fld>
            <a:endParaRPr lang="zh-CN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CFAB-C962-42D5-A966-8D137605B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347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CN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CN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3E53A-BB9A-40A3-9943-E7CD8B247A1D}" type="datetimeFigureOut">
              <a:rPr lang="zh-CN" altLang="en-US" smtClean="0"/>
              <a:t>2020/10/2</a:t>
            </a:fld>
            <a:endParaRPr lang="zh-CN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CFAB-C962-42D5-A966-8D137605B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317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zh-CN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CN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3E53A-BB9A-40A3-9943-E7CD8B247A1D}" type="datetimeFigureOut">
              <a:rPr lang="zh-CN" altLang="en-US" smtClean="0"/>
              <a:t>2020/10/2</a:t>
            </a:fld>
            <a:endParaRPr lang="zh-CN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CFAB-C962-42D5-A966-8D137605B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2476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CN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CN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3E53A-BB9A-40A3-9943-E7CD8B247A1D}" type="datetimeFigureOut">
              <a:rPr lang="zh-CN" altLang="en-US" smtClean="0"/>
              <a:t>2020/10/2</a:t>
            </a:fld>
            <a:endParaRPr lang="zh-CN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CFAB-C962-42D5-A966-8D137605B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078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  <a:endParaRPr lang="zh-CN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3E53A-BB9A-40A3-9943-E7CD8B247A1D}" type="datetimeFigureOut">
              <a:rPr lang="zh-CN" altLang="en-US" smtClean="0"/>
              <a:t>2020/10/2</a:t>
            </a:fld>
            <a:endParaRPr lang="zh-CN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CFAB-C962-42D5-A966-8D137605B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8367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CN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CN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CN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3E53A-BB9A-40A3-9943-E7CD8B247A1D}" type="datetimeFigureOut">
              <a:rPr lang="zh-CN" altLang="en-US" smtClean="0"/>
              <a:t>2020/10/2</a:t>
            </a:fld>
            <a:endParaRPr lang="zh-CN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CFAB-C962-42D5-A966-8D137605B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79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zh-CN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CN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CN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3E53A-BB9A-40A3-9943-E7CD8B247A1D}" type="datetimeFigureOut">
              <a:rPr lang="zh-CN" altLang="en-US" smtClean="0"/>
              <a:t>2020/10/2</a:t>
            </a:fld>
            <a:endParaRPr lang="zh-CN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CFAB-C962-42D5-A966-8D137605B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3340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CN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3E53A-BB9A-40A3-9943-E7CD8B247A1D}" type="datetimeFigureOut">
              <a:rPr lang="zh-CN" altLang="en-US" smtClean="0"/>
              <a:t>2020/10/2</a:t>
            </a:fld>
            <a:endParaRPr lang="zh-CN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CFAB-C962-42D5-A966-8D137605B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9028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3E53A-BB9A-40A3-9943-E7CD8B247A1D}" type="datetimeFigureOut">
              <a:rPr lang="zh-CN" altLang="en-US" smtClean="0"/>
              <a:t>2020/10/2</a:t>
            </a:fld>
            <a:endParaRPr lang="zh-CN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CFAB-C962-42D5-A966-8D137605B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325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  <a:endParaRPr lang="zh-CN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CN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3E53A-BB9A-40A3-9943-E7CD8B247A1D}" type="datetimeFigureOut">
              <a:rPr lang="zh-CN" altLang="en-US" smtClean="0"/>
              <a:t>2020/10/2</a:t>
            </a:fld>
            <a:endParaRPr lang="zh-CN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CFAB-C962-42D5-A966-8D137605B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6041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  <a:endParaRPr lang="zh-CN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3E53A-BB9A-40A3-9943-E7CD8B247A1D}" type="datetimeFigureOut">
              <a:rPr lang="zh-CN" altLang="en-US" smtClean="0"/>
              <a:t>2020/10/2</a:t>
            </a:fld>
            <a:endParaRPr lang="zh-CN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BCFAB-C962-42D5-A966-8D137605B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1262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zh-CN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CN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3E53A-BB9A-40A3-9943-E7CD8B247A1D}" type="datetimeFigureOut">
              <a:rPr lang="zh-CN" altLang="en-US" smtClean="0"/>
              <a:t>2020/10/2</a:t>
            </a:fld>
            <a:endParaRPr lang="zh-CN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BCFAB-C962-42D5-A966-8D137605B4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0474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Evodiamine suppresses non-small cell lung cancer by elevating CD8+ T cells and downregulating the MUC1-C/PD-L1 axis.</a:t>
            </a:r>
            <a:endParaRPr lang="zh-CN" altLang="zh-CN" sz="1800" b="1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2713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086" y="-35452"/>
            <a:ext cx="67930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Extended Data Fig.5 Combination Evodiamine and PD-1 </a:t>
            </a:r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treatment can enhance tumor growth control and survival of Lewis lung carcinoma model</a:t>
            </a:r>
            <a:endParaRPr lang="zh-CN" altLang="zh-CN" b="1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id="{3A410199-0773-456A-8A40-C40B2C5540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125"/>
            <a:ext cx="6758558" cy="857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237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C5CCBD29-9CBC-45FB-A7F9-7D0CA72BD52D}"/>
              </a:ext>
            </a:extLst>
          </p:cNvPr>
          <p:cNvSpPr/>
          <p:nvPr/>
        </p:nvSpPr>
        <p:spPr>
          <a:xfrm>
            <a:off x="32490" y="-43696"/>
            <a:ext cx="67930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Extended Data Fig.5 Combination Evodiamine and PD-1 </a:t>
            </a:r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treatment can enhance tumor growth control and survival of Lewis lung carcinoma model</a:t>
            </a:r>
            <a:endParaRPr lang="zh-CN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161EE02-D167-477E-AD47-0A7AF06199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672" y="1043608"/>
            <a:ext cx="4919898" cy="78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185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8612EE95-8737-42FC-B3AC-BCDA3E16E629}"/>
              </a:ext>
            </a:extLst>
          </p:cNvPr>
          <p:cNvSpPr txBox="1"/>
          <p:nvPr/>
        </p:nvSpPr>
        <p:spPr>
          <a:xfrm>
            <a:off x="0" y="31348"/>
            <a:ext cx="69573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Extended Data Fig.6 </a:t>
            </a:r>
            <a:r>
              <a:rPr lang="en-US" altLang="zh-CN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MUC1-C is a potential novel mechanism of evodiamine of tumor inhibition </a:t>
            </a:r>
            <a:endParaRPr lang="zh-CN" altLang="en-US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2D196B4-204F-4A06-9392-F6EC189D2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64" y="484478"/>
            <a:ext cx="5861049" cy="868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607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>
            <a:extLst>
              <a:ext uri="{FF2B5EF4-FFF2-40B4-BE49-F238E27FC236}">
                <a16:creationId xmlns:a16="http://schemas.microsoft.com/office/drawing/2014/main" id="{D69C0BB3-8BA0-4A44-B1B6-B17B00CCE702}"/>
              </a:ext>
            </a:extLst>
          </p:cNvPr>
          <p:cNvSpPr/>
          <p:nvPr/>
        </p:nvSpPr>
        <p:spPr>
          <a:xfrm>
            <a:off x="0" y="43934"/>
            <a:ext cx="648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Extended Data Fig.1 Evodiamine can inhibit growth and induce</a:t>
            </a:r>
          </a:p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apoptosis of NSCLC cells</a:t>
            </a:r>
            <a:endParaRPr lang="zh-CN" altLang="en-US" dirty="0">
              <a:solidFill>
                <a:srgbClr val="FF0000"/>
              </a:solidFill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D7D5009B-E52B-4596-8349-C0A6D807AA05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81" y="868487"/>
            <a:ext cx="648000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C43F77A0-E01B-44BB-81F1-1E0AA1048B91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33" y="2922129"/>
            <a:ext cx="648000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文本框 22">
            <a:extLst>
              <a:ext uri="{FF2B5EF4-FFF2-40B4-BE49-F238E27FC236}">
                <a16:creationId xmlns:a16="http://schemas.microsoft.com/office/drawing/2014/main" id="{0FA8FA90-AB4E-4CAE-B9ED-F5582E8EE4B1}"/>
              </a:ext>
            </a:extLst>
          </p:cNvPr>
          <p:cNvSpPr txBox="1"/>
          <p:nvPr/>
        </p:nvSpPr>
        <p:spPr>
          <a:xfrm>
            <a:off x="331787" y="551331"/>
            <a:ext cx="584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22">
            <a:extLst>
              <a:ext uri="{FF2B5EF4-FFF2-40B4-BE49-F238E27FC236}">
                <a16:creationId xmlns:a16="http://schemas.microsoft.com/office/drawing/2014/main" id="{27D3591A-EECF-40CC-B77E-8B462CB4C36D}"/>
              </a:ext>
            </a:extLst>
          </p:cNvPr>
          <p:cNvSpPr txBox="1"/>
          <p:nvPr/>
        </p:nvSpPr>
        <p:spPr>
          <a:xfrm>
            <a:off x="331787" y="4632880"/>
            <a:ext cx="584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17CD289-E2A4-4284-9C25-06BAF5BEE5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6217" y="4675245"/>
            <a:ext cx="4706520" cy="4468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151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D4D21CAF-90B9-432B-B980-63CC798DE5C1}"/>
              </a:ext>
            </a:extLst>
          </p:cNvPr>
          <p:cNvSpPr/>
          <p:nvPr/>
        </p:nvSpPr>
        <p:spPr>
          <a:xfrm>
            <a:off x="279719" y="123859"/>
            <a:ext cx="6618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Extended Data Fig.2 Evodiamine inactivates the PD-L1 promoter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6B76441-F4A5-4C6F-9886-86F7223FC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64" y="462412"/>
            <a:ext cx="6279424" cy="858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288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9E2BF457-D44B-4DB9-B3DA-7A160242ABB6}"/>
              </a:ext>
            </a:extLst>
          </p:cNvPr>
          <p:cNvSpPr/>
          <p:nvPr/>
        </p:nvSpPr>
        <p:spPr>
          <a:xfrm>
            <a:off x="94320" y="107504"/>
            <a:ext cx="6669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itchFamily="18" charset="0"/>
              </a:rPr>
              <a:t>Extended Data Fig.3 MUC1-C inhibition can diminish the PD-L1 expression and decrease the apoptosis levels of CD8+T cells</a:t>
            </a:r>
            <a:endParaRPr lang="zh-CN" altLang="en-US" b="1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A278F69-27EF-4507-9DB9-10226A7F00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48" y="623119"/>
            <a:ext cx="6945630" cy="852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080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C18EB97F-EA82-4E67-B989-85814C32FA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315" y="467544"/>
            <a:ext cx="6023370" cy="8407113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A1B8DF41-72EE-4BF9-922C-07C1EDBD108D}"/>
              </a:ext>
            </a:extLst>
          </p:cNvPr>
          <p:cNvSpPr/>
          <p:nvPr/>
        </p:nvSpPr>
        <p:spPr>
          <a:xfrm>
            <a:off x="76200" y="1960"/>
            <a:ext cx="7385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Extended Data Fig4. Evodiamine potentiates the anti-tumor </a:t>
            </a:r>
          </a:p>
          <a:p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activity of CD8+ T cells  </a:t>
            </a:r>
            <a:r>
              <a:rPr lang="en-US" altLang="zh-CN" b="1" i="1" dirty="0">
                <a:latin typeface="Times New Roman" pitchFamily="18" charset="0"/>
                <a:cs typeface="Times New Roman" pitchFamily="18" charset="0"/>
              </a:rPr>
              <a:t>in vivo </a:t>
            </a:r>
            <a:endParaRPr lang="zh-CN" alt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248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4DAA6BC9-A33E-4E77-8787-D0BBE4CF9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706780"/>
            <a:ext cx="5785605" cy="7297544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50589B49-FCB9-4104-A9AE-A00AC7D9CE2E}"/>
              </a:ext>
            </a:extLst>
          </p:cNvPr>
          <p:cNvSpPr/>
          <p:nvPr/>
        </p:nvSpPr>
        <p:spPr>
          <a:xfrm>
            <a:off x="3381" y="40109"/>
            <a:ext cx="68546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itchFamily="18" charset="0"/>
              </a:rPr>
              <a:t>Extended Data Fig.4 Evodiamine potentiates the anti-</a:t>
            </a:r>
            <a:r>
              <a:rPr lang="en-US" altLang="zh-CN" b="1" dirty="0" err="1">
                <a:latin typeface="Times New Roman" panose="02020603050405020304" pitchFamily="18" charset="0"/>
                <a:cs typeface="Times New Roman" pitchFamily="18" charset="0"/>
              </a:rPr>
              <a:t>tumour</a:t>
            </a:r>
            <a:r>
              <a:rPr lang="en-US" altLang="zh-CN" b="1" dirty="0">
                <a:latin typeface="Times New Roman" panose="02020603050405020304" pitchFamily="18" charset="0"/>
                <a:cs typeface="Times New Roman" pitchFamily="18" charset="0"/>
              </a:rPr>
              <a:t> </a:t>
            </a:r>
          </a:p>
          <a:p>
            <a:r>
              <a:rPr lang="en-US" altLang="zh-CN" b="1" dirty="0">
                <a:latin typeface="Times New Roman" panose="02020603050405020304" pitchFamily="18" charset="0"/>
                <a:cs typeface="Times New Roman" pitchFamily="18" charset="0"/>
              </a:rPr>
              <a:t>activity of CD8+ T cells  </a:t>
            </a:r>
            <a:r>
              <a:rPr lang="en-US" altLang="zh-CN" b="1" i="1" dirty="0">
                <a:latin typeface="Times New Roman" pitchFamily="18" charset="0"/>
                <a:cs typeface="Times New Roman" pitchFamily="18" charset="0"/>
              </a:rPr>
              <a:t>in vivo </a:t>
            </a:r>
            <a:endParaRPr lang="zh-CN" alt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927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5402" y="40832"/>
            <a:ext cx="61308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Extended Data Fig.4 Evodiamine potentiates the anti-tumor </a:t>
            </a:r>
          </a:p>
          <a:p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activity of CD8+ T cells  </a:t>
            </a:r>
            <a:r>
              <a:rPr lang="en-US" altLang="zh-CN" b="1" i="1" dirty="0">
                <a:latin typeface="Times New Roman" pitchFamily="18" charset="0"/>
                <a:cs typeface="Times New Roman" pitchFamily="18" charset="0"/>
              </a:rPr>
              <a:t>in vivo </a:t>
            </a:r>
            <a:endParaRPr lang="zh-CN" alt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B8089BB-EE50-4B67-B1C3-172F9B65E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16" y="1039062"/>
            <a:ext cx="6730567" cy="706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76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矩形 64"/>
          <p:cNvSpPr/>
          <p:nvPr/>
        </p:nvSpPr>
        <p:spPr>
          <a:xfrm>
            <a:off x="0" y="10468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Extended Data Fig.4 Evodiamine potentiates the anti-</a:t>
            </a:r>
            <a:r>
              <a:rPr lang="en-US" altLang="zh-CN" b="1" dirty="0" err="1">
                <a:latin typeface="Times New Roman" panose="02020603050405020304" pitchFamily="18" charset="0"/>
                <a:cs typeface="Times New Roman" pitchFamily="18" charset="0"/>
              </a:rPr>
              <a:t>tumour</a:t>
            </a:r>
            <a:r>
              <a:rPr lang="en-US" altLang="zh-CN" b="1" dirty="0">
                <a:latin typeface="Times New Roman" panose="02020603050405020304" pitchFamily="18" charset="0"/>
                <a:cs typeface="Times New Roman" pitchFamily="18" charset="0"/>
              </a:rPr>
              <a:t> </a:t>
            </a:r>
          </a:p>
          <a:p>
            <a:r>
              <a:rPr lang="en-US" altLang="zh-CN" b="1" dirty="0">
                <a:latin typeface="Times New Roman" panose="02020603050405020304" pitchFamily="18" charset="0"/>
                <a:cs typeface="Times New Roman" pitchFamily="18" charset="0"/>
              </a:rPr>
              <a:t>activity of CD8+ T cells  </a:t>
            </a:r>
            <a:r>
              <a:rPr lang="en-US" altLang="zh-CN" b="1" i="1" dirty="0">
                <a:latin typeface="Times New Roman" pitchFamily="18" charset="0"/>
                <a:cs typeface="Times New Roman" pitchFamily="18" charset="0"/>
              </a:rPr>
              <a:t>in vivo </a:t>
            </a:r>
            <a:endParaRPr lang="zh-CN" alt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4D52C73B-0898-4644-AE46-E9AA9899ED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369" y="505390"/>
            <a:ext cx="5511262" cy="858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82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门, 建筑, 人们, 站&#10;&#10;描述已自动生成">
            <a:extLst>
              <a:ext uri="{FF2B5EF4-FFF2-40B4-BE49-F238E27FC236}">
                <a16:creationId xmlns:a16="http://schemas.microsoft.com/office/drawing/2014/main" id="{0CC4774D-9C93-4A43-96CF-8464C67F13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3648"/>
            <a:ext cx="6797155" cy="610330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09F68A16-9A89-40BB-AA90-9BCCBDE377D4}"/>
              </a:ext>
            </a:extLst>
          </p:cNvPr>
          <p:cNvSpPr txBox="1"/>
          <p:nvPr/>
        </p:nvSpPr>
        <p:spPr>
          <a:xfrm>
            <a:off x="980728" y="97160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Ctrl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7963B68-0289-4E99-AE8D-5F30BAE9BFE9}"/>
              </a:ext>
            </a:extLst>
          </p:cNvPr>
          <p:cNvSpPr txBox="1"/>
          <p:nvPr/>
        </p:nvSpPr>
        <p:spPr>
          <a:xfrm>
            <a:off x="2276872" y="971600"/>
            <a:ext cx="1121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10mg/kg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E9E8407-18E4-409E-90DE-B993B5990C46}"/>
              </a:ext>
            </a:extLst>
          </p:cNvPr>
          <p:cNvSpPr txBox="1"/>
          <p:nvPr/>
        </p:nvSpPr>
        <p:spPr>
          <a:xfrm>
            <a:off x="3891473" y="971600"/>
            <a:ext cx="1121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20mg/kg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909F68C-3FAB-46D2-9DFB-22B2A0747DE5}"/>
              </a:ext>
            </a:extLst>
          </p:cNvPr>
          <p:cNvSpPr txBox="1"/>
          <p:nvPr/>
        </p:nvSpPr>
        <p:spPr>
          <a:xfrm>
            <a:off x="5403639" y="971600"/>
            <a:ext cx="1121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30mg/kg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35C30615-D653-45C2-8782-930EBDDABFF5}"/>
              </a:ext>
            </a:extLst>
          </p:cNvPr>
          <p:cNvSpPr/>
          <p:nvPr/>
        </p:nvSpPr>
        <p:spPr>
          <a:xfrm>
            <a:off x="70587" y="117956"/>
            <a:ext cx="64547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Extended Data Fig.4 Evodiamine potentiates the anti-tumor </a:t>
            </a:r>
          </a:p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of CD8+ T cells  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vivo</a:t>
            </a:r>
            <a:endParaRPr lang="zh-CN" altLang="en-US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22">
            <a:extLst>
              <a:ext uri="{FF2B5EF4-FFF2-40B4-BE49-F238E27FC236}">
                <a16:creationId xmlns:a16="http://schemas.microsoft.com/office/drawing/2014/main" id="{C4F42133-AFC7-4CDC-ABB4-7BCFF77EEC5E}"/>
              </a:ext>
            </a:extLst>
          </p:cNvPr>
          <p:cNvSpPr txBox="1"/>
          <p:nvPr/>
        </p:nvSpPr>
        <p:spPr>
          <a:xfrm>
            <a:off x="293655" y="764287"/>
            <a:ext cx="309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zh-CN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627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7738</TotalTime>
  <Words>227</Words>
  <Application>Microsoft Office PowerPoint</Application>
  <PresentationFormat>全屏显示(4:3)</PresentationFormat>
  <Paragraphs>25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7" baseType="lpstr">
      <vt:lpstr>宋体</vt:lpstr>
      <vt:lpstr>Arial</vt:lpstr>
      <vt:lpstr>Calibri</vt:lpstr>
      <vt:lpstr>Times New Roman</vt:lpstr>
      <vt:lpstr>Office 佈景主題</vt:lpstr>
      <vt:lpstr>Evodiamine suppresses non-small cell lung cancer by elevating CD8+ T cells and downregulating the MUC1-C/PD-L1 axis.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Evodiamine suppresses non-small cell lung cancer by elevation CD8+ T cells and downregulation the MUC1-C/PD-L1 axis</dc:title>
  <dc:creator>ASUS</dc:creator>
  <cp:lastModifiedBy>1709853gct30002@student.must.edu.mo</cp:lastModifiedBy>
  <cp:revision>357</cp:revision>
  <dcterms:created xsi:type="dcterms:W3CDTF">2019-10-29T04:13:06Z</dcterms:created>
  <dcterms:modified xsi:type="dcterms:W3CDTF">2020-10-02T12:01:20Z</dcterms:modified>
</cp:coreProperties>
</file>