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6" r:id="rId3"/>
    <p:sldId id="264" r:id="rId4"/>
    <p:sldId id="265" r:id="rId5"/>
  </p:sldIdLst>
  <p:sldSz cx="12192000" cy="6858000"/>
  <p:notesSz cx="6858000" cy="9144000"/>
  <p:defaultTextStyle>
    <a:defPPr>
      <a:defRPr lang="es-C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1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7E50426-F395-4975-963A-8138DD8649B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604A484D-A0B0-46AD-A817-DA76DE2428D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A2757DA-EC42-4DAC-AD1C-5F70F29DF3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C59305-FFE3-4C84-B651-CD15D46188CE}" type="datetimeFigureOut">
              <a:rPr lang="es-CL" smtClean="0"/>
              <a:t>19-08-2020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52B5ED7D-7918-4090-8C70-DC61B3D322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E0DFD152-9E62-45DB-8527-416B2A54BA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4A2D38-FA01-4BC5-A4DC-0FA6289C2A4E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3070466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E371F61-0D06-4042-9BE8-C269CD8370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65D426E4-96E4-413F-8CE7-2DCDB85E3BA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9610DA35-5189-4EAF-BCA4-E28EAF5DA5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C59305-FFE3-4C84-B651-CD15D46188CE}" type="datetimeFigureOut">
              <a:rPr lang="es-CL" smtClean="0"/>
              <a:t>19-08-2020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80545C5-B17B-4CF1-BF19-107FE64E04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1C9D3A58-0B64-45FF-9680-3349B20BBC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4A2D38-FA01-4BC5-A4DC-0FA6289C2A4E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499547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433CE1BC-C98C-48BB-886D-D79BEE990D8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CF1B1C71-4333-4F14-BBEA-B826457488A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113BE294-8409-437F-A230-8287471766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C59305-FFE3-4C84-B651-CD15D46188CE}" type="datetimeFigureOut">
              <a:rPr lang="es-CL" smtClean="0"/>
              <a:t>19-08-2020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51C06AE-1784-4A7F-837E-DCF77074DD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05721345-347D-4187-ADE8-AEF3264B8C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4A2D38-FA01-4BC5-A4DC-0FA6289C2A4E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7788709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291F19E-4623-408C-9C74-0AC4DAE245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B4EA6D50-17EA-4F7A-8CD6-D22E51DB277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3AC975A5-B293-425A-B1AB-908B7883D3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C59305-FFE3-4C84-B651-CD15D46188CE}" type="datetimeFigureOut">
              <a:rPr lang="es-CL" smtClean="0"/>
              <a:t>19-08-2020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FD28C1B-87BA-4AD4-BF50-42725D1A20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E8870C14-0EFD-4002-BDF0-A3E0CA374D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4A2D38-FA01-4BC5-A4DC-0FA6289C2A4E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638379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3FA9CE4-B1E5-4B65-A943-84B1605F09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42CA14D0-0606-47ED-B766-246683A214D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A358EF65-8468-4A3B-9C13-67ECEF971C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C59305-FFE3-4C84-B651-CD15D46188CE}" type="datetimeFigureOut">
              <a:rPr lang="es-CL" smtClean="0"/>
              <a:t>19-08-2020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F96F867A-CF30-4E0D-9A88-A3AAF8134D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2F54D67-E0FA-428B-BEC2-396C608741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4A2D38-FA01-4BC5-A4DC-0FA6289C2A4E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7366695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1FE2967-1878-465D-B60C-4616DFBDDF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CB365B21-02DA-43FE-806D-FA15CACF38C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B7C62318-F2D7-41D2-BEB2-4ADC2DEF490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B2A7DAD2-3CF0-4FFC-BB44-D077C15092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C59305-FFE3-4C84-B651-CD15D46188CE}" type="datetimeFigureOut">
              <a:rPr lang="es-CL" smtClean="0"/>
              <a:t>19-08-2020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7E02FD7F-F4D4-44CD-8499-44A6BEEEE3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A5031ADF-5D7E-4727-93D2-2D091D8A75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4A2D38-FA01-4BC5-A4DC-0FA6289C2A4E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4787292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3B450CA-A63A-49DE-BDB3-BBBABEB2DD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27DD33D8-2FE6-4F68-8C3A-D580831D1AC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FEEFB0B7-5BAA-4D95-A473-D5629A2AC82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560064E9-DC1A-4BC9-8F6E-F6EA9D2FD24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76CD7E75-7667-4FA1-98CF-0220DD07C27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20A085BF-FAF9-436D-8CC9-8912CB1BD7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C59305-FFE3-4C84-B651-CD15D46188CE}" type="datetimeFigureOut">
              <a:rPr lang="es-CL" smtClean="0"/>
              <a:t>19-08-2020</a:t>
            </a:fld>
            <a:endParaRPr lang="es-CL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21ED238B-2ADB-44DC-9D39-AE1B2638A9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3423AC21-B5CA-4CE6-ACC3-CEF20C32BE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4A2D38-FA01-4BC5-A4DC-0FA6289C2A4E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3331801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DA70325-0797-4AD4-9E03-E07281128D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7EA99C80-9A11-4A68-AA32-37AB633044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C59305-FFE3-4C84-B651-CD15D46188CE}" type="datetimeFigureOut">
              <a:rPr lang="es-CL" smtClean="0"/>
              <a:t>19-08-2020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8E313CD3-7410-404B-980A-935B709FC3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8219101F-1E91-4316-96A7-FA8B9AD298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4A2D38-FA01-4BC5-A4DC-0FA6289C2A4E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7508189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A2D4BCF2-C644-43FA-B828-9C97A86205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C59305-FFE3-4C84-B651-CD15D46188CE}" type="datetimeFigureOut">
              <a:rPr lang="es-CL" smtClean="0"/>
              <a:t>19-08-2020</a:t>
            </a:fld>
            <a:endParaRPr lang="es-CL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175B82D5-12FE-4B72-AE35-9A75ABE7AD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BF651984-57EC-474B-9C65-7AE9F0DCAE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4A2D38-FA01-4BC5-A4DC-0FA6289C2A4E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8503259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69A761F-2E3B-4C44-BF57-113CA64F73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E831B470-A12B-41E6-9E86-181363D9078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D980B291-54B1-4C5B-914A-58E919305EE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8F528C98-DEA8-4E4D-8613-74C8750E58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C59305-FFE3-4C84-B651-CD15D46188CE}" type="datetimeFigureOut">
              <a:rPr lang="es-CL" smtClean="0"/>
              <a:t>19-08-2020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0B5E595D-BB3F-4C5F-A3CA-DB4A5D96B0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E825ADCD-BB19-4AA9-B9D5-A218678FAC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4A2D38-FA01-4BC5-A4DC-0FA6289C2A4E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7214219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D96205C-3CD6-4FBC-B61B-9B5EC7E3B1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0D265304-278A-4C56-8840-62E5281B1F4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30294CDA-053B-414B-85D4-8C00058038F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CB7A3399-3283-49BA-8921-4D5876DA5D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C59305-FFE3-4C84-B651-CD15D46188CE}" type="datetimeFigureOut">
              <a:rPr lang="es-CL" smtClean="0"/>
              <a:t>19-08-2020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CBD775BC-CA8E-4070-8C70-60D8171556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8C153040-7576-4AFF-A98C-4D243A9E8A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4A2D38-FA01-4BC5-A4DC-0FA6289C2A4E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5382729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BF18380A-D53B-4C88-A7AB-0F521ABD79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341C8F13-393C-4B30-9A8A-B920EAD2A1F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783FEB2B-18B9-44C1-BE78-A95F9E2340E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C59305-FFE3-4C84-B651-CD15D46188CE}" type="datetimeFigureOut">
              <a:rPr lang="es-CL" smtClean="0"/>
              <a:t>19-08-2020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05E33F0-9828-4FE4-A15E-4053D8255B7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3882A14-0D03-4611-A3F4-18C01166947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4A2D38-FA01-4BC5-A4DC-0FA6289C2A4E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8861914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AB22B8B-F5D5-40E5-960D-00B0BE7776B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CL" dirty="0" err="1"/>
              <a:t>Supporting</a:t>
            </a:r>
            <a:r>
              <a:rPr lang="es-CL" dirty="0"/>
              <a:t> </a:t>
            </a:r>
            <a:r>
              <a:rPr lang="es-CL" dirty="0" err="1"/>
              <a:t>Information</a:t>
            </a:r>
            <a:br>
              <a:rPr lang="es-CL" dirty="0"/>
            </a:br>
            <a:r>
              <a:rPr lang="es-CL" dirty="0" err="1"/>
              <a:t>Westernblots</a:t>
            </a:r>
            <a:endParaRPr lang="es-CL" dirty="0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ACF86C26-82F8-455A-A769-5BC83137A54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0873906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404B4627-663C-4532-882F-D51B9C6F2BF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19" t="2424" r="16219" b="34199"/>
          <a:stretch/>
        </p:blipFill>
        <p:spPr>
          <a:xfrm>
            <a:off x="4631375" y="840180"/>
            <a:ext cx="3883233" cy="5004446"/>
          </a:xfrm>
          <a:prstGeom prst="rect">
            <a:avLst/>
          </a:prstGeom>
        </p:spPr>
      </p:pic>
      <p:sp>
        <p:nvSpPr>
          <p:cNvPr id="7" name="CuadroTexto 6">
            <a:extLst>
              <a:ext uri="{FF2B5EF4-FFF2-40B4-BE49-F238E27FC236}">
                <a16:creationId xmlns:a16="http://schemas.microsoft.com/office/drawing/2014/main" id="{CA0F19AF-DD0A-42D4-AC2C-B3C75FB06C11}"/>
              </a:ext>
            </a:extLst>
          </p:cNvPr>
          <p:cNvSpPr txBox="1"/>
          <p:nvPr/>
        </p:nvSpPr>
        <p:spPr>
          <a:xfrm>
            <a:off x="170566" y="582469"/>
            <a:ext cx="372537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L" b="1" dirty="0" err="1"/>
              <a:t>Deiodinase</a:t>
            </a:r>
            <a:r>
              <a:rPr lang="es-CL" b="1" dirty="0"/>
              <a:t> 2</a:t>
            </a:r>
          </a:p>
          <a:p>
            <a:endParaRPr lang="es-CL" dirty="0"/>
          </a:p>
          <a:p>
            <a:r>
              <a:rPr lang="es-CL" dirty="0"/>
              <a:t>N: NGT, normal </a:t>
            </a:r>
            <a:r>
              <a:rPr lang="es-CL" dirty="0" err="1"/>
              <a:t>glucose</a:t>
            </a:r>
            <a:r>
              <a:rPr lang="es-CL" dirty="0"/>
              <a:t> </a:t>
            </a:r>
            <a:r>
              <a:rPr lang="es-CL" dirty="0" err="1"/>
              <a:t>tolerant</a:t>
            </a:r>
            <a:endParaRPr lang="es-CL" dirty="0"/>
          </a:p>
          <a:p>
            <a:r>
              <a:rPr lang="es-CL" dirty="0"/>
              <a:t>G: GDM, </a:t>
            </a:r>
            <a:r>
              <a:rPr lang="es-CL" dirty="0" err="1"/>
              <a:t>gestational</a:t>
            </a:r>
            <a:r>
              <a:rPr lang="es-CL" dirty="0"/>
              <a:t> diabetes mellitus</a:t>
            </a:r>
          </a:p>
        </p:txBody>
      </p:sp>
      <p:cxnSp>
        <p:nvCxnSpPr>
          <p:cNvPr id="8" name="Conector recto de flecha 7">
            <a:extLst>
              <a:ext uri="{FF2B5EF4-FFF2-40B4-BE49-F238E27FC236}">
                <a16:creationId xmlns:a16="http://schemas.microsoft.com/office/drawing/2014/main" id="{3F89B818-28E6-46D7-B2C5-4F260C59BC21}"/>
              </a:ext>
            </a:extLst>
          </p:cNvPr>
          <p:cNvCxnSpPr/>
          <p:nvPr/>
        </p:nvCxnSpPr>
        <p:spPr>
          <a:xfrm>
            <a:off x="4884275" y="3750615"/>
            <a:ext cx="548640" cy="0"/>
          </a:xfrm>
          <a:prstGeom prst="straightConnector1">
            <a:avLst/>
          </a:prstGeom>
          <a:ln w="38100">
            <a:solidFill>
              <a:schemeClr val="bg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" name="CuadroTexto 8">
            <a:extLst>
              <a:ext uri="{FF2B5EF4-FFF2-40B4-BE49-F238E27FC236}">
                <a16:creationId xmlns:a16="http://schemas.microsoft.com/office/drawing/2014/main" id="{20DE1A23-3821-4A50-911E-CE48B31910F1}"/>
              </a:ext>
            </a:extLst>
          </p:cNvPr>
          <p:cNvSpPr txBox="1"/>
          <p:nvPr/>
        </p:nvSpPr>
        <p:spPr>
          <a:xfrm>
            <a:off x="4271439" y="3561235"/>
            <a:ext cx="6543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L" dirty="0"/>
              <a:t>DIO2</a:t>
            </a:r>
          </a:p>
        </p:txBody>
      </p:sp>
      <p:cxnSp>
        <p:nvCxnSpPr>
          <p:cNvPr id="10" name="Conector recto de flecha 9">
            <a:extLst>
              <a:ext uri="{FF2B5EF4-FFF2-40B4-BE49-F238E27FC236}">
                <a16:creationId xmlns:a16="http://schemas.microsoft.com/office/drawing/2014/main" id="{A975A3F3-406E-45C8-B677-4B06588E11C9}"/>
              </a:ext>
            </a:extLst>
          </p:cNvPr>
          <p:cNvCxnSpPr>
            <a:cxnSpLocks/>
          </p:cNvCxnSpPr>
          <p:nvPr/>
        </p:nvCxnSpPr>
        <p:spPr>
          <a:xfrm>
            <a:off x="4903522" y="4982286"/>
            <a:ext cx="548640" cy="0"/>
          </a:xfrm>
          <a:prstGeom prst="straightConnector1">
            <a:avLst/>
          </a:prstGeom>
          <a:ln w="38100">
            <a:solidFill>
              <a:schemeClr val="bg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1" name="CuadroTexto 10">
            <a:extLst>
              <a:ext uri="{FF2B5EF4-FFF2-40B4-BE49-F238E27FC236}">
                <a16:creationId xmlns:a16="http://schemas.microsoft.com/office/drawing/2014/main" id="{DD8E4E85-33B4-4269-830B-BE7CF5F6309D}"/>
              </a:ext>
            </a:extLst>
          </p:cNvPr>
          <p:cNvSpPr txBox="1"/>
          <p:nvPr/>
        </p:nvSpPr>
        <p:spPr>
          <a:xfrm>
            <a:off x="3954806" y="4797620"/>
            <a:ext cx="8210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dirty="0"/>
              <a:t>β</a:t>
            </a:r>
            <a:r>
              <a:rPr lang="es-CL" dirty="0"/>
              <a:t> </a:t>
            </a:r>
            <a:r>
              <a:rPr lang="es-CL" dirty="0" err="1"/>
              <a:t>actin</a:t>
            </a:r>
            <a:endParaRPr lang="es-CL" dirty="0"/>
          </a:p>
        </p:txBody>
      </p:sp>
      <p:cxnSp>
        <p:nvCxnSpPr>
          <p:cNvPr id="12" name="Conector recto de flecha 11">
            <a:extLst>
              <a:ext uri="{FF2B5EF4-FFF2-40B4-BE49-F238E27FC236}">
                <a16:creationId xmlns:a16="http://schemas.microsoft.com/office/drawing/2014/main" id="{603EEA89-04DC-408A-B02E-64209E64ED6C}"/>
              </a:ext>
            </a:extLst>
          </p:cNvPr>
          <p:cNvCxnSpPr/>
          <p:nvPr/>
        </p:nvCxnSpPr>
        <p:spPr>
          <a:xfrm>
            <a:off x="4884275" y="1464506"/>
            <a:ext cx="548640" cy="0"/>
          </a:xfrm>
          <a:prstGeom prst="straightConnector1">
            <a:avLst/>
          </a:prstGeom>
          <a:ln w="38100">
            <a:solidFill>
              <a:schemeClr val="bg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3" name="CuadroTexto 12">
            <a:extLst>
              <a:ext uri="{FF2B5EF4-FFF2-40B4-BE49-F238E27FC236}">
                <a16:creationId xmlns:a16="http://schemas.microsoft.com/office/drawing/2014/main" id="{26DA68D7-2EB7-4614-AA7D-5B12C7567B8C}"/>
              </a:ext>
            </a:extLst>
          </p:cNvPr>
          <p:cNvSpPr txBox="1"/>
          <p:nvPr/>
        </p:nvSpPr>
        <p:spPr>
          <a:xfrm>
            <a:off x="4271439" y="1275126"/>
            <a:ext cx="6543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L" dirty="0"/>
              <a:t>DIO2</a:t>
            </a:r>
          </a:p>
        </p:txBody>
      </p:sp>
      <p:cxnSp>
        <p:nvCxnSpPr>
          <p:cNvPr id="14" name="Conector recto de flecha 13">
            <a:extLst>
              <a:ext uri="{FF2B5EF4-FFF2-40B4-BE49-F238E27FC236}">
                <a16:creationId xmlns:a16="http://schemas.microsoft.com/office/drawing/2014/main" id="{D2FE8084-9C13-4781-8469-988350BBF596}"/>
              </a:ext>
            </a:extLst>
          </p:cNvPr>
          <p:cNvCxnSpPr/>
          <p:nvPr/>
        </p:nvCxnSpPr>
        <p:spPr>
          <a:xfrm>
            <a:off x="5043334" y="2487386"/>
            <a:ext cx="548640" cy="0"/>
          </a:xfrm>
          <a:prstGeom prst="straightConnector1">
            <a:avLst/>
          </a:prstGeom>
          <a:ln w="38100">
            <a:solidFill>
              <a:schemeClr val="bg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5" name="CuadroTexto 14">
            <a:extLst>
              <a:ext uri="{FF2B5EF4-FFF2-40B4-BE49-F238E27FC236}">
                <a16:creationId xmlns:a16="http://schemas.microsoft.com/office/drawing/2014/main" id="{AF649269-109F-43D5-B02B-A46AE8D351C3}"/>
              </a:ext>
            </a:extLst>
          </p:cNvPr>
          <p:cNvSpPr txBox="1"/>
          <p:nvPr/>
        </p:nvSpPr>
        <p:spPr>
          <a:xfrm>
            <a:off x="4203028" y="2298006"/>
            <a:ext cx="8210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dirty="0"/>
              <a:t>β</a:t>
            </a:r>
            <a:r>
              <a:rPr lang="es-CL" dirty="0"/>
              <a:t> </a:t>
            </a:r>
            <a:r>
              <a:rPr lang="es-CL" dirty="0" err="1"/>
              <a:t>actin</a:t>
            </a:r>
            <a:endParaRPr lang="es-CL" dirty="0"/>
          </a:p>
        </p:txBody>
      </p:sp>
      <p:sp>
        <p:nvSpPr>
          <p:cNvPr id="16" name="Rectángulo 15">
            <a:extLst>
              <a:ext uri="{FF2B5EF4-FFF2-40B4-BE49-F238E27FC236}">
                <a16:creationId xmlns:a16="http://schemas.microsoft.com/office/drawing/2014/main" id="{0F3C8D18-3A0C-48A0-A336-992E8283FC60}"/>
              </a:ext>
            </a:extLst>
          </p:cNvPr>
          <p:cNvSpPr/>
          <p:nvPr/>
        </p:nvSpPr>
        <p:spPr>
          <a:xfrm>
            <a:off x="3928709" y="744330"/>
            <a:ext cx="4887008" cy="2381959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17" name="CuadroTexto 16">
            <a:extLst>
              <a:ext uri="{FF2B5EF4-FFF2-40B4-BE49-F238E27FC236}">
                <a16:creationId xmlns:a16="http://schemas.microsoft.com/office/drawing/2014/main" id="{A8E6FE27-B25B-45D2-AB8A-A0B33272603D}"/>
              </a:ext>
            </a:extLst>
          </p:cNvPr>
          <p:cNvSpPr txBox="1"/>
          <p:nvPr/>
        </p:nvSpPr>
        <p:spPr>
          <a:xfrm>
            <a:off x="7873341" y="744330"/>
            <a:ext cx="9423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L" dirty="0" err="1"/>
              <a:t>Group</a:t>
            </a:r>
            <a:r>
              <a:rPr lang="es-CL" dirty="0"/>
              <a:t> 1</a:t>
            </a:r>
          </a:p>
        </p:txBody>
      </p:sp>
      <p:sp>
        <p:nvSpPr>
          <p:cNvPr id="18" name="Rectángulo 17">
            <a:extLst>
              <a:ext uri="{FF2B5EF4-FFF2-40B4-BE49-F238E27FC236}">
                <a16:creationId xmlns:a16="http://schemas.microsoft.com/office/drawing/2014/main" id="{E482931E-8F6F-4E67-8203-EAB70F940204}"/>
              </a:ext>
            </a:extLst>
          </p:cNvPr>
          <p:cNvSpPr/>
          <p:nvPr/>
        </p:nvSpPr>
        <p:spPr>
          <a:xfrm>
            <a:off x="3928708" y="3198134"/>
            <a:ext cx="4887007" cy="301371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19" name="CuadroTexto 18">
            <a:extLst>
              <a:ext uri="{FF2B5EF4-FFF2-40B4-BE49-F238E27FC236}">
                <a16:creationId xmlns:a16="http://schemas.microsoft.com/office/drawing/2014/main" id="{D4E1127C-9336-4075-A5D5-2D7C94FB8DC3}"/>
              </a:ext>
            </a:extLst>
          </p:cNvPr>
          <p:cNvSpPr txBox="1"/>
          <p:nvPr/>
        </p:nvSpPr>
        <p:spPr>
          <a:xfrm>
            <a:off x="7873341" y="3222139"/>
            <a:ext cx="9423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L" dirty="0" err="1"/>
              <a:t>Group</a:t>
            </a:r>
            <a:r>
              <a:rPr lang="es-CL" dirty="0"/>
              <a:t> 2</a:t>
            </a:r>
          </a:p>
        </p:txBody>
      </p:sp>
      <p:sp>
        <p:nvSpPr>
          <p:cNvPr id="21" name="CuadroTexto 20">
            <a:extLst>
              <a:ext uri="{FF2B5EF4-FFF2-40B4-BE49-F238E27FC236}">
                <a16:creationId xmlns:a16="http://schemas.microsoft.com/office/drawing/2014/main" id="{64461A6B-7358-4F52-8961-01A68B8F4071}"/>
              </a:ext>
            </a:extLst>
          </p:cNvPr>
          <p:cNvSpPr txBox="1"/>
          <p:nvPr/>
        </p:nvSpPr>
        <p:spPr>
          <a:xfrm>
            <a:off x="5236143" y="1479866"/>
            <a:ext cx="230864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L" sz="1600" dirty="0"/>
              <a:t>    N   </a:t>
            </a:r>
            <a:r>
              <a:rPr lang="es-CL" sz="1600" dirty="0" err="1"/>
              <a:t>N</a:t>
            </a:r>
            <a:r>
              <a:rPr lang="es-CL" sz="1600" dirty="0"/>
              <a:t>  </a:t>
            </a:r>
            <a:r>
              <a:rPr lang="es-CL" sz="1600" dirty="0" err="1"/>
              <a:t>N</a:t>
            </a:r>
            <a:r>
              <a:rPr lang="es-CL" sz="1600" dirty="0"/>
              <a:t> </a:t>
            </a:r>
            <a:r>
              <a:rPr lang="es-CL" sz="1600" dirty="0" err="1"/>
              <a:t>N</a:t>
            </a:r>
            <a:r>
              <a:rPr lang="es-CL" sz="1600" dirty="0"/>
              <a:t>       G  </a:t>
            </a:r>
            <a:r>
              <a:rPr lang="es-CL" sz="1600" dirty="0" err="1"/>
              <a:t>G</a:t>
            </a:r>
            <a:r>
              <a:rPr lang="es-CL" sz="1600" dirty="0"/>
              <a:t>  </a:t>
            </a:r>
            <a:r>
              <a:rPr lang="es-CL" sz="1600" dirty="0" err="1"/>
              <a:t>G</a:t>
            </a:r>
            <a:r>
              <a:rPr lang="es-CL" sz="1600" dirty="0"/>
              <a:t>  </a:t>
            </a:r>
            <a:r>
              <a:rPr lang="es-CL" sz="1600" dirty="0" err="1"/>
              <a:t>G</a:t>
            </a:r>
            <a:endParaRPr lang="es-CL" sz="1600" dirty="0"/>
          </a:p>
        </p:txBody>
      </p:sp>
      <p:sp>
        <p:nvSpPr>
          <p:cNvPr id="23" name="CuadroTexto 22">
            <a:extLst>
              <a:ext uri="{FF2B5EF4-FFF2-40B4-BE49-F238E27FC236}">
                <a16:creationId xmlns:a16="http://schemas.microsoft.com/office/drawing/2014/main" id="{4E981236-A3D7-4BE7-981F-E2AB7708E469}"/>
              </a:ext>
            </a:extLst>
          </p:cNvPr>
          <p:cNvSpPr txBox="1"/>
          <p:nvPr/>
        </p:nvSpPr>
        <p:spPr>
          <a:xfrm>
            <a:off x="5362372" y="2626138"/>
            <a:ext cx="230864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L" sz="1600" dirty="0"/>
              <a:t>    N   </a:t>
            </a:r>
            <a:r>
              <a:rPr lang="es-CL" sz="1600" dirty="0" err="1"/>
              <a:t>N</a:t>
            </a:r>
            <a:r>
              <a:rPr lang="es-CL" sz="1600" dirty="0"/>
              <a:t>  </a:t>
            </a:r>
            <a:r>
              <a:rPr lang="es-CL" sz="1600" dirty="0" err="1"/>
              <a:t>N</a:t>
            </a:r>
            <a:r>
              <a:rPr lang="es-CL" sz="1600" dirty="0"/>
              <a:t> </a:t>
            </a:r>
            <a:r>
              <a:rPr lang="es-CL" sz="1600" dirty="0" err="1"/>
              <a:t>N</a:t>
            </a:r>
            <a:r>
              <a:rPr lang="es-CL" sz="1600" dirty="0"/>
              <a:t>       G  </a:t>
            </a:r>
            <a:r>
              <a:rPr lang="es-CL" sz="1600" dirty="0" err="1"/>
              <a:t>G</a:t>
            </a:r>
            <a:r>
              <a:rPr lang="es-CL" sz="1600" dirty="0"/>
              <a:t>  </a:t>
            </a:r>
            <a:r>
              <a:rPr lang="es-CL" sz="1600" dirty="0" err="1"/>
              <a:t>G</a:t>
            </a:r>
            <a:r>
              <a:rPr lang="es-CL" sz="1600" dirty="0"/>
              <a:t>  </a:t>
            </a:r>
            <a:r>
              <a:rPr lang="es-CL" sz="1600" dirty="0" err="1"/>
              <a:t>G</a:t>
            </a:r>
            <a:endParaRPr lang="es-CL" sz="1600" dirty="0"/>
          </a:p>
        </p:txBody>
      </p:sp>
      <p:sp>
        <p:nvSpPr>
          <p:cNvPr id="26" name="CuadroTexto 25">
            <a:extLst>
              <a:ext uri="{FF2B5EF4-FFF2-40B4-BE49-F238E27FC236}">
                <a16:creationId xmlns:a16="http://schemas.microsoft.com/office/drawing/2014/main" id="{C214635F-A4D0-489D-82E6-835220CCA69B}"/>
              </a:ext>
            </a:extLst>
          </p:cNvPr>
          <p:cNvSpPr txBox="1"/>
          <p:nvPr/>
        </p:nvSpPr>
        <p:spPr>
          <a:xfrm>
            <a:off x="5416873" y="3836549"/>
            <a:ext cx="230864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L" sz="1600" dirty="0"/>
              <a:t>    N   </a:t>
            </a:r>
            <a:r>
              <a:rPr lang="es-CL" sz="1600" dirty="0" err="1"/>
              <a:t>N</a:t>
            </a:r>
            <a:r>
              <a:rPr lang="es-CL" sz="1600" dirty="0"/>
              <a:t>  </a:t>
            </a:r>
            <a:r>
              <a:rPr lang="es-CL" sz="1600" dirty="0" err="1"/>
              <a:t>N</a:t>
            </a:r>
            <a:r>
              <a:rPr lang="es-CL" sz="1600" dirty="0"/>
              <a:t> </a:t>
            </a:r>
            <a:r>
              <a:rPr lang="es-CL" sz="1600" dirty="0" err="1"/>
              <a:t>N</a:t>
            </a:r>
            <a:r>
              <a:rPr lang="es-CL" sz="1600" dirty="0"/>
              <a:t>       G  </a:t>
            </a:r>
            <a:r>
              <a:rPr lang="es-CL" sz="1600" dirty="0" err="1"/>
              <a:t>G</a:t>
            </a:r>
            <a:r>
              <a:rPr lang="es-CL" sz="1600" dirty="0"/>
              <a:t>  </a:t>
            </a:r>
            <a:r>
              <a:rPr lang="es-CL" sz="1600" dirty="0" err="1"/>
              <a:t>G</a:t>
            </a:r>
            <a:r>
              <a:rPr lang="es-CL" sz="1600" dirty="0"/>
              <a:t>  </a:t>
            </a:r>
            <a:r>
              <a:rPr lang="es-CL" sz="1600" dirty="0" err="1"/>
              <a:t>G</a:t>
            </a:r>
            <a:endParaRPr lang="es-CL" sz="1600" dirty="0"/>
          </a:p>
        </p:txBody>
      </p:sp>
      <p:sp>
        <p:nvSpPr>
          <p:cNvPr id="28" name="CuadroTexto 27">
            <a:extLst>
              <a:ext uri="{FF2B5EF4-FFF2-40B4-BE49-F238E27FC236}">
                <a16:creationId xmlns:a16="http://schemas.microsoft.com/office/drawing/2014/main" id="{83380D1E-6784-4BFA-8B71-38FD69084A76}"/>
              </a:ext>
            </a:extLst>
          </p:cNvPr>
          <p:cNvSpPr txBox="1"/>
          <p:nvPr/>
        </p:nvSpPr>
        <p:spPr>
          <a:xfrm>
            <a:off x="5400568" y="5039580"/>
            <a:ext cx="22124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L" sz="1600" dirty="0"/>
              <a:t>    N   </a:t>
            </a:r>
            <a:r>
              <a:rPr lang="es-CL" sz="1600" dirty="0" err="1"/>
              <a:t>N</a:t>
            </a:r>
            <a:r>
              <a:rPr lang="es-CL" sz="1600" dirty="0"/>
              <a:t>  </a:t>
            </a:r>
            <a:r>
              <a:rPr lang="es-CL" sz="1600" dirty="0" err="1"/>
              <a:t>N</a:t>
            </a:r>
            <a:r>
              <a:rPr lang="es-CL" sz="1600" dirty="0"/>
              <a:t> </a:t>
            </a:r>
            <a:r>
              <a:rPr lang="es-CL" sz="1600" dirty="0" err="1"/>
              <a:t>N</a:t>
            </a:r>
            <a:r>
              <a:rPr lang="es-CL" sz="1600" dirty="0"/>
              <a:t>     G  </a:t>
            </a:r>
            <a:r>
              <a:rPr lang="es-CL" sz="1600" dirty="0" err="1"/>
              <a:t>G</a:t>
            </a:r>
            <a:r>
              <a:rPr lang="es-CL" sz="1600" dirty="0"/>
              <a:t>  </a:t>
            </a:r>
            <a:r>
              <a:rPr lang="es-CL" sz="1600" dirty="0" err="1"/>
              <a:t>G</a:t>
            </a:r>
            <a:r>
              <a:rPr lang="es-CL" sz="1600" dirty="0"/>
              <a:t>  </a:t>
            </a:r>
            <a:r>
              <a:rPr lang="es-CL" sz="1600" dirty="0" err="1"/>
              <a:t>G</a:t>
            </a:r>
            <a:endParaRPr lang="es-CL" sz="1600" dirty="0"/>
          </a:p>
        </p:txBody>
      </p:sp>
    </p:spTree>
    <p:extLst>
      <p:ext uri="{BB962C8B-B14F-4D97-AF65-F5344CB8AC3E}">
        <p14:creationId xmlns:p14="http://schemas.microsoft.com/office/powerpoint/2010/main" val="28155692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714F8278-0449-45F5-B7F0-C1E89108A52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316" b="32351"/>
          <a:stretch/>
        </p:blipFill>
        <p:spPr>
          <a:xfrm>
            <a:off x="4770522" y="116687"/>
            <a:ext cx="3205212" cy="6432120"/>
          </a:xfrm>
          <a:prstGeom prst="rect">
            <a:avLst/>
          </a:prstGeom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id="{4D157055-D294-4BE7-BBB8-948B55BF2DE4}"/>
              </a:ext>
            </a:extLst>
          </p:cNvPr>
          <p:cNvSpPr txBox="1"/>
          <p:nvPr/>
        </p:nvSpPr>
        <p:spPr>
          <a:xfrm>
            <a:off x="170566" y="582469"/>
            <a:ext cx="372537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L" b="1" dirty="0" err="1"/>
              <a:t>Deiodinase</a:t>
            </a:r>
            <a:r>
              <a:rPr lang="es-CL" b="1" dirty="0"/>
              <a:t> 3</a:t>
            </a:r>
          </a:p>
          <a:p>
            <a:endParaRPr lang="es-CL" dirty="0"/>
          </a:p>
          <a:p>
            <a:r>
              <a:rPr lang="es-CL" dirty="0"/>
              <a:t>N: NGT, normal </a:t>
            </a:r>
            <a:r>
              <a:rPr lang="es-CL" dirty="0" err="1"/>
              <a:t>glucose</a:t>
            </a:r>
            <a:r>
              <a:rPr lang="es-CL" dirty="0"/>
              <a:t> </a:t>
            </a:r>
            <a:r>
              <a:rPr lang="es-CL" dirty="0" err="1"/>
              <a:t>toletant</a:t>
            </a:r>
            <a:endParaRPr lang="es-CL" dirty="0"/>
          </a:p>
          <a:p>
            <a:r>
              <a:rPr lang="es-CL" dirty="0"/>
              <a:t>G: GDM, </a:t>
            </a:r>
            <a:r>
              <a:rPr lang="es-CL" dirty="0" err="1"/>
              <a:t>gestational</a:t>
            </a:r>
            <a:r>
              <a:rPr lang="es-CL" dirty="0"/>
              <a:t> diabetes mellitus</a:t>
            </a: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1E2C6EE5-2E1F-4F56-A9A0-206FC697434F}"/>
              </a:ext>
            </a:extLst>
          </p:cNvPr>
          <p:cNvSpPr txBox="1"/>
          <p:nvPr/>
        </p:nvSpPr>
        <p:spPr>
          <a:xfrm>
            <a:off x="5467552" y="4677877"/>
            <a:ext cx="148470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L" sz="1600" dirty="0"/>
              <a:t>N   G  N  G  N  G</a:t>
            </a:r>
          </a:p>
        </p:txBody>
      </p:sp>
      <p:cxnSp>
        <p:nvCxnSpPr>
          <p:cNvPr id="9" name="Conector recto de flecha 8">
            <a:extLst>
              <a:ext uri="{FF2B5EF4-FFF2-40B4-BE49-F238E27FC236}">
                <a16:creationId xmlns:a16="http://schemas.microsoft.com/office/drawing/2014/main" id="{6308FE0D-686D-4BCD-948E-88008F4189E5}"/>
              </a:ext>
            </a:extLst>
          </p:cNvPr>
          <p:cNvCxnSpPr/>
          <p:nvPr/>
        </p:nvCxnSpPr>
        <p:spPr>
          <a:xfrm>
            <a:off x="4687503" y="4658627"/>
            <a:ext cx="548640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CuadroTexto 9">
            <a:extLst>
              <a:ext uri="{FF2B5EF4-FFF2-40B4-BE49-F238E27FC236}">
                <a16:creationId xmlns:a16="http://schemas.microsoft.com/office/drawing/2014/main" id="{974A16F4-4EFB-483E-B7F5-C6CDCF2DE119}"/>
              </a:ext>
            </a:extLst>
          </p:cNvPr>
          <p:cNvSpPr txBox="1"/>
          <p:nvPr/>
        </p:nvSpPr>
        <p:spPr>
          <a:xfrm>
            <a:off x="4074667" y="4469247"/>
            <a:ext cx="6543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L" dirty="0"/>
              <a:t>DIO3</a:t>
            </a:r>
          </a:p>
        </p:txBody>
      </p:sp>
      <p:cxnSp>
        <p:nvCxnSpPr>
          <p:cNvPr id="11" name="Conector recto de flecha 10">
            <a:extLst>
              <a:ext uri="{FF2B5EF4-FFF2-40B4-BE49-F238E27FC236}">
                <a16:creationId xmlns:a16="http://schemas.microsoft.com/office/drawing/2014/main" id="{C1A4C996-A5AA-476B-9B6A-CFD434F1747E}"/>
              </a:ext>
            </a:extLst>
          </p:cNvPr>
          <p:cNvCxnSpPr/>
          <p:nvPr/>
        </p:nvCxnSpPr>
        <p:spPr>
          <a:xfrm>
            <a:off x="4769014" y="5940475"/>
            <a:ext cx="548640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2" name="CuadroTexto 11">
            <a:extLst>
              <a:ext uri="{FF2B5EF4-FFF2-40B4-BE49-F238E27FC236}">
                <a16:creationId xmlns:a16="http://schemas.microsoft.com/office/drawing/2014/main" id="{5646E6D2-3B16-4E2E-862B-8D92BB1A107C}"/>
              </a:ext>
            </a:extLst>
          </p:cNvPr>
          <p:cNvSpPr txBox="1"/>
          <p:nvPr/>
        </p:nvSpPr>
        <p:spPr>
          <a:xfrm>
            <a:off x="3928708" y="5751095"/>
            <a:ext cx="8210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dirty="0"/>
              <a:t>β</a:t>
            </a:r>
            <a:r>
              <a:rPr lang="es-CL" dirty="0"/>
              <a:t> </a:t>
            </a:r>
            <a:r>
              <a:rPr lang="es-CL" dirty="0" err="1"/>
              <a:t>actin</a:t>
            </a:r>
            <a:endParaRPr lang="es-CL" dirty="0"/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EA9280AC-7EE5-4C63-BFDF-3D795E6B04B4}"/>
              </a:ext>
            </a:extLst>
          </p:cNvPr>
          <p:cNvSpPr txBox="1"/>
          <p:nvPr/>
        </p:nvSpPr>
        <p:spPr>
          <a:xfrm>
            <a:off x="5403983" y="5935761"/>
            <a:ext cx="163378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L" sz="1400" dirty="0"/>
              <a:t>N   G     N   G    N    G</a:t>
            </a:r>
          </a:p>
        </p:txBody>
      </p:sp>
      <p:sp>
        <p:nvSpPr>
          <p:cNvPr id="15" name="CuadroTexto 14">
            <a:extLst>
              <a:ext uri="{FF2B5EF4-FFF2-40B4-BE49-F238E27FC236}">
                <a16:creationId xmlns:a16="http://schemas.microsoft.com/office/drawing/2014/main" id="{FA1C5C8F-4FE1-4994-889D-57BA3687904E}"/>
              </a:ext>
            </a:extLst>
          </p:cNvPr>
          <p:cNvSpPr txBox="1"/>
          <p:nvPr/>
        </p:nvSpPr>
        <p:spPr>
          <a:xfrm>
            <a:off x="5548071" y="1444244"/>
            <a:ext cx="185659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L" sz="1600" dirty="0"/>
              <a:t>    G   N   G   N  G    N</a:t>
            </a:r>
          </a:p>
        </p:txBody>
      </p:sp>
      <p:cxnSp>
        <p:nvCxnSpPr>
          <p:cNvPr id="16" name="Conector recto de flecha 15">
            <a:extLst>
              <a:ext uri="{FF2B5EF4-FFF2-40B4-BE49-F238E27FC236}">
                <a16:creationId xmlns:a16="http://schemas.microsoft.com/office/drawing/2014/main" id="{28DFB548-326C-44EC-A198-E34653193394}"/>
              </a:ext>
            </a:extLst>
          </p:cNvPr>
          <p:cNvCxnSpPr/>
          <p:nvPr/>
        </p:nvCxnSpPr>
        <p:spPr>
          <a:xfrm>
            <a:off x="5192240" y="1356267"/>
            <a:ext cx="548640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7" name="CuadroTexto 16">
            <a:extLst>
              <a:ext uri="{FF2B5EF4-FFF2-40B4-BE49-F238E27FC236}">
                <a16:creationId xmlns:a16="http://schemas.microsoft.com/office/drawing/2014/main" id="{D28EC5D9-2EB0-4898-9526-13FCAF3FF65C}"/>
              </a:ext>
            </a:extLst>
          </p:cNvPr>
          <p:cNvSpPr txBox="1"/>
          <p:nvPr/>
        </p:nvSpPr>
        <p:spPr>
          <a:xfrm>
            <a:off x="4579404" y="1166887"/>
            <a:ext cx="6543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L" dirty="0"/>
              <a:t>DIO3</a:t>
            </a:r>
          </a:p>
        </p:txBody>
      </p:sp>
      <p:cxnSp>
        <p:nvCxnSpPr>
          <p:cNvPr id="18" name="Conector recto de flecha 17">
            <a:extLst>
              <a:ext uri="{FF2B5EF4-FFF2-40B4-BE49-F238E27FC236}">
                <a16:creationId xmlns:a16="http://schemas.microsoft.com/office/drawing/2014/main" id="{90A9F537-A513-40BB-BC00-B8485D6F9B89}"/>
              </a:ext>
            </a:extLst>
          </p:cNvPr>
          <p:cNvCxnSpPr/>
          <p:nvPr/>
        </p:nvCxnSpPr>
        <p:spPr>
          <a:xfrm>
            <a:off x="5273751" y="2638115"/>
            <a:ext cx="548640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9" name="CuadroTexto 18">
            <a:extLst>
              <a:ext uri="{FF2B5EF4-FFF2-40B4-BE49-F238E27FC236}">
                <a16:creationId xmlns:a16="http://schemas.microsoft.com/office/drawing/2014/main" id="{C159E92F-911B-49AD-A2B8-ED7366D078FB}"/>
              </a:ext>
            </a:extLst>
          </p:cNvPr>
          <p:cNvSpPr txBox="1"/>
          <p:nvPr/>
        </p:nvSpPr>
        <p:spPr>
          <a:xfrm>
            <a:off x="4433445" y="2448735"/>
            <a:ext cx="8210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dirty="0"/>
              <a:t>β</a:t>
            </a:r>
            <a:r>
              <a:rPr lang="es-CL" dirty="0"/>
              <a:t> </a:t>
            </a:r>
            <a:r>
              <a:rPr lang="es-CL" dirty="0" err="1"/>
              <a:t>actin</a:t>
            </a:r>
            <a:endParaRPr lang="es-CL" dirty="0"/>
          </a:p>
        </p:txBody>
      </p:sp>
      <p:sp>
        <p:nvSpPr>
          <p:cNvPr id="22" name="CuadroTexto 21">
            <a:extLst>
              <a:ext uri="{FF2B5EF4-FFF2-40B4-BE49-F238E27FC236}">
                <a16:creationId xmlns:a16="http://schemas.microsoft.com/office/drawing/2014/main" id="{38327BBA-D754-4100-8611-D4DBD1D8DB7D}"/>
              </a:ext>
            </a:extLst>
          </p:cNvPr>
          <p:cNvSpPr txBox="1"/>
          <p:nvPr/>
        </p:nvSpPr>
        <p:spPr>
          <a:xfrm rot="21100992">
            <a:off x="5606304" y="2582038"/>
            <a:ext cx="185659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L" sz="1600" dirty="0"/>
              <a:t>    G   N   G   N  G    N</a:t>
            </a:r>
          </a:p>
        </p:txBody>
      </p:sp>
      <p:sp>
        <p:nvSpPr>
          <p:cNvPr id="23" name="Rectángulo 22">
            <a:extLst>
              <a:ext uri="{FF2B5EF4-FFF2-40B4-BE49-F238E27FC236}">
                <a16:creationId xmlns:a16="http://schemas.microsoft.com/office/drawing/2014/main" id="{70CFAC13-4A2E-442C-8ACE-7E564CBCB776}"/>
              </a:ext>
            </a:extLst>
          </p:cNvPr>
          <p:cNvSpPr/>
          <p:nvPr/>
        </p:nvSpPr>
        <p:spPr>
          <a:xfrm>
            <a:off x="3928708" y="209725"/>
            <a:ext cx="4485450" cy="342270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24" name="CuadroTexto 23">
            <a:extLst>
              <a:ext uri="{FF2B5EF4-FFF2-40B4-BE49-F238E27FC236}">
                <a16:creationId xmlns:a16="http://schemas.microsoft.com/office/drawing/2014/main" id="{D95D2A58-DA04-4AB8-948A-A1CD1C8A71F0}"/>
              </a:ext>
            </a:extLst>
          </p:cNvPr>
          <p:cNvSpPr txBox="1"/>
          <p:nvPr/>
        </p:nvSpPr>
        <p:spPr>
          <a:xfrm>
            <a:off x="7504547" y="124527"/>
            <a:ext cx="9423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L" dirty="0" err="1"/>
              <a:t>Group</a:t>
            </a:r>
            <a:r>
              <a:rPr lang="es-CL" dirty="0"/>
              <a:t> 1</a:t>
            </a:r>
          </a:p>
        </p:txBody>
      </p:sp>
      <p:sp>
        <p:nvSpPr>
          <p:cNvPr id="26" name="Rectángulo 25">
            <a:extLst>
              <a:ext uri="{FF2B5EF4-FFF2-40B4-BE49-F238E27FC236}">
                <a16:creationId xmlns:a16="http://schemas.microsoft.com/office/drawing/2014/main" id="{27113262-55EF-459B-8B0C-528E07DB0C7B}"/>
              </a:ext>
            </a:extLst>
          </p:cNvPr>
          <p:cNvSpPr/>
          <p:nvPr/>
        </p:nvSpPr>
        <p:spPr>
          <a:xfrm>
            <a:off x="3928707" y="3673384"/>
            <a:ext cx="4485449" cy="301371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28" name="CuadroTexto 27">
            <a:extLst>
              <a:ext uri="{FF2B5EF4-FFF2-40B4-BE49-F238E27FC236}">
                <a16:creationId xmlns:a16="http://schemas.microsoft.com/office/drawing/2014/main" id="{F29F2DE9-1999-4DB0-AA1F-BF88C0137F93}"/>
              </a:ext>
            </a:extLst>
          </p:cNvPr>
          <p:cNvSpPr txBox="1"/>
          <p:nvPr/>
        </p:nvSpPr>
        <p:spPr>
          <a:xfrm>
            <a:off x="7477625" y="3632431"/>
            <a:ext cx="9423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L" dirty="0" err="1"/>
              <a:t>Group</a:t>
            </a:r>
            <a:r>
              <a:rPr lang="es-CL" dirty="0"/>
              <a:t> 2</a:t>
            </a:r>
          </a:p>
        </p:txBody>
      </p:sp>
    </p:spTree>
    <p:extLst>
      <p:ext uri="{BB962C8B-B14F-4D97-AF65-F5344CB8AC3E}">
        <p14:creationId xmlns:p14="http://schemas.microsoft.com/office/powerpoint/2010/main" val="31099768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3D2763AD-19D7-4963-8BBA-9AD50638A7A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074" t="35203" r="48234" b="32399"/>
          <a:stretch/>
        </p:blipFill>
        <p:spPr>
          <a:xfrm flipH="1">
            <a:off x="4443727" y="1613521"/>
            <a:ext cx="4475168" cy="3608141"/>
          </a:xfrm>
          <a:prstGeom prst="rect">
            <a:avLst/>
          </a:prstGeom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id="{4D157055-D294-4BE7-BBB8-948B55BF2DE4}"/>
              </a:ext>
            </a:extLst>
          </p:cNvPr>
          <p:cNvSpPr txBox="1"/>
          <p:nvPr/>
        </p:nvSpPr>
        <p:spPr>
          <a:xfrm>
            <a:off x="170566" y="582469"/>
            <a:ext cx="372537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L" b="1" dirty="0" err="1"/>
              <a:t>Deiodinase</a:t>
            </a:r>
            <a:r>
              <a:rPr lang="es-CL" b="1" dirty="0"/>
              <a:t> 3</a:t>
            </a:r>
          </a:p>
          <a:p>
            <a:endParaRPr lang="es-CL" dirty="0"/>
          </a:p>
          <a:p>
            <a:r>
              <a:rPr lang="es-CL" dirty="0"/>
              <a:t>N: NGT, normal </a:t>
            </a:r>
            <a:r>
              <a:rPr lang="es-CL" dirty="0" err="1"/>
              <a:t>glucose</a:t>
            </a:r>
            <a:r>
              <a:rPr lang="es-CL" dirty="0"/>
              <a:t> </a:t>
            </a:r>
            <a:r>
              <a:rPr lang="es-CL" dirty="0" err="1"/>
              <a:t>tolerant</a:t>
            </a:r>
            <a:endParaRPr lang="es-CL" dirty="0"/>
          </a:p>
          <a:p>
            <a:r>
              <a:rPr lang="es-CL" dirty="0"/>
              <a:t>G: GDM, </a:t>
            </a:r>
            <a:r>
              <a:rPr lang="es-CL" dirty="0" err="1"/>
              <a:t>gestational</a:t>
            </a:r>
            <a:r>
              <a:rPr lang="es-CL" dirty="0"/>
              <a:t> diabetes mellitus</a:t>
            </a:r>
          </a:p>
        </p:txBody>
      </p:sp>
      <p:sp>
        <p:nvSpPr>
          <p:cNvPr id="15" name="CuadroTexto 14">
            <a:extLst>
              <a:ext uri="{FF2B5EF4-FFF2-40B4-BE49-F238E27FC236}">
                <a16:creationId xmlns:a16="http://schemas.microsoft.com/office/drawing/2014/main" id="{FA1C5C8F-4FE1-4994-889D-57BA3687904E}"/>
              </a:ext>
            </a:extLst>
          </p:cNvPr>
          <p:cNvSpPr txBox="1"/>
          <p:nvPr/>
        </p:nvSpPr>
        <p:spPr>
          <a:xfrm>
            <a:off x="5355566" y="3013162"/>
            <a:ext cx="195919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L" sz="1600" dirty="0"/>
              <a:t>     G    </a:t>
            </a:r>
            <a:r>
              <a:rPr lang="es-CL" sz="1600" dirty="0" err="1"/>
              <a:t>G</a:t>
            </a:r>
            <a:r>
              <a:rPr lang="es-CL" sz="1600" dirty="0"/>
              <a:t>     N     </a:t>
            </a:r>
            <a:r>
              <a:rPr lang="es-CL" sz="1600" dirty="0" err="1"/>
              <a:t>N</a:t>
            </a:r>
            <a:r>
              <a:rPr lang="es-CL" sz="1600" dirty="0"/>
              <a:t>    </a:t>
            </a:r>
            <a:r>
              <a:rPr lang="es-CL" sz="1600" dirty="0" err="1"/>
              <a:t>N</a:t>
            </a:r>
            <a:r>
              <a:rPr lang="es-CL" sz="1600" dirty="0"/>
              <a:t> </a:t>
            </a:r>
          </a:p>
        </p:txBody>
      </p:sp>
      <p:cxnSp>
        <p:nvCxnSpPr>
          <p:cNvPr id="16" name="Conector recto de flecha 15">
            <a:extLst>
              <a:ext uri="{FF2B5EF4-FFF2-40B4-BE49-F238E27FC236}">
                <a16:creationId xmlns:a16="http://schemas.microsoft.com/office/drawing/2014/main" id="{28DFB548-326C-44EC-A198-E34653193394}"/>
              </a:ext>
            </a:extLst>
          </p:cNvPr>
          <p:cNvCxnSpPr/>
          <p:nvPr/>
        </p:nvCxnSpPr>
        <p:spPr>
          <a:xfrm>
            <a:off x="4999735" y="2925185"/>
            <a:ext cx="548640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7" name="CuadroTexto 16">
            <a:extLst>
              <a:ext uri="{FF2B5EF4-FFF2-40B4-BE49-F238E27FC236}">
                <a16:creationId xmlns:a16="http://schemas.microsoft.com/office/drawing/2014/main" id="{D28EC5D9-2EB0-4898-9526-13FCAF3FF65C}"/>
              </a:ext>
            </a:extLst>
          </p:cNvPr>
          <p:cNvSpPr txBox="1"/>
          <p:nvPr/>
        </p:nvSpPr>
        <p:spPr>
          <a:xfrm>
            <a:off x="4386899" y="2735805"/>
            <a:ext cx="6543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L" dirty="0"/>
              <a:t>DIO3</a:t>
            </a:r>
          </a:p>
        </p:txBody>
      </p:sp>
      <p:cxnSp>
        <p:nvCxnSpPr>
          <p:cNvPr id="18" name="Conector recto de flecha 17">
            <a:extLst>
              <a:ext uri="{FF2B5EF4-FFF2-40B4-BE49-F238E27FC236}">
                <a16:creationId xmlns:a16="http://schemas.microsoft.com/office/drawing/2014/main" id="{90A9F537-A513-40BB-BC00-B8485D6F9B89}"/>
              </a:ext>
            </a:extLst>
          </p:cNvPr>
          <p:cNvCxnSpPr/>
          <p:nvPr/>
        </p:nvCxnSpPr>
        <p:spPr>
          <a:xfrm>
            <a:off x="5547360" y="4599726"/>
            <a:ext cx="548640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9" name="CuadroTexto 18">
            <a:extLst>
              <a:ext uri="{FF2B5EF4-FFF2-40B4-BE49-F238E27FC236}">
                <a16:creationId xmlns:a16="http://schemas.microsoft.com/office/drawing/2014/main" id="{C159E92F-911B-49AD-A2B8-ED7366D078FB}"/>
              </a:ext>
            </a:extLst>
          </p:cNvPr>
          <p:cNvSpPr txBox="1"/>
          <p:nvPr/>
        </p:nvSpPr>
        <p:spPr>
          <a:xfrm>
            <a:off x="4707054" y="4410346"/>
            <a:ext cx="8210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dirty="0"/>
              <a:t>β</a:t>
            </a:r>
            <a:r>
              <a:rPr lang="es-CL" dirty="0"/>
              <a:t> </a:t>
            </a:r>
            <a:r>
              <a:rPr lang="es-CL" dirty="0" err="1"/>
              <a:t>actin</a:t>
            </a:r>
            <a:endParaRPr lang="es-CL" dirty="0"/>
          </a:p>
        </p:txBody>
      </p:sp>
      <p:sp>
        <p:nvSpPr>
          <p:cNvPr id="23" name="Rectángulo 22">
            <a:extLst>
              <a:ext uri="{FF2B5EF4-FFF2-40B4-BE49-F238E27FC236}">
                <a16:creationId xmlns:a16="http://schemas.microsoft.com/office/drawing/2014/main" id="{70CFAC13-4A2E-442C-8ACE-7E564CBCB776}"/>
              </a:ext>
            </a:extLst>
          </p:cNvPr>
          <p:cNvSpPr/>
          <p:nvPr/>
        </p:nvSpPr>
        <p:spPr>
          <a:xfrm>
            <a:off x="4240940" y="1846009"/>
            <a:ext cx="4677955" cy="342270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24" name="CuadroTexto 23">
            <a:extLst>
              <a:ext uri="{FF2B5EF4-FFF2-40B4-BE49-F238E27FC236}">
                <a16:creationId xmlns:a16="http://schemas.microsoft.com/office/drawing/2014/main" id="{D95D2A58-DA04-4AB8-948A-A1CD1C8A71F0}"/>
              </a:ext>
            </a:extLst>
          </p:cNvPr>
          <p:cNvSpPr txBox="1"/>
          <p:nvPr/>
        </p:nvSpPr>
        <p:spPr>
          <a:xfrm>
            <a:off x="7976521" y="2366473"/>
            <a:ext cx="9423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L" dirty="0" err="1"/>
              <a:t>Group</a:t>
            </a:r>
            <a:r>
              <a:rPr lang="es-CL" dirty="0"/>
              <a:t> 3</a:t>
            </a: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07F6FC6C-3206-4625-8DDC-BC15E0F5A22F}"/>
              </a:ext>
            </a:extLst>
          </p:cNvPr>
          <p:cNvSpPr txBox="1"/>
          <p:nvPr/>
        </p:nvSpPr>
        <p:spPr>
          <a:xfrm>
            <a:off x="6017330" y="4599726"/>
            <a:ext cx="195919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L" sz="1600" dirty="0"/>
              <a:t>     G    </a:t>
            </a:r>
            <a:r>
              <a:rPr lang="es-CL" sz="1600" dirty="0" err="1"/>
              <a:t>G</a:t>
            </a:r>
            <a:r>
              <a:rPr lang="es-CL" sz="1600" dirty="0"/>
              <a:t>     N     </a:t>
            </a:r>
            <a:r>
              <a:rPr lang="es-CL" sz="1600" dirty="0" err="1"/>
              <a:t>N</a:t>
            </a:r>
            <a:r>
              <a:rPr lang="es-CL" sz="1600" dirty="0"/>
              <a:t>    </a:t>
            </a:r>
            <a:r>
              <a:rPr lang="es-CL" sz="1600" dirty="0" err="1"/>
              <a:t>N</a:t>
            </a:r>
            <a:r>
              <a:rPr lang="es-CL" sz="16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430449344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151</Words>
  <Application>Microsoft Office PowerPoint</Application>
  <PresentationFormat>Panorámica</PresentationFormat>
  <Paragraphs>38</Paragraphs>
  <Slides>4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Tema de Office</vt:lpstr>
      <vt:lpstr>Supporting Information Westernblots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Supporting Information Westernblots</dc:title>
  <dc:creator>Enrique Guzman</dc:creator>
  <cp:lastModifiedBy>Enrique Guzman</cp:lastModifiedBy>
  <cp:revision>1</cp:revision>
  <dcterms:created xsi:type="dcterms:W3CDTF">2020-08-19T17:48:22Z</dcterms:created>
  <dcterms:modified xsi:type="dcterms:W3CDTF">2020-08-19T17:50:28Z</dcterms:modified>
</cp:coreProperties>
</file>