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8"/>
    <p:restoredTop sz="94690"/>
  </p:normalViewPr>
  <p:slideViewPr>
    <p:cSldViewPr snapToGrid="0" snapToObjects="1">
      <p:cViewPr varScale="1">
        <p:scale>
          <a:sx n="105" d="100"/>
          <a:sy n="105" d="100"/>
        </p:scale>
        <p:origin x="9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kiko/Desktop/200923tsutsu_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Sheet2!$B$12</c:f>
              <c:strCache>
                <c:ptCount val="1"/>
                <c:pt idx="0">
                  <c:v>Blood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Sheet2!$G$12:$I$12</c:f>
                <c:numCache>
                  <c:formatCode>General</c:formatCode>
                  <c:ptCount val="3"/>
                  <c:pt idx="0">
                    <c:v>3.9418712395572743E-2</c:v>
                  </c:pt>
                  <c:pt idx="1">
                    <c:v>4.7654829592304868E-2</c:v>
                  </c:pt>
                  <c:pt idx="2">
                    <c:v>3.07381489023584E-2</c:v>
                  </c:pt>
                </c:numCache>
              </c:numRef>
            </c:plus>
            <c:minus>
              <c:numRef>
                <c:f>Sheet2!$G$12:$I$12</c:f>
                <c:numCache>
                  <c:formatCode>General</c:formatCode>
                  <c:ptCount val="3"/>
                  <c:pt idx="0">
                    <c:v>3.9418712395572743E-2</c:v>
                  </c:pt>
                  <c:pt idx="1">
                    <c:v>4.7654829592304868E-2</c:v>
                  </c:pt>
                  <c:pt idx="2">
                    <c:v>3.07381489023584E-2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Sheet2!$C$11:$E$11</c:f>
              <c:strCache>
                <c:ptCount val="3"/>
                <c:pt idx="0">
                  <c:v>KIT ex13</c:v>
                </c:pt>
                <c:pt idx="1">
                  <c:v>KIT ex20</c:v>
                </c:pt>
                <c:pt idx="2">
                  <c:v>SNX25 ex18</c:v>
                </c:pt>
              </c:strCache>
            </c:strRef>
          </c:cat>
          <c:val>
            <c:numRef>
              <c:f>Sheet2!$C$12:$E$12</c:f>
              <c:numCache>
                <c:formatCode>General</c:formatCode>
                <c:ptCount val="3"/>
                <c:pt idx="0">
                  <c:v>1.0464711227683261</c:v>
                </c:pt>
                <c:pt idx="1">
                  <c:v>1.0365064316895709</c:v>
                </c:pt>
                <c:pt idx="2">
                  <c:v>0.98245664760084939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4B-C647-9C34-67F5E797105A}"/>
            </c:ext>
          </c:extLst>
        </c:ser>
        <c:ser>
          <c:idx val="1"/>
          <c:order val="1"/>
          <c:tx>
            <c:strRef>
              <c:f>Sheet2!$B$13</c:f>
              <c:strCache>
                <c:ptCount val="1"/>
                <c:pt idx="0">
                  <c:v>BM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Sheet2!$G$13:$I$13</c:f>
                <c:numCache>
                  <c:formatCode>General</c:formatCode>
                  <c:ptCount val="3"/>
                  <c:pt idx="0">
                    <c:v>6.0288981992145108E-2</c:v>
                  </c:pt>
                  <c:pt idx="1">
                    <c:v>5.9234546645606977E-2</c:v>
                  </c:pt>
                  <c:pt idx="2">
                    <c:v>8.9565008068399638E-3</c:v>
                  </c:pt>
                </c:numCache>
              </c:numRef>
            </c:plus>
            <c:minus>
              <c:numRef>
                <c:f>Sheet2!$G$13:$I$13</c:f>
                <c:numCache>
                  <c:formatCode>General</c:formatCode>
                  <c:ptCount val="3"/>
                  <c:pt idx="0">
                    <c:v>6.0288981992145108E-2</c:v>
                  </c:pt>
                  <c:pt idx="1">
                    <c:v>5.9234546645606977E-2</c:v>
                  </c:pt>
                  <c:pt idx="2">
                    <c:v>8.9565008068399638E-3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Sheet2!$C$11:$E$11</c:f>
              <c:strCache>
                <c:ptCount val="3"/>
                <c:pt idx="0">
                  <c:v>KIT ex13</c:v>
                </c:pt>
                <c:pt idx="1">
                  <c:v>KIT ex20</c:v>
                </c:pt>
                <c:pt idx="2">
                  <c:v>SNX25 ex18</c:v>
                </c:pt>
              </c:strCache>
            </c:strRef>
          </c:cat>
          <c:val>
            <c:numRef>
              <c:f>Sheet2!$C$13:$E$13</c:f>
              <c:numCache>
                <c:formatCode>General</c:formatCode>
                <c:ptCount val="3"/>
                <c:pt idx="0">
                  <c:v>0.89523885682474358</c:v>
                </c:pt>
                <c:pt idx="1">
                  <c:v>0.91832715159470646</c:v>
                </c:pt>
                <c:pt idx="2">
                  <c:v>0.88262342518336534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4B-C647-9C34-67F5E797105A}"/>
            </c:ext>
          </c:extLst>
        </c:ser>
        <c:ser>
          <c:idx val="2"/>
          <c:order val="2"/>
          <c:tx>
            <c:strRef>
              <c:f>Sheet2!$B$14</c:f>
              <c:strCache>
                <c:ptCount val="1"/>
                <c:pt idx="0">
                  <c:v>Dysgerminoma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Sheet2!$G$14:$I$14</c:f>
                <c:numCache>
                  <c:formatCode>General</c:formatCode>
                  <c:ptCount val="3"/>
                  <c:pt idx="0">
                    <c:v>2.9633906299047419E-3</c:v>
                  </c:pt>
                  <c:pt idx="1">
                    <c:v>9.3650489450379695E-2</c:v>
                  </c:pt>
                  <c:pt idx="2">
                    <c:v>5.1844209192685717E-2</c:v>
                  </c:pt>
                </c:numCache>
              </c:numRef>
            </c:plus>
            <c:minus>
              <c:numRef>
                <c:f>Sheet2!$G$14:$I$14</c:f>
                <c:numCache>
                  <c:formatCode>General</c:formatCode>
                  <c:ptCount val="3"/>
                  <c:pt idx="0">
                    <c:v>2.9633906299047419E-3</c:v>
                  </c:pt>
                  <c:pt idx="1">
                    <c:v>9.3650489450379695E-2</c:v>
                  </c:pt>
                  <c:pt idx="2">
                    <c:v>5.1844209192685717E-2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Sheet2!$C$11:$E$11</c:f>
              <c:strCache>
                <c:ptCount val="3"/>
                <c:pt idx="0">
                  <c:v>KIT ex13</c:v>
                </c:pt>
                <c:pt idx="1">
                  <c:v>KIT ex20</c:v>
                </c:pt>
                <c:pt idx="2">
                  <c:v>SNX25 ex18</c:v>
                </c:pt>
              </c:strCache>
            </c:strRef>
          </c:cat>
          <c:val>
            <c:numRef>
              <c:f>Sheet2!$C$14:$E$14</c:f>
              <c:numCache>
                <c:formatCode>General</c:formatCode>
                <c:ptCount val="3"/>
                <c:pt idx="0">
                  <c:v>1.1447901578923754</c:v>
                </c:pt>
                <c:pt idx="1">
                  <c:v>1.0817812108741431</c:v>
                </c:pt>
                <c:pt idx="2">
                  <c:v>1.2255379585088488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4B-C647-9C34-67F5E7971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0047056"/>
        <c:axId val="278316400"/>
      </c:barChart>
      <c:catAx>
        <c:axId val="20004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8316400"/>
        <c:crosses val="autoZero"/>
        <c:auto val="1"/>
        <c:lblAlgn val="ctr"/>
        <c:lblOffset val="100"/>
        <c:noMultiLvlLbl val="0"/>
      </c:catAx>
      <c:valAx>
        <c:axId val="278316400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004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26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37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1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9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83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83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73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8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02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08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96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hart" Target="../charts/chart1.xml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18F18BF-4311-C240-BAB8-417808944DDE}"/>
              </a:ext>
            </a:extLst>
          </p:cNvPr>
          <p:cNvSpPr txBox="1"/>
          <p:nvPr/>
        </p:nvSpPr>
        <p:spPr>
          <a:xfrm>
            <a:off x="900862" y="1567518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5A9FAE-94AB-3E46-8AAE-560C391F34EE}"/>
              </a:ext>
            </a:extLst>
          </p:cNvPr>
          <p:cNvSpPr txBox="1"/>
          <p:nvPr/>
        </p:nvSpPr>
        <p:spPr>
          <a:xfrm>
            <a:off x="2699508" y="78612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D816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867155F-C502-C447-894D-A0FE6A6A4C16}"/>
              </a:ext>
            </a:extLst>
          </p:cNvPr>
          <p:cNvSpPr txBox="1"/>
          <p:nvPr/>
        </p:nvSpPr>
        <p:spPr>
          <a:xfrm>
            <a:off x="964178" y="2863952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BM-2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1D9C0CA-4354-964E-9DDF-35A447C32C13}"/>
              </a:ext>
            </a:extLst>
          </p:cNvPr>
          <p:cNvSpPr txBox="1"/>
          <p:nvPr/>
        </p:nvSpPr>
        <p:spPr>
          <a:xfrm>
            <a:off x="-14773" y="648866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63">
            <a:extLst>
              <a:ext uri="{FF2B5EF4-FFF2-40B4-BE49-F238E27FC236}">
                <a16:creationId xmlns:a16="http://schemas.microsoft.com/office/drawing/2014/main" id="{67A46666-AC78-2D4A-8C41-7808FD7FD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224" y="658291"/>
            <a:ext cx="10134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0" lang="en-US" altLang="ja-JP" sz="1200" i="1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KI</a:t>
            </a:r>
            <a:r>
              <a:rPr lang="en-US" altLang="ja-JP" sz="1200" i="1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T </a:t>
            </a:r>
            <a:r>
              <a:rPr lang="en-US" altLang="ja-JP" sz="12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exon 17</a:t>
            </a:r>
            <a:endParaRPr lang="ja-JP" altLang="en-US" sz="1200">
              <a:latin typeface="Arial" panose="020B0604020202020204" pitchFamily="34" charset="0"/>
              <a:ea typeface="メイリオ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71">
            <a:extLst>
              <a:ext uri="{FF2B5EF4-FFF2-40B4-BE49-F238E27FC236}">
                <a16:creationId xmlns:a16="http://schemas.microsoft.com/office/drawing/2014/main" id="{B56E3944-93D1-E348-980E-EB7F5E5AE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990" y="118359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A</a:t>
            </a:r>
            <a:endParaRPr lang="ja-JP" altLang="en-US" sz="1800">
              <a:latin typeface="Arial" panose="020B0604020202020204" pitchFamily="34" charset="0"/>
              <a:ea typeface="メイリオ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71">
            <a:extLst>
              <a:ext uri="{FF2B5EF4-FFF2-40B4-BE49-F238E27FC236}">
                <a16:creationId xmlns:a16="http://schemas.microsoft.com/office/drawing/2014/main" id="{D04FAC4B-9354-0F48-B1E8-A90623A9A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990" y="3676545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B</a:t>
            </a:r>
            <a:endParaRPr lang="ja-JP" altLang="en-US" sz="1800">
              <a:latin typeface="Arial" panose="020B0604020202020204" pitchFamily="34" charset="0"/>
              <a:ea typeface="メイリオ" charset="0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EA02C2D-E1B5-F742-90C7-5AE5630CF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75" y="1053664"/>
            <a:ext cx="2539019" cy="2520000"/>
          </a:xfrm>
          <a:prstGeom prst="rect">
            <a:avLst/>
          </a:prstGeom>
        </p:spPr>
      </p:pic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EF18E47-AFE6-8F48-B74A-B82E8193C381}"/>
              </a:ext>
            </a:extLst>
          </p:cNvPr>
          <p:cNvGrpSpPr/>
          <p:nvPr/>
        </p:nvGrpSpPr>
        <p:grpSpPr>
          <a:xfrm>
            <a:off x="1666976" y="3947673"/>
            <a:ext cx="2645548" cy="2743200"/>
            <a:chOff x="2605760" y="1484194"/>
            <a:chExt cx="2645548" cy="2743200"/>
          </a:xfrm>
        </p:grpSpPr>
        <p:graphicFrame>
          <p:nvGraphicFramePr>
            <p:cNvPr id="19" name="グラフ 18">
              <a:extLst>
                <a:ext uri="{FF2B5EF4-FFF2-40B4-BE49-F238E27FC236}">
                  <a16:creationId xmlns:a16="http://schemas.microsoft.com/office/drawing/2014/main" id="{EB905FF5-42B7-A74C-8968-D9587DF99F3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76697747"/>
                </p:ext>
              </p:extLst>
            </p:nvPr>
          </p:nvGraphicFramePr>
          <p:xfrm>
            <a:off x="2882758" y="1484194"/>
            <a:ext cx="23685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C26F9FB-B31B-0749-8B51-A687ABE716D9}"/>
                </a:ext>
              </a:extLst>
            </p:cNvPr>
            <p:cNvSpPr txBox="1"/>
            <p:nvPr/>
          </p:nvSpPr>
          <p:spPr>
            <a:xfrm rot="16200000">
              <a:off x="1739016" y="2449142"/>
              <a:ext cx="20104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Ratio to the healthy control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1" name="図 30">
            <a:extLst>
              <a:ext uri="{FF2B5EF4-FFF2-40B4-BE49-F238E27FC236}">
                <a16:creationId xmlns:a16="http://schemas.microsoft.com/office/drawing/2014/main" id="{CA326BC5-0D04-2148-BC63-58FBE75C1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961" y="1353877"/>
            <a:ext cx="1501140" cy="1226820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7CAB36FF-5FC3-6940-BE3E-BC4259671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1671" y="1353877"/>
            <a:ext cx="1539240" cy="123444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10DEEF43-2759-FA4D-BF7A-74683EEF7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3961" y="2909455"/>
            <a:ext cx="1501140" cy="1196340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98300EF4-C463-374D-85DF-2FA9DDA368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5319" y="2909455"/>
            <a:ext cx="1524000" cy="119634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26DF2C35-CB12-D64D-94FE-1391FBF84488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773961" y="4467881"/>
            <a:ext cx="1524000" cy="120396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B8AA9BA9-F71E-8D44-8737-C82407C163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6751" y="4467881"/>
            <a:ext cx="1531620" cy="12192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92CA858-1AB5-ED4D-B57A-359904AD8648}"/>
              </a:ext>
            </a:extLst>
          </p:cNvPr>
          <p:cNvSpPr txBox="1"/>
          <p:nvPr/>
        </p:nvSpPr>
        <p:spPr>
          <a:xfrm>
            <a:off x="6250911" y="101983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D816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CC44173-D467-2741-9106-6B29157D5745}"/>
              </a:ext>
            </a:extLst>
          </p:cNvPr>
          <p:cNvSpPr txBox="1"/>
          <p:nvPr/>
        </p:nvSpPr>
        <p:spPr>
          <a:xfrm>
            <a:off x="5063562" y="655285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exon 17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71D92BA-C128-C04A-9EA5-CB4433A3B76F}"/>
              </a:ext>
            </a:extLst>
          </p:cNvPr>
          <p:cNvSpPr txBox="1"/>
          <p:nvPr/>
        </p:nvSpPr>
        <p:spPr>
          <a:xfrm>
            <a:off x="7918149" y="101983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Common SNP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11C3F3C-CD78-0944-A502-1BF54FD0A781}"/>
              </a:ext>
            </a:extLst>
          </p:cNvPr>
          <p:cNvSpPr txBox="1"/>
          <p:nvPr/>
        </p:nvSpPr>
        <p:spPr>
          <a:xfrm>
            <a:off x="7261341" y="655285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Intron 17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285CE5A-71CB-2848-BA6D-CE6AC84F313C}"/>
              </a:ext>
            </a:extLst>
          </p:cNvPr>
          <p:cNvSpPr txBox="1"/>
          <p:nvPr/>
        </p:nvSpPr>
        <p:spPr>
          <a:xfrm>
            <a:off x="5028750" y="1870563"/>
            <a:ext cx="655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Type A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388C23F-D4A3-A540-AA80-4A5C27191CD1}"/>
              </a:ext>
            </a:extLst>
          </p:cNvPr>
          <p:cNvSpPr txBox="1"/>
          <p:nvPr/>
        </p:nvSpPr>
        <p:spPr>
          <a:xfrm>
            <a:off x="5022371" y="3447069"/>
            <a:ext cx="663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Type B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88FD25D-CB19-9149-8610-4FFB651107A9}"/>
              </a:ext>
            </a:extLst>
          </p:cNvPr>
          <p:cNvSpPr txBox="1"/>
          <p:nvPr/>
        </p:nvSpPr>
        <p:spPr>
          <a:xfrm>
            <a:off x="5015959" y="5023575"/>
            <a:ext cx="671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Type C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651E11D-9E59-FE44-9A12-8528C482E03C}"/>
              </a:ext>
            </a:extLst>
          </p:cNvPr>
          <p:cNvSpPr txBox="1"/>
          <p:nvPr/>
        </p:nvSpPr>
        <p:spPr>
          <a:xfrm>
            <a:off x="7357279" y="2081583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-----</a:t>
            </a:r>
            <a:endParaRPr kumimoji="1" lang="ja-JP" altLang="en-US" sz="12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7F63EF0-F0FC-5D4A-B023-89A94C4FE2A1}"/>
              </a:ext>
            </a:extLst>
          </p:cNvPr>
          <p:cNvSpPr/>
          <p:nvPr/>
        </p:nvSpPr>
        <p:spPr>
          <a:xfrm>
            <a:off x="6415403" y="1354576"/>
            <a:ext cx="252000" cy="4346573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908EE0F-8AC7-DA47-B0A0-EC2F36E26D9D}"/>
              </a:ext>
            </a:extLst>
          </p:cNvPr>
          <p:cNvSpPr/>
          <p:nvPr/>
        </p:nvSpPr>
        <p:spPr>
          <a:xfrm>
            <a:off x="8531219" y="1340508"/>
            <a:ext cx="72000" cy="438877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6036CDE-5108-0E45-B8EC-31E0FD3918A8}"/>
              </a:ext>
            </a:extLst>
          </p:cNvPr>
          <p:cNvSpPr txBox="1"/>
          <p:nvPr/>
        </p:nvSpPr>
        <p:spPr>
          <a:xfrm>
            <a:off x="7357279" y="3628811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-----</a:t>
            </a:r>
            <a:endParaRPr kumimoji="1" lang="ja-JP" altLang="en-US" sz="12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EA869D2-C6A0-4A44-B17A-C49C77AC6430}"/>
              </a:ext>
            </a:extLst>
          </p:cNvPr>
          <p:cNvSpPr txBox="1"/>
          <p:nvPr/>
        </p:nvSpPr>
        <p:spPr>
          <a:xfrm>
            <a:off x="7357279" y="5164255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-----</a:t>
            </a:r>
            <a:endParaRPr kumimoji="1" lang="ja-JP" altLang="en-US" sz="1200"/>
          </a:p>
        </p:txBody>
      </p:sp>
      <p:sp>
        <p:nvSpPr>
          <p:cNvPr id="50" name="テキスト ボックス 71">
            <a:extLst>
              <a:ext uri="{FF2B5EF4-FFF2-40B4-BE49-F238E27FC236}">
                <a16:creationId xmlns:a16="http://schemas.microsoft.com/office/drawing/2014/main" id="{C8E97B2D-FD39-AA48-A30B-7C4349C39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179" y="118359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C</a:t>
            </a:r>
            <a:endParaRPr lang="ja-JP" altLang="en-US" sz="1800">
              <a:latin typeface="Arial" panose="020B0604020202020204" pitchFamily="34" charset="0"/>
              <a:ea typeface="メイリオ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06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16132</TotalTime>
  <Words>34</Words>
  <Application>Microsoft Macintosh PowerPoint</Application>
  <PresentationFormat>A4 210 x 297 mm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堤 真紀子</dc:creator>
  <cp:lastModifiedBy>堤 真紀子</cp:lastModifiedBy>
  <cp:revision>81</cp:revision>
  <dcterms:created xsi:type="dcterms:W3CDTF">2020-02-04T06:32:31Z</dcterms:created>
  <dcterms:modified xsi:type="dcterms:W3CDTF">2020-09-24T01:37:07Z</dcterms:modified>
</cp:coreProperties>
</file>