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302" r:id="rId3"/>
    <p:sldId id="305" r:id="rId4"/>
    <p:sldId id="306" r:id="rId5"/>
    <p:sldId id="271" r:id="rId6"/>
    <p:sldId id="309" r:id="rId7"/>
    <p:sldId id="301" r:id="rId8"/>
    <p:sldId id="303" r:id="rId9"/>
    <p:sldId id="304" r:id="rId10"/>
    <p:sldId id="307" r:id="rId11"/>
    <p:sldId id="308" r:id="rId1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9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2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ropbox\My%20Dropbox\Work\GRU\Data\Neutophils,%20MPO\RYAN%20Neutrophyles%20data\Human%20Nutrophils\1st%20Expt%20Control%20PMA%20NC%20C\1st%20expt%20with%20human%20nutrophils%20ryan%20exsel%20plus%20gigHuman%20PMN%20CL%20Assay-5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470170800787916"/>
          <c:y val="4.0812817058840385E-2"/>
          <c:w val="0.86940993180306647"/>
          <c:h val="0.84333591279508568"/>
        </c:manualLayout>
      </c:layout>
      <c:lineChart>
        <c:grouping val="standard"/>
        <c:varyColors val="0"/>
        <c:ser>
          <c:idx val="1"/>
          <c:order val="0"/>
          <c:tx>
            <c:v>300uM Niacin</c:v>
          </c:tx>
          <c:spPr>
            <a:ln w="25400">
              <a:solidFill>
                <a:srgbClr val="993366"/>
              </a:solidFill>
              <a:prstDash val="solid"/>
            </a:ln>
          </c:spPr>
          <c:marker>
            <c:symbol val="none"/>
          </c:marker>
          <c:val>
            <c:numRef>
              <c:f>'All Cycles'!$D$115:$CL$115</c:f>
              <c:numCache>
                <c:formatCode>General</c:formatCode>
                <c:ptCount val="87"/>
                <c:pt idx="0">
                  <c:v>1908.125</c:v>
                </c:pt>
                <c:pt idx="1">
                  <c:v>1768.5</c:v>
                </c:pt>
                <c:pt idx="2">
                  <c:v>1605.25</c:v>
                </c:pt>
                <c:pt idx="3">
                  <c:v>1608.25</c:v>
                </c:pt>
                <c:pt idx="4">
                  <c:v>1662.75</c:v>
                </c:pt>
                <c:pt idx="5">
                  <c:v>1750.875</c:v>
                </c:pt>
                <c:pt idx="6">
                  <c:v>1902.375</c:v>
                </c:pt>
                <c:pt idx="7">
                  <c:v>2047.5</c:v>
                </c:pt>
                <c:pt idx="8">
                  <c:v>2234.375</c:v>
                </c:pt>
                <c:pt idx="9">
                  <c:v>2378.875</c:v>
                </c:pt>
                <c:pt idx="10">
                  <c:v>2527.875</c:v>
                </c:pt>
                <c:pt idx="11">
                  <c:v>2631.5</c:v>
                </c:pt>
                <c:pt idx="12">
                  <c:v>2697.125</c:v>
                </c:pt>
                <c:pt idx="13">
                  <c:v>2707.625</c:v>
                </c:pt>
                <c:pt idx="14">
                  <c:v>2766.5</c:v>
                </c:pt>
                <c:pt idx="15">
                  <c:v>2780.5</c:v>
                </c:pt>
                <c:pt idx="16">
                  <c:v>2746.625</c:v>
                </c:pt>
                <c:pt idx="17">
                  <c:v>2739.375</c:v>
                </c:pt>
                <c:pt idx="18">
                  <c:v>2700.875</c:v>
                </c:pt>
                <c:pt idx="19">
                  <c:v>2645.875</c:v>
                </c:pt>
                <c:pt idx="20">
                  <c:v>2639.625</c:v>
                </c:pt>
                <c:pt idx="21">
                  <c:v>2622.25</c:v>
                </c:pt>
                <c:pt idx="22">
                  <c:v>2607.25</c:v>
                </c:pt>
                <c:pt idx="23">
                  <c:v>2569.125</c:v>
                </c:pt>
                <c:pt idx="24">
                  <c:v>2524.125</c:v>
                </c:pt>
                <c:pt idx="25">
                  <c:v>2499</c:v>
                </c:pt>
                <c:pt idx="26">
                  <c:v>2501.5</c:v>
                </c:pt>
                <c:pt idx="27">
                  <c:v>2447.25</c:v>
                </c:pt>
                <c:pt idx="28">
                  <c:v>2451</c:v>
                </c:pt>
                <c:pt idx="29">
                  <c:v>2372.625</c:v>
                </c:pt>
                <c:pt idx="30">
                  <c:v>2388.75</c:v>
                </c:pt>
                <c:pt idx="31">
                  <c:v>2350.75</c:v>
                </c:pt>
                <c:pt idx="32">
                  <c:v>2306.875</c:v>
                </c:pt>
                <c:pt idx="33">
                  <c:v>2348.625</c:v>
                </c:pt>
                <c:pt idx="34">
                  <c:v>2280.875</c:v>
                </c:pt>
                <c:pt idx="35">
                  <c:v>2296.625</c:v>
                </c:pt>
                <c:pt idx="36">
                  <c:v>2261.5</c:v>
                </c:pt>
                <c:pt idx="37">
                  <c:v>2235.75</c:v>
                </c:pt>
                <c:pt idx="38">
                  <c:v>2241.375</c:v>
                </c:pt>
                <c:pt idx="39">
                  <c:v>2240.125</c:v>
                </c:pt>
                <c:pt idx="40">
                  <c:v>2193.5</c:v>
                </c:pt>
                <c:pt idx="41">
                  <c:v>2200.625</c:v>
                </c:pt>
                <c:pt idx="42">
                  <c:v>2171.125</c:v>
                </c:pt>
                <c:pt idx="43">
                  <c:v>2195</c:v>
                </c:pt>
                <c:pt idx="44">
                  <c:v>2166.5</c:v>
                </c:pt>
                <c:pt idx="45">
                  <c:v>2162.375</c:v>
                </c:pt>
                <c:pt idx="46">
                  <c:v>2127.375</c:v>
                </c:pt>
                <c:pt idx="47">
                  <c:v>2131.625</c:v>
                </c:pt>
                <c:pt idx="48">
                  <c:v>2136.875</c:v>
                </c:pt>
                <c:pt idx="49">
                  <c:v>2117.75</c:v>
                </c:pt>
                <c:pt idx="50">
                  <c:v>2119.125</c:v>
                </c:pt>
                <c:pt idx="51">
                  <c:v>2129.125</c:v>
                </c:pt>
                <c:pt idx="52">
                  <c:v>2104.75</c:v>
                </c:pt>
                <c:pt idx="53">
                  <c:v>2105.375</c:v>
                </c:pt>
                <c:pt idx="54">
                  <c:v>2111.25</c:v>
                </c:pt>
                <c:pt idx="55">
                  <c:v>2132.375</c:v>
                </c:pt>
                <c:pt idx="56">
                  <c:v>2110.125</c:v>
                </c:pt>
                <c:pt idx="57">
                  <c:v>2088.125</c:v>
                </c:pt>
                <c:pt idx="58">
                  <c:v>2080.75</c:v>
                </c:pt>
                <c:pt idx="59">
                  <c:v>2117.625</c:v>
                </c:pt>
                <c:pt idx="60">
                  <c:v>2078.375</c:v>
                </c:pt>
                <c:pt idx="61">
                  <c:v>2083.875</c:v>
                </c:pt>
                <c:pt idx="62">
                  <c:v>2084.625</c:v>
                </c:pt>
                <c:pt idx="63">
                  <c:v>2089.625</c:v>
                </c:pt>
                <c:pt idx="64">
                  <c:v>2067.625</c:v>
                </c:pt>
                <c:pt idx="65">
                  <c:v>2079</c:v>
                </c:pt>
                <c:pt idx="66">
                  <c:v>2066.375</c:v>
                </c:pt>
                <c:pt idx="67">
                  <c:v>2052.375</c:v>
                </c:pt>
                <c:pt idx="68">
                  <c:v>2024.375</c:v>
                </c:pt>
                <c:pt idx="69">
                  <c:v>2074.5</c:v>
                </c:pt>
                <c:pt idx="70">
                  <c:v>2056.75</c:v>
                </c:pt>
                <c:pt idx="71">
                  <c:v>2033.625</c:v>
                </c:pt>
                <c:pt idx="72">
                  <c:v>2067.75</c:v>
                </c:pt>
                <c:pt idx="73">
                  <c:v>2034.875</c:v>
                </c:pt>
                <c:pt idx="74">
                  <c:v>2026.375</c:v>
                </c:pt>
                <c:pt idx="75">
                  <c:v>2029.875</c:v>
                </c:pt>
                <c:pt idx="76">
                  <c:v>2025.75</c:v>
                </c:pt>
                <c:pt idx="77">
                  <c:v>2025.125</c:v>
                </c:pt>
                <c:pt idx="78">
                  <c:v>2032.25</c:v>
                </c:pt>
                <c:pt idx="79">
                  <c:v>2031.25</c:v>
                </c:pt>
                <c:pt idx="80">
                  <c:v>2000.75</c:v>
                </c:pt>
                <c:pt idx="81">
                  <c:v>1969.625</c:v>
                </c:pt>
                <c:pt idx="82">
                  <c:v>1995.75</c:v>
                </c:pt>
                <c:pt idx="83">
                  <c:v>1964.875</c:v>
                </c:pt>
                <c:pt idx="84">
                  <c:v>1958</c:v>
                </c:pt>
                <c:pt idx="85">
                  <c:v>1951.375</c:v>
                </c:pt>
                <c:pt idx="86">
                  <c:v>1951.5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40-43FE-AA35-0B2F4E233208}"/>
            </c:ext>
          </c:extLst>
        </c:ser>
        <c:ser>
          <c:idx val="2"/>
          <c:order val="1"/>
          <c:tx>
            <c:v>50uM Niacin</c:v>
          </c:tx>
          <c:spPr>
            <a:ln w="25400">
              <a:solidFill>
                <a:srgbClr val="90713A"/>
              </a:solidFill>
              <a:prstDash val="solid"/>
            </a:ln>
          </c:spPr>
          <c:marker>
            <c:symbol val="none"/>
          </c:marker>
          <c:val>
            <c:numRef>
              <c:f>'All Cycles'!$D$102:$CL$102</c:f>
              <c:numCache>
                <c:formatCode>General</c:formatCode>
                <c:ptCount val="87"/>
                <c:pt idx="0">
                  <c:v>4863.375</c:v>
                </c:pt>
                <c:pt idx="1">
                  <c:v>4614.625</c:v>
                </c:pt>
                <c:pt idx="2">
                  <c:v>4218.375</c:v>
                </c:pt>
                <c:pt idx="3">
                  <c:v>4383.25</c:v>
                </c:pt>
                <c:pt idx="4">
                  <c:v>4647.625</c:v>
                </c:pt>
                <c:pt idx="5">
                  <c:v>5109.25</c:v>
                </c:pt>
                <c:pt idx="6">
                  <c:v>5629.875</c:v>
                </c:pt>
                <c:pt idx="7">
                  <c:v>6253.5</c:v>
                </c:pt>
                <c:pt idx="8">
                  <c:v>6785</c:v>
                </c:pt>
                <c:pt idx="9">
                  <c:v>7317.375</c:v>
                </c:pt>
                <c:pt idx="10">
                  <c:v>7716.25</c:v>
                </c:pt>
                <c:pt idx="11">
                  <c:v>7987.625</c:v>
                </c:pt>
                <c:pt idx="12">
                  <c:v>8242.5</c:v>
                </c:pt>
                <c:pt idx="13">
                  <c:v>8393.125</c:v>
                </c:pt>
                <c:pt idx="14">
                  <c:v>8457.375</c:v>
                </c:pt>
                <c:pt idx="15">
                  <c:v>8548.5</c:v>
                </c:pt>
                <c:pt idx="16">
                  <c:v>8471</c:v>
                </c:pt>
                <c:pt idx="17">
                  <c:v>8405.75</c:v>
                </c:pt>
                <c:pt idx="18">
                  <c:v>8373.25</c:v>
                </c:pt>
                <c:pt idx="19">
                  <c:v>8307.625</c:v>
                </c:pt>
                <c:pt idx="20">
                  <c:v>8151.625</c:v>
                </c:pt>
                <c:pt idx="21">
                  <c:v>8112.375</c:v>
                </c:pt>
                <c:pt idx="22">
                  <c:v>7945.125</c:v>
                </c:pt>
                <c:pt idx="23">
                  <c:v>7887.875</c:v>
                </c:pt>
                <c:pt idx="24">
                  <c:v>7764.125</c:v>
                </c:pt>
                <c:pt idx="25">
                  <c:v>7691.375</c:v>
                </c:pt>
                <c:pt idx="26">
                  <c:v>7580.375</c:v>
                </c:pt>
                <c:pt idx="27">
                  <c:v>7510.75</c:v>
                </c:pt>
                <c:pt idx="28">
                  <c:v>7459.625</c:v>
                </c:pt>
                <c:pt idx="29">
                  <c:v>7353.75</c:v>
                </c:pt>
                <c:pt idx="30">
                  <c:v>7281.5</c:v>
                </c:pt>
                <c:pt idx="31">
                  <c:v>7195.75</c:v>
                </c:pt>
                <c:pt idx="32">
                  <c:v>7077.5</c:v>
                </c:pt>
                <c:pt idx="33">
                  <c:v>7084.375</c:v>
                </c:pt>
                <c:pt idx="34">
                  <c:v>6972.625</c:v>
                </c:pt>
                <c:pt idx="35">
                  <c:v>6895.5</c:v>
                </c:pt>
                <c:pt idx="36">
                  <c:v>6888.75</c:v>
                </c:pt>
                <c:pt idx="37">
                  <c:v>6830.875</c:v>
                </c:pt>
                <c:pt idx="38">
                  <c:v>6792.375</c:v>
                </c:pt>
                <c:pt idx="39">
                  <c:v>6739.625</c:v>
                </c:pt>
                <c:pt idx="40">
                  <c:v>6661.625</c:v>
                </c:pt>
                <c:pt idx="41">
                  <c:v>6645</c:v>
                </c:pt>
                <c:pt idx="42">
                  <c:v>6566.25</c:v>
                </c:pt>
                <c:pt idx="43">
                  <c:v>6554.375</c:v>
                </c:pt>
                <c:pt idx="44">
                  <c:v>6498.5</c:v>
                </c:pt>
                <c:pt idx="45">
                  <c:v>6435.375</c:v>
                </c:pt>
                <c:pt idx="46">
                  <c:v>6432.125</c:v>
                </c:pt>
                <c:pt idx="47">
                  <c:v>6389.375</c:v>
                </c:pt>
                <c:pt idx="48">
                  <c:v>6416.375</c:v>
                </c:pt>
                <c:pt idx="49">
                  <c:v>6359.875</c:v>
                </c:pt>
                <c:pt idx="50">
                  <c:v>6369.375</c:v>
                </c:pt>
                <c:pt idx="51">
                  <c:v>6363.25</c:v>
                </c:pt>
                <c:pt idx="52">
                  <c:v>6381.125</c:v>
                </c:pt>
                <c:pt idx="53">
                  <c:v>6298.5</c:v>
                </c:pt>
                <c:pt idx="54">
                  <c:v>6275.375</c:v>
                </c:pt>
                <c:pt idx="55">
                  <c:v>6266.125</c:v>
                </c:pt>
                <c:pt idx="56">
                  <c:v>6232.125</c:v>
                </c:pt>
                <c:pt idx="57">
                  <c:v>6233.625</c:v>
                </c:pt>
                <c:pt idx="58">
                  <c:v>6226.375</c:v>
                </c:pt>
                <c:pt idx="59">
                  <c:v>6195.375</c:v>
                </c:pt>
                <c:pt idx="60">
                  <c:v>6205.25</c:v>
                </c:pt>
                <c:pt idx="61">
                  <c:v>6175.5</c:v>
                </c:pt>
                <c:pt idx="62">
                  <c:v>6142.25</c:v>
                </c:pt>
                <c:pt idx="63">
                  <c:v>6122.125</c:v>
                </c:pt>
                <c:pt idx="64">
                  <c:v>6173.75</c:v>
                </c:pt>
                <c:pt idx="65">
                  <c:v>6154</c:v>
                </c:pt>
                <c:pt idx="66">
                  <c:v>6177.5</c:v>
                </c:pt>
                <c:pt idx="67">
                  <c:v>6135</c:v>
                </c:pt>
                <c:pt idx="68">
                  <c:v>6140</c:v>
                </c:pt>
                <c:pt idx="69">
                  <c:v>6130</c:v>
                </c:pt>
                <c:pt idx="70">
                  <c:v>6037.5</c:v>
                </c:pt>
                <c:pt idx="71">
                  <c:v>6093.25</c:v>
                </c:pt>
                <c:pt idx="72">
                  <c:v>6031.375</c:v>
                </c:pt>
                <c:pt idx="73">
                  <c:v>6073.25</c:v>
                </c:pt>
                <c:pt idx="74">
                  <c:v>6035.5</c:v>
                </c:pt>
                <c:pt idx="75">
                  <c:v>6093</c:v>
                </c:pt>
                <c:pt idx="76">
                  <c:v>6035.125</c:v>
                </c:pt>
                <c:pt idx="77">
                  <c:v>6082.25</c:v>
                </c:pt>
                <c:pt idx="78">
                  <c:v>6050</c:v>
                </c:pt>
                <c:pt idx="79">
                  <c:v>6021</c:v>
                </c:pt>
                <c:pt idx="80">
                  <c:v>5990.75</c:v>
                </c:pt>
                <c:pt idx="81">
                  <c:v>6041</c:v>
                </c:pt>
                <c:pt idx="82">
                  <c:v>6004.375</c:v>
                </c:pt>
                <c:pt idx="83">
                  <c:v>5973.375</c:v>
                </c:pt>
                <c:pt idx="84">
                  <c:v>5988.625</c:v>
                </c:pt>
                <c:pt idx="85">
                  <c:v>5957.75</c:v>
                </c:pt>
                <c:pt idx="86">
                  <c:v>5992.125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A40-43FE-AA35-0B2F4E233208}"/>
            </c:ext>
          </c:extLst>
        </c:ser>
        <c:ser>
          <c:idx val="3"/>
          <c:order val="2"/>
          <c:tx>
            <c:v>PMA</c:v>
          </c:tx>
          <c:spPr>
            <a:ln w="25400">
              <a:solidFill>
                <a:srgbClr val="666699"/>
              </a:solidFill>
              <a:prstDash val="solid"/>
            </a:ln>
          </c:spPr>
          <c:marker>
            <c:symbol val="none"/>
          </c:marker>
          <c:val>
            <c:numRef>
              <c:f>'All Cycles'!$D$90:$CL$90</c:f>
              <c:numCache>
                <c:formatCode>General</c:formatCode>
                <c:ptCount val="87"/>
                <c:pt idx="0">
                  <c:v>3641.1666666666665</c:v>
                </c:pt>
                <c:pt idx="1">
                  <c:v>3460.8333333333335</c:v>
                </c:pt>
                <c:pt idx="2">
                  <c:v>3201.3333333333335</c:v>
                </c:pt>
                <c:pt idx="3">
                  <c:v>3293</c:v>
                </c:pt>
                <c:pt idx="4">
                  <c:v>3681.6666666666665</c:v>
                </c:pt>
                <c:pt idx="5">
                  <c:v>4257.5</c:v>
                </c:pt>
                <c:pt idx="6">
                  <c:v>5038.333333333333</c:v>
                </c:pt>
                <c:pt idx="7">
                  <c:v>5782.166666666667</c:v>
                </c:pt>
                <c:pt idx="8">
                  <c:v>6620.166666666667</c:v>
                </c:pt>
                <c:pt idx="9">
                  <c:v>7369.166666666667</c:v>
                </c:pt>
                <c:pt idx="10">
                  <c:v>8181</c:v>
                </c:pt>
                <c:pt idx="11">
                  <c:v>8831.5</c:v>
                </c:pt>
                <c:pt idx="12">
                  <c:v>9344.8333333333339</c:v>
                </c:pt>
                <c:pt idx="13">
                  <c:v>9912.3333333333339</c:v>
                </c:pt>
                <c:pt idx="14">
                  <c:v>10329.5</c:v>
                </c:pt>
                <c:pt idx="15">
                  <c:v>10567.333333333334</c:v>
                </c:pt>
                <c:pt idx="16">
                  <c:v>10740.166666666666</c:v>
                </c:pt>
                <c:pt idx="17">
                  <c:v>10971.166666666666</c:v>
                </c:pt>
                <c:pt idx="18">
                  <c:v>11098.666666666666</c:v>
                </c:pt>
                <c:pt idx="19">
                  <c:v>11104.333333333334</c:v>
                </c:pt>
                <c:pt idx="20">
                  <c:v>11248.333333333334</c:v>
                </c:pt>
                <c:pt idx="21">
                  <c:v>11262.5</c:v>
                </c:pt>
                <c:pt idx="22">
                  <c:v>11250.166666666666</c:v>
                </c:pt>
                <c:pt idx="23">
                  <c:v>11216.333333333334</c:v>
                </c:pt>
                <c:pt idx="24">
                  <c:v>11218.5</c:v>
                </c:pt>
                <c:pt idx="25">
                  <c:v>11148.833333333334</c:v>
                </c:pt>
                <c:pt idx="26">
                  <c:v>11149.5</c:v>
                </c:pt>
                <c:pt idx="27">
                  <c:v>11078.666666666666</c:v>
                </c:pt>
                <c:pt idx="28">
                  <c:v>10970.666666666666</c:v>
                </c:pt>
                <c:pt idx="29">
                  <c:v>10919.166666666666</c:v>
                </c:pt>
                <c:pt idx="30">
                  <c:v>10866</c:v>
                </c:pt>
                <c:pt idx="31">
                  <c:v>10728.333333333334</c:v>
                </c:pt>
                <c:pt idx="32">
                  <c:v>10700</c:v>
                </c:pt>
                <c:pt idx="33">
                  <c:v>10711.5</c:v>
                </c:pt>
                <c:pt idx="34">
                  <c:v>10494.5</c:v>
                </c:pt>
                <c:pt idx="35">
                  <c:v>10469</c:v>
                </c:pt>
                <c:pt idx="36">
                  <c:v>10458.333333333334</c:v>
                </c:pt>
                <c:pt idx="37">
                  <c:v>10304</c:v>
                </c:pt>
                <c:pt idx="38">
                  <c:v>10234.666666666666</c:v>
                </c:pt>
                <c:pt idx="39">
                  <c:v>10265</c:v>
                </c:pt>
                <c:pt idx="40">
                  <c:v>10132</c:v>
                </c:pt>
                <c:pt idx="41">
                  <c:v>10165.5</c:v>
                </c:pt>
                <c:pt idx="42">
                  <c:v>10052.833333333334</c:v>
                </c:pt>
                <c:pt idx="43">
                  <c:v>10006.833333333334</c:v>
                </c:pt>
                <c:pt idx="44">
                  <c:v>9928.3333333333339</c:v>
                </c:pt>
                <c:pt idx="45">
                  <c:v>9878.5</c:v>
                </c:pt>
                <c:pt idx="46">
                  <c:v>9813.3333333333339</c:v>
                </c:pt>
                <c:pt idx="47">
                  <c:v>9822.8333333333339</c:v>
                </c:pt>
                <c:pt idx="48">
                  <c:v>9686</c:v>
                </c:pt>
                <c:pt idx="49">
                  <c:v>9731.8333333333339</c:v>
                </c:pt>
                <c:pt idx="50">
                  <c:v>9660.8333333333339</c:v>
                </c:pt>
                <c:pt idx="51">
                  <c:v>9625.6666666666661</c:v>
                </c:pt>
                <c:pt idx="52">
                  <c:v>9614.8333333333339</c:v>
                </c:pt>
                <c:pt idx="53">
                  <c:v>9588.1666666666661</c:v>
                </c:pt>
                <c:pt idx="54">
                  <c:v>9597.1666666666661</c:v>
                </c:pt>
                <c:pt idx="55">
                  <c:v>9544.8333333333339</c:v>
                </c:pt>
                <c:pt idx="56">
                  <c:v>9518.8333333333339</c:v>
                </c:pt>
                <c:pt idx="57">
                  <c:v>9380.1666666666661</c:v>
                </c:pt>
                <c:pt idx="58">
                  <c:v>9425.6666666666661</c:v>
                </c:pt>
                <c:pt idx="59">
                  <c:v>9386.3333333333339</c:v>
                </c:pt>
                <c:pt idx="60">
                  <c:v>9380.5</c:v>
                </c:pt>
                <c:pt idx="61">
                  <c:v>9349.3333333333339</c:v>
                </c:pt>
                <c:pt idx="62">
                  <c:v>9336.8333333333339</c:v>
                </c:pt>
                <c:pt idx="63">
                  <c:v>9296.5</c:v>
                </c:pt>
                <c:pt idx="64">
                  <c:v>9288.5</c:v>
                </c:pt>
                <c:pt idx="65">
                  <c:v>9208</c:v>
                </c:pt>
                <c:pt idx="66">
                  <c:v>9187</c:v>
                </c:pt>
                <c:pt idx="67">
                  <c:v>9145.5</c:v>
                </c:pt>
                <c:pt idx="68">
                  <c:v>9117.8333333333339</c:v>
                </c:pt>
                <c:pt idx="69">
                  <c:v>9080.3333333333339</c:v>
                </c:pt>
                <c:pt idx="70">
                  <c:v>9085</c:v>
                </c:pt>
                <c:pt idx="71">
                  <c:v>9028.8333333333339</c:v>
                </c:pt>
                <c:pt idx="72">
                  <c:v>8994.3333333333339</c:v>
                </c:pt>
                <c:pt idx="73">
                  <c:v>8954</c:v>
                </c:pt>
                <c:pt idx="74">
                  <c:v>8983</c:v>
                </c:pt>
                <c:pt idx="75">
                  <c:v>8893.6666666666661</c:v>
                </c:pt>
                <c:pt idx="76">
                  <c:v>8841.3333333333339</c:v>
                </c:pt>
                <c:pt idx="77">
                  <c:v>8805.6666666666661</c:v>
                </c:pt>
                <c:pt idx="78">
                  <c:v>8804.8333333333339</c:v>
                </c:pt>
                <c:pt idx="79">
                  <c:v>8749.1666666666661</c:v>
                </c:pt>
                <c:pt idx="80">
                  <c:v>8719.6666666666661</c:v>
                </c:pt>
                <c:pt idx="81">
                  <c:v>8679.3333333333339</c:v>
                </c:pt>
                <c:pt idx="82">
                  <c:v>8642</c:v>
                </c:pt>
                <c:pt idx="83">
                  <c:v>8591.5</c:v>
                </c:pt>
                <c:pt idx="84">
                  <c:v>8589.1666666666661</c:v>
                </c:pt>
                <c:pt idx="85">
                  <c:v>8617.8333333333339</c:v>
                </c:pt>
                <c:pt idx="86">
                  <c:v>8524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A40-43FE-AA35-0B2F4E233208}"/>
            </c:ext>
          </c:extLst>
        </c:ser>
        <c:ser>
          <c:idx val="4"/>
          <c:order val="3"/>
          <c:tx>
            <c:v>Control</c:v>
          </c:tx>
          <c:spPr>
            <a:ln w="25400">
              <a:solidFill>
                <a:srgbClr val="33CCCC"/>
              </a:solidFill>
              <a:prstDash val="solid"/>
            </a:ln>
          </c:spPr>
          <c:marker>
            <c:symbol val="none"/>
          </c:marker>
          <c:val>
            <c:numRef>
              <c:f>'All Cycles'!$D$78:$CL$78</c:f>
              <c:numCache>
                <c:formatCode>General</c:formatCode>
                <c:ptCount val="87"/>
                <c:pt idx="0">
                  <c:v>2719.625</c:v>
                </c:pt>
                <c:pt idx="1">
                  <c:v>2625.5</c:v>
                </c:pt>
                <c:pt idx="2">
                  <c:v>2479.875</c:v>
                </c:pt>
                <c:pt idx="3">
                  <c:v>2398.375</c:v>
                </c:pt>
                <c:pt idx="4">
                  <c:v>2264.5</c:v>
                </c:pt>
                <c:pt idx="5">
                  <c:v>2193.375</c:v>
                </c:pt>
                <c:pt idx="6">
                  <c:v>2090.875</c:v>
                </c:pt>
                <c:pt idx="7">
                  <c:v>2008.5</c:v>
                </c:pt>
                <c:pt idx="8">
                  <c:v>1945</c:v>
                </c:pt>
                <c:pt idx="9">
                  <c:v>1878.375</c:v>
                </c:pt>
                <c:pt idx="10">
                  <c:v>1814.75</c:v>
                </c:pt>
                <c:pt idx="11">
                  <c:v>1770.5</c:v>
                </c:pt>
                <c:pt idx="12">
                  <c:v>1681.25</c:v>
                </c:pt>
                <c:pt idx="13">
                  <c:v>1628.25</c:v>
                </c:pt>
                <c:pt idx="14">
                  <c:v>1604.125</c:v>
                </c:pt>
                <c:pt idx="15">
                  <c:v>1565.375</c:v>
                </c:pt>
                <c:pt idx="16">
                  <c:v>1504.75</c:v>
                </c:pt>
                <c:pt idx="17">
                  <c:v>1473.5</c:v>
                </c:pt>
                <c:pt idx="18">
                  <c:v>1452.5</c:v>
                </c:pt>
                <c:pt idx="19">
                  <c:v>1413.25</c:v>
                </c:pt>
                <c:pt idx="20">
                  <c:v>1381.375</c:v>
                </c:pt>
                <c:pt idx="21">
                  <c:v>1327.75</c:v>
                </c:pt>
                <c:pt idx="22">
                  <c:v>1326.75</c:v>
                </c:pt>
                <c:pt idx="23">
                  <c:v>1290.25</c:v>
                </c:pt>
                <c:pt idx="24">
                  <c:v>1279.125</c:v>
                </c:pt>
                <c:pt idx="25">
                  <c:v>1252.75</c:v>
                </c:pt>
                <c:pt idx="26">
                  <c:v>1218.25</c:v>
                </c:pt>
                <c:pt idx="27">
                  <c:v>1203.125</c:v>
                </c:pt>
                <c:pt idx="28">
                  <c:v>1182.75</c:v>
                </c:pt>
                <c:pt idx="29">
                  <c:v>1167.25</c:v>
                </c:pt>
                <c:pt idx="30">
                  <c:v>1153.875</c:v>
                </c:pt>
                <c:pt idx="31">
                  <c:v>1120.75</c:v>
                </c:pt>
                <c:pt idx="32">
                  <c:v>1122.875</c:v>
                </c:pt>
                <c:pt idx="33">
                  <c:v>1111.625</c:v>
                </c:pt>
                <c:pt idx="34">
                  <c:v>1102.875</c:v>
                </c:pt>
                <c:pt idx="35">
                  <c:v>1108.375</c:v>
                </c:pt>
                <c:pt idx="36">
                  <c:v>1093.125</c:v>
                </c:pt>
                <c:pt idx="37">
                  <c:v>1087</c:v>
                </c:pt>
                <c:pt idx="38">
                  <c:v>1074.875</c:v>
                </c:pt>
                <c:pt idx="39">
                  <c:v>1079</c:v>
                </c:pt>
                <c:pt idx="40">
                  <c:v>1060.75</c:v>
                </c:pt>
                <c:pt idx="41">
                  <c:v>1083.375</c:v>
                </c:pt>
                <c:pt idx="42">
                  <c:v>1075.375</c:v>
                </c:pt>
                <c:pt idx="43">
                  <c:v>1060.25</c:v>
                </c:pt>
                <c:pt idx="44">
                  <c:v>1068.5</c:v>
                </c:pt>
                <c:pt idx="45">
                  <c:v>1052.25</c:v>
                </c:pt>
                <c:pt idx="46">
                  <c:v>1074.125</c:v>
                </c:pt>
                <c:pt idx="47">
                  <c:v>1062.875</c:v>
                </c:pt>
                <c:pt idx="48">
                  <c:v>1082.125</c:v>
                </c:pt>
                <c:pt idx="49">
                  <c:v>1055</c:v>
                </c:pt>
                <c:pt idx="50">
                  <c:v>1055</c:v>
                </c:pt>
                <c:pt idx="51">
                  <c:v>1075.75</c:v>
                </c:pt>
                <c:pt idx="52">
                  <c:v>1084.75</c:v>
                </c:pt>
                <c:pt idx="53">
                  <c:v>1079</c:v>
                </c:pt>
                <c:pt idx="54">
                  <c:v>1058.375</c:v>
                </c:pt>
                <c:pt idx="55">
                  <c:v>1092.75</c:v>
                </c:pt>
                <c:pt idx="56">
                  <c:v>1076</c:v>
                </c:pt>
                <c:pt idx="57">
                  <c:v>1052.75</c:v>
                </c:pt>
                <c:pt idx="58">
                  <c:v>1080.75</c:v>
                </c:pt>
                <c:pt idx="59">
                  <c:v>1079.625</c:v>
                </c:pt>
                <c:pt idx="60">
                  <c:v>1086.75</c:v>
                </c:pt>
                <c:pt idx="61">
                  <c:v>1092.625</c:v>
                </c:pt>
                <c:pt idx="62">
                  <c:v>1075.5</c:v>
                </c:pt>
                <c:pt idx="63">
                  <c:v>1081.375</c:v>
                </c:pt>
                <c:pt idx="64">
                  <c:v>1060.125</c:v>
                </c:pt>
                <c:pt idx="65">
                  <c:v>1088.25</c:v>
                </c:pt>
                <c:pt idx="66">
                  <c:v>1086.875</c:v>
                </c:pt>
                <c:pt idx="67">
                  <c:v>1079.75</c:v>
                </c:pt>
                <c:pt idx="68">
                  <c:v>1077</c:v>
                </c:pt>
                <c:pt idx="69">
                  <c:v>1082.75</c:v>
                </c:pt>
                <c:pt idx="70">
                  <c:v>1054.375</c:v>
                </c:pt>
                <c:pt idx="71">
                  <c:v>1079.625</c:v>
                </c:pt>
                <c:pt idx="72">
                  <c:v>1062.75</c:v>
                </c:pt>
                <c:pt idx="73">
                  <c:v>1065.625</c:v>
                </c:pt>
                <c:pt idx="74">
                  <c:v>1073.25</c:v>
                </c:pt>
                <c:pt idx="75">
                  <c:v>1053.5</c:v>
                </c:pt>
                <c:pt idx="76">
                  <c:v>1060.75</c:v>
                </c:pt>
                <c:pt idx="77">
                  <c:v>1051</c:v>
                </c:pt>
                <c:pt idx="78">
                  <c:v>1038.375</c:v>
                </c:pt>
                <c:pt idx="79">
                  <c:v>1061.875</c:v>
                </c:pt>
                <c:pt idx="80">
                  <c:v>1055.625</c:v>
                </c:pt>
                <c:pt idx="81">
                  <c:v>1019.5</c:v>
                </c:pt>
                <c:pt idx="82">
                  <c:v>1030.375</c:v>
                </c:pt>
                <c:pt idx="83">
                  <c:v>1014.75</c:v>
                </c:pt>
                <c:pt idx="84">
                  <c:v>1014.375</c:v>
                </c:pt>
                <c:pt idx="85">
                  <c:v>1017.25</c:v>
                </c:pt>
                <c:pt idx="86">
                  <c:v>1007.25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A40-43FE-AA35-0B2F4E2332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0892456"/>
        <c:axId val="423581968"/>
      </c:lineChart>
      <c:catAx>
        <c:axId val="430892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23581968"/>
        <c:crosses val="autoZero"/>
        <c:auto val="1"/>
        <c:lblAlgn val="ctr"/>
        <c:lblOffset val="100"/>
        <c:noMultiLvlLbl val="0"/>
      </c:catAx>
      <c:valAx>
        <c:axId val="423581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3089245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4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5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38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94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7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1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4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98FB-1144-42C1-9503-65CEAA9EFCE8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02B2-0E03-464D-A218-46ABCA64C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8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5.e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emf"/><Relationship Id="rId20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4.e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microsoft.com/office/2007/relationships/hdphoto" Target="../media/hdphoto2.wdp"/><Relationship Id="rId4" Type="http://schemas.openxmlformats.org/officeDocument/2006/relationships/image" Target="../media/image26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17982" y="1695051"/>
            <a:ext cx="416730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online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Yu Mincho" charset="-128"/>
                <a:cs typeface="Arial" panose="020B0604020202020204" pitchFamily="34" charset="0"/>
              </a:rPr>
              <a:t>Table S1</a:t>
            </a:r>
            <a:endParaRPr kumimoji="0" lang="en-US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Yu Mincho" charset="-128"/>
                <a:cs typeface="Times New Roman" panose="02020603050405020304" pitchFamily="18" charset="0"/>
              </a:rPr>
              <a:t>Primers used in this study</a:t>
            </a:r>
            <a:endParaRPr kumimoji="0" lang="en-US" altLang="ja-JP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22A328-FFA0-4EE6-9285-8AD24C2FD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275739"/>
              </p:ext>
            </p:extLst>
          </p:nvPr>
        </p:nvGraphicFramePr>
        <p:xfrm>
          <a:off x="517982" y="3080046"/>
          <a:ext cx="5915025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964750">
                  <a:extLst>
                    <a:ext uri="{9D8B030D-6E8A-4147-A177-3AD203B41FA5}">
                      <a16:colId xmlns:a16="http://schemas.microsoft.com/office/drawing/2014/main" val="1489311197"/>
                    </a:ext>
                  </a:extLst>
                </a:gridCol>
                <a:gridCol w="910977">
                  <a:extLst>
                    <a:ext uri="{9D8B030D-6E8A-4147-A177-3AD203B41FA5}">
                      <a16:colId xmlns:a16="http://schemas.microsoft.com/office/drawing/2014/main" val="959620095"/>
                    </a:ext>
                  </a:extLst>
                </a:gridCol>
                <a:gridCol w="4039298">
                  <a:extLst>
                    <a:ext uri="{9D8B030D-6E8A-4147-A177-3AD203B41FA5}">
                      <a16:colId xmlns:a16="http://schemas.microsoft.com/office/drawing/2014/main" val="1626117520"/>
                    </a:ext>
                  </a:extLst>
                </a:gridCol>
              </a:tblGrid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GAPDH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5’-CGA CTT CAA CAG CAA CTC CCA CTC TTC C 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245278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5’-TGG GTG GTC CAG GGT TTC TTA CTC CTT 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9684623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MCP-1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5’-GGC TCA AGC CAG ATG CAG TTA C-3’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586496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5’-GCC TAC TCA TTG GGA TCA TCT T-3’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262683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TNF-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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5’-TCT CAT GCA CCA CCA TCA AGG ACT-3’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887844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5’-ACC ACT CTC CCT TTG CAG AAC TCA-3’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9593028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MMP-2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5’-CAA GTT CCC CGG CGA TGT C-3’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549927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5’-TTC TGG TCA AGG TCA CCT GTC-3’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421710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MMP-9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5’-TGA ATC AGC TGG CTT TTG TG-3’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58927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5’-GTG GAT AGC TCG GTG GTG TT-3’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018118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GPR109A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Forward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5’-ATG ACC AAA AAT GGC GAG GC-3’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126631"/>
                  </a:ext>
                </a:extLst>
              </a:tr>
              <a:tr h="182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Reverse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Yu Mincho" panose="020B0400000000000000" pitchFamily="18" charset="-128"/>
                          <a:cs typeface="Times New Roman" panose="02020603050405020304" pitchFamily="18" charset="0"/>
                        </a:rPr>
                        <a:t>5’-CAT AGC ATC GTG CCA CCT GA-3’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 panose="020B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323" marR="683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539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4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153631"/>
              </p:ext>
            </p:extLst>
          </p:nvPr>
        </p:nvGraphicFramePr>
        <p:xfrm>
          <a:off x="2154622" y="2692003"/>
          <a:ext cx="2537894" cy="3834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Prism 8" r:id="rId3" imgW="2295865" imgH="3468644" progId="Prism8.Document">
                  <p:embed/>
                </p:oleObj>
              </mc:Choice>
              <mc:Fallback>
                <p:oleObj name="Prism 8" r:id="rId3" imgW="2295865" imgH="3468644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4622" y="2692003"/>
                        <a:ext cx="2537894" cy="3834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0011" y="536027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625" y="6768663"/>
            <a:ext cx="511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ea typeface="Yu Mincho"/>
              </a:rPr>
              <a:t>EX-527 treatment 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did </a:t>
            </a:r>
            <a:r>
              <a:rPr lang="en-US" sz="1200" dirty="0">
                <a:latin typeface="Times New Roman" panose="02020603050405020304" pitchFamily="18" charset="0"/>
                <a:ea typeface="Yu Mincho"/>
              </a:rPr>
              <a:t>not significantly affect AAA formation induced by lower dose of AngII infusion (500 ng/kg/min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 =  nicotinamide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55393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9FDDB2-0E73-8E4C-850E-25597C333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449" y="3002675"/>
            <a:ext cx="2262188" cy="29517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011" y="536027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S9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625" y="6768663"/>
            <a:ext cx="511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GPR109A mRNA expression levels in aortas of AngII-infused mice. NA = niacin,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 =  nicotinamide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7835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26655" y="2500338"/>
            <a:ext cx="3577752" cy="1072546"/>
            <a:chOff x="1226655" y="2500338"/>
            <a:chExt cx="3577752" cy="10725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9464" y="2796301"/>
              <a:ext cx="2204943" cy="77658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30836" y="3276530"/>
              <a:ext cx="10550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WT allele (450 </a:t>
              </a:r>
              <a:r>
                <a:rPr lang="en-U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26655" y="3051819"/>
              <a:ext cx="10502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KO allele (500 </a:t>
              </a:r>
              <a:r>
                <a:rPr lang="en-U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218271" y="3192106"/>
              <a:ext cx="343121" cy="125046"/>
              <a:chOff x="1735771" y="3778923"/>
              <a:chExt cx="343121" cy="125046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1860062" y="3903969"/>
                <a:ext cx="218830" cy="0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735771" y="3778923"/>
                <a:ext cx="125046" cy="12504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>
              <a:off x="2218271" y="3399883"/>
              <a:ext cx="3431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784508" y="2500338"/>
              <a:ext cx="3690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39279" y="2500338"/>
              <a:ext cx="407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7434" y="2500338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687660" y="2734722"/>
              <a:ext cx="5627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382725" y="2734721"/>
              <a:ext cx="5627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131350" y="2734722"/>
              <a:ext cx="5627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882965" y="2514822"/>
              <a:ext cx="8531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(GPR109A)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79697" y="674863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459" y="6978909"/>
            <a:ext cx="556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PCR-based genotyping to validate the GPR109A allele.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GPR109A gene expression in whole bone marrow cells isolated from WT and GPR109A KO mice.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226655" y="20693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2965" y="420661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749DB8D-3794-43AB-9E13-57ED8349D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831" y="4389816"/>
            <a:ext cx="2266388" cy="187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160" y="754053"/>
            <a:ext cx="3484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Quantification data of immunostaining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09683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1D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577602"/>
              </p:ext>
            </p:extLst>
          </p:nvPr>
        </p:nvGraphicFramePr>
        <p:xfrm>
          <a:off x="0" y="1675677"/>
          <a:ext cx="2283470" cy="2077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Prism 8" r:id="rId3" imgW="3691031" imgH="3357356" progId="Prism8.Document">
                  <p:embed/>
                </p:oleObj>
              </mc:Choice>
              <mc:Fallback>
                <p:oleObj name="Prism 8" r:id="rId3" imgW="3691031" imgH="3357356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675677"/>
                        <a:ext cx="2283470" cy="2077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454760"/>
              </p:ext>
            </p:extLst>
          </p:nvPr>
        </p:nvGraphicFramePr>
        <p:xfrm>
          <a:off x="2217044" y="1685861"/>
          <a:ext cx="2312768" cy="2031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Prism 8" r:id="rId5" imgW="3691031" imgH="3241386" progId="Prism8.Document">
                  <p:embed/>
                </p:oleObj>
              </mc:Choice>
              <mc:Fallback>
                <p:oleObj name="Prism 8" r:id="rId5" imgW="3691031" imgH="3241386" progId="Prism8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17044" y="1685861"/>
                        <a:ext cx="2312768" cy="2031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449056"/>
              </p:ext>
            </p:extLst>
          </p:nvPr>
        </p:nvGraphicFramePr>
        <p:xfrm>
          <a:off x="4466058" y="1743098"/>
          <a:ext cx="2227262" cy="194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Prism 8" r:id="rId7" imgW="3691031" imgH="3223019" progId="Prism8.Document">
                  <p:embed/>
                </p:oleObj>
              </mc:Choice>
              <mc:Fallback>
                <p:oleObj name="Prism 8" r:id="rId7" imgW="3691031" imgH="3223019" progId="Prism8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66058" y="1743098"/>
                        <a:ext cx="2227262" cy="1944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666915"/>
              </p:ext>
            </p:extLst>
          </p:nvPr>
        </p:nvGraphicFramePr>
        <p:xfrm>
          <a:off x="1079334" y="3798252"/>
          <a:ext cx="2209800" cy="2010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Prism 8" r:id="rId9" imgW="3691031" imgH="3357356" progId="Prism8.Document">
                  <p:embed/>
                </p:oleObj>
              </mc:Choice>
              <mc:Fallback>
                <p:oleObj name="Prism 8" r:id="rId9" imgW="3691031" imgH="3357356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79334" y="3798252"/>
                        <a:ext cx="2209800" cy="2010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003038"/>
              </p:ext>
            </p:extLst>
          </p:nvPr>
        </p:nvGraphicFramePr>
        <p:xfrm>
          <a:off x="3433480" y="3774355"/>
          <a:ext cx="2381980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Prism 8" r:id="rId11" imgW="3873980" imgH="3314498" progId="Prism8.Document">
                  <p:embed/>
                </p:oleObj>
              </mc:Choice>
              <mc:Fallback>
                <p:oleObj name="Prism 8" r:id="rId11" imgW="3873980" imgH="3314498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33480" y="3774355"/>
                        <a:ext cx="2381980" cy="203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-20038" y="6172247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2B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65943"/>
              </p:ext>
            </p:extLst>
          </p:nvPr>
        </p:nvGraphicFramePr>
        <p:xfrm>
          <a:off x="43313" y="6695099"/>
          <a:ext cx="2173731" cy="203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Prism 8" r:id="rId13" imgW="3691031" imgH="3456398" progId="Prism8.Document">
                  <p:embed/>
                </p:oleObj>
              </mc:Choice>
              <mc:Fallback>
                <p:oleObj name="Prism 8" r:id="rId13" imgW="3691031" imgH="3456398" progId="Prism8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3313" y="6695099"/>
                        <a:ext cx="2173731" cy="2035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166948"/>
              </p:ext>
            </p:extLst>
          </p:nvPr>
        </p:nvGraphicFramePr>
        <p:xfrm>
          <a:off x="2244469" y="6863784"/>
          <a:ext cx="2285343" cy="186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Prism 8" r:id="rId15" imgW="3873980" imgH="3163593" progId="Prism8.Document">
                  <p:embed/>
                </p:oleObj>
              </mc:Choice>
              <mc:Fallback>
                <p:oleObj name="Prism 8" r:id="rId15" imgW="3873980" imgH="3163593" progId="Prism8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244469" y="6863784"/>
                        <a:ext cx="2285343" cy="1866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117493"/>
              </p:ext>
            </p:extLst>
          </p:nvPr>
        </p:nvGraphicFramePr>
        <p:xfrm>
          <a:off x="4557237" y="6776725"/>
          <a:ext cx="2172615" cy="1872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Prism 8" r:id="rId17" imgW="3695713" imgH="3184842" progId="Prism8.Document">
                  <p:embed/>
                </p:oleObj>
              </mc:Choice>
              <mc:Fallback>
                <p:oleObj name="Prism 8" r:id="rId17" imgW="3695713" imgH="3184842" progId="Prism8.Document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557237" y="6776725"/>
                        <a:ext cx="2172615" cy="1872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528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 (continued)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160" y="1121915"/>
            <a:ext cx="3484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Quantification data of immunostaining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69" y="3940733"/>
            <a:ext cx="1230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4B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0819003"/>
              </p:ext>
            </p:extLst>
          </p:nvPr>
        </p:nvGraphicFramePr>
        <p:xfrm>
          <a:off x="4675876" y="4125399"/>
          <a:ext cx="2154930" cy="2085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Prism 8" r:id="rId3" imgW="3672664" imgH="3552559" progId="Prism8.Document">
                  <p:embed/>
                </p:oleObj>
              </mc:Choice>
              <mc:Fallback>
                <p:oleObj name="Prism 8" r:id="rId3" imgW="3672664" imgH="3552559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876" y="4125399"/>
                        <a:ext cx="2154930" cy="2085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440523"/>
              </p:ext>
            </p:extLst>
          </p:nvPr>
        </p:nvGraphicFramePr>
        <p:xfrm>
          <a:off x="2489479" y="4097184"/>
          <a:ext cx="2186397" cy="2156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Prism 8" r:id="rId5" imgW="3691031" imgH="3639357" progId="Prism8.Document">
                  <p:embed/>
                </p:oleObj>
              </mc:Choice>
              <mc:Fallback>
                <p:oleObj name="Prism 8" r:id="rId5" imgW="3691031" imgH="3639357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89479" y="4097184"/>
                        <a:ext cx="2186397" cy="21563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280438"/>
              </p:ext>
            </p:extLst>
          </p:nvPr>
        </p:nvGraphicFramePr>
        <p:xfrm>
          <a:off x="217805" y="4258667"/>
          <a:ext cx="2168614" cy="2032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Prism 8" r:id="rId7" imgW="3691031" imgH="3459280" progId="Prism8.Document">
                  <p:embed/>
                </p:oleObj>
              </mc:Choice>
              <mc:Fallback>
                <p:oleObj name="Prism 8" r:id="rId7" imgW="3691031" imgH="3459280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7805" y="4258667"/>
                        <a:ext cx="2168614" cy="2032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138" y="1590364"/>
            <a:ext cx="1158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837119"/>
              </p:ext>
            </p:extLst>
          </p:nvPr>
        </p:nvGraphicFramePr>
        <p:xfrm>
          <a:off x="133866" y="1963508"/>
          <a:ext cx="2145220" cy="1885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Prism 8" r:id="rId9" imgW="4041803" imgH="3552559" progId="Prism8.Document">
                  <p:embed/>
                </p:oleObj>
              </mc:Choice>
              <mc:Fallback>
                <p:oleObj name="Prism 8" r:id="rId9" imgW="4041803" imgH="3552559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3866" y="1963508"/>
                        <a:ext cx="2145220" cy="1885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815516"/>
              </p:ext>
            </p:extLst>
          </p:nvPr>
        </p:nvGraphicFramePr>
        <p:xfrm>
          <a:off x="2386419" y="1907063"/>
          <a:ext cx="2182124" cy="1918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Prism 8" r:id="rId11" imgW="4041803" imgH="3552559" progId="Prism8.Document">
                  <p:embed/>
                </p:oleObj>
              </mc:Choice>
              <mc:Fallback>
                <p:oleObj name="Prism 8" r:id="rId11" imgW="4041803" imgH="3552559" progId="Prism8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86419" y="1907063"/>
                        <a:ext cx="2182124" cy="1918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461549"/>
              </p:ext>
            </p:extLst>
          </p:nvPr>
        </p:nvGraphicFramePr>
        <p:xfrm>
          <a:off x="4675876" y="1867592"/>
          <a:ext cx="2182124" cy="1918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Prism 8" r:id="rId13" imgW="4041803" imgH="3552559" progId="Prism8.Document">
                  <p:embed/>
                </p:oleObj>
              </mc:Choice>
              <mc:Fallback>
                <p:oleObj name="Prism 8" r:id="rId13" imgW="4041803" imgH="3552559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75876" y="1867592"/>
                        <a:ext cx="2182124" cy="1918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46688"/>
              </p:ext>
            </p:extLst>
          </p:nvPr>
        </p:nvGraphicFramePr>
        <p:xfrm>
          <a:off x="119382" y="6907539"/>
          <a:ext cx="2174188" cy="1938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Prism 8" r:id="rId15" imgW="3873980" imgH="3453517" progId="Prism8.Document">
                  <p:embed/>
                </p:oleObj>
              </mc:Choice>
              <mc:Fallback>
                <p:oleObj name="Prism 8" r:id="rId15" imgW="3873980" imgH="3453517" progId="Prism8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19382" y="6907539"/>
                        <a:ext cx="2174188" cy="1938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-15736" y="6538207"/>
            <a:ext cx="1194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5C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8428" y="6450464"/>
            <a:ext cx="1182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7C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554661"/>
              </p:ext>
            </p:extLst>
          </p:nvPr>
        </p:nvGraphicFramePr>
        <p:xfrm>
          <a:off x="2496139" y="6941117"/>
          <a:ext cx="2247436" cy="210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Prism 8" r:id="rId17" imgW="3994265" imgH="3732276" progId="Prism8.Document">
                  <p:embed/>
                </p:oleObj>
              </mc:Choice>
              <mc:Fallback>
                <p:oleObj name="Prism 8" r:id="rId17" imgW="3994265" imgH="3732276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496139" y="6941117"/>
                        <a:ext cx="2247436" cy="210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083092"/>
              </p:ext>
            </p:extLst>
          </p:nvPr>
        </p:nvGraphicFramePr>
        <p:xfrm>
          <a:off x="4743575" y="6999061"/>
          <a:ext cx="2114425" cy="19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Prism 8" r:id="rId19" imgW="3994265" imgH="3747763" progId="Prism8.Document">
                  <p:embed/>
                </p:oleObj>
              </mc:Choice>
              <mc:Fallback>
                <p:oleObj name="Prism 8" r:id="rId19" imgW="3994265" imgH="3747763" progId="Prism8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743575" y="6999061"/>
                        <a:ext cx="2114425" cy="19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101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6774" y="3220155"/>
            <a:ext cx="4375490" cy="2553891"/>
            <a:chOff x="18646770" y="28456017"/>
            <a:chExt cx="7149204" cy="5145956"/>
          </a:xfrm>
        </p:grpSpPr>
        <p:graphicFrame>
          <p:nvGraphicFramePr>
            <p:cNvPr id="3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80730125"/>
                </p:ext>
              </p:extLst>
            </p:nvPr>
          </p:nvGraphicFramePr>
          <p:xfrm>
            <a:off x="19260416" y="28456017"/>
            <a:ext cx="6535558" cy="44291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0800000">
              <a:off x="18646770" y="29238587"/>
              <a:ext cx="641175" cy="30251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defTabSz="685783">
                <a:defRPr/>
              </a:pPr>
              <a:r>
                <a:rPr lang="en-US" sz="1350" b="1" kern="0" dirty="0">
                  <a:solidFill>
                    <a:prstClr val="black"/>
                  </a:solidFill>
                </a:rPr>
                <a:t>Light intensity (mV)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826052" y="28933910"/>
              <a:ext cx="1689894" cy="5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US" sz="1100" b="1" kern="0" dirty="0">
                  <a:solidFill>
                    <a:prstClr val="black"/>
                  </a:solidFill>
                </a:rPr>
                <a:t>PMA (100 </a:t>
              </a:r>
              <a:r>
                <a:rPr lang="en-US" sz="1100" b="1" kern="0" dirty="0" err="1">
                  <a:solidFill>
                    <a:prstClr val="black"/>
                  </a:solidFill>
                  <a:sym typeface="Symbol" panose="05050102010706020507" pitchFamily="18" charset="2"/>
                </a:rPr>
                <a:t>n</a:t>
              </a:r>
              <a:r>
                <a:rPr lang="en-US" sz="1100" b="1" kern="0" dirty="0" err="1" smtClean="0">
                  <a:solidFill>
                    <a:prstClr val="black"/>
                  </a:solidFill>
                  <a:sym typeface="Symbol" panose="05050102010706020507" pitchFamily="18" charset="2"/>
                </a:rPr>
                <a:t>M</a:t>
              </a:r>
              <a:r>
                <a:rPr lang="en-US" sz="1100" b="1" kern="0" dirty="0">
                  <a:solidFill>
                    <a:prstClr val="black"/>
                  </a:solidFill>
                  <a:sym typeface="Symbol" panose="05050102010706020507" pitchFamily="18" charset="2"/>
                </a:rPr>
                <a:t>)</a:t>
              </a:r>
              <a:endParaRPr lang="en-US" sz="11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228751" y="29901534"/>
              <a:ext cx="2402311" cy="5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US" sz="1100" b="1" kern="0" dirty="0" smtClean="0"/>
                <a:t>PMA + </a:t>
              </a:r>
              <a:r>
                <a:rPr lang="en-US" sz="1100" b="1" kern="0" dirty="0" smtClean="0">
                  <a:solidFill>
                    <a:srgbClr val="FF0000"/>
                  </a:solidFill>
                </a:rPr>
                <a:t>Niacin</a:t>
              </a:r>
              <a:r>
                <a:rPr lang="en-US" sz="1100" b="1" kern="0" dirty="0" smtClean="0">
                  <a:solidFill>
                    <a:prstClr val="black"/>
                  </a:solidFill>
                </a:rPr>
                <a:t> </a:t>
              </a:r>
              <a:r>
                <a:rPr lang="en-US" sz="1100" b="1" kern="0" dirty="0">
                  <a:solidFill>
                    <a:prstClr val="black"/>
                  </a:solidFill>
                </a:rPr>
                <a:t>(50 </a:t>
              </a:r>
              <a:r>
                <a:rPr lang="en-US" sz="1100" b="1" kern="0" dirty="0">
                  <a:solidFill>
                    <a:prstClr val="black"/>
                  </a:solidFill>
                  <a:sym typeface="Symbol" panose="05050102010706020507" pitchFamily="18" charset="2"/>
                </a:rPr>
                <a:t>M)</a:t>
              </a:r>
              <a:endParaRPr lang="en-US" sz="11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110887" y="31149655"/>
              <a:ext cx="2520176" cy="5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US" sz="1100" b="1" kern="0" dirty="0" smtClean="0"/>
                <a:t>PMA + </a:t>
              </a:r>
              <a:r>
                <a:rPr lang="en-US" sz="1100" b="1" kern="0" dirty="0" smtClean="0">
                  <a:solidFill>
                    <a:srgbClr val="FF0000"/>
                  </a:solidFill>
                </a:rPr>
                <a:t>Niacin</a:t>
              </a:r>
              <a:r>
                <a:rPr lang="en-US" sz="1100" b="1" kern="0" dirty="0" smtClean="0">
                  <a:solidFill>
                    <a:prstClr val="black"/>
                  </a:solidFill>
                </a:rPr>
                <a:t> </a:t>
              </a:r>
              <a:r>
                <a:rPr lang="en-US" sz="1100" b="1" kern="0" dirty="0">
                  <a:solidFill>
                    <a:prstClr val="black"/>
                  </a:solidFill>
                </a:rPr>
                <a:t>(300 </a:t>
              </a:r>
              <a:r>
                <a:rPr lang="en-US" sz="1100" b="1" kern="0" dirty="0">
                  <a:solidFill>
                    <a:prstClr val="black"/>
                  </a:solidFill>
                  <a:sym typeface="Symbol" panose="05050102010706020507" pitchFamily="18" charset="2"/>
                </a:rPr>
                <a:t>M)</a:t>
              </a:r>
              <a:endParaRPr lang="en-US" sz="11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55125" y="31881373"/>
              <a:ext cx="1014147" cy="5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US" sz="1100" b="1" kern="0" dirty="0">
                  <a:solidFill>
                    <a:prstClr val="black"/>
                  </a:solidFill>
                </a:rPr>
                <a:t>C</a:t>
              </a:r>
              <a:r>
                <a:rPr lang="en-US" sz="1100" b="1" kern="0" dirty="0" err="1">
                  <a:solidFill>
                    <a:prstClr val="black"/>
                  </a:solidFill>
                </a:rPr>
                <a:t>ontrol</a:t>
              </a:r>
              <a:endParaRPr lang="en-US" sz="11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2402282" y="32534020"/>
              <a:ext cx="790696" cy="134521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defTabSz="685783">
                <a:defRPr/>
              </a:pPr>
              <a:r>
                <a:rPr lang="en-US" sz="1350" b="1" kern="0" dirty="0" smtClean="0">
                  <a:solidFill>
                    <a:prstClr val="black"/>
                  </a:solidFill>
                </a:rPr>
                <a:t>Time (sec)</a:t>
              </a:r>
              <a:endParaRPr lang="en-US" sz="1350" b="1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13895" y="1305767"/>
            <a:ext cx="36728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357" y="5906915"/>
            <a:ext cx="556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ea typeface="MS Mincho"/>
              </a:rPr>
              <a:t>NB4 cells were differentiated into </a:t>
            </a:r>
            <a:r>
              <a:rPr lang="en-US" sz="1200" dirty="0" smtClean="0">
                <a:latin typeface="Times New Roman" panose="02020603050405020304" pitchFamily="18" charset="0"/>
                <a:ea typeface="MS Mincho"/>
              </a:rPr>
              <a:t>neutrophilic 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cells by treating </a:t>
            </a:r>
            <a:r>
              <a:rPr lang="en-US" sz="1200" dirty="0" smtClean="0">
                <a:latin typeface="Times New Roman" panose="02020603050405020304" pitchFamily="18" charset="0"/>
                <a:ea typeface="MS Mincho"/>
              </a:rPr>
              <a:t>with 1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 µM of ATRA for 5 days, and </a:t>
            </a:r>
            <a:r>
              <a:rPr lang="en-US" sz="1200" dirty="0" smtClean="0">
                <a:latin typeface="Times New Roman" panose="02020603050405020304" pitchFamily="18" charset="0"/>
                <a:ea typeface="MS Mincho"/>
              </a:rPr>
              <a:t>then incubated 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with PMA (100 </a:t>
            </a:r>
            <a:r>
              <a:rPr lang="en-US" sz="1200" dirty="0" err="1" smtClean="0">
                <a:latin typeface="Times New Roman" panose="02020603050405020304" pitchFamily="18" charset="0"/>
                <a:ea typeface="MS Mincho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) in the presence or absence of </a:t>
            </a:r>
            <a:r>
              <a:rPr lang="en-US" sz="1200" dirty="0" smtClean="0">
                <a:latin typeface="Times New Roman" panose="02020603050405020304" pitchFamily="18" charset="0"/>
                <a:ea typeface="MS Mincho"/>
              </a:rPr>
              <a:t>niacin (at 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50 µM or </a:t>
            </a:r>
            <a:r>
              <a:rPr lang="en-US" sz="1200" dirty="0" smtClean="0">
                <a:latin typeface="Times New Roman" panose="02020603050405020304" pitchFamily="18" charset="0"/>
                <a:ea typeface="MS Mincho"/>
              </a:rPr>
              <a:t>300 µM). 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Luminescence was quantified over time using a </a:t>
            </a:r>
            <a:r>
              <a:rPr lang="en-US" sz="1200" dirty="0" err="1">
                <a:latin typeface="Times New Roman" panose="02020603050405020304" pitchFamily="18" charset="0"/>
                <a:ea typeface="MS Mincho"/>
              </a:rPr>
              <a:t>POLARstar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ea typeface="MS Mincho"/>
              </a:rPr>
              <a:t>luminometer</a:t>
            </a:r>
            <a:r>
              <a:rPr lang="en-US" sz="1200" dirty="0">
                <a:latin typeface="Times New Roman" panose="02020603050405020304" pitchFamily="18" charset="0"/>
                <a:ea typeface="MS Mincho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35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2685" y="1836255"/>
            <a:ext cx="5268076" cy="3561884"/>
            <a:chOff x="12680553" y="24921267"/>
            <a:chExt cx="6836023" cy="5140127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28" t="6957" b="44622"/>
            <a:stretch/>
          </p:blipFill>
          <p:spPr bwMode="auto">
            <a:xfrm>
              <a:off x="13491289" y="25305268"/>
              <a:ext cx="6025287" cy="4756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3957851" y="24921267"/>
              <a:ext cx="1254721" cy="532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/>
                </a:rPr>
                <a:t>control</a:t>
              </a:r>
              <a:endParaRPr lang="en-US" b="1" dirty="0">
                <a:latin typeface="Arial" panose="020B0604020202020204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040289" y="24921267"/>
              <a:ext cx="955185" cy="532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/>
                </a:rPr>
                <a:t>12 </a:t>
              </a:r>
              <a:r>
                <a:rPr lang="en-US" b="1" dirty="0" err="1" smtClean="0">
                  <a:latin typeface="Arial" panose="020B0604020202020204"/>
                </a:rPr>
                <a:t>hr</a:t>
              </a:r>
              <a:endParaRPr lang="en-US" b="1" dirty="0">
                <a:latin typeface="Arial" panose="020B0604020202020204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049880" y="24921267"/>
              <a:ext cx="955185" cy="532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/>
                </a:rPr>
                <a:t>36 </a:t>
              </a:r>
              <a:r>
                <a:rPr lang="en-US" b="1" dirty="0" err="1" smtClean="0">
                  <a:latin typeface="Arial" panose="020B0604020202020204"/>
                </a:rPr>
                <a:t>hr</a:t>
              </a:r>
              <a:endParaRPr lang="en-US" b="1" dirty="0">
                <a:latin typeface="Arial" panose="020B0604020202020204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2661126" y="26402028"/>
              <a:ext cx="1094645" cy="51919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000" b="1" dirty="0" smtClean="0">
                  <a:latin typeface="Arial" panose="020B0604020202020204"/>
                </a:rPr>
                <a:t>H</a:t>
              </a:r>
              <a:r>
                <a:rPr lang="en-US" sz="2000" b="1" baseline="-25000" dirty="0" smtClean="0">
                  <a:latin typeface="Arial" panose="020B0604020202020204"/>
                </a:rPr>
                <a:t>2</a:t>
              </a:r>
              <a:r>
                <a:rPr lang="en-US" sz="2000" b="1" dirty="0" smtClean="0">
                  <a:latin typeface="Arial" panose="020B0604020202020204"/>
                </a:rPr>
                <a:t>O</a:t>
              </a:r>
              <a:r>
                <a:rPr lang="en-US" sz="2000" b="1" baseline="-25000" dirty="0" smtClean="0">
                  <a:latin typeface="Arial" panose="020B0604020202020204"/>
                </a:rPr>
                <a:t>2</a:t>
              </a:r>
              <a:endParaRPr lang="en-US" sz="2000" b="1" baseline="-25000" dirty="0">
                <a:latin typeface="Arial" panose="020B0604020202020204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2451409" y="28361132"/>
              <a:ext cx="1376864" cy="9185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000" b="1" dirty="0" smtClean="0">
                  <a:latin typeface="Arial" panose="020B0604020202020204"/>
                </a:rPr>
                <a:t>H</a:t>
              </a:r>
              <a:r>
                <a:rPr lang="en-US" sz="2000" b="1" baseline="-25000" dirty="0" smtClean="0">
                  <a:latin typeface="Arial" panose="020B0604020202020204"/>
                </a:rPr>
                <a:t>2</a:t>
              </a:r>
              <a:r>
                <a:rPr lang="en-US" sz="2000" b="1" dirty="0" smtClean="0">
                  <a:latin typeface="Arial" panose="020B0604020202020204"/>
                </a:rPr>
                <a:t>O</a:t>
              </a:r>
              <a:r>
                <a:rPr lang="en-US" sz="2000" b="1" baseline="-25000" dirty="0" smtClean="0">
                  <a:latin typeface="Arial" panose="020B0604020202020204"/>
                </a:rPr>
                <a:t>2</a:t>
              </a:r>
              <a:endParaRPr lang="en-US" sz="2000" b="1" dirty="0" smtClean="0">
                <a:latin typeface="Arial" panose="020B0604020202020204"/>
              </a:endParaRPr>
            </a:p>
            <a:p>
              <a:pPr algn="ctr"/>
              <a:r>
                <a:rPr lang="en-US" sz="2000" b="1" dirty="0" smtClean="0">
                  <a:latin typeface="Arial" panose="020B0604020202020204"/>
                </a:rPr>
                <a:t>Niacin</a:t>
              </a:r>
              <a:endParaRPr lang="en-US" sz="2000" b="1" dirty="0">
                <a:latin typeface="Arial" panose="020B0604020202020204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70011" y="536027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885" y="7999926"/>
            <a:ext cx="5061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>
                <a:latin typeface="Times New Roman" panose="02020603050405020304" pitchFamily="18" charset="0"/>
                <a:ea typeface="Yu Mincho"/>
                <a:cs typeface="Times New Roman" panose="02020603050405020304" pitchFamily="18" charset="0"/>
              </a:rPr>
              <a:t>Niacin promoted viability of aortic smooth muscle </a:t>
            </a:r>
            <a:r>
              <a:rPr lang="en-US" sz="1000" dirty="0" smtClean="0">
                <a:latin typeface="Times New Roman" panose="02020603050405020304" pitchFamily="18" charset="0"/>
                <a:ea typeface="Yu Mincho"/>
                <a:cs typeface="Times New Roman" panose="02020603050405020304" pitchFamily="18" charset="0"/>
              </a:rPr>
              <a:t>cells.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smooth muscle cells were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with hydrogen peroxide (H</a:t>
            </a:r>
            <a:r>
              <a:rPr lang="en-US" sz="1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µM) with or without niacin (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µM). *p&lt;0.01.</a:t>
            </a:r>
            <a:endParaRPr lang="en-US" sz="1000" dirty="0">
              <a:latin typeface="Times New Roman" panose="02020603050405020304" pitchFamily="18" charset="0"/>
              <a:ea typeface="Yu Mincho"/>
              <a:cs typeface="Times New Roman" panose="02020603050405020304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708167" y="5482450"/>
            <a:ext cx="3908406" cy="2421630"/>
            <a:chOff x="2276475" y="675607"/>
            <a:chExt cx="4591050" cy="2741613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475" y="675607"/>
              <a:ext cx="4591050" cy="2741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5603904" y="1102307"/>
              <a:ext cx="2929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*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534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6271" y="3245719"/>
            <a:ext cx="2400300" cy="20885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683" y="3304167"/>
            <a:ext cx="1895475" cy="1971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1276" y="5334290"/>
            <a:ext cx="2333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 5             12   14      (days)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1169567" y="3222365"/>
            <a:ext cx="369332" cy="21119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200" b="1" dirty="0"/>
              <a:t>Systolic blood pressure (mmHg)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400" y="312645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400" y="329758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190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5400" y="346871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180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75400" y="363984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170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5400" y="381097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160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5400" y="398210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150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75400" y="415323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140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5400" y="432436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130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75400" y="449549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75400" y="466662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75400" y="483775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41124" y="500888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90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41124" y="518001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80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504479" y="4495494"/>
            <a:ext cx="41811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>
            <a:off x="4662244" y="4428424"/>
            <a:ext cx="114792" cy="12311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4504479" y="4220304"/>
            <a:ext cx="418115" cy="0"/>
          </a:xfrm>
          <a:prstGeom prst="line">
            <a:avLst/>
          </a:prstGeom>
          <a:ln w="19050">
            <a:solidFill>
              <a:srgbClr val="FFB9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654495" y="4162411"/>
            <a:ext cx="114792" cy="106956"/>
          </a:xfrm>
          <a:prstGeom prst="rect">
            <a:avLst/>
          </a:prstGeom>
          <a:solidFill>
            <a:srgbClr val="FFB9B9"/>
          </a:solidFill>
          <a:ln>
            <a:solidFill>
              <a:srgbClr val="FF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4504479" y="3921498"/>
            <a:ext cx="4181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>
            <a:off x="4649544" y="3854428"/>
            <a:ext cx="114792" cy="12311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922594" y="378835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AngII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41067" y="4085328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AngII + </a:t>
            </a:r>
            <a:r>
              <a:rPr lang="en-US" sz="1200" b="1" dirty="0" smtClean="0"/>
              <a:t>NA</a:t>
            </a:r>
            <a:endParaRPr lang="en-US" sz="1200" b="1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4943341" y="4348790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AngII + </a:t>
            </a:r>
            <a:r>
              <a:rPr lang="en-US" sz="1200" b="1" dirty="0" smtClean="0"/>
              <a:t>Nam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47556" y="1456918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05912" y="6242286"/>
            <a:ext cx="556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pressure was measured using a tail cuff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(presented as mean of 30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cycles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every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day, n=6). NA = niacin, Nam =  nicotinamide, N.S. =  not significant.</a:t>
            </a:r>
            <a:endParaRPr lang="en-US" sz="1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3814022" y="3639844"/>
            <a:ext cx="356188" cy="488498"/>
            <a:chOff x="3556003" y="887010"/>
            <a:chExt cx="356188" cy="488498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610708" y="887010"/>
              <a:ext cx="0" cy="4884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556003" y="1017043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96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9867" y="5498599"/>
            <a:ext cx="556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ea typeface="Yu Mincho"/>
              </a:rPr>
              <a:t>Plasma total cholesterol 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(</a:t>
            </a:r>
            <a:r>
              <a:rPr lang="en-US" sz="1200" b="1" dirty="0" smtClean="0">
                <a:latin typeface="Times New Roman" panose="02020603050405020304" pitchFamily="18" charset="0"/>
                <a:ea typeface="Yu Mincho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) </a:t>
            </a:r>
            <a:r>
              <a:rPr lang="en-US" sz="1200" dirty="0">
                <a:latin typeface="Times New Roman" panose="02020603050405020304" pitchFamily="18" charset="0"/>
                <a:ea typeface="Yu Mincho"/>
              </a:rPr>
              <a:t>and 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triglyceride (</a:t>
            </a:r>
            <a:r>
              <a:rPr lang="en-US" sz="1200" b="1" dirty="0" smtClean="0">
                <a:latin typeface="Times New Roman" panose="02020603050405020304" pitchFamily="18" charset="0"/>
                <a:ea typeface="Yu Mincho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) </a:t>
            </a:r>
            <a:r>
              <a:rPr lang="en-US" sz="1200" dirty="0">
                <a:latin typeface="Times New Roman" panose="02020603050405020304" pitchFamily="18" charset="0"/>
                <a:ea typeface="Yu Mincho"/>
              </a:rPr>
              <a:t>levels in </a:t>
            </a:r>
            <a:r>
              <a:rPr lang="en-US" sz="1200" dirty="0" smtClean="0">
                <a:latin typeface="Times New Roman" panose="02020603050405020304" pitchFamily="18" charset="0"/>
                <a:ea typeface="Yu Mincho"/>
              </a:rPr>
              <a:t>AngII-infused mice in the presence or absence of niacin or nicotinamide.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= niacin, Nam =  nicotinamide, N.S. =  not significant.</a:t>
            </a:r>
            <a:endParaRPr lang="en-US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12612" y="2846569"/>
            <a:ext cx="2632598" cy="2350741"/>
            <a:chOff x="762705" y="2846490"/>
            <a:chExt cx="2632598" cy="23507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E771B92-1165-4445-AC6C-260BD25F9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210" y="3261989"/>
              <a:ext cx="2410093" cy="193524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F968F2A-CAFB-C24E-B10D-96F309F4970A}"/>
                </a:ext>
              </a:extLst>
            </p:cNvPr>
            <p:cNvSpPr txBox="1"/>
            <p:nvPr/>
          </p:nvSpPr>
          <p:spPr>
            <a:xfrm>
              <a:off x="2008542" y="3000379"/>
              <a:ext cx="8492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=0.16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705" y="284649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95304" y="2846569"/>
            <a:ext cx="2692882" cy="2350662"/>
            <a:chOff x="3395303" y="2772160"/>
            <a:chExt cx="2697231" cy="24250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8AC902C-D3CA-7941-AE43-ECA5173B7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54798" y="3159495"/>
              <a:ext cx="2537736" cy="203773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6BE472-E5E3-6D42-A05D-743949FCA4E8}"/>
                </a:ext>
              </a:extLst>
            </p:cNvPr>
            <p:cNvSpPr txBox="1"/>
            <p:nvPr/>
          </p:nvSpPr>
          <p:spPr>
            <a:xfrm>
              <a:off x="4761142" y="3000379"/>
              <a:ext cx="7802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N.S.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95303" y="277216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7556" y="1456918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2711617" y="4349999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4B3168-7441-8842-804E-CC79F3BA1515}"/>
              </a:ext>
            </a:extLst>
          </p:cNvPr>
          <p:cNvSpPr txBox="1"/>
          <p:nvPr/>
        </p:nvSpPr>
        <p:spPr>
          <a:xfrm rot="19368364">
            <a:off x="1286203" y="3344080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444340-F9FF-B54E-BDB7-2367147CB035}"/>
              </a:ext>
            </a:extLst>
          </p:cNvPr>
          <p:cNvSpPr txBox="1"/>
          <p:nvPr/>
        </p:nvSpPr>
        <p:spPr>
          <a:xfrm rot="19368364">
            <a:off x="1622262" y="332577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AngII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7D18BE-86DF-6646-8393-327099564699}"/>
              </a:ext>
            </a:extLst>
          </p:cNvPr>
          <p:cNvSpPr txBox="1"/>
          <p:nvPr/>
        </p:nvSpPr>
        <p:spPr>
          <a:xfrm rot="19368364">
            <a:off x="1866487" y="3270975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AngII + 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258F7C-A74A-C24E-B135-8A0430EF4855}"/>
              </a:ext>
            </a:extLst>
          </p:cNvPr>
          <p:cNvSpPr txBox="1"/>
          <p:nvPr/>
        </p:nvSpPr>
        <p:spPr>
          <a:xfrm rot="19368364">
            <a:off x="2188897" y="3236204"/>
            <a:ext cx="1002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AngII + Nam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727" y="3496122"/>
            <a:ext cx="961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6E</a:t>
            </a:r>
            <a:endParaRPr lang="en-US" sz="1600" b="1" dirty="0"/>
          </a:p>
        </p:txBody>
      </p:sp>
      <p:pic>
        <p:nvPicPr>
          <p:cNvPr id="8" name="Picture 7" descr="A close up of a white wall&#10;&#10;Description automatically generated">
            <a:extLst>
              <a:ext uri="{FF2B5EF4-FFF2-40B4-BE49-F238E27FC236}">
                <a16:creationId xmlns:a16="http://schemas.microsoft.com/office/drawing/2014/main" id="{EB2C1C29-C313-754C-B93C-341DAFA8AD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32555" t="16660" r="27377" b="28912"/>
          <a:stretch/>
        </p:blipFill>
        <p:spPr>
          <a:xfrm>
            <a:off x="1147847" y="5136933"/>
            <a:ext cx="1385873" cy="15356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close up of a person&#10;&#10;Description automatically generated">
            <a:extLst>
              <a:ext uri="{FF2B5EF4-FFF2-40B4-BE49-F238E27FC236}">
                <a16:creationId xmlns:a16="http://schemas.microsoft.com/office/drawing/2014/main" id="{4F7DAE2A-FBBA-0A43-8BAC-CDEAC1E82B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8632" t="30742" r="52310" b="29444"/>
          <a:stretch/>
        </p:blipFill>
        <p:spPr>
          <a:xfrm>
            <a:off x="1172697" y="3728519"/>
            <a:ext cx="1361023" cy="11920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2711617" y="5766239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2744214" y="5459942"/>
            <a:ext cx="9621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Non-specific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8759" y="3542825"/>
            <a:ext cx="956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6F</a:t>
            </a:r>
            <a:endParaRPr lang="en-US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B3168-7441-8842-804E-CC79F3BA1515}"/>
              </a:ext>
            </a:extLst>
          </p:cNvPr>
          <p:cNvSpPr txBox="1"/>
          <p:nvPr/>
        </p:nvSpPr>
        <p:spPr>
          <a:xfrm rot="19368364">
            <a:off x="4519360" y="3316853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444340-F9FF-B54E-BDB7-2367147CB035}"/>
              </a:ext>
            </a:extLst>
          </p:cNvPr>
          <p:cNvSpPr txBox="1"/>
          <p:nvPr/>
        </p:nvSpPr>
        <p:spPr>
          <a:xfrm rot="19368364">
            <a:off x="4834246" y="3319760"/>
            <a:ext cx="5597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CaCl</a:t>
            </a:r>
            <a:r>
              <a: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7D18BE-86DF-6646-8393-327099564699}"/>
              </a:ext>
            </a:extLst>
          </p:cNvPr>
          <p:cNvSpPr txBox="1"/>
          <p:nvPr/>
        </p:nvSpPr>
        <p:spPr>
          <a:xfrm rot="19368364">
            <a:off x="5080565" y="3233031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CaCl</a:t>
            </a:r>
            <a:r>
              <a: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+NA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258F7C-A74A-C24E-B135-8A0430EF4855}"/>
              </a:ext>
            </a:extLst>
          </p:cNvPr>
          <p:cNvSpPr txBox="1"/>
          <p:nvPr/>
        </p:nvSpPr>
        <p:spPr>
          <a:xfrm rot="19368364">
            <a:off x="5324017" y="3202506"/>
            <a:ext cx="9476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CaCl</a:t>
            </a:r>
            <a:r>
              <a: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+Nam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5996882" y="4220916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6016400" y="5829069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A close up of a white wall&#10;&#10;Description automatically generated">
            <a:extLst>
              <a:ext uri="{FF2B5EF4-FFF2-40B4-BE49-F238E27FC236}">
                <a16:creationId xmlns:a16="http://schemas.microsoft.com/office/drawing/2014/main" id="{4BE72639-6442-1648-AB6C-4A36E43A54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37198" t="35300" r="26017" b="20299"/>
          <a:stretch/>
        </p:blipFill>
        <p:spPr>
          <a:xfrm>
            <a:off x="4477074" y="3676229"/>
            <a:ext cx="1288102" cy="14680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D0D0EAEC-7ABA-A04E-8A12-BA52B8104C8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38746" t="28073" r="23413" b="27584"/>
          <a:stretch/>
        </p:blipFill>
        <p:spPr>
          <a:xfrm>
            <a:off x="4478767" y="5222199"/>
            <a:ext cx="1288103" cy="145034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4" name="Straight Arrow Connector 23"/>
          <p:cNvCxnSpPr/>
          <p:nvPr/>
        </p:nvCxnSpPr>
        <p:spPr>
          <a:xfrm flipH="1">
            <a:off x="2533720" y="5904738"/>
            <a:ext cx="2104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533720" y="5598441"/>
            <a:ext cx="2104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533720" y="4492506"/>
            <a:ext cx="2104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823247" y="4340247"/>
            <a:ext cx="2104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786388" y="5967569"/>
            <a:ext cx="21049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0746" y="388271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5071" y="1957668"/>
            <a:ext cx="2231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Uncropped blot images</a:t>
            </a:r>
            <a:endParaRPr lang="en-US" sz="16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710939" y="4388515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007402" y="4503201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712510" y="4156224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008973" y="4270910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4012445" y="4300436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308908" y="4415122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4014016" y="4068145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4310479" y="4182831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743079" y="581240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77550" y="5927092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744650" y="5580115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979121" y="5694801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4072131" y="588924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306602" y="6003926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25B29ED-326B-D44A-B235-9302B51042B8}"/>
              </a:ext>
            </a:extLst>
          </p:cNvPr>
          <p:cNvSpPr txBox="1"/>
          <p:nvPr/>
        </p:nvSpPr>
        <p:spPr>
          <a:xfrm>
            <a:off x="4073702" y="5656949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4308173" y="5771635"/>
            <a:ext cx="160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7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140955</TotalTime>
  <Words>560</Words>
  <Application>Microsoft Office PowerPoint</Application>
  <PresentationFormat>On-screen Show (4:3)</PresentationFormat>
  <Paragraphs>153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MS Mincho</vt:lpstr>
      <vt:lpstr>Symbol</vt:lpstr>
      <vt:lpstr>Times New Roman</vt:lpstr>
      <vt:lpstr>Yu Mincho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Regents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Ha W.</dc:creator>
  <cp:lastModifiedBy>Kim, Ha W.</cp:lastModifiedBy>
  <cp:revision>358</cp:revision>
  <cp:lastPrinted>2019-01-23T16:32:48Z</cp:lastPrinted>
  <dcterms:created xsi:type="dcterms:W3CDTF">2017-12-13T20:40:14Z</dcterms:created>
  <dcterms:modified xsi:type="dcterms:W3CDTF">2019-10-21T17:48:07Z</dcterms:modified>
</cp:coreProperties>
</file>