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86" r:id="rId1"/>
  </p:sldMasterIdLst>
  <p:notesMasterIdLst>
    <p:notesMasterId r:id="rId8"/>
  </p:notesMasterIdLst>
  <p:sldIdLst>
    <p:sldId id="262" r:id="rId2"/>
    <p:sldId id="260" r:id="rId3"/>
    <p:sldId id="259" r:id="rId4"/>
    <p:sldId id="261" r:id="rId5"/>
    <p:sldId id="256" r:id="rId6"/>
    <p:sldId id="258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14"/>
    <p:restoredTop sz="94586"/>
  </p:normalViewPr>
  <p:slideViewPr>
    <p:cSldViewPr snapToGrid="0" snapToObjects="1">
      <p:cViewPr>
        <p:scale>
          <a:sx n="94" d="100"/>
          <a:sy n="94" d="100"/>
        </p:scale>
        <p:origin x="4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China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USA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Svezia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Svezi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China.xls" TargetMode="External"/><Relationship Id="rId2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Italy/Italy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Italy/Italy.xls" TargetMode="External"/><Relationship Id="rId2" Type="http://schemas.openxmlformats.org/officeDocument/2006/relationships/chartUserShapes" Target="../drawings/drawing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Spain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Spain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France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France.xls" TargetMode="External"/><Relationship Id="rId2" Type="http://schemas.openxmlformats.org/officeDocument/2006/relationships/chartUserShapes" Target="../drawings/drawing3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fabiozattoni/Documents/ARTICOLI%20DA%20SCRIVERE/Porn%20and%20Google%20trends/review/Data/dati%20per%20fig%201/US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China!$N$4</c:f>
              <c:strCache>
                <c:ptCount val="1"/>
                <c:pt idx="0">
                  <c:v>Porn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China!$M$5:$M$24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China!$N$5:$N$24</c:f>
              <c:numCache>
                <c:formatCode>General</c:formatCode>
                <c:ptCount val="20"/>
                <c:pt idx="0">
                  <c:v>23.14</c:v>
                </c:pt>
                <c:pt idx="1">
                  <c:v>28.14</c:v>
                </c:pt>
                <c:pt idx="2">
                  <c:v>42.43</c:v>
                </c:pt>
                <c:pt idx="3">
                  <c:v>42.86</c:v>
                </c:pt>
                <c:pt idx="4">
                  <c:v>35.71</c:v>
                </c:pt>
                <c:pt idx="5">
                  <c:v>33.0</c:v>
                </c:pt>
                <c:pt idx="6">
                  <c:v>29.43</c:v>
                </c:pt>
                <c:pt idx="7">
                  <c:v>27.43</c:v>
                </c:pt>
                <c:pt idx="8">
                  <c:v>29.29</c:v>
                </c:pt>
                <c:pt idx="9">
                  <c:v>26.0</c:v>
                </c:pt>
                <c:pt idx="10">
                  <c:v>29.43</c:v>
                </c:pt>
                <c:pt idx="11">
                  <c:v>28.43</c:v>
                </c:pt>
                <c:pt idx="12">
                  <c:v>28.71</c:v>
                </c:pt>
                <c:pt idx="13">
                  <c:v>27.86</c:v>
                </c:pt>
                <c:pt idx="14">
                  <c:v>24.29</c:v>
                </c:pt>
                <c:pt idx="15">
                  <c:v>22.0</c:v>
                </c:pt>
                <c:pt idx="16">
                  <c:v>30.0</c:v>
                </c:pt>
                <c:pt idx="17">
                  <c:v>26.71</c:v>
                </c:pt>
                <c:pt idx="18">
                  <c:v>24.86</c:v>
                </c:pt>
                <c:pt idx="19">
                  <c:v>26.4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China!$O$4</c:f>
              <c:strCache>
                <c:ptCount val="1"/>
                <c:pt idx="0">
                  <c:v>xnxx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dPt>
            <c:idx val="2"/>
            <c:marker>
              <c:symbol val="diamond"/>
              <c:size val="8"/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c:spPr>
            </c:marker>
            <c:bubble3D val="0"/>
          </c:dPt>
          <c:xVal>
            <c:numRef>
              <c:f>China!$M$5:$M$24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China!$O$5:$O$24</c:f>
              <c:numCache>
                <c:formatCode>General</c:formatCode>
                <c:ptCount val="20"/>
                <c:pt idx="0">
                  <c:v>8.43</c:v>
                </c:pt>
                <c:pt idx="1">
                  <c:v>8.140000000000001</c:v>
                </c:pt>
                <c:pt idx="2">
                  <c:v>16.29</c:v>
                </c:pt>
                <c:pt idx="3">
                  <c:v>10.29</c:v>
                </c:pt>
                <c:pt idx="4">
                  <c:v>11.29</c:v>
                </c:pt>
                <c:pt idx="5">
                  <c:v>11.0</c:v>
                </c:pt>
                <c:pt idx="6">
                  <c:v>10.57</c:v>
                </c:pt>
                <c:pt idx="7">
                  <c:v>6.57</c:v>
                </c:pt>
                <c:pt idx="8">
                  <c:v>8.140000000000001</c:v>
                </c:pt>
                <c:pt idx="9">
                  <c:v>9.43</c:v>
                </c:pt>
                <c:pt idx="10">
                  <c:v>7.859999999999998</c:v>
                </c:pt>
                <c:pt idx="11">
                  <c:v>8.57</c:v>
                </c:pt>
                <c:pt idx="12">
                  <c:v>9.710000000000001</c:v>
                </c:pt>
                <c:pt idx="13">
                  <c:v>6.14</c:v>
                </c:pt>
                <c:pt idx="14">
                  <c:v>7.0</c:v>
                </c:pt>
                <c:pt idx="15">
                  <c:v>5.859999999999998</c:v>
                </c:pt>
                <c:pt idx="16">
                  <c:v>9.0</c:v>
                </c:pt>
                <c:pt idx="17">
                  <c:v>6.29</c:v>
                </c:pt>
                <c:pt idx="18">
                  <c:v>6.43</c:v>
                </c:pt>
                <c:pt idx="19">
                  <c:v>7.2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China!$P$4</c:f>
              <c:strCache>
                <c:ptCount val="1"/>
                <c:pt idx="0">
                  <c:v>PornHub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China!$M$5:$M$24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China!$P$5:$P$24</c:f>
              <c:numCache>
                <c:formatCode>General</c:formatCode>
                <c:ptCount val="20"/>
                <c:pt idx="0">
                  <c:v>28.14</c:v>
                </c:pt>
                <c:pt idx="1">
                  <c:v>32.86</c:v>
                </c:pt>
                <c:pt idx="2">
                  <c:v>64.0</c:v>
                </c:pt>
                <c:pt idx="3">
                  <c:v>73.0</c:v>
                </c:pt>
                <c:pt idx="4">
                  <c:v>65.71</c:v>
                </c:pt>
                <c:pt idx="5">
                  <c:v>59.71</c:v>
                </c:pt>
                <c:pt idx="6">
                  <c:v>46.14</c:v>
                </c:pt>
                <c:pt idx="7">
                  <c:v>48.29</c:v>
                </c:pt>
                <c:pt idx="8">
                  <c:v>41.0</c:v>
                </c:pt>
                <c:pt idx="9">
                  <c:v>44.57</c:v>
                </c:pt>
                <c:pt idx="10">
                  <c:v>51.14</c:v>
                </c:pt>
                <c:pt idx="11">
                  <c:v>52.43</c:v>
                </c:pt>
                <c:pt idx="12">
                  <c:v>50.14</c:v>
                </c:pt>
                <c:pt idx="13">
                  <c:v>48.14</c:v>
                </c:pt>
                <c:pt idx="14">
                  <c:v>41.0</c:v>
                </c:pt>
                <c:pt idx="15">
                  <c:v>39.29</c:v>
                </c:pt>
                <c:pt idx="16">
                  <c:v>50.0</c:v>
                </c:pt>
                <c:pt idx="17">
                  <c:v>45.29</c:v>
                </c:pt>
                <c:pt idx="18">
                  <c:v>49.14</c:v>
                </c:pt>
                <c:pt idx="19">
                  <c:v>44.2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China!$Q$4</c:f>
              <c:strCache>
                <c:ptCount val="1"/>
                <c:pt idx="0">
                  <c:v>xVideos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China!$M$5:$M$24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China!$Q$5:$Q$24</c:f>
              <c:numCache>
                <c:formatCode>General</c:formatCode>
                <c:ptCount val="20"/>
                <c:pt idx="0">
                  <c:v>6.57</c:v>
                </c:pt>
                <c:pt idx="1">
                  <c:v>6.71</c:v>
                </c:pt>
                <c:pt idx="2">
                  <c:v>14.86</c:v>
                </c:pt>
                <c:pt idx="3">
                  <c:v>12.0</c:v>
                </c:pt>
                <c:pt idx="4">
                  <c:v>10.43</c:v>
                </c:pt>
                <c:pt idx="5">
                  <c:v>10.71</c:v>
                </c:pt>
                <c:pt idx="6">
                  <c:v>10.71</c:v>
                </c:pt>
                <c:pt idx="7">
                  <c:v>7.43</c:v>
                </c:pt>
                <c:pt idx="8">
                  <c:v>9.29</c:v>
                </c:pt>
                <c:pt idx="9">
                  <c:v>9.140000000000001</c:v>
                </c:pt>
                <c:pt idx="10">
                  <c:v>7.57</c:v>
                </c:pt>
                <c:pt idx="11">
                  <c:v>8.57</c:v>
                </c:pt>
                <c:pt idx="12">
                  <c:v>8.86</c:v>
                </c:pt>
                <c:pt idx="13">
                  <c:v>7.57</c:v>
                </c:pt>
                <c:pt idx="14">
                  <c:v>7.29</c:v>
                </c:pt>
                <c:pt idx="15">
                  <c:v>8.43</c:v>
                </c:pt>
                <c:pt idx="16">
                  <c:v>10.29</c:v>
                </c:pt>
                <c:pt idx="17">
                  <c:v>8.710000000000001</c:v>
                </c:pt>
                <c:pt idx="18">
                  <c:v>8.86</c:v>
                </c:pt>
                <c:pt idx="19">
                  <c:v>11.0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China!$R$4</c:f>
              <c:strCache>
                <c:ptCount val="1"/>
                <c:pt idx="0">
                  <c:v>xHamster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China!$M$5:$M$24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China!$R$5:$R$24</c:f>
              <c:numCache>
                <c:formatCode>General</c:formatCode>
                <c:ptCount val="20"/>
                <c:pt idx="0">
                  <c:v>2.14</c:v>
                </c:pt>
                <c:pt idx="1">
                  <c:v>3.86</c:v>
                </c:pt>
                <c:pt idx="2">
                  <c:v>3.43</c:v>
                </c:pt>
                <c:pt idx="3">
                  <c:v>4.29</c:v>
                </c:pt>
                <c:pt idx="4">
                  <c:v>3.43</c:v>
                </c:pt>
                <c:pt idx="5">
                  <c:v>1.57</c:v>
                </c:pt>
                <c:pt idx="6">
                  <c:v>1.57</c:v>
                </c:pt>
                <c:pt idx="7">
                  <c:v>1.43</c:v>
                </c:pt>
                <c:pt idx="8">
                  <c:v>2.29</c:v>
                </c:pt>
                <c:pt idx="9">
                  <c:v>1.14</c:v>
                </c:pt>
                <c:pt idx="10">
                  <c:v>2.43</c:v>
                </c:pt>
                <c:pt idx="11">
                  <c:v>0.71</c:v>
                </c:pt>
                <c:pt idx="12">
                  <c:v>3.14</c:v>
                </c:pt>
                <c:pt idx="13">
                  <c:v>3.29</c:v>
                </c:pt>
                <c:pt idx="14">
                  <c:v>1.57</c:v>
                </c:pt>
                <c:pt idx="15">
                  <c:v>0.86</c:v>
                </c:pt>
                <c:pt idx="16">
                  <c:v>3.0</c:v>
                </c:pt>
                <c:pt idx="17">
                  <c:v>1.29</c:v>
                </c:pt>
                <c:pt idx="18">
                  <c:v>2.0</c:v>
                </c:pt>
                <c:pt idx="19">
                  <c:v>2.4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9800400"/>
        <c:axId val="-2130692320"/>
      </c:scatterChart>
      <c:scatterChart>
        <c:scatterStyle val="smoothMarker"/>
        <c:varyColors val="0"/>
        <c:ser>
          <c:idx val="5"/>
          <c:order val="5"/>
          <c:tx>
            <c:strRef>
              <c:f>China!$S$4</c:f>
              <c:strCache>
                <c:ptCount val="1"/>
                <c:pt idx="0">
                  <c:v>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China!$M$5:$M$24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China!$S$5:$S$24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131.0</c:v>
                </c:pt>
                <c:pt idx="3">
                  <c:v>1741.0</c:v>
                </c:pt>
                <c:pt idx="4">
                  <c:v>3697.0</c:v>
                </c:pt>
                <c:pt idx="5">
                  <c:v>396.0</c:v>
                </c:pt>
                <c:pt idx="6">
                  <c:v>396.0</c:v>
                </c:pt>
                <c:pt idx="7">
                  <c:v>440.0</c:v>
                </c:pt>
                <c:pt idx="8">
                  <c:v>143.0</c:v>
                </c:pt>
                <c:pt idx="9">
                  <c:v>26.0</c:v>
                </c:pt>
                <c:pt idx="10">
                  <c:v>126.0</c:v>
                </c:pt>
                <c:pt idx="11">
                  <c:v>92.0</c:v>
                </c:pt>
                <c:pt idx="12">
                  <c:v>86.0</c:v>
                </c:pt>
                <c:pt idx="13">
                  <c:v>88.0</c:v>
                </c:pt>
                <c:pt idx="14">
                  <c:v>88.0</c:v>
                </c:pt>
                <c:pt idx="15">
                  <c:v>15.0</c:v>
                </c:pt>
                <c:pt idx="16">
                  <c:v>4.0</c:v>
                </c:pt>
                <c:pt idx="17">
                  <c:v>3.0</c:v>
                </c:pt>
                <c:pt idx="18">
                  <c:v>6.0</c:v>
                </c:pt>
                <c:pt idx="19">
                  <c:v>2.0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514304"/>
        <c:axId val="-2057298768"/>
      </c:scatterChart>
      <c:valAx>
        <c:axId val="-2129800400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m/dd/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-2130692320"/>
        <c:crosses val="autoZero"/>
        <c:crossBetween val="midCat"/>
      </c:valAx>
      <c:valAx>
        <c:axId val="-2130692320"/>
        <c:scaling>
          <c:orientation val="minMax"/>
          <c:max val="100.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29800400"/>
        <c:crosses val="autoZero"/>
        <c:crossBetween val="midCat"/>
      </c:valAx>
      <c:valAx>
        <c:axId val="-2130514304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057298768"/>
        <c:crosses val="autoZero"/>
        <c:crossBetween val="midCat"/>
      </c:valAx>
      <c:valAx>
        <c:axId val="-205729876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30514304"/>
        <c:crosses val="max"/>
        <c:crossBetween val="midCat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USA!$S$60</c:f>
              <c:strCache>
                <c:ptCount val="1"/>
                <c:pt idx="0">
                  <c:v>Before March 13th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USA!$R$61:$R$65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USA!$S$61:$S$65</c:f>
              <c:numCache>
                <c:formatCode>General</c:formatCode>
                <c:ptCount val="5"/>
                <c:pt idx="0">
                  <c:v>85.15000000000001</c:v>
                </c:pt>
                <c:pt idx="1">
                  <c:v>28.6</c:v>
                </c:pt>
                <c:pt idx="2">
                  <c:v>57.5</c:v>
                </c:pt>
                <c:pt idx="3">
                  <c:v>18.5</c:v>
                </c:pt>
                <c:pt idx="4">
                  <c:v>5.1</c:v>
                </c:pt>
              </c:numCache>
            </c:numRef>
          </c:val>
        </c:ser>
        <c:ser>
          <c:idx val="1"/>
          <c:order val="1"/>
          <c:tx>
            <c:strRef>
              <c:f>USA!$T$60</c:f>
              <c:strCache>
                <c:ptCount val="1"/>
                <c:pt idx="0">
                  <c:v>After March 13th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USA!$R$61:$R$65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USA!$T$61:$T$65</c:f>
              <c:numCache>
                <c:formatCode>General</c:formatCode>
                <c:ptCount val="5"/>
                <c:pt idx="0">
                  <c:v>84.51</c:v>
                </c:pt>
                <c:pt idx="1">
                  <c:v>25.7</c:v>
                </c:pt>
                <c:pt idx="2">
                  <c:v>58.0</c:v>
                </c:pt>
                <c:pt idx="3">
                  <c:v>16.9</c:v>
                </c:pt>
                <c:pt idx="4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7160976"/>
        <c:axId val="-2132428272"/>
      </c:radarChart>
      <c:catAx>
        <c:axId val="-2127160976"/>
        <c:scaling>
          <c:orientation val="minMax"/>
        </c:scaling>
        <c:delete val="0"/>
        <c:axPos val="b"/>
        <c:majorGridlines>
          <c:spPr>
            <a:ln w="6350"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32428272"/>
        <c:crosses val="autoZero"/>
        <c:auto val="0"/>
        <c:lblAlgn val="ctr"/>
        <c:lblOffset val="100"/>
        <c:noMultiLvlLbl val="0"/>
      </c:catAx>
      <c:valAx>
        <c:axId val="-2132428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2716097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Italy!$N$4</c:f>
              <c:strCache>
                <c:ptCount val="1"/>
                <c:pt idx="0">
                  <c:v>Porn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Italy!$N$5:$N$24</c:f>
              <c:numCache>
                <c:formatCode>General</c:formatCode>
                <c:ptCount val="20"/>
                <c:pt idx="0">
                  <c:v>77.0</c:v>
                </c:pt>
                <c:pt idx="1">
                  <c:v>76.14</c:v>
                </c:pt>
                <c:pt idx="2">
                  <c:v>73.71</c:v>
                </c:pt>
                <c:pt idx="3">
                  <c:v>77.0</c:v>
                </c:pt>
                <c:pt idx="4">
                  <c:v>77.29</c:v>
                </c:pt>
                <c:pt idx="5">
                  <c:v>78.14</c:v>
                </c:pt>
                <c:pt idx="6">
                  <c:v>78.43</c:v>
                </c:pt>
                <c:pt idx="7">
                  <c:v>76.0</c:v>
                </c:pt>
                <c:pt idx="8">
                  <c:v>78.0</c:v>
                </c:pt>
                <c:pt idx="9">
                  <c:v>78.29</c:v>
                </c:pt>
                <c:pt idx="10">
                  <c:v>77.86</c:v>
                </c:pt>
                <c:pt idx="11">
                  <c:v>77.14</c:v>
                </c:pt>
                <c:pt idx="12">
                  <c:v>80.29</c:v>
                </c:pt>
                <c:pt idx="13">
                  <c:v>79.57</c:v>
                </c:pt>
                <c:pt idx="14">
                  <c:v>75.57</c:v>
                </c:pt>
                <c:pt idx="15">
                  <c:v>70.43</c:v>
                </c:pt>
                <c:pt idx="16">
                  <c:v>75.0</c:v>
                </c:pt>
                <c:pt idx="17">
                  <c:v>74.0</c:v>
                </c:pt>
                <c:pt idx="18">
                  <c:v>71.29</c:v>
                </c:pt>
                <c:pt idx="19">
                  <c:v>82.8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Italy!$O$4</c:f>
              <c:strCache>
                <c:ptCount val="1"/>
                <c:pt idx="0">
                  <c:v>xnxx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Italy!$O$5:$O$24</c:f>
              <c:numCache>
                <c:formatCode>General</c:formatCode>
                <c:ptCount val="20"/>
                <c:pt idx="0">
                  <c:v>36.0</c:v>
                </c:pt>
                <c:pt idx="1">
                  <c:v>36.86</c:v>
                </c:pt>
                <c:pt idx="2">
                  <c:v>36.0</c:v>
                </c:pt>
                <c:pt idx="3">
                  <c:v>36.86</c:v>
                </c:pt>
                <c:pt idx="4">
                  <c:v>38.43</c:v>
                </c:pt>
                <c:pt idx="5">
                  <c:v>36.57</c:v>
                </c:pt>
                <c:pt idx="6">
                  <c:v>36.29</c:v>
                </c:pt>
                <c:pt idx="7">
                  <c:v>36.86</c:v>
                </c:pt>
                <c:pt idx="8">
                  <c:v>34.29</c:v>
                </c:pt>
                <c:pt idx="9">
                  <c:v>33.0</c:v>
                </c:pt>
                <c:pt idx="10">
                  <c:v>34.0</c:v>
                </c:pt>
                <c:pt idx="11">
                  <c:v>33.29</c:v>
                </c:pt>
                <c:pt idx="12">
                  <c:v>34.86</c:v>
                </c:pt>
                <c:pt idx="13">
                  <c:v>36.43</c:v>
                </c:pt>
                <c:pt idx="14">
                  <c:v>33.57</c:v>
                </c:pt>
                <c:pt idx="15">
                  <c:v>29.14</c:v>
                </c:pt>
                <c:pt idx="16">
                  <c:v>30.0</c:v>
                </c:pt>
                <c:pt idx="17">
                  <c:v>31.43</c:v>
                </c:pt>
                <c:pt idx="18">
                  <c:v>29.71</c:v>
                </c:pt>
                <c:pt idx="19">
                  <c:v>36.2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Italy!$P$4</c:f>
              <c:strCache>
                <c:ptCount val="1"/>
                <c:pt idx="0">
                  <c:v>PornHub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Italy!$P$5:$P$24</c:f>
              <c:numCache>
                <c:formatCode>General</c:formatCode>
                <c:ptCount val="20"/>
                <c:pt idx="0">
                  <c:v>69.0</c:v>
                </c:pt>
                <c:pt idx="1">
                  <c:v>70.57</c:v>
                </c:pt>
                <c:pt idx="2">
                  <c:v>69.14</c:v>
                </c:pt>
                <c:pt idx="3">
                  <c:v>71.0</c:v>
                </c:pt>
                <c:pt idx="4">
                  <c:v>72.43</c:v>
                </c:pt>
                <c:pt idx="5">
                  <c:v>72.43</c:v>
                </c:pt>
                <c:pt idx="6">
                  <c:v>71.0</c:v>
                </c:pt>
                <c:pt idx="7">
                  <c:v>70.29</c:v>
                </c:pt>
                <c:pt idx="8">
                  <c:v>71.14</c:v>
                </c:pt>
                <c:pt idx="9">
                  <c:v>71.29</c:v>
                </c:pt>
                <c:pt idx="10">
                  <c:v>72.43</c:v>
                </c:pt>
                <c:pt idx="11">
                  <c:v>76.43</c:v>
                </c:pt>
                <c:pt idx="12">
                  <c:v>74.29</c:v>
                </c:pt>
                <c:pt idx="13">
                  <c:v>75.0</c:v>
                </c:pt>
                <c:pt idx="14">
                  <c:v>74.71</c:v>
                </c:pt>
                <c:pt idx="15">
                  <c:v>72.57</c:v>
                </c:pt>
                <c:pt idx="16">
                  <c:v>71.43</c:v>
                </c:pt>
                <c:pt idx="17">
                  <c:v>70.71</c:v>
                </c:pt>
                <c:pt idx="18">
                  <c:v>70.57</c:v>
                </c:pt>
                <c:pt idx="19">
                  <c:v>82.0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Italy!$Q$4</c:f>
              <c:strCache>
                <c:ptCount val="1"/>
                <c:pt idx="0">
                  <c:v>xVideos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Italy!$Q$5:$Q$24</c:f>
              <c:numCache>
                <c:formatCode>General</c:formatCode>
                <c:ptCount val="20"/>
                <c:pt idx="0">
                  <c:v>14.86</c:v>
                </c:pt>
                <c:pt idx="1">
                  <c:v>15.57</c:v>
                </c:pt>
                <c:pt idx="2">
                  <c:v>13.57</c:v>
                </c:pt>
                <c:pt idx="3">
                  <c:v>14.43</c:v>
                </c:pt>
                <c:pt idx="4">
                  <c:v>15.14</c:v>
                </c:pt>
                <c:pt idx="5">
                  <c:v>15.29</c:v>
                </c:pt>
                <c:pt idx="6">
                  <c:v>14.71</c:v>
                </c:pt>
                <c:pt idx="7">
                  <c:v>13.57</c:v>
                </c:pt>
                <c:pt idx="8">
                  <c:v>15.0</c:v>
                </c:pt>
                <c:pt idx="9">
                  <c:v>13.86</c:v>
                </c:pt>
                <c:pt idx="10">
                  <c:v>12.86</c:v>
                </c:pt>
                <c:pt idx="11">
                  <c:v>14.0</c:v>
                </c:pt>
                <c:pt idx="12">
                  <c:v>14.43</c:v>
                </c:pt>
                <c:pt idx="13">
                  <c:v>14.86</c:v>
                </c:pt>
                <c:pt idx="14">
                  <c:v>13.71</c:v>
                </c:pt>
                <c:pt idx="15">
                  <c:v>13.57</c:v>
                </c:pt>
                <c:pt idx="16">
                  <c:v>13.71</c:v>
                </c:pt>
                <c:pt idx="17">
                  <c:v>13.57</c:v>
                </c:pt>
                <c:pt idx="18">
                  <c:v>12.43</c:v>
                </c:pt>
                <c:pt idx="19">
                  <c:v>14.4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Italy!$R$4</c:f>
              <c:strCache>
                <c:ptCount val="1"/>
                <c:pt idx="0">
                  <c:v>xHamster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Italy!$R$5:$R$24</c:f>
              <c:numCache>
                <c:formatCode>General</c:formatCode>
                <c:ptCount val="20"/>
                <c:pt idx="0">
                  <c:v>16.86</c:v>
                </c:pt>
                <c:pt idx="1">
                  <c:v>16.14</c:v>
                </c:pt>
                <c:pt idx="2">
                  <c:v>15.57</c:v>
                </c:pt>
                <c:pt idx="3">
                  <c:v>16.43</c:v>
                </c:pt>
                <c:pt idx="4">
                  <c:v>16.71</c:v>
                </c:pt>
                <c:pt idx="5">
                  <c:v>16.0</c:v>
                </c:pt>
                <c:pt idx="6">
                  <c:v>16.43</c:v>
                </c:pt>
                <c:pt idx="7">
                  <c:v>16.57</c:v>
                </c:pt>
                <c:pt idx="8">
                  <c:v>16.14</c:v>
                </c:pt>
                <c:pt idx="9">
                  <c:v>15.43</c:v>
                </c:pt>
                <c:pt idx="10">
                  <c:v>16.71</c:v>
                </c:pt>
                <c:pt idx="11">
                  <c:v>15.43</c:v>
                </c:pt>
                <c:pt idx="12">
                  <c:v>17.0</c:v>
                </c:pt>
                <c:pt idx="13">
                  <c:v>17.43</c:v>
                </c:pt>
                <c:pt idx="14">
                  <c:v>16.71</c:v>
                </c:pt>
                <c:pt idx="15">
                  <c:v>16.71</c:v>
                </c:pt>
                <c:pt idx="16">
                  <c:v>15.43</c:v>
                </c:pt>
                <c:pt idx="17">
                  <c:v>16.71</c:v>
                </c:pt>
                <c:pt idx="18">
                  <c:v>16.14</c:v>
                </c:pt>
                <c:pt idx="19">
                  <c:v>18.2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4612992"/>
        <c:axId val="-2141361648"/>
      </c:scatterChart>
      <c:scatterChart>
        <c:scatterStyle val="smoothMarker"/>
        <c:varyColors val="0"/>
        <c:ser>
          <c:idx val="5"/>
          <c:order val="5"/>
          <c:tx>
            <c:strRef>
              <c:f>Italy!$S$4</c:f>
              <c:strCache>
                <c:ptCount val="1"/>
                <c:pt idx="0">
                  <c:v>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Italy!$S$5:$S$24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1.0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5.0</c:v>
                </c:pt>
                <c:pt idx="8">
                  <c:v>26.0</c:v>
                </c:pt>
                <c:pt idx="9">
                  <c:v>159.0</c:v>
                </c:pt>
                <c:pt idx="10">
                  <c:v>144.0</c:v>
                </c:pt>
                <c:pt idx="11">
                  <c:v>238.0</c:v>
                </c:pt>
                <c:pt idx="12">
                  <c:v>512.0</c:v>
                </c:pt>
                <c:pt idx="13">
                  <c:v>726.0</c:v>
                </c:pt>
                <c:pt idx="14">
                  <c:v>482.0</c:v>
                </c:pt>
                <c:pt idx="15">
                  <c:v>682.0</c:v>
                </c:pt>
                <c:pt idx="16">
                  <c:v>681.0</c:v>
                </c:pt>
                <c:pt idx="17">
                  <c:v>702.0</c:v>
                </c:pt>
                <c:pt idx="18">
                  <c:v>637.0</c:v>
                </c:pt>
                <c:pt idx="19">
                  <c:v>724.0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3546784"/>
        <c:axId val="-2123524560"/>
      </c:scatterChart>
      <c:valAx>
        <c:axId val="2104612992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m/dd/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-2141361648"/>
        <c:crosses val="autoZero"/>
        <c:crossBetween val="midCat"/>
      </c:valAx>
      <c:valAx>
        <c:axId val="-2141361648"/>
        <c:scaling>
          <c:orientation val="minMax"/>
          <c:max val="100.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4612992"/>
        <c:crosses val="autoZero"/>
        <c:crossBetween val="midCat"/>
      </c:valAx>
      <c:valAx>
        <c:axId val="-2143546784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123524560"/>
        <c:crosses val="autoZero"/>
        <c:crossBetween val="midCat"/>
      </c:valAx>
      <c:valAx>
        <c:axId val="-212352456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43546784"/>
        <c:crosses val="max"/>
        <c:crossBetween val="midCat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Italy!$W$60</c:f>
              <c:strCache>
                <c:ptCount val="1"/>
                <c:pt idx="0">
                  <c:v>Before March 11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Italy!$V$61:$V$65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Italy!$W$61:$W$65</c:f>
              <c:numCache>
                <c:formatCode>General</c:formatCode>
                <c:ptCount val="5"/>
                <c:pt idx="0">
                  <c:v>72.0</c:v>
                </c:pt>
                <c:pt idx="1">
                  <c:v>33.7</c:v>
                </c:pt>
                <c:pt idx="2">
                  <c:v>68.4</c:v>
                </c:pt>
                <c:pt idx="3">
                  <c:v>14.0</c:v>
                </c:pt>
                <c:pt idx="4">
                  <c:v>14.9</c:v>
                </c:pt>
              </c:numCache>
            </c:numRef>
          </c:val>
        </c:ser>
        <c:ser>
          <c:idx val="1"/>
          <c:order val="1"/>
          <c:tx>
            <c:strRef>
              <c:f>Italy!$X$60</c:f>
              <c:strCache>
                <c:ptCount val="1"/>
                <c:pt idx="0">
                  <c:v>After March 11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Italy!$V$61:$V$65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Italy!$X$61:$X$65</c:f>
              <c:numCache>
                <c:formatCode>General</c:formatCode>
                <c:ptCount val="5"/>
                <c:pt idx="0">
                  <c:v>76.4</c:v>
                </c:pt>
                <c:pt idx="1">
                  <c:v>32.8</c:v>
                </c:pt>
                <c:pt idx="2">
                  <c:v>73.7</c:v>
                </c:pt>
                <c:pt idx="3">
                  <c:v>13.0</c:v>
                </c:pt>
                <c:pt idx="4">
                  <c:v>16.6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1177024"/>
        <c:axId val="-2143372224"/>
      </c:radarChart>
      <c:catAx>
        <c:axId val="-2081177024"/>
        <c:scaling>
          <c:orientation val="minMax"/>
        </c:scaling>
        <c:delete val="0"/>
        <c:axPos val="b"/>
        <c:majorGridlines>
          <c:spPr>
            <a:ln w="6350"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43372224"/>
        <c:crosses val="autoZero"/>
        <c:auto val="0"/>
        <c:lblAlgn val="ctr"/>
        <c:lblOffset val="100"/>
        <c:noMultiLvlLbl val="0"/>
      </c:catAx>
      <c:valAx>
        <c:axId val="-2143372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811770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China!$Q$60</c:f>
              <c:strCache>
                <c:ptCount val="1"/>
                <c:pt idx="0">
                  <c:v>Lokdown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China!$P$61:$P$65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China!$Q$61:$Q$65</c:f>
              <c:numCache>
                <c:formatCode>General</c:formatCode>
                <c:ptCount val="5"/>
                <c:pt idx="0">
                  <c:v>32.8</c:v>
                </c:pt>
                <c:pt idx="1">
                  <c:v>13.0</c:v>
                </c:pt>
                <c:pt idx="2">
                  <c:v>52.0</c:v>
                </c:pt>
                <c:pt idx="3">
                  <c:v>10.0</c:v>
                </c:pt>
                <c:pt idx="4">
                  <c:v>2.7</c:v>
                </c:pt>
              </c:numCache>
            </c:numRef>
          </c:val>
        </c:ser>
        <c:ser>
          <c:idx val="1"/>
          <c:order val="1"/>
          <c:tx>
            <c:strRef>
              <c:f>China!$R$60</c:f>
              <c:strCache>
                <c:ptCount val="1"/>
                <c:pt idx="0">
                  <c:v>after Lokdown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China!$P$61:$P$65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China!$R$61:$R$65</c:f>
              <c:numCache>
                <c:formatCode>General</c:formatCode>
                <c:ptCount val="5"/>
                <c:pt idx="0">
                  <c:v>27.6</c:v>
                </c:pt>
                <c:pt idx="1">
                  <c:v>7.3</c:v>
                </c:pt>
                <c:pt idx="2">
                  <c:v>45.0</c:v>
                </c:pt>
                <c:pt idx="3">
                  <c:v>8.7</c:v>
                </c:pt>
                <c:pt idx="4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0305648"/>
        <c:axId val="-2060321184"/>
      </c:radarChart>
      <c:catAx>
        <c:axId val="-2060305648"/>
        <c:scaling>
          <c:orientation val="minMax"/>
        </c:scaling>
        <c:delete val="0"/>
        <c:axPos val="b"/>
        <c:majorGridlines>
          <c:spPr>
            <a:ln w="6350"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60321184"/>
        <c:crosses val="autoZero"/>
        <c:auto val="0"/>
        <c:lblAlgn val="ctr"/>
        <c:lblOffset val="100"/>
        <c:noMultiLvlLbl val="0"/>
      </c:catAx>
      <c:valAx>
        <c:axId val="-2060321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60305648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Italy!$N$4</c:f>
              <c:strCache>
                <c:ptCount val="1"/>
                <c:pt idx="0">
                  <c:v>Porn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Italy!$N$5:$N$24</c:f>
              <c:numCache>
                <c:formatCode>General</c:formatCode>
                <c:ptCount val="20"/>
                <c:pt idx="0">
                  <c:v>46.43</c:v>
                </c:pt>
                <c:pt idx="1">
                  <c:v>45.43</c:v>
                </c:pt>
                <c:pt idx="2">
                  <c:v>44.29</c:v>
                </c:pt>
                <c:pt idx="3">
                  <c:v>44.71</c:v>
                </c:pt>
                <c:pt idx="4">
                  <c:v>44.14</c:v>
                </c:pt>
                <c:pt idx="5">
                  <c:v>46.0</c:v>
                </c:pt>
                <c:pt idx="6">
                  <c:v>44.14</c:v>
                </c:pt>
                <c:pt idx="7">
                  <c:v>44.43</c:v>
                </c:pt>
                <c:pt idx="8">
                  <c:v>43.14</c:v>
                </c:pt>
                <c:pt idx="9">
                  <c:v>51.43</c:v>
                </c:pt>
                <c:pt idx="10">
                  <c:v>48.14</c:v>
                </c:pt>
                <c:pt idx="11">
                  <c:v>48.29</c:v>
                </c:pt>
                <c:pt idx="12">
                  <c:v>51.0</c:v>
                </c:pt>
                <c:pt idx="13">
                  <c:v>52.0</c:v>
                </c:pt>
                <c:pt idx="14">
                  <c:v>48.57</c:v>
                </c:pt>
                <c:pt idx="15">
                  <c:v>48.71</c:v>
                </c:pt>
                <c:pt idx="16">
                  <c:v>48.29</c:v>
                </c:pt>
                <c:pt idx="17">
                  <c:v>46.14</c:v>
                </c:pt>
                <c:pt idx="18">
                  <c:v>45.57</c:v>
                </c:pt>
                <c:pt idx="19">
                  <c:v>48.4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Italy!$O$4</c:f>
              <c:strCache>
                <c:ptCount val="1"/>
                <c:pt idx="0">
                  <c:v>xnxx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dPt>
            <c:idx val="8"/>
            <c:marker>
              <c:symbol val="diamond"/>
              <c:size val="8"/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c:spPr>
            </c:marker>
            <c:bubble3D val="0"/>
          </c:dPt>
          <c:dPt>
            <c:idx val="10"/>
            <c:marker>
              <c:symbol val="diamond"/>
              <c:size val="8"/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c:spPr>
            </c:marker>
            <c:bubble3D val="0"/>
          </c:dPt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Italy!$O$5:$O$24</c:f>
              <c:numCache>
                <c:formatCode>General</c:formatCode>
                <c:ptCount val="20"/>
                <c:pt idx="0">
                  <c:v>47.29</c:v>
                </c:pt>
                <c:pt idx="1">
                  <c:v>45.71</c:v>
                </c:pt>
                <c:pt idx="2">
                  <c:v>45.71</c:v>
                </c:pt>
                <c:pt idx="3">
                  <c:v>45.14</c:v>
                </c:pt>
                <c:pt idx="4">
                  <c:v>44.57</c:v>
                </c:pt>
                <c:pt idx="5">
                  <c:v>45.29</c:v>
                </c:pt>
                <c:pt idx="6">
                  <c:v>43.14</c:v>
                </c:pt>
                <c:pt idx="7">
                  <c:v>44.71</c:v>
                </c:pt>
                <c:pt idx="8">
                  <c:v>42.57</c:v>
                </c:pt>
                <c:pt idx="9">
                  <c:v>42.43</c:v>
                </c:pt>
                <c:pt idx="10">
                  <c:v>40.57</c:v>
                </c:pt>
                <c:pt idx="11">
                  <c:v>45.43</c:v>
                </c:pt>
                <c:pt idx="12">
                  <c:v>47.0</c:v>
                </c:pt>
                <c:pt idx="13">
                  <c:v>46.43</c:v>
                </c:pt>
                <c:pt idx="14">
                  <c:v>41.29</c:v>
                </c:pt>
                <c:pt idx="15">
                  <c:v>44.71</c:v>
                </c:pt>
                <c:pt idx="16">
                  <c:v>39.43</c:v>
                </c:pt>
                <c:pt idx="17">
                  <c:v>39.57</c:v>
                </c:pt>
                <c:pt idx="18">
                  <c:v>39.43</c:v>
                </c:pt>
                <c:pt idx="19">
                  <c:v>42.2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Italy!$P$4</c:f>
              <c:strCache>
                <c:ptCount val="1"/>
                <c:pt idx="0">
                  <c:v>PornHub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8"/>
            <c:marker>
              <c:symbol val="diamond"/>
              <c:size val="7"/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c:spPr>
            </c:marker>
            <c:bubble3D val="0"/>
          </c:dPt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Italy!$P$5:$P$24</c:f>
              <c:numCache>
                <c:formatCode>General</c:formatCode>
                <c:ptCount val="20"/>
                <c:pt idx="0">
                  <c:v>45.57</c:v>
                </c:pt>
                <c:pt idx="1">
                  <c:v>46.86</c:v>
                </c:pt>
                <c:pt idx="2">
                  <c:v>46.86</c:v>
                </c:pt>
                <c:pt idx="3">
                  <c:v>45.86</c:v>
                </c:pt>
                <c:pt idx="4">
                  <c:v>47.14</c:v>
                </c:pt>
                <c:pt idx="5">
                  <c:v>51.0</c:v>
                </c:pt>
                <c:pt idx="6">
                  <c:v>48.0</c:v>
                </c:pt>
                <c:pt idx="7">
                  <c:v>48.14</c:v>
                </c:pt>
                <c:pt idx="8">
                  <c:v>48.71</c:v>
                </c:pt>
                <c:pt idx="9">
                  <c:v>79.71</c:v>
                </c:pt>
                <c:pt idx="10">
                  <c:v>61.43</c:v>
                </c:pt>
                <c:pt idx="11">
                  <c:v>59.86</c:v>
                </c:pt>
                <c:pt idx="12">
                  <c:v>62.29</c:v>
                </c:pt>
                <c:pt idx="13">
                  <c:v>64.57</c:v>
                </c:pt>
                <c:pt idx="14">
                  <c:v>59.86</c:v>
                </c:pt>
                <c:pt idx="15">
                  <c:v>61.0</c:v>
                </c:pt>
                <c:pt idx="16">
                  <c:v>58.71</c:v>
                </c:pt>
                <c:pt idx="17">
                  <c:v>57.14</c:v>
                </c:pt>
                <c:pt idx="18">
                  <c:v>56.57</c:v>
                </c:pt>
                <c:pt idx="19">
                  <c:v>59.6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Italy!$Q$4</c:f>
              <c:strCache>
                <c:ptCount val="1"/>
                <c:pt idx="0">
                  <c:v>xVideos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Pt>
            <c:idx val="11"/>
            <c:marker>
              <c:symbol val="diamond"/>
              <c:size val="8"/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c:spPr>
            </c:marker>
            <c:bubble3D val="0"/>
          </c:dPt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Italy!$Q$5:$Q$24</c:f>
              <c:numCache>
                <c:formatCode>General</c:formatCode>
                <c:ptCount val="20"/>
                <c:pt idx="0">
                  <c:v>19.14</c:v>
                </c:pt>
                <c:pt idx="1">
                  <c:v>19.57</c:v>
                </c:pt>
                <c:pt idx="2">
                  <c:v>18.86</c:v>
                </c:pt>
                <c:pt idx="3">
                  <c:v>18.71</c:v>
                </c:pt>
                <c:pt idx="4">
                  <c:v>18.71</c:v>
                </c:pt>
                <c:pt idx="5">
                  <c:v>18.43</c:v>
                </c:pt>
                <c:pt idx="6">
                  <c:v>17.86</c:v>
                </c:pt>
                <c:pt idx="7">
                  <c:v>18.0</c:v>
                </c:pt>
                <c:pt idx="8">
                  <c:v>17.29</c:v>
                </c:pt>
                <c:pt idx="9">
                  <c:v>17.14</c:v>
                </c:pt>
                <c:pt idx="10">
                  <c:v>17.43</c:v>
                </c:pt>
                <c:pt idx="11">
                  <c:v>17.0</c:v>
                </c:pt>
                <c:pt idx="12">
                  <c:v>21.0</c:v>
                </c:pt>
                <c:pt idx="13">
                  <c:v>23.0</c:v>
                </c:pt>
                <c:pt idx="14">
                  <c:v>19.43</c:v>
                </c:pt>
                <c:pt idx="15">
                  <c:v>16.86</c:v>
                </c:pt>
                <c:pt idx="16">
                  <c:v>16.57</c:v>
                </c:pt>
                <c:pt idx="17">
                  <c:v>16.14</c:v>
                </c:pt>
                <c:pt idx="18">
                  <c:v>16.29</c:v>
                </c:pt>
                <c:pt idx="19">
                  <c:v>17.2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Italy!$R$4</c:f>
              <c:strCache>
                <c:ptCount val="1"/>
                <c:pt idx="0">
                  <c:v>xHamster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Italy!$R$5:$R$24</c:f>
              <c:numCache>
                <c:formatCode>General</c:formatCode>
                <c:ptCount val="20"/>
                <c:pt idx="0">
                  <c:v>8.43</c:v>
                </c:pt>
                <c:pt idx="1">
                  <c:v>8.29</c:v>
                </c:pt>
                <c:pt idx="2">
                  <c:v>8.140000000000001</c:v>
                </c:pt>
                <c:pt idx="3">
                  <c:v>8.57</c:v>
                </c:pt>
                <c:pt idx="4">
                  <c:v>8.140000000000001</c:v>
                </c:pt>
                <c:pt idx="5">
                  <c:v>8.140000000000001</c:v>
                </c:pt>
                <c:pt idx="6">
                  <c:v>8.57</c:v>
                </c:pt>
                <c:pt idx="7">
                  <c:v>8.43</c:v>
                </c:pt>
                <c:pt idx="8">
                  <c:v>8.0</c:v>
                </c:pt>
                <c:pt idx="9">
                  <c:v>8.140000000000001</c:v>
                </c:pt>
                <c:pt idx="10">
                  <c:v>7.859999999999998</c:v>
                </c:pt>
                <c:pt idx="11">
                  <c:v>8.43</c:v>
                </c:pt>
                <c:pt idx="12">
                  <c:v>8.43</c:v>
                </c:pt>
                <c:pt idx="13">
                  <c:v>9.140000000000001</c:v>
                </c:pt>
                <c:pt idx="14">
                  <c:v>8.57</c:v>
                </c:pt>
                <c:pt idx="15">
                  <c:v>9.29</c:v>
                </c:pt>
                <c:pt idx="16">
                  <c:v>8.86</c:v>
                </c:pt>
                <c:pt idx="17">
                  <c:v>8.29</c:v>
                </c:pt>
                <c:pt idx="18">
                  <c:v>8.57</c:v>
                </c:pt>
                <c:pt idx="19">
                  <c:v>8.6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7934976"/>
        <c:axId val="-2054520864"/>
      </c:scatterChart>
      <c:scatterChart>
        <c:scatterStyle val="smoothMarker"/>
        <c:varyColors val="0"/>
        <c:ser>
          <c:idx val="5"/>
          <c:order val="5"/>
          <c:tx>
            <c:strRef>
              <c:f>Italy!$S$4</c:f>
              <c:strCache>
                <c:ptCount val="1"/>
                <c:pt idx="0">
                  <c:v> 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Italy!$S$5:$S$24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3.0</c:v>
                </c:pt>
                <c:pt idx="7">
                  <c:v>250.0</c:v>
                </c:pt>
                <c:pt idx="8">
                  <c:v>769.0</c:v>
                </c:pt>
                <c:pt idx="9">
                  <c:v>2651.0</c:v>
                </c:pt>
                <c:pt idx="10">
                  <c:v>5322.0</c:v>
                </c:pt>
                <c:pt idx="11">
                  <c:v>5210.0</c:v>
                </c:pt>
                <c:pt idx="12">
                  <c:v>4782.0</c:v>
                </c:pt>
                <c:pt idx="13">
                  <c:v>3836.0</c:v>
                </c:pt>
                <c:pt idx="14">
                  <c:v>2667.0</c:v>
                </c:pt>
                <c:pt idx="15">
                  <c:v>3370.0</c:v>
                </c:pt>
                <c:pt idx="16">
                  <c:v>2086.0</c:v>
                </c:pt>
                <c:pt idx="17">
                  <c:v>1444.0</c:v>
                </c:pt>
                <c:pt idx="18">
                  <c:v>888.0</c:v>
                </c:pt>
                <c:pt idx="19">
                  <c:v>665.0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7161680"/>
        <c:axId val="-2057795152"/>
      </c:scatterChart>
      <c:valAx>
        <c:axId val="-2057934976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m/dd/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-2054520864"/>
        <c:crosses val="autoZero"/>
        <c:crossBetween val="midCat"/>
      </c:valAx>
      <c:valAx>
        <c:axId val="-2054520864"/>
        <c:scaling>
          <c:orientation val="minMax"/>
          <c:max val="100.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57934976"/>
        <c:crosses val="autoZero"/>
        <c:crossBetween val="midCat"/>
      </c:valAx>
      <c:valAx>
        <c:axId val="-2057161680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057795152"/>
        <c:crosses val="autoZero"/>
        <c:crossBetween val="midCat"/>
      </c:valAx>
      <c:valAx>
        <c:axId val="-205779515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57161680"/>
        <c:crosses val="max"/>
        <c:crossBetween val="midCat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Italy!$W$60</c:f>
              <c:strCache>
                <c:ptCount val="1"/>
                <c:pt idx="0">
                  <c:v>Before March 10th 202010/03/2020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Italy!$V$61:$V$65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Italy!$W$61:$W$65</c:f>
              <c:numCache>
                <c:formatCode>General</c:formatCode>
                <c:ptCount val="5"/>
                <c:pt idx="0">
                  <c:v>45.0</c:v>
                </c:pt>
                <c:pt idx="1">
                  <c:v>45.2</c:v>
                </c:pt>
                <c:pt idx="2">
                  <c:v>47.3</c:v>
                </c:pt>
                <c:pt idx="3">
                  <c:v>18.7</c:v>
                </c:pt>
                <c:pt idx="4">
                  <c:v>8.3</c:v>
                </c:pt>
              </c:numCache>
            </c:numRef>
          </c:val>
        </c:ser>
        <c:ser>
          <c:idx val="1"/>
          <c:order val="1"/>
          <c:tx>
            <c:strRef>
              <c:f>Italy!$X$60</c:f>
              <c:strCache>
                <c:ptCount val="1"/>
                <c:pt idx="0">
                  <c:v>After March 10th 2020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Italy!$V$61:$V$65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Italy!$X$61:$X$65</c:f>
              <c:numCache>
                <c:formatCode>General</c:formatCode>
                <c:ptCount val="5"/>
                <c:pt idx="0">
                  <c:v>50.5</c:v>
                </c:pt>
                <c:pt idx="1">
                  <c:v>47.7</c:v>
                </c:pt>
                <c:pt idx="2">
                  <c:v>63.6</c:v>
                </c:pt>
                <c:pt idx="3">
                  <c:v>20.7</c:v>
                </c:pt>
                <c:pt idx="4">
                  <c:v>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1073360"/>
        <c:axId val="-2061950208"/>
      </c:radarChart>
      <c:catAx>
        <c:axId val="-2081073360"/>
        <c:scaling>
          <c:orientation val="minMax"/>
        </c:scaling>
        <c:delete val="0"/>
        <c:axPos val="b"/>
        <c:majorGridlines>
          <c:spPr>
            <a:ln w="6350"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61950208"/>
        <c:crosses val="autoZero"/>
        <c:auto val="0"/>
        <c:lblAlgn val="ctr"/>
        <c:lblOffset val="100"/>
        <c:noMultiLvlLbl val="0"/>
      </c:catAx>
      <c:valAx>
        <c:axId val="-2061950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81073360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Italy!$N$4</c:f>
              <c:strCache>
                <c:ptCount val="1"/>
                <c:pt idx="0">
                  <c:v>Porn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Italy!$N$5:$N$24</c:f>
              <c:numCache>
                <c:formatCode>General</c:formatCode>
                <c:ptCount val="20"/>
                <c:pt idx="0">
                  <c:v>26.71</c:v>
                </c:pt>
                <c:pt idx="1">
                  <c:v>26.0</c:v>
                </c:pt>
                <c:pt idx="2">
                  <c:v>26.0</c:v>
                </c:pt>
                <c:pt idx="3">
                  <c:v>26.86</c:v>
                </c:pt>
                <c:pt idx="4">
                  <c:v>26.29</c:v>
                </c:pt>
                <c:pt idx="5">
                  <c:v>25.86</c:v>
                </c:pt>
                <c:pt idx="6">
                  <c:v>28.0</c:v>
                </c:pt>
                <c:pt idx="7">
                  <c:v>26.57</c:v>
                </c:pt>
                <c:pt idx="8">
                  <c:v>27.0</c:v>
                </c:pt>
                <c:pt idx="9">
                  <c:v>27.29</c:v>
                </c:pt>
                <c:pt idx="10">
                  <c:v>27.71</c:v>
                </c:pt>
                <c:pt idx="11">
                  <c:v>28.14</c:v>
                </c:pt>
                <c:pt idx="12">
                  <c:v>28.86</c:v>
                </c:pt>
                <c:pt idx="13">
                  <c:v>29.29</c:v>
                </c:pt>
                <c:pt idx="14">
                  <c:v>26.43</c:v>
                </c:pt>
                <c:pt idx="15">
                  <c:v>26.29</c:v>
                </c:pt>
                <c:pt idx="16">
                  <c:v>26.43</c:v>
                </c:pt>
                <c:pt idx="17">
                  <c:v>25.71</c:v>
                </c:pt>
                <c:pt idx="18">
                  <c:v>25.43</c:v>
                </c:pt>
                <c:pt idx="19">
                  <c:v>26.8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Italy!$O$4</c:f>
              <c:strCache>
                <c:ptCount val="1"/>
                <c:pt idx="0">
                  <c:v>xnxx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Italy!$O$5:$O$24</c:f>
              <c:numCache>
                <c:formatCode>General</c:formatCode>
                <c:ptCount val="20"/>
                <c:pt idx="0">
                  <c:v>28.29</c:v>
                </c:pt>
                <c:pt idx="1">
                  <c:v>26.86</c:v>
                </c:pt>
                <c:pt idx="2">
                  <c:v>27.43</c:v>
                </c:pt>
                <c:pt idx="3">
                  <c:v>27.14</c:v>
                </c:pt>
                <c:pt idx="4">
                  <c:v>28.14</c:v>
                </c:pt>
                <c:pt idx="5">
                  <c:v>27.71</c:v>
                </c:pt>
                <c:pt idx="6">
                  <c:v>28.14</c:v>
                </c:pt>
                <c:pt idx="7">
                  <c:v>27.71</c:v>
                </c:pt>
                <c:pt idx="8">
                  <c:v>27.43</c:v>
                </c:pt>
                <c:pt idx="9">
                  <c:v>26.14</c:v>
                </c:pt>
                <c:pt idx="10">
                  <c:v>25.29</c:v>
                </c:pt>
                <c:pt idx="11">
                  <c:v>25.14</c:v>
                </c:pt>
                <c:pt idx="12">
                  <c:v>26.43</c:v>
                </c:pt>
                <c:pt idx="13">
                  <c:v>26.0</c:v>
                </c:pt>
                <c:pt idx="14">
                  <c:v>24.43</c:v>
                </c:pt>
                <c:pt idx="15">
                  <c:v>22.71</c:v>
                </c:pt>
                <c:pt idx="16">
                  <c:v>23.86</c:v>
                </c:pt>
                <c:pt idx="17">
                  <c:v>22.71</c:v>
                </c:pt>
                <c:pt idx="18">
                  <c:v>22.43</c:v>
                </c:pt>
                <c:pt idx="19">
                  <c:v>25.2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Italy!$P$4</c:f>
              <c:strCache>
                <c:ptCount val="1"/>
                <c:pt idx="0">
                  <c:v>PornHub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8"/>
            <c:marker>
              <c:symbol val="diamond"/>
              <c:size val="8"/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c:spPr>
            </c:marker>
            <c:bubble3D val="0"/>
          </c:dPt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Italy!$P$5:$P$24</c:f>
              <c:numCache>
                <c:formatCode>General</c:formatCode>
                <c:ptCount val="20"/>
                <c:pt idx="0">
                  <c:v>38.86</c:v>
                </c:pt>
                <c:pt idx="1">
                  <c:v>37.14</c:v>
                </c:pt>
                <c:pt idx="2">
                  <c:v>38.14</c:v>
                </c:pt>
                <c:pt idx="3">
                  <c:v>39.71</c:v>
                </c:pt>
                <c:pt idx="4">
                  <c:v>39.14</c:v>
                </c:pt>
                <c:pt idx="5">
                  <c:v>42.0</c:v>
                </c:pt>
                <c:pt idx="6">
                  <c:v>40.86</c:v>
                </c:pt>
                <c:pt idx="7">
                  <c:v>40.57</c:v>
                </c:pt>
                <c:pt idx="8">
                  <c:v>40.0</c:v>
                </c:pt>
                <c:pt idx="9">
                  <c:v>57.14</c:v>
                </c:pt>
                <c:pt idx="10">
                  <c:v>59.43</c:v>
                </c:pt>
                <c:pt idx="11">
                  <c:v>52.14</c:v>
                </c:pt>
                <c:pt idx="12">
                  <c:v>52.0</c:v>
                </c:pt>
                <c:pt idx="13">
                  <c:v>51.86</c:v>
                </c:pt>
                <c:pt idx="14">
                  <c:v>47.29</c:v>
                </c:pt>
                <c:pt idx="15">
                  <c:v>46.71</c:v>
                </c:pt>
                <c:pt idx="16">
                  <c:v>46.71</c:v>
                </c:pt>
                <c:pt idx="17">
                  <c:v>44.14</c:v>
                </c:pt>
                <c:pt idx="18">
                  <c:v>44.29</c:v>
                </c:pt>
                <c:pt idx="19">
                  <c:v>46.8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Italy!$Q$4</c:f>
              <c:strCache>
                <c:ptCount val="1"/>
                <c:pt idx="0">
                  <c:v>xVideos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Italy!$Q$5:$Q$24</c:f>
              <c:numCache>
                <c:formatCode>General</c:formatCode>
                <c:ptCount val="20"/>
                <c:pt idx="0">
                  <c:v>74.14</c:v>
                </c:pt>
                <c:pt idx="1">
                  <c:v>70.86</c:v>
                </c:pt>
                <c:pt idx="2">
                  <c:v>72.14</c:v>
                </c:pt>
                <c:pt idx="3">
                  <c:v>73.0</c:v>
                </c:pt>
                <c:pt idx="4">
                  <c:v>72.0</c:v>
                </c:pt>
                <c:pt idx="5">
                  <c:v>71.57</c:v>
                </c:pt>
                <c:pt idx="6">
                  <c:v>74.29</c:v>
                </c:pt>
                <c:pt idx="7">
                  <c:v>72.57</c:v>
                </c:pt>
                <c:pt idx="8">
                  <c:v>71.29</c:v>
                </c:pt>
                <c:pt idx="9">
                  <c:v>67.14</c:v>
                </c:pt>
                <c:pt idx="10">
                  <c:v>67.43</c:v>
                </c:pt>
                <c:pt idx="11">
                  <c:v>66.57</c:v>
                </c:pt>
                <c:pt idx="12">
                  <c:v>71.71</c:v>
                </c:pt>
                <c:pt idx="13">
                  <c:v>70.29</c:v>
                </c:pt>
                <c:pt idx="14">
                  <c:v>66.43</c:v>
                </c:pt>
                <c:pt idx="15">
                  <c:v>66.71</c:v>
                </c:pt>
                <c:pt idx="16">
                  <c:v>67.29</c:v>
                </c:pt>
                <c:pt idx="17">
                  <c:v>65.29</c:v>
                </c:pt>
                <c:pt idx="18">
                  <c:v>66.57</c:v>
                </c:pt>
                <c:pt idx="19">
                  <c:v>70.4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Italy!$R$4</c:f>
              <c:strCache>
                <c:ptCount val="1"/>
                <c:pt idx="0">
                  <c:v>xHamster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Italy!$R$5:$R$24</c:f>
              <c:numCache>
                <c:formatCode>General</c:formatCode>
                <c:ptCount val="20"/>
                <c:pt idx="0">
                  <c:v>9.0</c:v>
                </c:pt>
                <c:pt idx="1">
                  <c:v>8.86</c:v>
                </c:pt>
                <c:pt idx="2">
                  <c:v>9.0</c:v>
                </c:pt>
                <c:pt idx="3">
                  <c:v>9.29</c:v>
                </c:pt>
                <c:pt idx="4">
                  <c:v>8.710000000000001</c:v>
                </c:pt>
                <c:pt idx="5">
                  <c:v>9.140000000000001</c:v>
                </c:pt>
                <c:pt idx="6">
                  <c:v>9.0</c:v>
                </c:pt>
                <c:pt idx="7">
                  <c:v>9.43</c:v>
                </c:pt>
                <c:pt idx="8">
                  <c:v>8.57</c:v>
                </c:pt>
                <c:pt idx="9">
                  <c:v>8.86</c:v>
                </c:pt>
                <c:pt idx="10">
                  <c:v>8.86</c:v>
                </c:pt>
                <c:pt idx="11">
                  <c:v>8.710000000000001</c:v>
                </c:pt>
                <c:pt idx="12">
                  <c:v>9.0</c:v>
                </c:pt>
                <c:pt idx="13">
                  <c:v>9.140000000000001</c:v>
                </c:pt>
                <c:pt idx="14">
                  <c:v>8.86</c:v>
                </c:pt>
                <c:pt idx="15">
                  <c:v>8.710000000000001</c:v>
                </c:pt>
                <c:pt idx="16">
                  <c:v>8.86</c:v>
                </c:pt>
                <c:pt idx="17">
                  <c:v>8.57</c:v>
                </c:pt>
                <c:pt idx="18">
                  <c:v>8.710000000000001</c:v>
                </c:pt>
                <c:pt idx="19">
                  <c:v>9.2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4662064"/>
        <c:axId val="-2127043488"/>
      </c:scatterChart>
      <c:scatterChart>
        <c:scatterStyle val="smoothMarker"/>
        <c:varyColors val="0"/>
        <c:ser>
          <c:idx val="5"/>
          <c:order val="5"/>
          <c:tx>
            <c:strRef>
              <c:f>Italy!$S$4</c:f>
              <c:strCache>
                <c:ptCount val="1"/>
                <c:pt idx="0">
                  <c:v> 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Italy!$S$5:$S$24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13.0</c:v>
                </c:pt>
                <c:pt idx="8">
                  <c:v>59.0</c:v>
                </c:pt>
                <c:pt idx="9">
                  <c:v>825.0</c:v>
                </c:pt>
                <c:pt idx="10">
                  <c:v>3431.0</c:v>
                </c:pt>
                <c:pt idx="11">
                  <c:v>7937.0</c:v>
                </c:pt>
                <c:pt idx="12">
                  <c:v>7719.0</c:v>
                </c:pt>
                <c:pt idx="13">
                  <c:v>6180.0</c:v>
                </c:pt>
                <c:pt idx="14">
                  <c:v>4040.0</c:v>
                </c:pt>
                <c:pt idx="15">
                  <c:v>3052.0</c:v>
                </c:pt>
                <c:pt idx="16">
                  <c:v>2144.0</c:v>
                </c:pt>
                <c:pt idx="17">
                  <c:v>996.0</c:v>
                </c:pt>
                <c:pt idx="18">
                  <c:v>661.0</c:v>
                </c:pt>
                <c:pt idx="19">
                  <c:v>518.0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6989072"/>
        <c:axId val="-2055941264"/>
      </c:scatterChart>
      <c:valAx>
        <c:axId val="-2084662064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-2127043488"/>
        <c:crosses val="autoZero"/>
        <c:crossBetween val="midCat"/>
      </c:valAx>
      <c:valAx>
        <c:axId val="-2127043488"/>
        <c:scaling>
          <c:orientation val="minMax"/>
          <c:max val="100.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84662064"/>
        <c:crosses val="autoZero"/>
        <c:crossBetween val="midCat"/>
      </c:valAx>
      <c:valAx>
        <c:axId val="-2126989072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055941264"/>
        <c:crosses val="autoZero"/>
        <c:crossBetween val="midCat"/>
      </c:valAx>
      <c:valAx>
        <c:axId val="-2055941264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26989072"/>
        <c:crosses val="max"/>
        <c:crossBetween val="midCat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Italy!$W$60</c:f>
              <c:strCache>
                <c:ptCount val="1"/>
                <c:pt idx="0">
                  <c:v>Before March 14th 2020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Italy!$V$61:$V$65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Italy!$W$61:$W$65</c:f>
              <c:numCache>
                <c:formatCode>General</c:formatCode>
                <c:ptCount val="5"/>
                <c:pt idx="0">
                  <c:v>26.4</c:v>
                </c:pt>
                <c:pt idx="1">
                  <c:v>27.6</c:v>
                </c:pt>
                <c:pt idx="2">
                  <c:v>39.7</c:v>
                </c:pt>
                <c:pt idx="3">
                  <c:v>72.2</c:v>
                </c:pt>
                <c:pt idx="4">
                  <c:v>8.9</c:v>
                </c:pt>
              </c:numCache>
            </c:numRef>
          </c:val>
        </c:ser>
        <c:ser>
          <c:idx val="1"/>
          <c:order val="1"/>
          <c:tx>
            <c:strRef>
              <c:f>Italy!$X$60</c:f>
              <c:strCache>
                <c:ptCount val="1"/>
                <c:pt idx="0">
                  <c:v>After March 14th 2020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Italy!$V$61:$V$65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Italy!$X$61:$X$65</c:f>
              <c:numCache>
                <c:formatCode>General</c:formatCode>
                <c:ptCount val="5"/>
                <c:pt idx="0">
                  <c:v>27.9</c:v>
                </c:pt>
                <c:pt idx="1">
                  <c:v>24.5</c:v>
                </c:pt>
                <c:pt idx="2">
                  <c:v>50.7</c:v>
                </c:pt>
                <c:pt idx="3">
                  <c:v>67.6</c:v>
                </c:pt>
                <c:pt idx="4">
                  <c:v>8.8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4856144"/>
        <c:axId val="-2080939968"/>
      </c:radarChart>
      <c:catAx>
        <c:axId val="-2124856144"/>
        <c:scaling>
          <c:orientation val="minMax"/>
        </c:scaling>
        <c:delete val="0"/>
        <c:axPos val="b"/>
        <c:majorGridlines>
          <c:spPr>
            <a:ln w="6350"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80939968"/>
        <c:crosses val="autoZero"/>
        <c:auto val="0"/>
        <c:lblAlgn val="ctr"/>
        <c:lblOffset val="100"/>
        <c:noMultiLvlLbl val="0"/>
      </c:catAx>
      <c:valAx>
        <c:axId val="-2080939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2485614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Italy!$N$4</c:f>
              <c:strCache>
                <c:ptCount val="1"/>
                <c:pt idx="0">
                  <c:v>Porn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9"/>
            <c:marker>
              <c:symbol val="diamond"/>
              <c:size val="8"/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c:spPr>
            </c:marker>
            <c:bubble3D val="0"/>
          </c:dPt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Italy!$N$5:$N$24</c:f>
              <c:numCache>
                <c:formatCode>General</c:formatCode>
                <c:ptCount val="20"/>
                <c:pt idx="0">
                  <c:v>47.14</c:v>
                </c:pt>
                <c:pt idx="1">
                  <c:v>47.43</c:v>
                </c:pt>
                <c:pt idx="2">
                  <c:v>47.29</c:v>
                </c:pt>
                <c:pt idx="3">
                  <c:v>47.0</c:v>
                </c:pt>
                <c:pt idx="4">
                  <c:v>47.57</c:v>
                </c:pt>
                <c:pt idx="5">
                  <c:v>51.71</c:v>
                </c:pt>
                <c:pt idx="6">
                  <c:v>49.71</c:v>
                </c:pt>
                <c:pt idx="7">
                  <c:v>48.71</c:v>
                </c:pt>
                <c:pt idx="8">
                  <c:v>47.29</c:v>
                </c:pt>
                <c:pt idx="9">
                  <c:v>46.71</c:v>
                </c:pt>
                <c:pt idx="10">
                  <c:v>55.14</c:v>
                </c:pt>
                <c:pt idx="11">
                  <c:v>55.0</c:v>
                </c:pt>
                <c:pt idx="12">
                  <c:v>53.0</c:v>
                </c:pt>
                <c:pt idx="13">
                  <c:v>54.14</c:v>
                </c:pt>
                <c:pt idx="14">
                  <c:v>50.0</c:v>
                </c:pt>
                <c:pt idx="15">
                  <c:v>46.43</c:v>
                </c:pt>
                <c:pt idx="16">
                  <c:v>45.43</c:v>
                </c:pt>
                <c:pt idx="17">
                  <c:v>45.57</c:v>
                </c:pt>
                <c:pt idx="18">
                  <c:v>47.0</c:v>
                </c:pt>
                <c:pt idx="19">
                  <c:v>52.0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Italy!$O$4</c:f>
              <c:strCache>
                <c:ptCount val="1"/>
                <c:pt idx="0">
                  <c:v>xnxx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Italy!$O$5:$O$24</c:f>
              <c:numCache>
                <c:formatCode>General</c:formatCode>
                <c:ptCount val="20"/>
                <c:pt idx="0">
                  <c:v>55.71</c:v>
                </c:pt>
                <c:pt idx="1">
                  <c:v>56.14</c:v>
                </c:pt>
                <c:pt idx="2">
                  <c:v>56.57</c:v>
                </c:pt>
                <c:pt idx="3">
                  <c:v>56.43</c:v>
                </c:pt>
                <c:pt idx="4">
                  <c:v>57.86</c:v>
                </c:pt>
                <c:pt idx="5">
                  <c:v>57.29</c:v>
                </c:pt>
                <c:pt idx="6">
                  <c:v>58.29</c:v>
                </c:pt>
                <c:pt idx="7">
                  <c:v>58.0</c:v>
                </c:pt>
                <c:pt idx="8">
                  <c:v>56.71</c:v>
                </c:pt>
                <c:pt idx="9">
                  <c:v>54.14</c:v>
                </c:pt>
                <c:pt idx="10">
                  <c:v>54.29</c:v>
                </c:pt>
                <c:pt idx="11">
                  <c:v>54.0</c:v>
                </c:pt>
                <c:pt idx="12">
                  <c:v>55.0</c:v>
                </c:pt>
                <c:pt idx="13">
                  <c:v>55.29</c:v>
                </c:pt>
                <c:pt idx="14">
                  <c:v>54.86</c:v>
                </c:pt>
                <c:pt idx="15">
                  <c:v>46.57</c:v>
                </c:pt>
                <c:pt idx="16">
                  <c:v>47.14</c:v>
                </c:pt>
                <c:pt idx="17">
                  <c:v>48.43</c:v>
                </c:pt>
                <c:pt idx="18">
                  <c:v>50.57</c:v>
                </c:pt>
                <c:pt idx="19">
                  <c:v>57.6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Italy!$P$4</c:f>
              <c:strCache>
                <c:ptCount val="1"/>
                <c:pt idx="0">
                  <c:v>PornHub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8"/>
            <c:marker>
              <c:symbol val="diamond"/>
              <c:size val="8"/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c:spPr>
            </c:marker>
            <c:bubble3D val="0"/>
          </c:dPt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Italy!$P$5:$P$24</c:f>
              <c:numCache>
                <c:formatCode>General</c:formatCode>
                <c:ptCount val="20"/>
                <c:pt idx="0">
                  <c:v>57.14</c:v>
                </c:pt>
                <c:pt idx="1">
                  <c:v>58.71</c:v>
                </c:pt>
                <c:pt idx="2">
                  <c:v>58.29</c:v>
                </c:pt>
                <c:pt idx="3">
                  <c:v>59.0</c:v>
                </c:pt>
                <c:pt idx="4">
                  <c:v>60.14</c:v>
                </c:pt>
                <c:pt idx="5">
                  <c:v>64.14</c:v>
                </c:pt>
                <c:pt idx="6">
                  <c:v>63.0</c:v>
                </c:pt>
                <c:pt idx="7">
                  <c:v>60.71</c:v>
                </c:pt>
                <c:pt idx="8">
                  <c:v>60.29</c:v>
                </c:pt>
                <c:pt idx="9">
                  <c:v>70.57</c:v>
                </c:pt>
                <c:pt idx="10">
                  <c:v>79.43</c:v>
                </c:pt>
                <c:pt idx="11">
                  <c:v>72.57</c:v>
                </c:pt>
                <c:pt idx="12">
                  <c:v>70.29</c:v>
                </c:pt>
                <c:pt idx="13">
                  <c:v>71.57</c:v>
                </c:pt>
                <c:pt idx="14">
                  <c:v>69.43</c:v>
                </c:pt>
                <c:pt idx="15">
                  <c:v>67.0</c:v>
                </c:pt>
                <c:pt idx="16">
                  <c:v>62.57</c:v>
                </c:pt>
                <c:pt idx="17">
                  <c:v>63.43</c:v>
                </c:pt>
                <c:pt idx="18">
                  <c:v>65.71</c:v>
                </c:pt>
                <c:pt idx="19">
                  <c:v>71.0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Italy!$Q$4</c:f>
              <c:strCache>
                <c:ptCount val="1"/>
                <c:pt idx="0">
                  <c:v>xVideos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Italy!$Q$5:$Q$24</c:f>
              <c:numCache>
                <c:formatCode>General</c:formatCode>
                <c:ptCount val="20"/>
                <c:pt idx="0">
                  <c:v>12.14</c:v>
                </c:pt>
                <c:pt idx="1">
                  <c:v>12.14</c:v>
                </c:pt>
                <c:pt idx="2">
                  <c:v>11.71</c:v>
                </c:pt>
                <c:pt idx="3">
                  <c:v>12.0</c:v>
                </c:pt>
                <c:pt idx="4">
                  <c:v>12.57</c:v>
                </c:pt>
                <c:pt idx="5">
                  <c:v>11.71</c:v>
                </c:pt>
                <c:pt idx="6">
                  <c:v>12.0</c:v>
                </c:pt>
                <c:pt idx="7">
                  <c:v>12.0</c:v>
                </c:pt>
                <c:pt idx="8">
                  <c:v>11.71</c:v>
                </c:pt>
                <c:pt idx="9">
                  <c:v>11.43</c:v>
                </c:pt>
                <c:pt idx="10">
                  <c:v>11.43</c:v>
                </c:pt>
                <c:pt idx="11">
                  <c:v>11.71</c:v>
                </c:pt>
                <c:pt idx="12">
                  <c:v>11.86</c:v>
                </c:pt>
                <c:pt idx="13">
                  <c:v>12.29</c:v>
                </c:pt>
                <c:pt idx="14">
                  <c:v>11.71</c:v>
                </c:pt>
                <c:pt idx="15">
                  <c:v>11.14</c:v>
                </c:pt>
                <c:pt idx="16">
                  <c:v>11.43</c:v>
                </c:pt>
                <c:pt idx="17">
                  <c:v>11.0</c:v>
                </c:pt>
                <c:pt idx="18">
                  <c:v>12.0</c:v>
                </c:pt>
                <c:pt idx="19">
                  <c:v>12.8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Italy!$R$4</c:f>
              <c:strCache>
                <c:ptCount val="1"/>
                <c:pt idx="0">
                  <c:v>xHamster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Italy!$R$5:$R$24</c:f>
              <c:numCache>
                <c:formatCode>General</c:formatCode>
                <c:ptCount val="20"/>
                <c:pt idx="0">
                  <c:v>21.71</c:v>
                </c:pt>
                <c:pt idx="1">
                  <c:v>22.29</c:v>
                </c:pt>
                <c:pt idx="2">
                  <c:v>21.86</c:v>
                </c:pt>
                <c:pt idx="3">
                  <c:v>21.71</c:v>
                </c:pt>
                <c:pt idx="4">
                  <c:v>21.57</c:v>
                </c:pt>
                <c:pt idx="5">
                  <c:v>21.14</c:v>
                </c:pt>
                <c:pt idx="6">
                  <c:v>21.71</c:v>
                </c:pt>
                <c:pt idx="7">
                  <c:v>21.29</c:v>
                </c:pt>
                <c:pt idx="8">
                  <c:v>21.43</c:v>
                </c:pt>
                <c:pt idx="9">
                  <c:v>20.43</c:v>
                </c:pt>
                <c:pt idx="10">
                  <c:v>21.57</c:v>
                </c:pt>
                <c:pt idx="11">
                  <c:v>21.71</c:v>
                </c:pt>
                <c:pt idx="12">
                  <c:v>22.0</c:v>
                </c:pt>
                <c:pt idx="13">
                  <c:v>22.71</c:v>
                </c:pt>
                <c:pt idx="14">
                  <c:v>22.43</c:v>
                </c:pt>
                <c:pt idx="15">
                  <c:v>21.0</c:v>
                </c:pt>
                <c:pt idx="16">
                  <c:v>20.71</c:v>
                </c:pt>
                <c:pt idx="17">
                  <c:v>21.43</c:v>
                </c:pt>
                <c:pt idx="18">
                  <c:v>21.86</c:v>
                </c:pt>
                <c:pt idx="19">
                  <c:v>23.4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6757856"/>
        <c:axId val="-2125186000"/>
      </c:scatterChart>
      <c:scatterChart>
        <c:scatterStyle val="smoothMarker"/>
        <c:varyColors val="0"/>
        <c:ser>
          <c:idx val="5"/>
          <c:order val="5"/>
          <c:tx>
            <c:strRef>
              <c:f>Italy!$S$4</c:f>
              <c:strCache>
                <c:ptCount val="1"/>
                <c:pt idx="0">
                  <c:v> 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Italy!$M$5:$M$24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Italy!$S$5:$S$24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3.0</c:v>
                </c:pt>
                <c:pt idx="3">
                  <c:v>2.0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138.0</c:v>
                </c:pt>
                <c:pt idx="9">
                  <c:v>12.0</c:v>
                </c:pt>
                <c:pt idx="10">
                  <c:v>1834.0</c:v>
                </c:pt>
                <c:pt idx="11">
                  <c:v>2895.0</c:v>
                </c:pt>
                <c:pt idx="12">
                  <c:v>4784.0</c:v>
                </c:pt>
                <c:pt idx="13">
                  <c:v>3869.0</c:v>
                </c:pt>
                <c:pt idx="14">
                  <c:v>2622.0</c:v>
                </c:pt>
                <c:pt idx="15">
                  <c:v>1810.0</c:v>
                </c:pt>
                <c:pt idx="16">
                  <c:v>1602.0</c:v>
                </c:pt>
                <c:pt idx="17">
                  <c:v>650.0</c:v>
                </c:pt>
                <c:pt idx="18">
                  <c:v>448.0</c:v>
                </c:pt>
                <c:pt idx="19">
                  <c:v>353.0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3765376"/>
        <c:axId val="-2080594032"/>
      </c:scatterChart>
      <c:valAx>
        <c:axId val="-2136757856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m/dd/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-2125186000"/>
        <c:crosses val="autoZero"/>
        <c:crossBetween val="midCat"/>
      </c:valAx>
      <c:valAx>
        <c:axId val="-2125186000"/>
        <c:scaling>
          <c:orientation val="minMax"/>
          <c:max val="100.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36757856"/>
        <c:crosses val="autoZero"/>
        <c:crossBetween val="midCat"/>
      </c:valAx>
      <c:valAx>
        <c:axId val="-2123765376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080594032"/>
        <c:crosses val="autoZero"/>
        <c:crossBetween val="midCat"/>
      </c:valAx>
      <c:valAx>
        <c:axId val="-208059403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23765376"/>
        <c:crosses val="max"/>
        <c:crossBetween val="midCat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Italy!$W$60</c:f>
              <c:strCache>
                <c:ptCount val="1"/>
                <c:pt idx="0">
                  <c:v>Before March 16th 2020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Italy!$V$61:$V$65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Italy!$W$61:$W$65</c:f>
              <c:numCache>
                <c:formatCode>General</c:formatCode>
                <c:ptCount val="5"/>
                <c:pt idx="0">
                  <c:v>48.0</c:v>
                </c:pt>
                <c:pt idx="1">
                  <c:v>56.8</c:v>
                </c:pt>
                <c:pt idx="2">
                  <c:v>60.1</c:v>
                </c:pt>
                <c:pt idx="3">
                  <c:v>11.9</c:v>
                </c:pt>
                <c:pt idx="4">
                  <c:v>21.5</c:v>
                </c:pt>
              </c:numCache>
            </c:numRef>
          </c:val>
        </c:ser>
        <c:ser>
          <c:idx val="1"/>
          <c:order val="1"/>
          <c:tx>
            <c:strRef>
              <c:f>Italy!$X$60</c:f>
              <c:strCache>
                <c:ptCount val="1"/>
                <c:pt idx="0">
                  <c:v>After March 16th 2020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Italy!$V$61:$V$65</c:f>
              <c:strCache>
                <c:ptCount val="5"/>
                <c:pt idx="0">
                  <c:v>Porn</c:v>
                </c:pt>
                <c:pt idx="1">
                  <c:v>xnxx</c:v>
                </c:pt>
                <c:pt idx="2">
                  <c:v>PornHub</c:v>
                </c:pt>
                <c:pt idx="3">
                  <c:v>xVideos</c:v>
                </c:pt>
                <c:pt idx="4">
                  <c:v>xHamster</c:v>
                </c:pt>
              </c:strCache>
            </c:strRef>
          </c:cat>
          <c:val>
            <c:numRef>
              <c:f>Italy!$X$61:$X$65</c:f>
              <c:numCache>
                <c:formatCode>General</c:formatCode>
                <c:ptCount val="5"/>
                <c:pt idx="0">
                  <c:v>52.0</c:v>
                </c:pt>
                <c:pt idx="1">
                  <c:v>52.8</c:v>
                </c:pt>
                <c:pt idx="2">
                  <c:v>69.9</c:v>
                </c:pt>
                <c:pt idx="3">
                  <c:v>11.6</c:v>
                </c:pt>
                <c:pt idx="4">
                  <c:v>21.6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5939984"/>
        <c:axId val="-2085494752"/>
      </c:radarChart>
      <c:catAx>
        <c:axId val="-2055939984"/>
        <c:scaling>
          <c:orientation val="minMax"/>
        </c:scaling>
        <c:delete val="0"/>
        <c:axPos val="b"/>
        <c:majorGridlines>
          <c:spPr>
            <a:ln w="6350"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85494752"/>
        <c:crosses val="autoZero"/>
        <c:auto val="0"/>
        <c:lblAlgn val="ctr"/>
        <c:lblOffset val="100"/>
        <c:noMultiLvlLbl val="0"/>
      </c:catAx>
      <c:valAx>
        <c:axId val="-2085494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5593998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USA!$N$4</c:f>
              <c:strCache>
                <c:ptCount val="1"/>
                <c:pt idx="0">
                  <c:v>Porn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USA!$M$5:$M$24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USA!$N$5:$N$24</c:f>
              <c:numCache>
                <c:formatCode>General</c:formatCode>
                <c:ptCount val="20"/>
                <c:pt idx="0">
                  <c:v>85.14</c:v>
                </c:pt>
                <c:pt idx="1">
                  <c:v>86.43</c:v>
                </c:pt>
                <c:pt idx="2">
                  <c:v>83.86</c:v>
                </c:pt>
                <c:pt idx="3">
                  <c:v>85.29</c:v>
                </c:pt>
                <c:pt idx="4">
                  <c:v>86.0</c:v>
                </c:pt>
                <c:pt idx="5">
                  <c:v>86.71</c:v>
                </c:pt>
                <c:pt idx="6">
                  <c:v>85.14</c:v>
                </c:pt>
                <c:pt idx="7">
                  <c:v>83.14</c:v>
                </c:pt>
                <c:pt idx="8">
                  <c:v>84.14</c:v>
                </c:pt>
                <c:pt idx="9">
                  <c:v>85.0</c:v>
                </c:pt>
                <c:pt idx="10">
                  <c:v>86.86</c:v>
                </c:pt>
                <c:pt idx="11">
                  <c:v>87.29</c:v>
                </c:pt>
                <c:pt idx="12">
                  <c:v>86.0</c:v>
                </c:pt>
                <c:pt idx="13">
                  <c:v>84.86</c:v>
                </c:pt>
                <c:pt idx="14">
                  <c:v>83.43</c:v>
                </c:pt>
                <c:pt idx="15">
                  <c:v>83.0</c:v>
                </c:pt>
                <c:pt idx="16">
                  <c:v>83.0</c:v>
                </c:pt>
                <c:pt idx="17">
                  <c:v>82.71</c:v>
                </c:pt>
                <c:pt idx="18">
                  <c:v>84.0</c:v>
                </c:pt>
                <c:pt idx="19">
                  <c:v>87.6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USA!$O$4</c:f>
              <c:strCache>
                <c:ptCount val="1"/>
                <c:pt idx="0">
                  <c:v>xnxx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USA!$M$5:$M$24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USA!$O$5:$O$24</c:f>
              <c:numCache>
                <c:formatCode>General</c:formatCode>
                <c:ptCount val="20"/>
                <c:pt idx="0">
                  <c:v>28.86</c:v>
                </c:pt>
                <c:pt idx="1">
                  <c:v>29.57</c:v>
                </c:pt>
                <c:pt idx="2">
                  <c:v>28.86</c:v>
                </c:pt>
                <c:pt idx="3">
                  <c:v>28.71</c:v>
                </c:pt>
                <c:pt idx="4">
                  <c:v>29.29</c:v>
                </c:pt>
                <c:pt idx="5">
                  <c:v>29.14</c:v>
                </c:pt>
                <c:pt idx="6">
                  <c:v>28.14</c:v>
                </c:pt>
                <c:pt idx="7">
                  <c:v>27.71</c:v>
                </c:pt>
                <c:pt idx="8">
                  <c:v>28.0</c:v>
                </c:pt>
                <c:pt idx="9">
                  <c:v>27.14</c:v>
                </c:pt>
                <c:pt idx="10">
                  <c:v>27.14</c:v>
                </c:pt>
                <c:pt idx="11">
                  <c:v>26.86</c:v>
                </c:pt>
                <c:pt idx="12">
                  <c:v>26.29</c:v>
                </c:pt>
                <c:pt idx="13">
                  <c:v>25.86</c:v>
                </c:pt>
                <c:pt idx="14">
                  <c:v>26.29</c:v>
                </c:pt>
                <c:pt idx="15">
                  <c:v>24.57</c:v>
                </c:pt>
                <c:pt idx="16">
                  <c:v>24.43</c:v>
                </c:pt>
                <c:pt idx="17">
                  <c:v>24.86</c:v>
                </c:pt>
                <c:pt idx="18">
                  <c:v>25.29</c:v>
                </c:pt>
                <c:pt idx="19">
                  <c:v>27.0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USA!$P$4</c:f>
              <c:strCache>
                <c:ptCount val="1"/>
                <c:pt idx="0">
                  <c:v>PornHub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USA!$M$5:$M$24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USA!$P$5:$P$24</c:f>
              <c:numCache>
                <c:formatCode>General</c:formatCode>
                <c:ptCount val="20"/>
                <c:pt idx="0">
                  <c:v>57.0</c:v>
                </c:pt>
                <c:pt idx="1">
                  <c:v>57.86</c:v>
                </c:pt>
                <c:pt idx="2">
                  <c:v>57.14</c:v>
                </c:pt>
                <c:pt idx="3">
                  <c:v>58.0</c:v>
                </c:pt>
                <c:pt idx="4">
                  <c:v>58.43</c:v>
                </c:pt>
                <c:pt idx="5">
                  <c:v>59.29</c:v>
                </c:pt>
                <c:pt idx="6">
                  <c:v>56.86</c:v>
                </c:pt>
                <c:pt idx="7">
                  <c:v>56.0</c:v>
                </c:pt>
                <c:pt idx="8">
                  <c:v>57.29</c:v>
                </c:pt>
                <c:pt idx="9">
                  <c:v>57.29</c:v>
                </c:pt>
                <c:pt idx="10">
                  <c:v>59.57</c:v>
                </c:pt>
                <c:pt idx="11">
                  <c:v>61.71</c:v>
                </c:pt>
                <c:pt idx="12">
                  <c:v>59.57</c:v>
                </c:pt>
                <c:pt idx="13">
                  <c:v>59.14</c:v>
                </c:pt>
                <c:pt idx="14">
                  <c:v>57.43</c:v>
                </c:pt>
                <c:pt idx="15">
                  <c:v>56.29</c:v>
                </c:pt>
                <c:pt idx="16">
                  <c:v>56.14</c:v>
                </c:pt>
                <c:pt idx="17">
                  <c:v>55.71</c:v>
                </c:pt>
                <c:pt idx="18">
                  <c:v>57.29</c:v>
                </c:pt>
                <c:pt idx="19">
                  <c:v>59.2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USA!$Q$4</c:f>
              <c:strCache>
                <c:ptCount val="1"/>
                <c:pt idx="0">
                  <c:v>xVideos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USA!$M$5:$M$24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USA!$Q$5:$Q$24</c:f>
              <c:numCache>
                <c:formatCode>General</c:formatCode>
                <c:ptCount val="20"/>
                <c:pt idx="0">
                  <c:v>19.0</c:v>
                </c:pt>
                <c:pt idx="1">
                  <c:v>19.0</c:v>
                </c:pt>
                <c:pt idx="2">
                  <c:v>18.57</c:v>
                </c:pt>
                <c:pt idx="3">
                  <c:v>19.0</c:v>
                </c:pt>
                <c:pt idx="4">
                  <c:v>18.57</c:v>
                </c:pt>
                <c:pt idx="5">
                  <c:v>18.71</c:v>
                </c:pt>
                <c:pt idx="6">
                  <c:v>18.29</c:v>
                </c:pt>
                <c:pt idx="7">
                  <c:v>18.0</c:v>
                </c:pt>
                <c:pt idx="8">
                  <c:v>18.0</c:v>
                </c:pt>
                <c:pt idx="9">
                  <c:v>17.57</c:v>
                </c:pt>
                <c:pt idx="10">
                  <c:v>17.86</c:v>
                </c:pt>
                <c:pt idx="11">
                  <c:v>17.57</c:v>
                </c:pt>
                <c:pt idx="12">
                  <c:v>17.43</c:v>
                </c:pt>
                <c:pt idx="13">
                  <c:v>17.0</c:v>
                </c:pt>
                <c:pt idx="14">
                  <c:v>16.57</c:v>
                </c:pt>
                <c:pt idx="15">
                  <c:v>16.43</c:v>
                </c:pt>
                <c:pt idx="16">
                  <c:v>16.57</c:v>
                </c:pt>
                <c:pt idx="17">
                  <c:v>16.57</c:v>
                </c:pt>
                <c:pt idx="18">
                  <c:v>16.57</c:v>
                </c:pt>
                <c:pt idx="19">
                  <c:v>17.6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USA!$R$4</c:f>
              <c:strCache>
                <c:ptCount val="1"/>
                <c:pt idx="0">
                  <c:v>xHamster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USA!$M$5:$M$24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USA!$R$5:$R$24</c:f>
              <c:numCache>
                <c:formatCode>General</c:formatCode>
                <c:ptCount val="20"/>
                <c:pt idx="0">
                  <c:v>5.29</c:v>
                </c:pt>
                <c:pt idx="1">
                  <c:v>5.14</c:v>
                </c:pt>
                <c:pt idx="2">
                  <c:v>5.14</c:v>
                </c:pt>
                <c:pt idx="3">
                  <c:v>5.29</c:v>
                </c:pt>
                <c:pt idx="4">
                  <c:v>5.29</c:v>
                </c:pt>
                <c:pt idx="5">
                  <c:v>5.29</c:v>
                </c:pt>
                <c:pt idx="6">
                  <c:v>5.29</c:v>
                </c:pt>
                <c:pt idx="7">
                  <c:v>5.29</c:v>
                </c:pt>
                <c:pt idx="8">
                  <c:v>5.0</c:v>
                </c:pt>
                <c:pt idx="9">
                  <c:v>4.71</c:v>
                </c:pt>
                <c:pt idx="10">
                  <c:v>5.0</c:v>
                </c:pt>
                <c:pt idx="11">
                  <c:v>5.29</c:v>
                </c:pt>
                <c:pt idx="12">
                  <c:v>5.0</c:v>
                </c:pt>
                <c:pt idx="13">
                  <c:v>5.0</c:v>
                </c:pt>
                <c:pt idx="14">
                  <c:v>5.0</c:v>
                </c:pt>
                <c:pt idx="15">
                  <c:v>5.0</c:v>
                </c:pt>
                <c:pt idx="16">
                  <c:v>5.14</c:v>
                </c:pt>
                <c:pt idx="17">
                  <c:v>5.0</c:v>
                </c:pt>
                <c:pt idx="18">
                  <c:v>5.0</c:v>
                </c:pt>
                <c:pt idx="19">
                  <c:v>5.6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6214624"/>
        <c:axId val="-2085927056"/>
      </c:scatterChart>
      <c:scatterChart>
        <c:scatterStyle val="smoothMarker"/>
        <c:varyColors val="0"/>
        <c:ser>
          <c:idx val="5"/>
          <c:order val="5"/>
          <c:tx>
            <c:strRef>
              <c:f>USA!$S$4</c:f>
              <c:strCache>
                <c:ptCount val="1"/>
                <c:pt idx="0">
                  <c:v> 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USA!$M$5:$M$24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USA!$S$5:$S$24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2.0</c:v>
                </c:pt>
                <c:pt idx="6">
                  <c:v>0.0</c:v>
                </c:pt>
                <c:pt idx="7">
                  <c:v>0.0</c:v>
                </c:pt>
                <c:pt idx="8">
                  <c:v>19.0</c:v>
                </c:pt>
                <c:pt idx="9">
                  <c:v>291.0</c:v>
                </c:pt>
                <c:pt idx="10">
                  <c:v>3355.0</c:v>
                </c:pt>
                <c:pt idx="11">
                  <c:v>16420.0</c:v>
                </c:pt>
                <c:pt idx="12">
                  <c:v>16420.0</c:v>
                </c:pt>
                <c:pt idx="13">
                  <c:v>31709.0</c:v>
                </c:pt>
                <c:pt idx="14">
                  <c:v>25802.0</c:v>
                </c:pt>
                <c:pt idx="15">
                  <c:v>24019.0</c:v>
                </c:pt>
                <c:pt idx="16">
                  <c:v>20517.0</c:v>
                </c:pt>
                <c:pt idx="17">
                  <c:v>22267.0</c:v>
                </c:pt>
                <c:pt idx="18">
                  <c:v>18044.0</c:v>
                </c:pt>
                <c:pt idx="19">
                  <c:v>24417.0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6848576"/>
        <c:axId val="-2124576320"/>
      </c:scatterChart>
      <c:valAx>
        <c:axId val="2146214624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m/dd/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-2085927056"/>
        <c:crosses val="autoZero"/>
        <c:crossBetween val="midCat"/>
      </c:valAx>
      <c:valAx>
        <c:axId val="-2085927056"/>
        <c:scaling>
          <c:orientation val="minMax"/>
          <c:max val="100.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46214624"/>
        <c:crosses val="autoZero"/>
        <c:crossBetween val="midCat"/>
      </c:valAx>
      <c:valAx>
        <c:axId val="-2136848576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124576320"/>
        <c:crosses val="autoZero"/>
        <c:crossBetween val="midCat"/>
      </c:valAx>
      <c:valAx>
        <c:axId val="-212457632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36848576"/>
        <c:crosses val="max"/>
        <c:crossBetween val="midCat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0.5356</cdr:x>
      <cdr:y>0.0902</cdr:y>
    </cdr:from>
    <cdr:to>
      <cdr:x>0.66831</cdr:x>
      <cdr:y>0.15959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2653771" y="360066"/>
          <a:ext cx="65755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/>
            <a:t>p</a:t>
          </a:r>
          <a:r>
            <a:rPr lang="en-US" sz="1200" dirty="0" smtClean="0"/>
            <a:t>&lt;0.01</a:t>
          </a:r>
          <a:endParaRPr lang="en-US" dirty="0"/>
        </a:p>
      </cdr:txBody>
    </cdr:sp>
  </cdr:relSizeAnchor>
  <cdr:relSizeAnchor xmlns:cdr="http://schemas.openxmlformats.org/drawingml/2006/chartDrawing">
    <cdr:from>
      <cdr:x>0.79247</cdr:x>
      <cdr:y>0.43061</cdr:y>
    </cdr:from>
    <cdr:to>
      <cdr:x>0.92518</cdr:x>
      <cdr:y>0.5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3926516" y="1718987"/>
          <a:ext cx="65755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/>
            <a:t>p</a:t>
          </a:r>
          <a:r>
            <a:rPr lang="en-US" sz="1200" smtClean="0"/>
            <a:t>&lt;0.01</a:t>
          </a:r>
          <a:endParaRPr lang="en-US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0.85296</cdr:x>
      <cdr:y>0.40932</cdr:y>
    </cdr:from>
    <cdr:to>
      <cdr:x>1</cdr:x>
      <cdr:y>0.47881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3814445" y="1631852"/>
          <a:ext cx="65755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/>
            <a:t>p</a:t>
          </a:r>
          <a:r>
            <a:rPr lang="en-US" sz="1200" smtClean="0"/>
            <a:t>&lt;0.01</a:t>
          </a:r>
          <a:endParaRPr lang="en-US" dirty="0"/>
        </a:p>
      </cdr:txBody>
    </cdr:sp>
  </cdr:relSizeAnchor>
  <cdr:relSizeAnchor xmlns:cdr="http://schemas.openxmlformats.org/drawingml/2006/chartDrawing">
    <cdr:from>
      <cdr:x>0.5167</cdr:x>
      <cdr:y>0.07542</cdr:y>
    </cdr:from>
    <cdr:to>
      <cdr:x>0.66374</cdr:x>
      <cdr:y>0.1449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2310680" y="300658"/>
          <a:ext cx="65755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/>
            <a:t>p</a:t>
          </a:r>
          <a:r>
            <a:rPr lang="en-US" sz="1200" smtClean="0"/>
            <a:t>&lt;0.01</a:t>
          </a:r>
          <a:endParaRPr lang="en-US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0.81856</cdr:x>
      <cdr:y>0.43321</cdr:y>
    </cdr:from>
    <cdr:to>
      <cdr:x>0.97375</cdr:x>
      <cdr:y>0.50264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3468351" y="1728331"/>
          <a:ext cx="65755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p=0.04</a:t>
          </a:r>
          <a:endParaRPr lang="en-US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E69DD-4F63-EB4E-BA54-32000139E9CF}" type="datetimeFigureOut">
              <a:rPr lang="en-US" smtClean="0"/>
              <a:t>10/9/20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B41AC-301A-4E45-8C4D-AF2AE0BA95CC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5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B41AC-301A-4E45-8C4D-AF2AE0BA95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6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B41AC-301A-4E45-8C4D-AF2AE0BA95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01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88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71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52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5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9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23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7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0364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00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69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4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Relationship Id="rId3" Type="http://schemas.openxmlformats.org/officeDocument/2006/relationships/chart" Target="../charts/char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9.xml"/><Relationship Id="rId3" Type="http://schemas.openxmlformats.org/officeDocument/2006/relationships/chart" Target="../charts/char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4" Type="http://schemas.openxmlformats.org/officeDocument/2006/relationships/chart" Target="../charts/chart1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561944"/>
              </p:ext>
            </p:extLst>
          </p:nvPr>
        </p:nvGraphicFramePr>
        <p:xfrm>
          <a:off x="365758" y="1417950"/>
          <a:ext cx="6250195" cy="3968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Connettore 1 5"/>
          <p:cNvCxnSpPr/>
          <p:nvPr/>
        </p:nvCxnSpPr>
        <p:spPr>
          <a:xfrm flipV="1">
            <a:off x="1397414" y="1937124"/>
            <a:ext cx="13468" cy="285844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 flipV="1">
            <a:off x="3634176" y="2103464"/>
            <a:ext cx="13468" cy="285844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/>
          <p:cNvSpPr/>
          <p:nvPr/>
        </p:nvSpPr>
        <p:spPr>
          <a:xfrm>
            <a:off x="3084132" y="1417949"/>
            <a:ext cx="252777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Stop Lockdown on March </a:t>
            </a:r>
            <a:r>
              <a:rPr lang="en-US" sz="1400" dirty="0" smtClean="0"/>
              <a:t>25</a:t>
            </a:r>
            <a:r>
              <a:rPr lang="en-US" sz="1400" baseline="30000" dirty="0" smtClean="0"/>
              <a:t>th</a:t>
            </a:r>
            <a:r>
              <a:rPr lang="en-US" sz="1400" dirty="0"/>
              <a:t>;</a:t>
            </a:r>
            <a:r>
              <a:rPr lang="en-US" sz="1400" dirty="0" smtClean="0"/>
              <a:t> only Localized recommendations</a:t>
            </a:r>
            <a:endParaRPr lang="en-US" sz="1400" dirty="0"/>
          </a:p>
        </p:txBody>
      </p:sp>
      <p:sp>
        <p:nvSpPr>
          <p:cNvPr id="9" name="Rettangolo 8"/>
          <p:cNvSpPr/>
          <p:nvPr/>
        </p:nvSpPr>
        <p:spPr>
          <a:xfrm>
            <a:off x="742076" y="1394485"/>
            <a:ext cx="16738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/>
              <a:t>Lockdown on </a:t>
            </a:r>
            <a:r>
              <a:rPr lang="en-US" sz="1400" dirty="0" smtClean="0"/>
              <a:t>January 23th</a:t>
            </a:r>
            <a:endParaRPr lang="en-US" sz="1400" dirty="0"/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7531154"/>
              </p:ext>
            </p:extLst>
          </p:nvPr>
        </p:nvGraphicFramePr>
        <p:xfrm>
          <a:off x="6775673" y="1394485"/>
          <a:ext cx="4954771" cy="3991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Rettangolo 12"/>
          <p:cNvSpPr/>
          <p:nvPr/>
        </p:nvSpPr>
        <p:spPr>
          <a:xfrm rot="18544210">
            <a:off x="1514541" y="2417528"/>
            <a:ext cx="52303" cy="5626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6694" y="3298111"/>
            <a:ext cx="114300" cy="114300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0" y="271929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Supp</a:t>
            </a:r>
            <a:r>
              <a:rPr lang="en-US" dirty="0" smtClean="0"/>
              <a:t> 1a) </a:t>
            </a:r>
            <a:r>
              <a:rPr lang="en-US" dirty="0"/>
              <a:t>China Week relative search volume (WRSV) for “Porn”, XNXX, “</a:t>
            </a:r>
            <a:r>
              <a:rPr lang="en-US" dirty="0" err="1"/>
              <a:t>PornHub</a:t>
            </a:r>
            <a:r>
              <a:rPr lang="en-US" dirty="0"/>
              <a:t>”, “</a:t>
            </a:r>
            <a:r>
              <a:rPr lang="en-US" dirty="0" err="1"/>
              <a:t>xVideos</a:t>
            </a:r>
            <a:r>
              <a:rPr lang="en-US" dirty="0"/>
              <a:t>”, “</a:t>
            </a:r>
            <a:r>
              <a:rPr lang="en-US" dirty="0" err="1"/>
              <a:t>xHamster</a:t>
            </a:r>
            <a:r>
              <a:rPr lang="en-US" dirty="0"/>
              <a:t>”. </a:t>
            </a:r>
            <a:r>
              <a:rPr lang="en-US" dirty="0" smtClean="0"/>
              <a:t>Significant </a:t>
            </a:r>
            <a:r>
              <a:rPr lang="en-US" dirty="0"/>
              <a:t>changes in slope within the national lockdown are highlighted with a red </a:t>
            </a:r>
            <a:r>
              <a:rPr lang="en-US" dirty="0" smtClean="0"/>
              <a:t>rhombus. Red </a:t>
            </a:r>
            <a:r>
              <a:rPr lang="en-US" dirty="0"/>
              <a:t>line is the superimposed New COVID-19 </a:t>
            </a:r>
            <a:r>
              <a:rPr lang="en-US" dirty="0" smtClean="0"/>
              <a:t>cases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0132541" y="4934886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smtClean="0"/>
              <a:t>&lt;0.01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117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0" y="241281"/>
            <a:ext cx="11999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Supp</a:t>
            </a:r>
            <a:r>
              <a:rPr lang="en-US" dirty="0"/>
              <a:t> </a:t>
            </a:r>
            <a:r>
              <a:rPr lang="en-US" dirty="0" smtClean="0"/>
              <a:t>1b) Italy Week </a:t>
            </a:r>
            <a:r>
              <a:rPr lang="en-US" dirty="0"/>
              <a:t>relative search volume (WRSV) for “Porn”, XNXX, “</a:t>
            </a:r>
            <a:r>
              <a:rPr lang="en-US" dirty="0" err="1"/>
              <a:t>PornHub</a:t>
            </a:r>
            <a:r>
              <a:rPr lang="en-US" dirty="0"/>
              <a:t>”, “</a:t>
            </a:r>
            <a:r>
              <a:rPr lang="en-US" dirty="0" err="1"/>
              <a:t>xVideos</a:t>
            </a:r>
            <a:r>
              <a:rPr lang="en-US" dirty="0"/>
              <a:t>”, “</a:t>
            </a:r>
            <a:r>
              <a:rPr lang="en-US" dirty="0" err="1"/>
              <a:t>xHamster</a:t>
            </a:r>
            <a:r>
              <a:rPr lang="en-US" dirty="0"/>
              <a:t>”. Significant changes in slope within the national lockdown are highlighted with a red rhombus. </a:t>
            </a:r>
            <a:r>
              <a:rPr lang="en-US" dirty="0" smtClean="0"/>
              <a:t>Red </a:t>
            </a:r>
            <a:r>
              <a:rPr lang="en-US" dirty="0"/>
              <a:t>line is the superimposed New COVID-19 cases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1697062"/>
              </p:ext>
            </p:extLst>
          </p:nvPr>
        </p:nvGraphicFramePr>
        <p:xfrm>
          <a:off x="365758" y="1417951"/>
          <a:ext cx="6355884" cy="3968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4849142"/>
              </p:ext>
            </p:extLst>
          </p:nvPr>
        </p:nvGraphicFramePr>
        <p:xfrm>
          <a:off x="7527497" y="1417951"/>
          <a:ext cx="4471997" cy="3986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Connettore 1 10"/>
          <p:cNvCxnSpPr/>
          <p:nvPr/>
        </p:nvCxnSpPr>
        <p:spPr>
          <a:xfrm flipV="1">
            <a:off x="3167037" y="1604078"/>
            <a:ext cx="76407" cy="316845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21"/>
          <p:cNvSpPr/>
          <p:nvPr/>
        </p:nvSpPr>
        <p:spPr>
          <a:xfrm>
            <a:off x="1888344" y="1357126"/>
            <a:ext cx="35161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National </a:t>
            </a:r>
            <a:r>
              <a:rPr lang="en-US" sz="1400" dirty="0" smtClean="0"/>
              <a:t>Lockdown on March 10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2020 </a:t>
            </a:r>
            <a:endParaRPr lang="en-US" sz="1400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10812162" y="4930346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smtClean="0"/>
              <a:t>&lt;0.01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3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106171"/>
              </p:ext>
            </p:extLst>
          </p:nvPr>
        </p:nvGraphicFramePr>
        <p:xfrm>
          <a:off x="365758" y="1417950"/>
          <a:ext cx="6279971" cy="3968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Connettore 1 5"/>
          <p:cNvCxnSpPr/>
          <p:nvPr/>
        </p:nvCxnSpPr>
        <p:spPr>
          <a:xfrm flipV="1">
            <a:off x="3268122" y="1861457"/>
            <a:ext cx="13468" cy="285844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/>
          <p:cNvSpPr/>
          <p:nvPr/>
        </p:nvSpPr>
        <p:spPr>
          <a:xfrm>
            <a:off x="1576712" y="1484517"/>
            <a:ext cx="38580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202122"/>
                </a:solidFill>
                <a:latin typeface="Arial" charset="0"/>
              </a:rPr>
              <a:t>National Lockdown on March 14</a:t>
            </a:r>
            <a:r>
              <a:rPr lang="en-US" sz="1400" baseline="30000" dirty="0" smtClean="0">
                <a:solidFill>
                  <a:srgbClr val="202122"/>
                </a:solidFill>
                <a:latin typeface="Arial" charset="0"/>
              </a:rPr>
              <a:t>th</a:t>
            </a:r>
            <a:endParaRPr lang="en-US" sz="1400" baseline="30000" dirty="0"/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2672380"/>
              </p:ext>
            </p:extLst>
          </p:nvPr>
        </p:nvGraphicFramePr>
        <p:xfrm>
          <a:off x="7460870" y="1417950"/>
          <a:ext cx="4204260" cy="4010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0" y="271569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Supp</a:t>
            </a:r>
            <a:r>
              <a:rPr lang="en-US" dirty="0"/>
              <a:t> </a:t>
            </a:r>
            <a:r>
              <a:rPr lang="en-US" dirty="0" smtClean="0"/>
              <a:t>1c) </a:t>
            </a:r>
            <a:r>
              <a:rPr lang="en-US" dirty="0"/>
              <a:t>Spain Week relative search volume (WRSV) for “Porn”, XNXX, “</a:t>
            </a:r>
            <a:r>
              <a:rPr lang="en-US" dirty="0" err="1"/>
              <a:t>PornHub</a:t>
            </a:r>
            <a:r>
              <a:rPr lang="en-US" dirty="0"/>
              <a:t>”, “</a:t>
            </a:r>
            <a:r>
              <a:rPr lang="en-US" dirty="0" err="1"/>
              <a:t>xVideos</a:t>
            </a:r>
            <a:r>
              <a:rPr lang="en-US" dirty="0"/>
              <a:t>”, “</a:t>
            </a:r>
            <a:r>
              <a:rPr lang="en-US" dirty="0" err="1"/>
              <a:t>xHamster</a:t>
            </a:r>
            <a:r>
              <a:rPr lang="en-US" dirty="0"/>
              <a:t>”. Significant changes in slope within the national lockdown are highlighted with a red rhombus</a:t>
            </a:r>
            <a:r>
              <a:rPr lang="en-US" dirty="0" smtClean="0"/>
              <a:t>. </a:t>
            </a:r>
            <a:r>
              <a:rPr lang="en-US" dirty="0"/>
              <a:t>. Red line is the superimposed New COVID-19 cases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0416746" y="4880919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smtClean="0"/>
              <a:t>&lt;0.01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86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0" y="206405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Supp</a:t>
            </a:r>
            <a:r>
              <a:rPr lang="en-US" dirty="0"/>
              <a:t> </a:t>
            </a:r>
            <a:r>
              <a:rPr lang="en-US" dirty="0" smtClean="0"/>
              <a:t>1d) </a:t>
            </a:r>
            <a:r>
              <a:rPr lang="en-US" dirty="0"/>
              <a:t>France Week relative search volume (WRSV) for “Porn”, XNXX, “</a:t>
            </a:r>
            <a:r>
              <a:rPr lang="en-US" dirty="0" err="1"/>
              <a:t>PornHub</a:t>
            </a:r>
            <a:r>
              <a:rPr lang="en-US" dirty="0"/>
              <a:t>”, “</a:t>
            </a:r>
            <a:r>
              <a:rPr lang="en-US" dirty="0" err="1"/>
              <a:t>xVideos</a:t>
            </a:r>
            <a:r>
              <a:rPr lang="en-US" dirty="0"/>
              <a:t>”, “</a:t>
            </a:r>
            <a:r>
              <a:rPr lang="en-US" dirty="0" err="1"/>
              <a:t>xHamster</a:t>
            </a:r>
            <a:r>
              <a:rPr lang="en-US" dirty="0"/>
              <a:t>”. Significant changes in slope within the national lockdown are highlighted with a red rhombus. . Red line is the superimposed New COVID-19 cases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3544836"/>
              </p:ext>
            </p:extLst>
          </p:nvPr>
        </p:nvGraphicFramePr>
        <p:xfrm>
          <a:off x="365758" y="1417951"/>
          <a:ext cx="6307758" cy="4016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Connettore 1 8"/>
          <p:cNvCxnSpPr/>
          <p:nvPr/>
        </p:nvCxnSpPr>
        <p:spPr>
          <a:xfrm flipV="1">
            <a:off x="3444582" y="1972983"/>
            <a:ext cx="13468" cy="285844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0481293"/>
              </p:ext>
            </p:extLst>
          </p:nvPr>
        </p:nvGraphicFramePr>
        <p:xfrm>
          <a:off x="7493330" y="1396874"/>
          <a:ext cx="4237114" cy="3989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1524001" y="1472373"/>
            <a:ext cx="4074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National </a:t>
            </a:r>
            <a:r>
              <a:rPr lang="en-US" sz="1400" dirty="0" smtClean="0"/>
              <a:t>Lockdown on March 16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</a:t>
            </a:r>
            <a:r>
              <a:rPr lang="en-US" sz="1400" dirty="0"/>
              <a:t>2020 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0404390" y="4831425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&lt;0.01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066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964590"/>
              </p:ext>
            </p:extLst>
          </p:nvPr>
        </p:nvGraphicFramePr>
        <p:xfrm>
          <a:off x="365760" y="1497667"/>
          <a:ext cx="6263640" cy="3888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5171288"/>
              </p:ext>
            </p:extLst>
          </p:nvPr>
        </p:nvGraphicFramePr>
        <p:xfrm>
          <a:off x="6836226" y="1497667"/>
          <a:ext cx="4894219" cy="3888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Connettore 1 6"/>
          <p:cNvCxnSpPr/>
          <p:nvPr/>
        </p:nvCxnSpPr>
        <p:spPr>
          <a:xfrm flipV="1">
            <a:off x="3176805" y="1941173"/>
            <a:ext cx="0" cy="281044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tangolo 11"/>
          <p:cNvSpPr/>
          <p:nvPr/>
        </p:nvSpPr>
        <p:spPr>
          <a:xfrm>
            <a:off x="1542197" y="1417952"/>
            <a:ext cx="31795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/>
              <a:t>D</a:t>
            </a:r>
            <a:r>
              <a:rPr lang="en-US" sz="1400" smtClean="0"/>
              <a:t>eclaration </a:t>
            </a:r>
            <a:r>
              <a:rPr lang="en-US" sz="1400" dirty="0"/>
              <a:t>of </a:t>
            </a:r>
            <a:r>
              <a:rPr lang="en-US" sz="1400" smtClean="0"/>
              <a:t>national </a:t>
            </a:r>
            <a:r>
              <a:rPr lang="en-US" sz="1400"/>
              <a:t>emergency on March </a:t>
            </a:r>
            <a:r>
              <a:rPr lang="en-US" sz="1400" smtClean="0"/>
              <a:t>13</a:t>
            </a:r>
            <a:r>
              <a:rPr lang="en-US" sz="1400" baseline="30000" smtClean="0"/>
              <a:t>th</a:t>
            </a:r>
            <a:endParaRPr lang="en-US" sz="14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0" y="297338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Supp</a:t>
            </a:r>
            <a:r>
              <a:rPr lang="en-US" dirty="0"/>
              <a:t> </a:t>
            </a:r>
            <a:r>
              <a:rPr lang="en-US" dirty="0" smtClean="0"/>
              <a:t>1e) </a:t>
            </a:r>
            <a:r>
              <a:rPr lang="en-US" dirty="0"/>
              <a:t>USA Week relative search volume (WRSV) for “Porn”, XNXX, “</a:t>
            </a:r>
            <a:r>
              <a:rPr lang="en-US" dirty="0" err="1"/>
              <a:t>PornHub</a:t>
            </a:r>
            <a:r>
              <a:rPr lang="en-US" dirty="0"/>
              <a:t>”, “</a:t>
            </a:r>
            <a:r>
              <a:rPr lang="en-US" dirty="0" err="1"/>
              <a:t>xVideos</a:t>
            </a:r>
            <a:r>
              <a:rPr lang="en-US" dirty="0"/>
              <a:t>”, “</a:t>
            </a:r>
            <a:r>
              <a:rPr lang="en-US" dirty="0" err="1"/>
              <a:t>xHamster</a:t>
            </a:r>
            <a:r>
              <a:rPr lang="en-US" dirty="0"/>
              <a:t>”. Significant changes in slope within the national lockdown are highlighted with a red rhombus. . Red line is the superimposed New COVID-19 cases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93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4686478"/>
              </p:ext>
            </p:extLst>
          </p:nvPr>
        </p:nvGraphicFramePr>
        <p:xfrm>
          <a:off x="231459" y="1497667"/>
          <a:ext cx="6316298" cy="3841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0" y="377172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Supp</a:t>
            </a:r>
            <a:r>
              <a:rPr lang="en-US" dirty="0"/>
              <a:t> </a:t>
            </a:r>
            <a:r>
              <a:rPr lang="en-US" dirty="0" smtClean="0"/>
              <a:t>1f) </a:t>
            </a:r>
            <a:r>
              <a:rPr lang="en-US" dirty="0"/>
              <a:t>Sweden Week relative search volume (WRSV) for “Porn”, XNXX, “</a:t>
            </a:r>
            <a:r>
              <a:rPr lang="en-US" dirty="0" err="1"/>
              <a:t>PornHub</a:t>
            </a:r>
            <a:r>
              <a:rPr lang="en-US" dirty="0"/>
              <a:t>”, “</a:t>
            </a:r>
            <a:r>
              <a:rPr lang="en-US" dirty="0" err="1"/>
              <a:t>xVideos</a:t>
            </a:r>
            <a:r>
              <a:rPr lang="en-US" dirty="0"/>
              <a:t>”, “</a:t>
            </a:r>
            <a:r>
              <a:rPr lang="en-US" dirty="0" err="1"/>
              <a:t>xHamster</a:t>
            </a:r>
            <a:r>
              <a:rPr lang="en-US" dirty="0"/>
              <a:t>”. Significant changes in slope within the national lockdown are highlighted with a red rhombus. </a:t>
            </a:r>
            <a:r>
              <a:rPr lang="en-US" dirty="0" smtClean="0"/>
              <a:t>Red line is the superimposed New COVID-19 cases </a:t>
            </a:r>
            <a:endParaRPr lang="en-US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485502" y="5499907"/>
            <a:ext cx="1120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*cut off used since Sweden has not imposed a lockdown, unlike many other countries, and kept large parts of its society open. But the public is expected to follow a series of </a:t>
            </a:r>
            <a:r>
              <a:rPr lang="en-US" dirty="0" smtClean="0"/>
              <a:t>recommendations</a:t>
            </a:r>
            <a:endParaRPr lang="en-US" dirty="0"/>
          </a:p>
        </p:txBody>
      </p:sp>
      <p:cxnSp>
        <p:nvCxnSpPr>
          <p:cNvPr id="10" name="Connettore 1 9"/>
          <p:cNvCxnSpPr/>
          <p:nvPr/>
        </p:nvCxnSpPr>
        <p:spPr>
          <a:xfrm flipV="1">
            <a:off x="3030711" y="1895871"/>
            <a:ext cx="1" cy="278373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tangolo 2"/>
          <p:cNvSpPr/>
          <p:nvPr/>
        </p:nvSpPr>
        <p:spPr>
          <a:xfrm>
            <a:off x="2084209" y="1497667"/>
            <a:ext cx="32138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/>
              <a:t>First </a:t>
            </a:r>
            <a:r>
              <a:rPr lang="it-IT" sz="1400" dirty="0" err="1"/>
              <a:t>death</a:t>
            </a:r>
            <a:r>
              <a:rPr lang="it-IT" sz="1400" dirty="0"/>
              <a:t> </a:t>
            </a:r>
            <a:r>
              <a:rPr lang="it-IT" sz="1400" dirty="0" err="1"/>
              <a:t>was</a:t>
            </a:r>
            <a:r>
              <a:rPr lang="it-IT" sz="1400" dirty="0"/>
              <a:t> </a:t>
            </a:r>
            <a:r>
              <a:rPr lang="it-IT" sz="1400" dirty="0" err="1"/>
              <a:t>reported</a:t>
            </a:r>
            <a:r>
              <a:rPr lang="it-IT" sz="1400" dirty="0"/>
              <a:t> on 11 March*</a:t>
            </a:r>
            <a:endParaRPr lang="en-US" sz="1400" dirty="0"/>
          </a:p>
        </p:txBody>
      </p:sp>
      <p:graphicFrame>
        <p:nvGraphicFramePr>
          <p:cNvPr id="19" name="Gra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6069633"/>
              </p:ext>
            </p:extLst>
          </p:nvPr>
        </p:nvGraphicFramePr>
        <p:xfrm>
          <a:off x="7150852" y="1497667"/>
          <a:ext cx="4320723" cy="3841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004389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1 Arial Fabi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1 Arial Fabio" id="{682290D2-8F6F-C542-8D70-674DB0969F2F}" vid="{D3472BB6-41B9-2144-A738-B1E093626EF9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1686</TotalTime>
  <Words>363</Words>
  <Application>Microsoft Macintosh PowerPoint</Application>
  <PresentationFormat>Widescreen</PresentationFormat>
  <Paragraphs>25</Paragraphs>
  <Slides>6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9" baseType="lpstr">
      <vt:lpstr>Calibri</vt:lpstr>
      <vt:lpstr>Arial</vt:lpstr>
      <vt:lpstr>Tema1 Arial Fabio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FABIO ZATTONI</dc:creator>
  <cp:lastModifiedBy>FABIO ZATTONI</cp:lastModifiedBy>
  <cp:revision>70</cp:revision>
  <dcterms:created xsi:type="dcterms:W3CDTF">2020-06-01T18:55:03Z</dcterms:created>
  <dcterms:modified xsi:type="dcterms:W3CDTF">2020-10-09T09:11:17Z</dcterms:modified>
</cp:coreProperties>
</file>