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98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642409-0AE3-43A2-89BF-E08CDC3850F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17190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xmlns="" id="{31081D95-6C9C-4CB9-ACCB-0DFF539ECD6A}"/>
              </a:ext>
            </a:extLst>
          </p:cNvPr>
          <p:cNvGrpSpPr/>
          <p:nvPr/>
        </p:nvGrpSpPr>
        <p:grpSpPr>
          <a:xfrm>
            <a:off x="3106192" y="4100467"/>
            <a:ext cx="2907766" cy="2627896"/>
            <a:chOff x="3236037" y="4460984"/>
            <a:chExt cx="2907766" cy="2627896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xmlns="" id="{6516BD25-916D-4EAE-8022-DA507840AD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17910" t="22019"/>
            <a:stretch/>
          </p:blipFill>
          <p:spPr>
            <a:xfrm>
              <a:off x="4367363" y="5541128"/>
              <a:ext cx="1762801" cy="1538466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xmlns="" id="{27E51B79-1825-4C28-BD06-D3822610B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1595" t="22019" r="82479"/>
            <a:stretch/>
          </p:blipFill>
          <p:spPr>
            <a:xfrm>
              <a:off x="3236037" y="5550414"/>
              <a:ext cx="1118996" cy="1538466"/>
            </a:xfrm>
            <a:prstGeom prst="rect">
              <a:avLst/>
            </a:prstGeom>
          </p:spPr>
        </p:pic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xmlns="" id="{0FD5B3D3-2245-4ECC-897C-CFB48F6405ED}"/>
                </a:ext>
              </a:extLst>
            </p:cNvPr>
            <p:cNvGrpSpPr/>
            <p:nvPr/>
          </p:nvGrpSpPr>
          <p:grpSpPr>
            <a:xfrm>
              <a:off x="4332436" y="4460984"/>
              <a:ext cx="1811367" cy="1123914"/>
              <a:chOff x="4332436" y="4460984"/>
              <a:chExt cx="1811367" cy="1123914"/>
            </a:xfrm>
          </p:grpSpPr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xmlns="" id="{0886BE21-7EEF-417F-8D83-F625B1CA775D}"/>
                  </a:ext>
                </a:extLst>
              </p:cNvPr>
              <p:cNvSpPr txBox="1"/>
              <p:nvPr/>
            </p:nvSpPr>
            <p:spPr>
              <a:xfrm rot="16200000">
                <a:off x="4042153" y="5063782"/>
                <a:ext cx="81139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b="1" dirty="0"/>
                  <a:t>KO TT2-5</a:t>
                </a:r>
                <a:endParaRPr kumimoji="1" lang="ja-JP" altLang="en-US" sz="900" b="1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xmlns="" id="{8A8AA244-B0B4-498D-9A28-B21AAC2A1040}"/>
                  </a:ext>
                </a:extLst>
              </p:cNvPr>
              <p:cNvSpPr txBox="1"/>
              <p:nvPr/>
            </p:nvSpPr>
            <p:spPr>
              <a:xfrm rot="16200000">
                <a:off x="4166528" y="5012542"/>
                <a:ext cx="9138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b="1" dirty="0"/>
                  <a:t>KO TT2-12</a:t>
                </a:r>
                <a:endParaRPr kumimoji="1" lang="ja-JP" altLang="en-US" sz="900" b="1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xmlns="" id="{9E42A923-6561-4C65-993B-EEF23B30444C}"/>
                  </a:ext>
                </a:extLst>
              </p:cNvPr>
              <p:cNvSpPr txBox="1"/>
              <p:nvPr/>
            </p:nvSpPr>
            <p:spPr>
              <a:xfrm rot="16200000">
                <a:off x="4328637" y="4999035"/>
                <a:ext cx="94089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TT2-5</a:t>
                </a:r>
                <a:endParaRPr kumimoji="1" lang="ja-JP" altLang="en-US" sz="900" b="1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xmlns="" id="{1AF68D68-362C-4908-927C-FC1B16036667}"/>
                  </a:ext>
                </a:extLst>
              </p:cNvPr>
              <p:cNvSpPr txBox="1"/>
              <p:nvPr/>
            </p:nvSpPr>
            <p:spPr>
              <a:xfrm rot="16200000">
                <a:off x="4532188" y="5026970"/>
                <a:ext cx="88501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TT2-5</a:t>
                </a:r>
                <a:endParaRPr kumimoji="1" lang="ja-JP" altLang="en-US" sz="900" b="1" dirty="0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xmlns="" id="{957948D4-058D-4BA1-8180-C3224632C575}"/>
                  </a:ext>
                </a:extLst>
              </p:cNvPr>
              <p:cNvSpPr txBox="1"/>
              <p:nvPr/>
            </p:nvSpPr>
            <p:spPr>
              <a:xfrm rot="16200000">
                <a:off x="4855482" y="4999033"/>
                <a:ext cx="94089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TT2-12</a:t>
                </a:r>
                <a:endParaRPr kumimoji="1" lang="ja-JP" altLang="en-US" sz="900" b="1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xmlns="" id="{83307A88-A79B-4E0C-B165-5130F160C023}"/>
                  </a:ext>
                </a:extLst>
              </p:cNvPr>
              <p:cNvSpPr txBox="1"/>
              <p:nvPr/>
            </p:nvSpPr>
            <p:spPr>
              <a:xfrm rot="16200000">
                <a:off x="5031095" y="4999034"/>
                <a:ext cx="94089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TT2-5</a:t>
                </a:r>
                <a:endParaRPr kumimoji="1" lang="ja-JP" altLang="en-US" sz="900" b="1" dirty="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xmlns="" id="{24C43F51-1A32-40F3-8FC7-FBC6D49BFF33}"/>
                  </a:ext>
                </a:extLst>
              </p:cNvPr>
              <p:cNvSpPr txBox="1"/>
              <p:nvPr/>
            </p:nvSpPr>
            <p:spPr>
              <a:xfrm rot="16200000">
                <a:off x="5382324" y="4999033"/>
                <a:ext cx="94089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TT2-12</a:t>
                </a:r>
                <a:endParaRPr kumimoji="1" lang="ja-JP" altLang="en-US" sz="900" b="1" dirty="0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xmlns="" id="{1906CC6A-0BD2-4061-A856-AB73788C0BB8}"/>
                  </a:ext>
                </a:extLst>
              </p:cNvPr>
              <p:cNvSpPr txBox="1"/>
              <p:nvPr/>
            </p:nvSpPr>
            <p:spPr>
              <a:xfrm rot="16200000">
                <a:off x="5234646" y="5026971"/>
                <a:ext cx="88502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TT2-5</a:t>
                </a:r>
                <a:endParaRPr kumimoji="1" lang="ja-JP" altLang="en-US" sz="900" b="1" dirty="0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xmlns="" id="{FCE1460F-3B1E-4E4F-B6FC-70053CC4645A}"/>
                  </a:ext>
                </a:extLst>
              </p:cNvPr>
              <p:cNvSpPr txBox="1"/>
              <p:nvPr/>
            </p:nvSpPr>
            <p:spPr>
              <a:xfrm rot="16200000">
                <a:off x="5466430" y="4907525"/>
                <a:ext cx="112391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TT2-12</a:t>
                </a:r>
                <a:endParaRPr kumimoji="1" lang="ja-JP" altLang="en-US" sz="900" b="1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xmlns="" id="{D3A731A4-1CF0-4FA3-B63C-0717E1CECA81}"/>
                  </a:ext>
                </a:extLst>
              </p:cNvPr>
              <p:cNvGrpSpPr/>
              <p:nvPr/>
            </p:nvGrpSpPr>
            <p:grpSpPr>
              <a:xfrm>
                <a:off x="4713135" y="4629200"/>
                <a:ext cx="1406910" cy="230832"/>
                <a:chOff x="4713135" y="4427984"/>
                <a:chExt cx="1406910" cy="230832"/>
              </a:xfrm>
            </p:grpSpPr>
            <p:cxnSp>
              <p:nvCxnSpPr>
                <p:cNvPr id="11" name="直線コネクタ 10">
                  <a:extLst>
                    <a:ext uri="{FF2B5EF4-FFF2-40B4-BE49-F238E27FC236}">
                      <a16:creationId xmlns:a16="http://schemas.microsoft.com/office/drawing/2014/main" xmlns="" id="{5BC57E30-828A-49A7-AF85-9587B5C947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53778" y="4647890"/>
                  <a:ext cx="60537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xmlns="" id="{DDB1D1CA-ECEC-45EF-832D-C040430E0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61842" y="4647890"/>
                  <a:ext cx="60537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xmlns="" id="{7A595A71-5FD9-4C3D-82A2-C0C3089D7F2B}"/>
                    </a:ext>
                  </a:extLst>
                </p:cNvPr>
                <p:cNvSpPr txBox="1"/>
                <p:nvPr/>
              </p:nvSpPr>
              <p:spPr>
                <a:xfrm>
                  <a:off x="4713135" y="4427984"/>
                  <a:ext cx="68307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900" b="1" dirty="0"/>
                    <a:t>+WT</a:t>
                  </a:r>
                  <a:endParaRPr kumimoji="1" lang="ja-JP" altLang="en-US" sz="900" b="1" dirty="0"/>
                </a:p>
              </p:txBody>
            </p:sp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xmlns="" id="{8FC4FF83-8DA3-435A-87B2-91A57AC03501}"/>
                    </a:ext>
                  </a:extLst>
                </p:cNvPr>
                <p:cNvSpPr txBox="1"/>
                <p:nvPr/>
              </p:nvSpPr>
              <p:spPr>
                <a:xfrm>
                  <a:off x="5436974" y="4427984"/>
                  <a:ext cx="68307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900" b="1" dirty="0"/>
                    <a:t>+</a:t>
                  </a:r>
                  <a:r>
                    <a:rPr lang="en-US" altLang="ja-JP" sz="900" b="1" dirty="0" err="1"/>
                    <a:t>dFNIII</a:t>
                  </a:r>
                  <a:endParaRPr kumimoji="1" lang="ja-JP" altLang="en-US" sz="900" b="1" dirty="0"/>
                </a:p>
              </p:txBody>
            </p:sp>
          </p:grp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xmlns="" id="{4FAF09AF-2536-469F-B1DD-FF0B77E57239}"/>
                  </a:ext>
                </a:extLst>
              </p:cNvPr>
              <p:cNvSpPr txBox="1"/>
              <p:nvPr/>
            </p:nvSpPr>
            <p:spPr>
              <a:xfrm rot="16200000">
                <a:off x="4595419" y="4900462"/>
                <a:ext cx="11097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/>
                  <a:t>KO TT2-12</a:t>
                </a:r>
                <a:endParaRPr kumimoji="1" lang="ja-JP" altLang="en-US" sz="900" b="1" dirty="0"/>
              </a:p>
            </p:txBody>
          </p:sp>
        </p:grpSp>
      </p:grpSp>
      <p:sp>
        <p:nvSpPr>
          <p:cNvPr id="48" name="Text Box 155">
            <a:extLst>
              <a:ext uri="{FF2B5EF4-FFF2-40B4-BE49-F238E27FC236}">
                <a16:creationId xmlns:a16="http://schemas.microsoft.com/office/drawing/2014/main" xmlns="" id="{883BE40E-286B-40F5-8369-D9A04AE4C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842" y="4950216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D</a:t>
            </a:r>
          </a:p>
        </p:txBody>
      </p:sp>
      <p:sp>
        <p:nvSpPr>
          <p:cNvPr id="52" name="Text Box 49">
            <a:extLst>
              <a:ext uri="{FF2B5EF4-FFF2-40B4-BE49-F238E27FC236}">
                <a16:creationId xmlns:a16="http://schemas.microsoft.com/office/drawing/2014/main" xmlns="" id="{D21E0032-4AC3-4478-B68E-75D78B25B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676456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S8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C120E106-448A-4FC4-88F0-184CFBCB88A0}"/>
              </a:ext>
            </a:extLst>
          </p:cNvPr>
          <p:cNvSpPr txBox="1"/>
          <p:nvPr/>
        </p:nvSpPr>
        <p:spPr>
          <a:xfrm>
            <a:off x="5750223" y="1236834"/>
            <a:ext cx="96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i="1" dirty="0"/>
              <a:t>Atf7ip</a:t>
            </a:r>
            <a:r>
              <a:rPr kumimoji="1" lang="en-US" altLang="ja-JP" sz="900" b="1" dirty="0"/>
              <a:t> KO</a:t>
            </a:r>
            <a:endParaRPr lang="en-US" altLang="ja-JP" sz="900" b="1" dirty="0"/>
          </a:p>
          <a:p>
            <a:r>
              <a:rPr lang="en-US" altLang="ja-JP" sz="900" b="1" dirty="0"/>
              <a:t>/</a:t>
            </a:r>
            <a:r>
              <a:rPr lang="en-US" altLang="ja-JP" sz="900" b="1" i="1" dirty="0"/>
              <a:t>Zmym2</a:t>
            </a:r>
            <a:r>
              <a:rPr lang="en-US" altLang="ja-JP" sz="900" b="1" dirty="0"/>
              <a:t> KO</a:t>
            </a:r>
            <a:endParaRPr kumimoji="1" lang="ja-JP" altLang="en-US" sz="9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72531C6E-24E7-42B0-9149-28952699C7EF}"/>
              </a:ext>
            </a:extLst>
          </p:cNvPr>
          <p:cNvSpPr txBox="1"/>
          <p:nvPr/>
        </p:nvSpPr>
        <p:spPr>
          <a:xfrm rot="16200000">
            <a:off x="4191367" y="628065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i="1" dirty="0"/>
              <a:t>Atf7ip</a:t>
            </a:r>
            <a:r>
              <a:rPr lang="en-US" altLang="ja-JP" sz="900" b="1" dirty="0"/>
              <a:t> KO-TT2-5</a:t>
            </a:r>
            <a:endParaRPr kumimoji="1" lang="ja-JP" altLang="en-US" sz="9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F335963-496E-47A7-A57B-79F6EF9E3706}"/>
              </a:ext>
            </a:extLst>
          </p:cNvPr>
          <p:cNvSpPr txBox="1"/>
          <p:nvPr/>
        </p:nvSpPr>
        <p:spPr>
          <a:xfrm rot="16200000">
            <a:off x="4454056" y="628065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i="1" dirty="0"/>
              <a:t>Atf7ip</a:t>
            </a:r>
            <a:r>
              <a:rPr lang="en-US" altLang="ja-JP" sz="900" b="1" dirty="0"/>
              <a:t> KO-TT2-12</a:t>
            </a:r>
            <a:endParaRPr kumimoji="1" lang="ja-JP" altLang="en-US" sz="9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EAE1736C-F078-4101-B239-3B331F7FC559}"/>
              </a:ext>
            </a:extLst>
          </p:cNvPr>
          <p:cNvSpPr txBox="1"/>
          <p:nvPr/>
        </p:nvSpPr>
        <p:spPr>
          <a:xfrm rot="16200000">
            <a:off x="4716745" y="628065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i="1" dirty="0"/>
              <a:t>Zmym2</a:t>
            </a:r>
            <a:r>
              <a:rPr lang="en-US" altLang="ja-JP" sz="900" b="1" dirty="0"/>
              <a:t> KO 1</a:t>
            </a:r>
            <a:endParaRPr kumimoji="1" lang="ja-JP" altLang="en-US" sz="900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CF36840C-0F56-452B-80D3-AB9CE275E7B7}"/>
              </a:ext>
            </a:extLst>
          </p:cNvPr>
          <p:cNvSpPr txBox="1"/>
          <p:nvPr/>
        </p:nvSpPr>
        <p:spPr>
          <a:xfrm rot="16200000">
            <a:off x="4979434" y="628065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i="1" dirty="0"/>
              <a:t>Zmym2</a:t>
            </a:r>
            <a:r>
              <a:rPr lang="en-US" altLang="ja-JP" sz="900" b="1" dirty="0"/>
              <a:t> KO 2</a:t>
            </a:r>
            <a:endParaRPr kumimoji="1" lang="ja-JP" altLang="en-US" sz="900" b="1" dirty="0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xmlns="" id="{62D2D065-A723-4B0C-B881-42AB7E85402D}"/>
              </a:ext>
            </a:extLst>
          </p:cNvPr>
          <p:cNvCxnSpPr/>
          <p:nvPr/>
        </p:nvCxnSpPr>
        <p:spPr>
          <a:xfrm>
            <a:off x="5756325" y="1617873"/>
            <a:ext cx="0" cy="1324271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E6F0CF31-B4ED-4A2C-9926-BA6EA097B5E5}"/>
              </a:ext>
            </a:extLst>
          </p:cNvPr>
          <p:cNvSpPr txBox="1"/>
          <p:nvPr/>
        </p:nvSpPr>
        <p:spPr>
          <a:xfrm>
            <a:off x="5750223" y="2098576"/>
            <a:ext cx="762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i="1" dirty="0"/>
              <a:t>Atf7ip</a:t>
            </a:r>
            <a:r>
              <a:rPr kumimoji="1" lang="en-US" altLang="ja-JP" sz="900" b="1" dirty="0"/>
              <a:t> KO</a:t>
            </a:r>
            <a:endParaRPr kumimoji="1" lang="ja-JP" altLang="en-US" sz="900" b="1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xmlns="" id="{552C9484-B2B7-49E7-B4A8-9AEE10529B40}"/>
              </a:ext>
            </a:extLst>
          </p:cNvPr>
          <p:cNvCxnSpPr/>
          <p:nvPr/>
        </p:nvCxnSpPr>
        <p:spPr>
          <a:xfrm>
            <a:off x="5756325" y="1271281"/>
            <a:ext cx="0" cy="327563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xmlns="" id="{6B89919B-F4F0-40B0-939C-16B21E61DB98}"/>
              </a:ext>
            </a:extLst>
          </p:cNvPr>
          <p:cNvCxnSpPr/>
          <p:nvPr/>
        </p:nvCxnSpPr>
        <p:spPr>
          <a:xfrm>
            <a:off x="5756325" y="2964889"/>
            <a:ext cx="0" cy="677466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17C7C313-86C0-4457-86E0-1EAC0823B778}"/>
              </a:ext>
            </a:extLst>
          </p:cNvPr>
          <p:cNvSpPr txBox="1"/>
          <p:nvPr/>
        </p:nvSpPr>
        <p:spPr>
          <a:xfrm>
            <a:off x="5750223" y="3189444"/>
            <a:ext cx="922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i="1" dirty="0"/>
              <a:t>Zmym2</a:t>
            </a:r>
            <a:r>
              <a:rPr lang="en-US" altLang="ja-JP" sz="900" b="1" dirty="0"/>
              <a:t> KO</a:t>
            </a:r>
            <a:endParaRPr kumimoji="1" lang="ja-JP" altLang="en-US" sz="900" b="1" dirty="0"/>
          </a:p>
        </p:txBody>
      </p:sp>
      <p:grpSp>
        <p:nvGrpSpPr>
          <p:cNvPr id="51" name="グループ化 50"/>
          <p:cNvGrpSpPr/>
          <p:nvPr/>
        </p:nvGrpSpPr>
        <p:grpSpPr>
          <a:xfrm>
            <a:off x="3161084" y="1259868"/>
            <a:ext cx="2532027" cy="2382487"/>
            <a:chOff x="739837" y="1086332"/>
            <a:chExt cx="2658965" cy="2671067"/>
          </a:xfrm>
        </p:grpSpPr>
        <p:pic>
          <p:nvPicPr>
            <p:cNvPr id="49" name="図 48"/>
            <p:cNvPicPr>
              <a:picLocks noChangeAspect="1"/>
            </p:cNvPicPr>
            <p:nvPr/>
          </p:nvPicPr>
          <p:blipFill rotWithShape="1">
            <a:blip r:embed="rId4" cstate="print"/>
            <a:srcRect r="65499"/>
            <a:stretch/>
          </p:blipFill>
          <p:spPr>
            <a:xfrm>
              <a:off x="739837" y="1086332"/>
              <a:ext cx="1528568" cy="2671067"/>
            </a:xfrm>
            <a:prstGeom prst="rect">
              <a:avLst/>
            </a:prstGeom>
          </p:spPr>
        </p:pic>
        <p:pic>
          <p:nvPicPr>
            <p:cNvPr id="50" name="図 49"/>
            <p:cNvPicPr>
              <a:picLocks noChangeAspect="1"/>
            </p:cNvPicPr>
            <p:nvPr/>
          </p:nvPicPr>
          <p:blipFill rotWithShape="1">
            <a:blip r:embed="rId4" cstate="print"/>
            <a:srcRect l="35499"/>
            <a:stretch/>
          </p:blipFill>
          <p:spPr>
            <a:xfrm>
              <a:off x="2290982" y="1086332"/>
              <a:ext cx="1107820" cy="2671067"/>
            </a:xfrm>
            <a:prstGeom prst="rect">
              <a:avLst/>
            </a:prstGeom>
          </p:spPr>
        </p:pic>
      </p:grpSp>
      <p:sp>
        <p:nvSpPr>
          <p:cNvPr id="53" name="Text Box 155">
            <a:extLst>
              <a:ext uri="{FF2B5EF4-FFF2-40B4-BE49-F238E27FC236}">
                <a16:creationId xmlns:a16="http://schemas.microsoft.com/office/drawing/2014/main" xmlns="" id="{578A6B1C-934C-49BF-A410-53556C8BF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574" y="322928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C</a:t>
            </a:r>
          </a:p>
        </p:txBody>
      </p:sp>
      <p:sp>
        <p:nvSpPr>
          <p:cNvPr id="44" name="Text Box 155">
            <a:extLst>
              <a:ext uri="{FF2B5EF4-FFF2-40B4-BE49-F238E27FC236}">
                <a16:creationId xmlns:a16="http://schemas.microsoft.com/office/drawing/2014/main" xmlns="" id="{D20BB357-3AAE-4C3C-A164-99022C123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314" y="403456"/>
            <a:ext cx="431768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A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xmlns="" id="{9651038E-21C1-4046-A024-EFC23C5EE83A}"/>
              </a:ext>
            </a:extLst>
          </p:cNvPr>
          <p:cNvGrpSpPr/>
          <p:nvPr/>
        </p:nvGrpSpPr>
        <p:grpSpPr>
          <a:xfrm>
            <a:off x="573707" y="647033"/>
            <a:ext cx="2045610" cy="2000298"/>
            <a:chOff x="543470" y="748443"/>
            <a:chExt cx="2045610" cy="2000298"/>
          </a:xfrm>
        </p:grpSpPr>
        <p:sp>
          <p:nvSpPr>
            <p:cNvPr id="55" name="円/楕円 3">
              <a:extLst>
                <a:ext uri="{FF2B5EF4-FFF2-40B4-BE49-F238E27FC236}">
                  <a16:creationId xmlns:a16="http://schemas.microsoft.com/office/drawing/2014/main" xmlns="" id="{9F9B0070-8A13-4E4B-9E10-C17ECE9E36C0}"/>
                </a:ext>
              </a:extLst>
            </p:cNvPr>
            <p:cNvSpPr/>
            <p:nvPr/>
          </p:nvSpPr>
          <p:spPr>
            <a:xfrm>
              <a:off x="1080783" y="1139957"/>
              <a:ext cx="1325310" cy="1207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4">
              <a:extLst>
                <a:ext uri="{FF2B5EF4-FFF2-40B4-BE49-F238E27FC236}">
                  <a16:creationId xmlns:a16="http://schemas.microsoft.com/office/drawing/2014/main" xmlns="" id="{0B765172-0A39-4D27-BE3F-D06A209AD29A}"/>
                </a:ext>
              </a:extLst>
            </p:cNvPr>
            <p:cNvSpPr/>
            <p:nvPr/>
          </p:nvSpPr>
          <p:spPr>
            <a:xfrm>
              <a:off x="803139" y="1170223"/>
              <a:ext cx="952110" cy="1089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xmlns="" id="{E273CA6F-D2AE-4078-BD1A-B9E59140966B}"/>
                </a:ext>
              </a:extLst>
            </p:cNvPr>
            <p:cNvSpPr txBox="1"/>
            <p:nvPr/>
          </p:nvSpPr>
          <p:spPr>
            <a:xfrm>
              <a:off x="1413872" y="240838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xmlns="" id="{21161B1F-1D10-46FD-8841-7DAEF1FCEEC5}"/>
                </a:ext>
              </a:extLst>
            </p:cNvPr>
            <p:cNvSpPr txBox="1"/>
            <p:nvPr/>
          </p:nvSpPr>
          <p:spPr>
            <a:xfrm>
              <a:off x="543470" y="748443"/>
              <a:ext cx="8947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i="1" dirty="0"/>
                <a:t>Atf7ip</a:t>
              </a:r>
              <a:r>
                <a:rPr kumimoji="1" lang="en-US" altLang="ja-JP" sz="1200" b="1" dirty="0"/>
                <a:t> KO</a:t>
              </a:r>
            </a:p>
            <a:p>
              <a:pPr algn="ctr"/>
              <a:r>
                <a:rPr lang="en-US" altLang="ja-JP" sz="1200" b="1" dirty="0"/>
                <a:t>(87)</a:t>
              </a:r>
              <a:endParaRPr kumimoji="1" lang="ja-JP" altLang="en-US" sz="1200" b="1" dirty="0"/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xmlns="" id="{199F9C27-3DEE-4128-B9F5-CBBB984BF577}"/>
                </a:ext>
              </a:extLst>
            </p:cNvPr>
            <p:cNvSpPr txBox="1"/>
            <p:nvPr/>
          </p:nvSpPr>
          <p:spPr>
            <a:xfrm>
              <a:off x="1593294" y="2287076"/>
              <a:ext cx="9957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i="1" dirty="0"/>
                <a:t>Zmym2</a:t>
              </a:r>
              <a:r>
                <a:rPr kumimoji="1" lang="en-US" altLang="ja-JP" sz="1200" b="1" dirty="0"/>
                <a:t> KO</a:t>
              </a:r>
            </a:p>
            <a:p>
              <a:pPr algn="ctr"/>
              <a:r>
                <a:rPr lang="en-US" altLang="ja-JP" sz="1200" b="1" dirty="0"/>
                <a:t>(178)</a:t>
              </a:r>
              <a:endParaRPr kumimoji="1" lang="ja-JP" altLang="en-US" sz="1200" b="1" dirty="0"/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xmlns="" id="{BB77E4B2-EF98-4A97-8AF9-3A3C7D971A6D}"/>
                </a:ext>
              </a:extLst>
            </p:cNvPr>
            <p:cNvSpPr txBox="1"/>
            <p:nvPr/>
          </p:nvSpPr>
          <p:spPr>
            <a:xfrm>
              <a:off x="1157457" y="153054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/>
                <a:t>5</a:t>
              </a:r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E0E66684-1F97-4BD1-ACEC-94C4A19BF563}"/>
              </a:ext>
            </a:extLst>
          </p:cNvPr>
          <p:cNvSpPr txBox="1"/>
          <p:nvPr/>
        </p:nvSpPr>
        <p:spPr>
          <a:xfrm>
            <a:off x="142013" y="313258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xmlns="" id="{4675BBF4-F071-420A-91A7-D1EBE331D2EB}"/>
              </a:ext>
            </a:extLst>
          </p:cNvPr>
          <p:cNvSpPr txBox="1"/>
          <p:nvPr/>
        </p:nvSpPr>
        <p:spPr>
          <a:xfrm>
            <a:off x="232411" y="7082161"/>
            <a:ext cx="4848255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i="1" u="sng" dirty="0"/>
              <a:t>Atf7ip</a:t>
            </a:r>
            <a:r>
              <a:rPr kumimoji="1" lang="en-US" altLang="ja-JP" sz="900" u="sng" dirty="0"/>
              <a:t> KO/</a:t>
            </a:r>
            <a:r>
              <a:rPr kumimoji="1" lang="en-US" altLang="ja-JP" sz="900" i="1" u="sng" dirty="0"/>
              <a:t>Zmym2</a:t>
            </a:r>
            <a:r>
              <a:rPr kumimoji="1" lang="en-US" altLang="ja-JP" sz="900" u="sng" dirty="0"/>
              <a:t> KO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en-US" altLang="ja-JP" sz="800" b="1" dirty="0"/>
              <a:t>Meiotic cell cycle </a:t>
            </a:r>
            <a:r>
              <a:rPr lang="en-US" altLang="ja-JP" sz="800" dirty="0"/>
              <a:t>(Fkbp6/Hormad1/</a:t>
            </a:r>
            <a:r>
              <a:rPr lang="en-US" altLang="ja-JP" sz="800" dirty="0" err="1"/>
              <a:t>Aurkc</a:t>
            </a:r>
            <a:r>
              <a:rPr lang="en-US" altLang="ja-JP" sz="800" dirty="0"/>
              <a:t>/</a:t>
            </a:r>
            <a:r>
              <a:rPr lang="en-US" altLang="ja-JP" sz="800" dirty="0" err="1"/>
              <a:t>Mael</a:t>
            </a:r>
            <a:r>
              <a:rPr lang="en-US" altLang="ja-JP" sz="800" dirty="0"/>
              <a:t>/Stra8/Sycp1/Tdrd12/Tex15)</a:t>
            </a:r>
          </a:p>
          <a:p>
            <a:pPr marL="171450" indent="-171450">
              <a:spcBef>
                <a:spcPts val="200"/>
              </a:spcBef>
              <a:buFont typeface="Wingdings" panose="05000000000000000000" pitchFamily="2" charset="2"/>
              <a:buChar char="u"/>
            </a:pPr>
            <a:r>
              <a:rPr kumimoji="1" lang="en-US" altLang="ja-JP" sz="800" b="1" dirty="0"/>
              <a:t>Spermatogenesis</a:t>
            </a:r>
            <a:r>
              <a:rPr kumimoji="1" lang="en-US" altLang="ja-JP" sz="800" dirty="0"/>
              <a:t> </a:t>
            </a:r>
            <a:r>
              <a:rPr lang="en-US" altLang="ja-JP" sz="800" dirty="0"/>
              <a:t>(Fkbp6/Hormad1/</a:t>
            </a:r>
            <a:r>
              <a:rPr lang="en-US" altLang="ja-JP" sz="800" dirty="0" err="1"/>
              <a:t>Aurkc</a:t>
            </a:r>
            <a:r>
              <a:rPr lang="en-US" altLang="ja-JP" sz="800" dirty="0"/>
              <a:t>/</a:t>
            </a:r>
            <a:r>
              <a:rPr lang="en-US" altLang="ja-JP" sz="800" dirty="0" err="1"/>
              <a:t>Mael</a:t>
            </a:r>
            <a:r>
              <a:rPr lang="en-US" altLang="ja-JP" sz="800" dirty="0"/>
              <a:t>/Morc1/Rpl39l/Stra8/Sycp1/Tdrd12/Tdrd15/Uba1y)</a:t>
            </a:r>
            <a:endParaRPr kumimoji="1" lang="en-US" altLang="ja-JP" sz="800" dirty="0"/>
          </a:p>
          <a:p>
            <a:pPr marL="171450" indent="-171450">
              <a:spcBef>
                <a:spcPts val="200"/>
              </a:spcBef>
              <a:buFont typeface="Wingdings" panose="05000000000000000000" pitchFamily="2" charset="2"/>
              <a:buChar char="u"/>
            </a:pPr>
            <a:r>
              <a:rPr lang="en-US" altLang="ja-JP" sz="800" b="1" dirty="0"/>
              <a:t>DNA methylation involved in gamete generation </a:t>
            </a:r>
            <a:r>
              <a:rPr lang="en-US" altLang="ja-JP" sz="800" dirty="0"/>
              <a:t>(Fkbp6/</a:t>
            </a:r>
            <a:r>
              <a:rPr lang="en-US" altLang="ja-JP" sz="800" dirty="0" err="1"/>
              <a:t>Mael</a:t>
            </a:r>
            <a:r>
              <a:rPr lang="en-US" altLang="ja-JP" sz="800" dirty="0"/>
              <a:t>/Morc1/Tdrd12)</a:t>
            </a:r>
          </a:p>
          <a:p>
            <a:pPr marL="171450" indent="-171450">
              <a:spcBef>
                <a:spcPts val="200"/>
              </a:spcBef>
              <a:buFont typeface="Wingdings" panose="05000000000000000000" pitchFamily="2" charset="2"/>
              <a:buChar char="u"/>
            </a:pPr>
            <a:r>
              <a:rPr kumimoji="1" lang="en-US" altLang="ja-JP" sz="800" b="1" dirty="0"/>
              <a:t>Synapsis</a:t>
            </a:r>
            <a:r>
              <a:rPr kumimoji="1" lang="en-US" altLang="ja-JP" sz="800" dirty="0"/>
              <a:t> (Hormad1/</a:t>
            </a:r>
            <a:r>
              <a:rPr kumimoji="1" lang="en-US" altLang="ja-JP" sz="800" dirty="0" err="1"/>
              <a:t>Mael</a:t>
            </a:r>
            <a:r>
              <a:rPr kumimoji="1" lang="en-US" altLang="ja-JP" sz="800" dirty="0"/>
              <a:t>/Stra8/Sycp1/Tex15)</a:t>
            </a:r>
            <a:endParaRPr lang="en-US" altLang="ja-JP" sz="800" dirty="0"/>
          </a:p>
          <a:p>
            <a:pPr marL="171450" indent="-171450">
              <a:spcBef>
                <a:spcPts val="200"/>
              </a:spcBef>
              <a:buFont typeface="Wingdings" panose="05000000000000000000" pitchFamily="2" charset="2"/>
              <a:buChar char="u"/>
            </a:pPr>
            <a:r>
              <a:rPr lang="en-US" altLang="ja-JP" sz="800" b="1" dirty="0"/>
              <a:t>Spermatid development</a:t>
            </a:r>
            <a:r>
              <a:rPr lang="ja-JP" altLang="en-US" sz="800" b="1" dirty="0"/>
              <a:t> </a:t>
            </a:r>
            <a:r>
              <a:rPr lang="en-US" altLang="ja-JP" sz="800" dirty="0"/>
              <a:t>(Xlr3a/Xlr3b/Xlr5a/Xlr5b/Xlr5c)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xmlns="" id="{14A80641-4576-4CA6-8C6E-03FBEF86B7F4}"/>
              </a:ext>
            </a:extLst>
          </p:cNvPr>
          <p:cNvGrpSpPr/>
          <p:nvPr/>
        </p:nvGrpSpPr>
        <p:grpSpPr>
          <a:xfrm>
            <a:off x="5165644" y="6826176"/>
            <a:ext cx="1189158" cy="338532"/>
            <a:chOff x="1294352" y="6716743"/>
            <a:chExt cx="1189158" cy="338532"/>
          </a:xfrm>
        </p:grpSpPr>
        <p:pic>
          <p:nvPicPr>
            <p:cNvPr id="68" name="図 67">
              <a:extLst>
                <a:ext uri="{FF2B5EF4-FFF2-40B4-BE49-F238E27FC236}">
                  <a16:creationId xmlns:a16="http://schemas.microsoft.com/office/drawing/2014/main" xmlns="" id="{9E454A86-011A-4C25-AF1D-307387024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1764302" y="6420945"/>
              <a:ext cx="61324" cy="652920"/>
            </a:xfrm>
            <a:prstGeom prst="rect">
              <a:avLst/>
            </a:prstGeom>
          </p:spPr>
        </p:pic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xmlns="" id="{E34AE0C0-269B-4572-B9D2-B97DA38DA6D5}"/>
                </a:ext>
              </a:extLst>
            </p:cNvPr>
            <p:cNvSpPr txBox="1"/>
            <p:nvPr/>
          </p:nvSpPr>
          <p:spPr>
            <a:xfrm>
              <a:off x="1294352" y="6747404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/>
                <a:t>-4</a:t>
              </a:r>
              <a:endParaRPr kumimoji="1" lang="ja-JP" altLang="en-US" sz="900" b="1" dirty="0"/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xmlns="" id="{42630D3A-7CB3-45F8-B501-B52AD6A06F9B}"/>
                </a:ext>
              </a:extLst>
            </p:cNvPr>
            <p:cNvSpPr txBox="1"/>
            <p:nvPr/>
          </p:nvSpPr>
          <p:spPr>
            <a:xfrm>
              <a:off x="1984382" y="6747404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/>
                <a:t>4</a:t>
              </a:r>
              <a:endParaRPr kumimoji="1" lang="ja-JP" altLang="en-US" sz="900" b="1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xmlns="" id="{DC70A1AF-F6A3-4D0A-853C-B463F94D032B}"/>
                </a:ext>
              </a:extLst>
            </p:cNvPr>
            <p:cNvSpPr txBox="1"/>
            <p:nvPr/>
          </p:nvSpPr>
          <p:spPr>
            <a:xfrm>
              <a:off x="1451284" y="6824443"/>
              <a:ext cx="7515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Log2(FC)</a:t>
              </a:r>
              <a:endParaRPr kumimoji="1" lang="ja-JP" altLang="en-US" sz="900" b="1" dirty="0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xmlns="" id="{D9027B4D-44C8-46E1-A78E-1C0CF45AAABB}"/>
              </a:ext>
            </a:extLst>
          </p:cNvPr>
          <p:cNvGrpSpPr/>
          <p:nvPr/>
        </p:nvGrpSpPr>
        <p:grpSpPr>
          <a:xfrm>
            <a:off x="523446" y="3113358"/>
            <a:ext cx="2247760" cy="3479696"/>
            <a:chOff x="523446" y="3113358"/>
            <a:chExt cx="2247760" cy="3479696"/>
          </a:xfrm>
        </p:grpSpPr>
        <p:pic>
          <p:nvPicPr>
            <p:cNvPr id="54" name="図 53">
              <a:extLst>
                <a:ext uri="{FF2B5EF4-FFF2-40B4-BE49-F238E27FC236}">
                  <a16:creationId xmlns:a16="http://schemas.microsoft.com/office/drawing/2014/main" xmlns="" id="{4D0ECAB0-9DFB-435C-B68E-99667114DF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/>
            <a:srcRect l="1" r="36273"/>
            <a:stretch/>
          </p:blipFill>
          <p:spPr>
            <a:xfrm>
              <a:off x="523446" y="4233275"/>
              <a:ext cx="1243612" cy="2352348"/>
            </a:xfrm>
            <a:prstGeom prst="rect">
              <a:avLst/>
            </a:prstGeom>
          </p:spPr>
        </p:pic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xmlns="" id="{F75DBD0D-4541-4132-94E2-F7566D934942}"/>
                </a:ext>
              </a:extLst>
            </p:cNvPr>
            <p:cNvSpPr txBox="1"/>
            <p:nvPr/>
          </p:nvSpPr>
          <p:spPr>
            <a:xfrm rot="16200000">
              <a:off x="98067" y="3592526"/>
              <a:ext cx="1143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Atf7ip KO-TT2-5</a:t>
              </a:r>
              <a:endParaRPr kumimoji="1" lang="ja-JP" altLang="en-US" sz="900" b="1" dirty="0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xmlns="" id="{27C9B007-D2AC-4D95-B737-F3324BD9C311}"/>
                </a:ext>
              </a:extLst>
            </p:cNvPr>
            <p:cNvSpPr txBox="1"/>
            <p:nvPr/>
          </p:nvSpPr>
          <p:spPr>
            <a:xfrm rot="16200000">
              <a:off x="427461" y="3592526"/>
              <a:ext cx="1143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Atf7ip KO-TT2-12</a:t>
              </a:r>
              <a:endParaRPr kumimoji="1" lang="ja-JP" altLang="en-US" sz="900" b="1" dirty="0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xmlns="" id="{04E8189C-89C4-4BDF-B928-132052DD953F}"/>
                </a:ext>
              </a:extLst>
            </p:cNvPr>
            <p:cNvSpPr txBox="1"/>
            <p:nvPr/>
          </p:nvSpPr>
          <p:spPr>
            <a:xfrm rot="16200000">
              <a:off x="734143" y="3569442"/>
              <a:ext cx="1143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Zmym2 KO 1</a:t>
              </a:r>
              <a:endParaRPr kumimoji="1" lang="ja-JP" altLang="en-US" sz="900" b="1" dirty="0"/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xmlns="" id="{F54CF6EC-F12A-4D31-9BA0-C4D4E4728E2D}"/>
                </a:ext>
              </a:extLst>
            </p:cNvPr>
            <p:cNvSpPr txBox="1"/>
            <p:nvPr/>
          </p:nvSpPr>
          <p:spPr>
            <a:xfrm rot="16200000">
              <a:off x="1044376" y="3569442"/>
              <a:ext cx="1143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Zmym2 KO 2</a:t>
              </a:r>
              <a:endParaRPr kumimoji="1" lang="ja-JP" altLang="en-US" sz="900" b="1" dirty="0"/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xmlns="" id="{831B123A-ED99-4D18-97ED-BDD6D13FA88C}"/>
                </a:ext>
              </a:extLst>
            </p:cNvPr>
            <p:cNvCxnSpPr>
              <a:cxnSpLocks/>
            </p:cNvCxnSpPr>
            <p:nvPr/>
          </p:nvCxnSpPr>
          <p:spPr>
            <a:xfrm>
              <a:off x="1838556" y="4222135"/>
              <a:ext cx="0" cy="574607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xmlns="" id="{7DBF84E7-F47A-4AC9-95DC-7403B67BEEDB}"/>
                </a:ext>
              </a:extLst>
            </p:cNvPr>
            <p:cNvCxnSpPr>
              <a:cxnSpLocks/>
            </p:cNvCxnSpPr>
            <p:nvPr/>
          </p:nvCxnSpPr>
          <p:spPr>
            <a:xfrm>
              <a:off x="1838556" y="4807893"/>
              <a:ext cx="0" cy="383379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xmlns="" id="{2EB4CD93-8322-4F40-B03D-997A4DCB6D1E}"/>
                </a:ext>
              </a:extLst>
            </p:cNvPr>
            <p:cNvCxnSpPr>
              <a:cxnSpLocks/>
            </p:cNvCxnSpPr>
            <p:nvPr/>
          </p:nvCxnSpPr>
          <p:spPr>
            <a:xfrm>
              <a:off x="1838556" y="5202423"/>
              <a:ext cx="0" cy="1390631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xmlns="" id="{896184CC-5302-4795-86D0-FB0B7DF046AB}"/>
                </a:ext>
              </a:extLst>
            </p:cNvPr>
            <p:cNvSpPr txBox="1"/>
            <p:nvPr/>
          </p:nvSpPr>
          <p:spPr>
            <a:xfrm>
              <a:off x="1808493" y="4301689"/>
              <a:ext cx="9627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i="1" dirty="0"/>
                <a:t>Atf7ip</a:t>
              </a:r>
              <a:r>
                <a:rPr kumimoji="1" lang="en-US" altLang="ja-JP" sz="900" b="1" dirty="0"/>
                <a:t> KO</a:t>
              </a:r>
              <a:endParaRPr lang="en-US" altLang="ja-JP" sz="900" b="1" dirty="0"/>
            </a:p>
            <a:p>
              <a:r>
                <a:rPr lang="en-US" altLang="ja-JP" sz="900" b="1" dirty="0"/>
                <a:t>/</a:t>
              </a:r>
              <a:r>
                <a:rPr lang="en-US" altLang="ja-JP" sz="900" b="1" i="1" dirty="0"/>
                <a:t>Zmym2</a:t>
              </a:r>
              <a:r>
                <a:rPr lang="en-US" altLang="ja-JP" sz="900" b="1" dirty="0"/>
                <a:t> KO</a:t>
              </a:r>
              <a:endParaRPr kumimoji="1" lang="ja-JP" altLang="en-US" sz="900" b="1" dirty="0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xmlns="" id="{C5CE114B-73B5-4CF3-9311-CFEEEF6887AB}"/>
                </a:ext>
              </a:extLst>
            </p:cNvPr>
            <p:cNvSpPr txBox="1"/>
            <p:nvPr/>
          </p:nvSpPr>
          <p:spPr>
            <a:xfrm>
              <a:off x="1808493" y="4868777"/>
              <a:ext cx="76242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i="1" dirty="0"/>
                <a:t>Atf7ip</a:t>
              </a:r>
              <a:r>
                <a:rPr kumimoji="1" lang="en-US" altLang="ja-JP" sz="900" b="1" dirty="0"/>
                <a:t> KO</a:t>
              </a:r>
              <a:endParaRPr kumimoji="1" lang="ja-JP" altLang="en-US" sz="900" b="1" dirty="0"/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xmlns="" id="{6D181678-A048-4B06-B213-A2D4556F9BE7}"/>
                </a:ext>
              </a:extLst>
            </p:cNvPr>
            <p:cNvSpPr txBox="1"/>
            <p:nvPr/>
          </p:nvSpPr>
          <p:spPr>
            <a:xfrm>
              <a:off x="1808493" y="5770780"/>
              <a:ext cx="92251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i="1" dirty="0"/>
                <a:t>Zmym2</a:t>
              </a:r>
              <a:r>
                <a:rPr lang="en-US" altLang="ja-JP" sz="900" b="1" dirty="0"/>
                <a:t> KO</a:t>
              </a:r>
              <a:endParaRPr kumimoji="1" lang="ja-JP" altLang="en-US" sz="900" b="1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xmlns="" id="{925C94E4-C8F9-40DA-A67C-A390908DEE2C}"/>
              </a:ext>
            </a:extLst>
          </p:cNvPr>
          <p:cNvGrpSpPr/>
          <p:nvPr/>
        </p:nvGrpSpPr>
        <p:grpSpPr>
          <a:xfrm>
            <a:off x="4925468" y="3698767"/>
            <a:ext cx="1189158" cy="338532"/>
            <a:chOff x="3548066" y="7472602"/>
            <a:chExt cx="1189158" cy="338532"/>
          </a:xfrm>
        </p:grpSpPr>
        <p:pic>
          <p:nvPicPr>
            <p:cNvPr id="82" name="図 81">
              <a:extLst>
                <a:ext uri="{FF2B5EF4-FFF2-40B4-BE49-F238E27FC236}">
                  <a16:creationId xmlns:a16="http://schemas.microsoft.com/office/drawing/2014/main" xmlns="" id="{1014AFD2-1E51-4B29-9236-D2C939AF4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018016" y="7176804"/>
              <a:ext cx="61324" cy="652920"/>
            </a:xfrm>
            <a:prstGeom prst="rect">
              <a:avLst/>
            </a:prstGeom>
          </p:spPr>
        </p:pic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xmlns="" id="{17D3D1C1-9EBE-431E-9B4D-9DE35692C2B2}"/>
                </a:ext>
              </a:extLst>
            </p:cNvPr>
            <p:cNvSpPr txBox="1"/>
            <p:nvPr/>
          </p:nvSpPr>
          <p:spPr>
            <a:xfrm>
              <a:off x="3548066" y="7503263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/>
                <a:t>-4</a:t>
              </a:r>
              <a:endParaRPr kumimoji="1" lang="ja-JP" altLang="en-US" sz="900" b="1" dirty="0"/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xmlns="" id="{4CFA816F-8E39-46CE-B160-1CF9542BA523}"/>
                </a:ext>
              </a:extLst>
            </p:cNvPr>
            <p:cNvSpPr txBox="1"/>
            <p:nvPr/>
          </p:nvSpPr>
          <p:spPr>
            <a:xfrm>
              <a:off x="4238096" y="7503263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/>
                <a:t>4</a:t>
              </a:r>
              <a:endParaRPr kumimoji="1" lang="ja-JP" altLang="en-US" sz="900" b="1"/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xmlns="" id="{B59E65F2-BC05-4734-9E27-69006C5A981F}"/>
                </a:ext>
              </a:extLst>
            </p:cNvPr>
            <p:cNvSpPr txBox="1"/>
            <p:nvPr/>
          </p:nvSpPr>
          <p:spPr>
            <a:xfrm>
              <a:off x="3704998" y="7580302"/>
              <a:ext cx="7515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Log2(FC)</a:t>
              </a:r>
              <a:endParaRPr kumimoji="1" lang="ja-JP" altLang="en-US" sz="900" b="1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xmlns="" id="{8339827D-44AE-4D1A-86B1-3D06ED539CE9}"/>
              </a:ext>
            </a:extLst>
          </p:cNvPr>
          <p:cNvGrpSpPr/>
          <p:nvPr/>
        </p:nvGrpSpPr>
        <p:grpSpPr>
          <a:xfrm>
            <a:off x="932266" y="6692466"/>
            <a:ext cx="1189158" cy="338532"/>
            <a:chOff x="1294352" y="6716743"/>
            <a:chExt cx="1189158" cy="338532"/>
          </a:xfrm>
        </p:grpSpPr>
        <p:pic>
          <p:nvPicPr>
            <p:cNvPr id="88" name="図 87">
              <a:extLst>
                <a:ext uri="{FF2B5EF4-FFF2-40B4-BE49-F238E27FC236}">
                  <a16:creationId xmlns:a16="http://schemas.microsoft.com/office/drawing/2014/main" xmlns="" id="{6DF79F0D-BFB1-4C8D-9270-6EB569828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1764302" y="6420945"/>
              <a:ext cx="61324" cy="652920"/>
            </a:xfrm>
            <a:prstGeom prst="rect">
              <a:avLst/>
            </a:prstGeom>
          </p:spPr>
        </p:pic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xmlns="" id="{EB4E7CDF-178B-4FE3-AF15-51A4557FD24F}"/>
                </a:ext>
              </a:extLst>
            </p:cNvPr>
            <p:cNvSpPr txBox="1"/>
            <p:nvPr/>
          </p:nvSpPr>
          <p:spPr>
            <a:xfrm>
              <a:off x="1294352" y="6747404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/>
                <a:t>-4</a:t>
              </a:r>
              <a:endParaRPr kumimoji="1" lang="ja-JP" altLang="en-US" sz="900" b="1" dirty="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xmlns="" id="{BEF8C5A8-4E17-4BEC-AED3-504A744F486E}"/>
                </a:ext>
              </a:extLst>
            </p:cNvPr>
            <p:cNvSpPr txBox="1"/>
            <p:nvPr/>
          </p:nvSpPr>
          <p:spPr>
            <a:xfrm>
              <a:off x="1984382" y="6747404"/>
              <a:ext cx="4991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/>
                <a:t>4</a:t>
              </a:r>
              <a:endParaRPr kumimoji="1" lang="ja-JP" altLang="en-US" sz="900" b="1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xmlns="" id="{15E72536-7E55-4906-8483-ABB5DDD9EBFA}"/>
                </a:ext>
              </a:extLst>
            </p:cNvPr>
            <p:cNvSpPr txBox="1"/>
            <p:nvPr/>
          </p:nvSpPr>
          <p:spPr>
            <a:xfrm>
              <a:off x="1451284" y="6824443"/>
              <a:ext cx="7515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/>
                <a:t>Log2(FC)</a:t>
              </a:r>
              <a:endParaRPr kumimoji="1" lang="ja-JP" alt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3246385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126</Words>
  <Application>Microsoft Office PowerPoint</Application>
  <PresentationFormat>Letter Paper (8.5x11 in)</PresentationFormat>
  <Paragraphs>54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2020-11-16T09:49:14Z</dcterms:modified>
</cp:coreProperties>
</file>