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26F56-4C86-4696-8F3C-8CEBBEA07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D998-567F-40C7-9571-D08FF4C433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440045" y="661035"/>
            <a:ext cx="5650230" cy="2021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Exclude: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serious arrhythmia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N=7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chronic heart failure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N=25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Cancer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N=2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acute infectious disease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N=13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hepatic dysfunction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N=8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abnormal renal function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N=11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 who used hypnotics, anxiolytics, sedating antidepressants, anticonvulsants, sedating antihistamines, stimulants, or other medications likely to affect the function of the nervous system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N=7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1461770" y="44450"/>
            <a:ext cx="6944360" cy="5153660"/>
            <a:chOff x="2744717" y="55179"/>
            <a:chExt cx="7026885" cy="5494444"/>
          </a:xfrm>
        </p:grpSpPr>
        <p:sp>
          <p:nvSpPr>
            <p:cNvPr id="29" name="矩形 28"/>
            <p:cNvSpPr/>
            <p:nvPr/>
          </p:nvSpPr>
          <p:spPr>
            <a:xfrm>
              <a:off x="2744717" y="55179"/>
              <a:ext cx="6286029" cy="59642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207</a:t>
              </a:r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p</a:t>
              </a:r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atients who were diagnosed with </a:t>
              </a:r>
              <a:r>
                <a:rPr lang="en-US" altLang="zh-CN" sz="1200" kern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AMI and underwent PCI conducted</a:t>
              </a:r>
              <a:r>
                <a:rPr lang="en-US" altLang="zh-CN" sz="1200" kern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between June 2018 and February 2020 in the Department of Cardiology of Shanghai Gong Li Hospital; </a:t>
              </a:r>
              <a:endParaRPr lang="en-US" altLang="zh-CN" sz="1200" ker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ctr"/>
              <a:r>
                <a:rPr lang="en-US" altLang="zh-CN" sz="1200" u="sng" kern="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this was </a:t>
              </a:r>
              <a:r>
                <a:rPr lang="en-US" altLang="zh-CN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the first </a:t>
              </a:r>
              <a:r>
                <a:rPr lang="zh-CN" altLang="en-US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test</a:t>
              </a:r>
              <a:r>
                <a:rPr lang="en-US" altLang="zh-CN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for the biomarkers</a:t>
              </a:r>
              <a:r>
                <a:rPr lang="zh-CN" altLang="en-US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lncRNA-NRF, NTproBNPM </a:t>
              </a:r>
              <a:r>
                <a:rPr lang="en-US" altLang="zh-CN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and t</a:t>
              </a:r>
              <a:r>
                <a:rPr lang="zh-CN" altLang="en-US" sz="1200" u="sng" ker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roponin</a:t>
              </a:r>
              <a:r>
                <a:rPr lang="en-US" altLang="zh-CN" sz="1200" u="sng" dirty="0">
                  <a:solidFill>
                    <a:srgbClr val="FF0000"/>
                  </a:solidFill>
                </a:rPr>
                <a:t> </a:t>
              </a:r>
              <a:endParaRPr lang="en-US" altLang="zh-CN" sz="1200" u="sng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3352801" y="4890172"/>
              <a:ext cx="5652654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8259048" y="5166450"/>
              <a:ext cx="1512554" cy="3831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Non-HF (</a:t>
              </a:r>
              <a:r>
                <a:rPr lang="en-US" altLang="zh-CN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N=58</a:t>
              </a:r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endParaRPr lang="zh-CN" alt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2" name="直接箭头连接符 31"/>
            <p:cNvCxnSpPr/>
            <p:nvPr/>
          </p:nvCxnSpPr>
          <p:spPr>
            <a:xfrm flipH="1">
              <a:off x="6070823" y="498602"/>
              <a:ext cx="16064" cy="246490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直接箭头连接符 9"/>
          <p:cNvCxnSpPr/>
          <p:nvPr/>
        </p:nvCxnSpPr>
        <p:spPr>
          <a:xfrm>
            <a:off x="4782820" y="1743075"/>
            <a:ext cx="6572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2056765" y="5194300"/>
            <a:ext cx="5715" cy="2616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7640955" y="5189855"/>
            <a:ext cx="6985" cy="2660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061845" y="5455920"/>
            <a:ext cx="5579110" cy="5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4805045" y="5452110"/>
            <a:ext cx="0" cy="3333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800985" y="5785485"/>
            <a:ext cx="4008120" cy="3067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Included in this study,</a:t>
            </a:r>
            <a:r>
              <a:rPr lang="en-US" altLang="zh-CN" sz="12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discharged 4-5 days post-PCI</a:t>
            </a:r>
            <a:r>
              <a:rPr lang="en-US" altLang="zh-CN" sz="1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2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2095" y="6154420"/>
            <a:ext cx="1168781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Abbreviations: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AMI, acute myocardial infraction; HF, heart failure; NT-proBNP, N-terminal pro-brain natriuretic peptide; 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LVEF, left ventricular ejection fraction; </a:t>
            </a:r>
            <a:r>
              <a:rPr lang="en-US" altLang="zh-CN" sz="1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PCI, percutaneous coronary intervention</a:t>
            </a:r>
            <a:endParaRPr lang="en-US" altLang="zh-CN" sz="1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>
            <a:off x="7656830" y="4569460"/>
            <a:ext cx="3175" cy="273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/>
          <p:cNvSpPr/>
          <p:nvPr/>
        </p:nvSpPr>
        <p:spPr>
          <a:xfrm>
            <a:off x="2198370" y="2756535"/>
            <a:ext cx="5090160" cy="1610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Post-PCI</a:t>
            </a:r>
            <a:endParaRPr lang="en-US" altLang="zh-CN" sz="1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symptoms (dyspnoea、fatigue)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signs（Elevated jugular venous pressure、hepatojugular reflux、Pulmonary crackles、Peripheral oedema）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 proBNP (ng/L) rule-in Age &lt;50 yr: &gt;450ng/L，Age 50–75 yr: &gt;900，Age &gt;75 yr: &gt;1800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LVEF&lt;50%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NT-proBNP and lncRNA-NRF were measured at intraprocedural and post-PCI </a:t>
            </a:r>
            <a:r>
              <a:rPr lang="en-US" altLang="zh-CN" sz="12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 4, 12, 24, and 72 h</a:t>
            </a:r>
            <a:endParaRPr lang="en-US" altLang="zh-CN" sz="1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2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2" name="直接箭头连接符 71"/>
          <p:cNvCxnSpPr/>
          <p:nvPr/>
        </p:nvCxnSpPr>
        <p:spPr>
          <a:xfrm>
            <a:off x="2082165" y="4556125"/>
            <a:ext cx="3175" cy="273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/>
          <p:nvPr/>
        </p:nvCxnSpPr>
        <p:spPr>
          <a:xfrm>
            <a:off x="4770120" y="4361815"/>
            <a:ext cx="5715" cy="211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2198370" y="4573270"/>
            <a:ext cx="6324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endParaRPr lang="en-US" altLang="zh-CN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685405" y="4563745"/>
            <a:ext cx="6578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exclude</a:t>
            </a:r>
            <a:endParaRPr lang="en-US" altLang="zh-CN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6392" y="4819652"/>
            <a:ext cx="1494790" cy="359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 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N=76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1255</Words>
  <Application>WPS 演示</Application>
  <PresentationFormat>宽屏</PresentationFormat>
  <Paragraphs>33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Times New Roman</vt:lpstr>
      <vt:lpstr>等线</vt:lpstr>
      <vt:lpstr>微软雅黑</vt:lpstr>
      <vt:lpstr>Arial Unicode MS</vt:lpstr>
      <vt:lpstr>等线 Light</vt:lpstr>
      <vt:lpstr>Calibri</vt:lpstr>
      <vt:lpstr>Arial Rounded MT Bold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焦 晓璐</dc:creator>
  <cp:lastModifiedBy>岁月静好</cp:lastModifiedBy>
  <cp:revision>34</cp:revision>
  <dcterms:created xsi:type="dcterms:W3CDTF">2018-05-30T01:51:00Z</dcterms:created>
  <dcterms:modified xsi:type="dcterms:W3CDTF">2020-04-28T10:49:16Z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