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6"/>
  </p:notesMasterIdLst>
  <p:sldIdLst>
    <p:sldId id="280" r:id="rId2"/>
    <p:sldId id="270" r:id="rId3"/>
    <p:sldId id="281" r:id="rId4"/>
    <p:sldId id="272" r:id="rId5"/>
  </p:sldIdLst>
  <p:sldSz cx="9907588"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83"/>
    <p:restoredTop sz="94737"/>
  </p:normalViewPr>
  <p:slideViewPr>
    <p:cSldViewPr snapToGrid="0" snapToObjects="1">
      <p:cViewPr varScale="1">
        <p:scale>
          <a:sx n="88" d="100"/>
          <a:sy n="88" d="100"/>
        </p:scale>
        <p:origin x="1398" y="96"/>
      </p:cViewPr>
      <p:guideLst>
        <p:guide orient="horz" pos="2160"/>
        <p:guide pos="312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GB"/>
          </a:p>
        </p:txBody>
      </p:sp>
      <p:sp>
        <p:nvSpPr>
          <p:cNvPr id="3" name="Segnaposto data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DF6B4D8B-E2D9-7F4B-BA14-B2BAF101F2B3}" type="datetimeFigureOut">
              <a:rPr lang="en-GB" smtClean="0"/>
              <a:t>13/10/2020</a:t>
            </a:fld>
            <a:endParaRPr lang="en-GB"/>
          </a:p>
        </p:txBody>
      </p:sp>
      <p:sp>
        <p:nvSpPr>
          <p:cNvPr id="4" name="Segnaposto immagine diapositiva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Segnaposto note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6" name="Segnaposto piè di pagina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GB"/>
          </a:p>
        </p:txBody>
      </p:sp>
      <p:sp>
        <p:nvSpPr>
          <p:cNvPr id="7" name="Segnaposto numero diapositiva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916CBC00-AB16-5D48-A7B2-58C7EB383177}" type="slidenum">
              <a:rPr lang="en-GB" smtClean="0"/>
              <a:t>‹N›</a:t>
            </a:fld>
            <a:endParaRPr lang="en-GB"/>
          </a:p>
        </p:txBody>
      </p:sp>
    </p:spTree>
    <p:extLst>
      <p:ext uri="{BB962C8B-B14F-4D97-AF65-F5344CB8AC3E}">
        <p14:creationId xmlns:p14="http://schemas.microsoft.com/office/powerpoint/2010/main" val="1100736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E2DF19C0-B903-6243-92B6-DE0ED97FC4DB}" type="slidenum">
              <a:rPr lang="en-GB" smtClean="0"/>
              <a:t>1</a:t>
            </a:fld>
            <a:endParaRPr lang="en-GB"/>
          </a:p>
        </p:txBody>
      </p:sp>
    </p:spTree>
    <p:extLst>
      <p:ext uri="{BB962C8B-B14F-4D97-AF65-F5344CB8AC3E}">
        <p14:creationId xmlns:p14="http://schemas.microsoft.com/office/powerpoint/2010/main" val="33754006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3069" y="1122363"/>
            <a:ext cx="842145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238449" y="3602038"/>
            <a:ext cx="7430691"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BB8EFFD9-5BD5-F94B-91CA-177A0E1AE1A1}" type="datetimeFigureOut">
              <a:rPr lang="it-IT" smtClean="0"/>
              <a:t>13/10/2020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17053288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B8EFFD9-5BD5-F94B-91CA-177A0E1AE1A1}" type="datetimeFigureOut">
              <a:rPr lang="it-IT" smtClean="0"/>
              <a:t>13/10/2020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8571224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90118" y="365125"/>
            <a:ext cx="2136324" cy="5811838"/>
          </a:xfrm>
        </p:spPr>
        <p:txBody>
          <a:bodyPr vert="eaVert"/>
          <a:lstStyle/>
          <a:p>
            <a:r>
              <a:rPr lang="it-IT"/>
              <a:t>Fare clic per modificare lo stile del titolo dello schema</a:t>
            </a:r>
            <a:endParaRPr lang="en-US" dirty="0"/>
          </a:p>
        </p:txBody>
      </p:sp>
      <p:sp>
        <p:nvSpPr>
          <p:cNvPr id="3" name="Vertical Text Placeholder 2"/>
          <p:cNvSpPr>
            <a:spLocks noGrp="1"/>
          </p:cNvSpPr>
          <p:nvPr>
            <p:ph type="body" orient="vert" idx="1"/>
          </p:nvPr>
        </p:nvSpPr>
        <p:spPr>
          <a:xfrm>
            <a:off x="681147" y="365125"/>
            <a:ext cx="6285126"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B8EFFD9-5BD5-F94B-91CA-177A0E1AE1A1}" type="datetimeFigureOut">
              <a:rPr lang="it-IT" smtClean="0"/>
              <a:t>13/10/2020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827784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BB8EFFD9-5BD5-F94B-91CA-177A0E1AE1A1}" type="datetimeFigureOut">
              <a:rPr lang="it-IT" smtClean="0"/>
              <a:t>13/10/2020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24221678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75987" y="1709740"/>
            <a:ext cx="8545295" cy="2852737"/>
          </a:xfrm>
        </p:spPr>
        <p:txBody>
          <a:bodyPr anchor="b"/>
          <a:lstStyle>
            <a:lvl1pPr>
              <a:defRPr sz="6000"/>
            </a:lvl1pPr>
          </a:lstStyle>
          <a:p>
            <a:r>
              <a:rPr lang="it-IT"/>
              <a:t>Fare clic per modificare lo stile del titolo dello schema</a:t>
            </a:r>
            <a:endParaRPr lang="en-US" dirty="0"/>
          </a:p>
        </p:txBody>
      </p:sp>
      <p:sp>
        <p:nvSpPr>
          <p:cNvPr id="3" name="Text Placeholder 2"/>
          <p:cNvSpPr>
            <a:spLocks noGrp="1"/>
          </p:cNvSpPr>
          <p:nvPr>
            <p:ph type="body" idx="1"/>
          </p:nvPr>
        </p:nvSpPr>
        <p:spPr>
          <a:xfrm>
            <a:off x="675987" y="4589465"/>
            <a:ext cx="854529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Date Placeholder 3"/>
          <p:cNvSpPr>
            <a:spLocks noGrp="1"/>
          </p:cNvSpPr>
          <p:nvPr>
            <p:ph type="dt" sz="half" idx="10"/>
          </p:nvPr>
        </p:nvSpPr>
        <p:spPr/>
        <p:txBody>
          <a:bodyPr/>
          <a:lstStyle/>
          <a:p>
            <a:fld id="{BB8EFFD9-5BD5-F94B-91CA-177A0E1AE1A1}" type="datetimeFigureOut">
              <a:rPr lang="it-IT" smtClean="0"/>
              <a:t>13/10/2020</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4019380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Content Placeholder 2"/>
          <p:cNvSpPr>
            <a:spLocks noGrp="1"/>
          </p:cNvSpPr>
          <p:nvPr>
            <p:ph sz="half" idx="1"/>
          </p:nvPr>
        </p:nvSpPr>
        <p:spPr>
          <a:xfrm>
            <a:off x="681147" y="1825625"/>
            <a:ext cx="4210725"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5015716" y="1825625"/>
            <a:ext cx="4210725"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Date Placeholder 4"/>
          <p:cNvSpPr>
            <a:spLocks noGrp="1"/>
          </p:cNvSpPr>
          <p:nvPr>
            <p:ph type="dt" sz="half" idx="10"/>
          </p:nvPr>
        </p:nvSpPr>
        <p:spPr/>
        <p:txBody>
          <a:bodyPr/>
          <a:lstStyle/>
          <a:p>
            <a:fld id="{BB8EFFD9-5BD5-F94B-91CA-177A0E1AE1A1}" type="datetimeFigureOut">
              <a:rPr lang="it-IT" smtClean="0"/>
              <a:t>13/10/2020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17867844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82437" y="365127"/>
            <a:ext cx="8545295" cy="1325563"/>
          </a:xfrm>
        </p:spPr>
        <p:txBody>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2438" y="1681163"/>
            <a:ext cx="419137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Content Placeholder 3"/>
          <p:cNvSpPr>
            <a:spLocks noGrp="1"/>
          </p:cNvSpPr>
          <p:nvPr>
            <p:ph sz="half" idx="2"/>
          </p:nvPr>
        </p:nvSpPr>
        <p:spPr>
          <a:xfrm>
            <a:off x="682438" y="2505075"/>
            <a:ext cx="4191373"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5015717" y="1681163"/>
            <a:ext cx="421201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Content Placeholder 5"/>
          <p:cNvSpPr>
            <a:spLocks noGrp="1"/>
          </p:cNvSpPr>
          <p:nvPr>
            <p:ph sz="quarter" idx="4"/>
          </p:nvPr>
        </p:nvSpPr>
        <p:spPr>
          <a:xfrm>
            <a:off x="5015717" y="2505075"/>
            <a:ext cx="4212015"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BB8EFFD9-5BD5-F94B-91CA-177A0E1AE1A1}" type="datetimeFigureOut">
              <a:rPr lang="it-IT" smtClean="0"/>
              <a:t>13/10/2020</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20198740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 dello schema</a:t>
            </a:r>
            <a:endParaRPr lang="en-US" dirty="0"/>
          </a:p>
        </p:txBody>
      </p:sp>
      <p:sp>
        <p:nvSpPr>
          <p:cNvPr id="3" name="Date Placeholder 2"/>
          <p:cNvSpPr>
            <a:spLocks noGrp="1"/>
          </p:cNvSpPr>
          <p:nvPr>
            <p:ph type="dt" sz="half" idx="10"/>
          </p:nvPr>
        </p:nvSpPr>
        <p:spPr/>
        <p:txBody>
          <a:bodyPr/>
          <a:lstStyle/>
          <a:p>
            <a:fld id="{BB8EFFD9-5BD5-F94B-91CA-177A0E1AE1A1}" type="datetimeFigureOut">
              <a:rPr lang="it-IT" smtClean="0"/>
              <a:t>13/10/2020</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2864609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8EFFD9-5BD5-F94B-91CA-177A0E1AE1A1}" type="datetimeFigureOut">
              <a:rPr lang="it-IT" smtClean="0"/>
              <a:t>13/10/2020</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27998438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437" y="457200"/>
            <a:ext cx="3195455" cy="1600200"/>
          </a:xfrm>
        </p:spPr>
        <p:txBody>
          <a:bodyPr anchor="b"/>
          <a:lstStyle>
            <a:lvl1pPr>
              <a:defRPr sz="3200"/>
            </a:lvl1pPr>
          </a:lstStyle>
          <a:p>
            <a:r>
              <a:rPr lang="it-IT"/>
              <a:t>Fare clic per modificare lo stile del titolo dello schema</a:t>
            </a:r>
            <a:endParaRPr lang="en-US" dirty="0"/>
          </a:p>
        </p:txBody>
      </p:sp>
      <p:sp>
        <p:nvSpPr>
          <p:cNvPr id="3" name="Content Placeholder 2"/>
          <p:cNvSpPr>
            <a:spLocks noGrp="1"/>
          </p:cNvSpPr>
          <p:nvPr>
            <p:ph idx="1"/>
          </p:nvPr>
        </p:nvSpPr>
        <p:spPr>
          <a:xfrm>
            <a:off x="4212016" y="987427"/>
            <a:ext cx="5015716"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682437" y="2057400"/>
            <a:ext cx="319545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B8EFFD9-5BD5-F94B-91CA-177A0E1AE1A1}" type="datetimeFigureOut">
              <a:rPr lang="it-IT" smtClean="0"/>
              <a:t>13/10/2020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3300378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82437" y="457200"/>
            <a:ext cx="3195455" cy="1600200"/>
          </a:xfrm>
        </p:spPr>
        <p:txBody>
          <a:bodyPr anchor="b"/>
          <a:lstStyle>
            <a:lvl1pPr>
              <a:defRPr sz="3200"/>
            </a:lvl1pPr>
          </a:lstStyle>
          <a:p>
            <a:r>
              <a:rPr lang="it-IT"/>
              <a:t>Fare clic per modificare lo stile del titolo dello schema</a:t>
            </a:r>
            <a:endParaRPr lang="en-US" dirty="0"/>
          </a:p>
        </p:txBody>
      </p:sp>
      <p:sp>
        <p:nvSpPr>
          <p:cNvPr id="3" name="Picture Placeholder 2"/>
          <p:cNvSpPr>
            <a:spLocks noGrp="1" noChangeAspect="1"/>
          </p:cNvSpPr>
          <p:nvPr>
            <p:ph type="pic" idx="1"/>
          </p:nvPr>
        </p:nvSpPr>
        <p:spPr>
          <a:xfrm>
            <a:off x="4212016" y="987427"/>
            <a:ext cx="5015716"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682437" y="2057400"/>
            <a:ext cx="319545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Date Placeholder 4"/>
          <p:cNvSpPr>
            <a:spLocks noGrp="1"/>
          </p:cNvSpPr>
          <p:nvPr>
            <p:ph type="dt" sz="half" idx="10"/>
          </p:nvPr>
        </p:nvSpPr>
        <p:spPr/>
        <p:txBody>
          <a:bodyPr/>
          <a:lstStyle/>
          <a:p>
            <a:fld id="{BB8EFFD9-5BD5-F94B-91CA-177A0E1AE1A1}" type="datetimeFigureOut">
              <a:rPr lang="it-IT" smtClean="0"/>
              <a:t>13/10/2020</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7876769-6352-4F46-8CA1-71C172F68BA0}" type="slidenum">
              <a:rPr lang="it-IT" smtClean="0"/>
              <a:t>‹N›</a:t>
            </a:fld>
            <a:endParaRPr lang="it-IT"/>
          </a:p>
        </p:txBody>
      </p:sp>
    </p:spTree>
    <p:extLst>
      <p:ext uri="{BB962C8B-B14F-4D97-AF65-F5344CB8AC3E}">
        <p14:creationId xmlns:p14="http://schemas.microsoft.com/office/powerpoint/2010/main" val="2935519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147" y="365127"/>
            <a:ext cx="8545295"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1147" y="1825625"/>
            <a:ext cx="8545295"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147" y="6356352"/>
            <a:ext cx="2229207"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8EFFD9-5BD5-F94B-91CA-177A0E1AE1A1}" type="datetimeFigureOut">
              <a:rPr lang="it-IT" smtClean="0"/>
              <a:t>13/10/2020</a:t>
            </a:fld>
            <a:endParaRPr lang="it-IT"/>
          </a:p>
        </p:txBody>
      </p:sp>
      <p:sp>
        <p:nvSpPr>
          <p:cNvPr id="5" name="Footer Placeholder 4"/>
          <p:cNvSpPr>
            <a:spLocks noGrp="1"/>
          </p:cNvSpPr>
          <p:nvPr>
            <p:ph type="ftr" sz="quarter" idx="3"/>
          </p:nvPr>
        </p:nvSpPr>
        <p:spPr>
          <a:xfrm>
            <a:off x="3281889" y="6356352"/>
            <a:ext cx="3343811"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7234" y="6356352"/>
            <a:ext cx="222920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876769-6352-4F46-8CA1-71C172F68BA0}" type="slidenum">
              <a:rPr lang="it-IT" smtClean="0"/>
              <a:t>‹N›</a:t>
            </a:fld>
            <a:endParaRPr lang="it-IT"/>
          </a:p>
        </p:txBody>
      </p:sp>
    </p:spTree>
    <p:extLst>
      <p:ext uri="{BB962C8B-B14F-4D97-AF65-F5344CB8AC3E}">
        <p14:creationId xmlns:p14="http://schemas.microsoft.com/office/powerpoint/2010/main" val="187734556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11" Type="http://schemas.openxmlformats.org/officeDocument/2006/relationships/image" Target="../media/image20.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jpg"/></Relationships>
</file>

<file path=ppt/slides/_rels/slide3.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18.jpg"/><Relationship Id="rId7"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asellaDiTesto 30">
            <a:extLst>
              <a:ext uri="{FF2B5EF4-FFF2-40B4-BE49-F238E27FC236}">
                <a16:creationId xmlns:a16="http://schemas.microsoft.com/office/drawing/2014/main" xmlns="" id="{DFB57485-B0A6-B64D-9A0B-0DDC67C0FF04}"/>
              </a:ext>
            </a:extLst>
          </p:cNvPr>
          <p:cNvSpPr txBox="1"/>
          <p:nvPr/>
        </p:nvSpPr>
        <p:spPr>
          <a:xfrm>
            <a:off x="1065367" y="5119883"/>
            <a:ext cx="7806267" cy="1015663"/>
          </a:xfrm>
          <a:prstGeom prst="rect">
            <a:avLst/>
          </a:prstGeom>
          <a:noFill/>
        </p:spPr>
        <p:txBody>
          <a:bodyPr wrap="square" rtlCol="0">
            <a:spAutoFit/>
          </a:bodyPr>
          <a:lstStyle/>
          <a:p>
            <a:pPr algn="just"/>
            <a:r>
              <a:rPr lang="en-GB" sz="1200" b="1" dirty="0">
                <a:latin typeface="Arial" panose="020B0604020202020204" pitchFamily="34" charset="0"/>
                <a:cs typeface="Arial" panose="020B0604020202020204" pitchFamily="34" charset="0"/>
              </a:rPr>
              <a:t>Figure A.1</a:t>
            </a:r>
            <a:r>
              <a:rPr lang="en-GB" sz="1200" dirty="0">
                <a:latin typeface="Arial" panose="020B0604020202020204" pitchFamily="34" charset="0"/>
                <a:cs typeface="Arial" panose="020B0604020202020204" pitchFamily="34" charset="0"/>
              </a:rPr>
              <a:t>. Independent components (IC) of interest identified by ICA. Red rectangles highlights the </a:t>
            </a:r>
            <a:r>
              <a:rPr lang="en-GB" sz="1200" dirty="0" err="1">
                <a:latin typeface="Arial" panose="020B0604020202020204" pitchFamily="34" charset="0"/>
                <a:cs typeface="Arial" panose="020B0604020202020204" pitchFamily="34" charset="0"/>
              </a:rPr>
              <a:t>fronto</a:t>
            </a:r>
            <a:r>
              <a:rPr lang="en-GB" sz="1200" dirty="0">
                <a:latin typeface="Arial" panose="020B0604020202020204" pitchFamily="34" charset="0"/>
                <a:cs typeface="Arial" panose="020B0604020202020204" pitchFamily="34" charset="0"/>
              </a:rPr>
              <a:t>-connected networks of interest. IC binary masks are overlaid on the 3D Montreal Neurological Institute template in neurological convention (right is right). Abbreviations: AUD=</a:t>
            </a:r>
            <a:r>
              <a:rPr lang="it-IT" sz="1200" dirty="0" err="1">
                <a:latin typeface="Arial" panose="020B0604020202020204" pitchFamily="34" charset="0"/>
                <a:cs typeface="Arial" panose="020B0604020202020204" pitchFamily="34" charset="0"/>
              </a:rPr>
              <a:t>auditory</a:t>
            </a:r>
            <a:r>
              <a:rPr lang="it-IT" sz="1200" dirty="0">
                <a:latin typeface="Arial" panose="020B0604020202020204" pitchFamily="34" charset="0"/>
                <a:cs typeface="Arial" panose="020B0604020202020204" pitchFamily="34" charset="0"/>
              </a:rPr>
              <a:t>; CEREB=</a:t>
            </a:r>
            <a:r>
              <a:rPr lang="it-IT" sz="1200" dirty="0" err="1">
                <a:latin typeface="Arial" panose="020B0604020202020204" pitchFamily="34" charset="0"/>
                <a:cs typeface="Arial" panose="020B0604020202020204" pitchFamily="34" charset="0"/>
              </a:rPr>
              <a:t>cerebellar</a:t>
            </a:r>
            <a:r>
              <a:rPr lang="it-IT" sz="1200" dirty="0">
                <a:latin typeface="Arial" panose="020B0604020202020204" pitchFamily="34" charset="0"/>
                <a:cs typeface="Arial" panose="020B0604020202020204" pitchFamily="34" charset="0"/>
              </a:rPr>
              <a:t>; D-ATT=</a:t>
            </a:r>
            <a:r>
              <a:rPr lang="it-IT" sz="1200" dirty="0" err="1">
                <a:latin typeface="Arial" panose="020B0604020202020204" pitchFamily="34" charset="0"/>
                <a:cs typeface="Arial" panose="020B0604020202020204" pitchFamily="34" charset="0"/>
              </a:rPr>
              <a:t>dorsal</a:t>
            </a:r>
            <a:r>
              <a:rPr lang="it-IT" sz="1200" dirty="0">
                <a:latin typeface="Arial" panose="020B0604020202020204" pitchFamily="34" charset="0"/>
                <a:cs typeface="Arial" panose="020B0604020202020204" pitchFamily="34" charset="0"/>
              </a:rPr>
              <a:t> </a:t>
            </a:r>
            <a:r>
              <a:rPr lang="it-IT" sz="1200" dirty="0" err="1">
                <a:latin typeface="Arial" panose="020B0604020202020204" pitchFamily="34" charset="0"/>
                <a:cs typeface="Arial" panose="020B0604020202020204" pitchFamily="34" charset="0"/>
              </a:rPr>
              <a:t>attention</a:t>
            </a:r>
            <a:r>
              <a:rPr lang="it-IT" sz="1200" dirty="0">
                <a:latin typeface="Arial" panose="020B0604020202020204" pitchFamily="34" charset="0"/>
                <a:cs typeface="Arial" panose="020B0604020202020204" pitchFamily="34" charset="0"/>
              </a:rPr>
              <a:t>; DMN=default mode; </a:t>
            </a:r>
            <a:r>
              <a:rPr lang="en-GB" sz="1200" dirty="0">
                <a:latin typeface="Arial" panose="020B0604020202020204" pitchFamily="34" charset="0"/>
                <a:cs typeface="Arial" panose="020B0604020202020204" pitchFamily="34" charset="0"/>
              </a:rPr>
              <a:t>FR-STR=</a:t>
            </a:r>
            <a:r>
              <a:rPr lang="en-GB" sz="1200" dirty="0" err="1">
                <a:latin typeface="Arial" panose="020B0604020202020204" pitchFamily="34" charset="0"/>
                <a:cs typeface="Arial" panose="020B0604020202020204" pitchFamily="34" charset="0"/>
              </a:rPr>
              <a:t>fronto</a:t>
            </a:r>
            <a:r>
              <a:rPr lang="en-GB" sz="1200" dirty="0">
                <a:latin typeface="Arial" panose="020B0604020202020204" pitchFamily="34" charset="0"/>
                <a:cs typeface="Arial" panose="020B0604020202020204" pitchFamily="34" charset="0"/>
              </a:rPr>
              <a:t>-striatal; L=left; LFP=left frontoparietal; RFP=right frontoparietal; SM=sensorimotor; VIS=primary visual; ASS-VIS=associative visual.</a:t>
            </a:r>
            <a:endParaRPr lang="it-IT" sz="1200" dirty="0">
              <a:latin typeface="Arial" panose="020B0604020202020204" pitchFamily="34" charset="0"/>
              <a:cs typeface="Arial" panose="020B0604020202020204" pitchFamily="34" charset="0"/>
            </a:endParaRPr>
          </a:p>
        </p:txBody>
      </p:sp>
      <p:grpSp>
        <p:nvGrpSpPr>
          <p:cNvPr id="5" name="Gruppo 4"/>
          <p:cNvGrpSpPr/>
          <p:nvPr/>
        </p:nvGrpSpPr>
        <p:grpSpPr>
          <a:xfrm>
            <a:off x="1724334" y="550451"/>
            <a:ext cx="6488332" cy="4013082"/>
            <a:chOff x="894601" y="550451"/>
            <a:chExt cx="6488332" cy="4013082"/>
          </a:xfrm>
        </p:grpSpPr>
        <p:sp>
          <p:nvSpPr>
            <p:cNvPr id="3" name="Rettangolo 2">
              <a:extLst>
                <a:ext uri="{FF2B5EF4-FFF2-40B4-BE49-F238E27FC236}">
                  <a16:creationId xmlns:a16="http://schemas.microsoft.com/office/drawing/2014/main" xmlns="" id="{B919431A-803B-B846-B320-76D8C7ED45AF}"/>
                </a:ext>
              </a:extLst>
            </p:cNvPr>
            <p:cNvSpPr/>
            <p:nvPr/>
          </p:nvSpPr>
          <p:spPr>
            <a:xfrm>
              <a:off x="894601" y="550451"/>
              <a:ext cx="6488332" cy="401308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63">
                <a:solidFill>
                  <a:schemeClr val="bg1"/>
                </a:solidFill>
                <a:latin typeface="Arial" panose="020B0604020202020204" pitchFamily="34" charset="0"/>
                <a:cs typeface="Arial" panose="020B0604020202020204" pitchFamily="34" charset="0"/>
              </a:endParaRPr>
            </a:p>
          </p:txBody>
        </p:sp>
        <p:sp>
          <p:nvSpPr>
            <p:cNvPr id="36" name="CasellaDiTesto 35">
              <a:extLst>
                <a:ext uri="{FF2B5EF4-FFF2-40B4-BE49-F238E27FC236}">
                  <a16:creationId xmlns:a16="http://schemas.microsoft.com/office/drawing/2014/main" xmlns="" id="{F12E324F-ABA0-654C-951B-784A4675EFE9}"/>
                </a:ext>
              </a:extLst>
            </p:cNvPr>
            <p:cNvSpPr txBox="1"/>
            <p:nvPr/>
          </p:nvSpPr>
          <p:spPr>
            <a:xfrm>
              <a:off x="1045761" y="2205066"/>
              <a:ext cx="1222638"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AUD</a:t>
              </a:r>
            </a:p>
          </p:txBody>
        </p:sp>
        <p:sp>
          <p:nvSpPr>
            <p:cNvPr id="39" name="CasellaDiTesto 38">
              <a:extLst>
                <a:ext uri="{FF2B5EF4-FFF2-40B4-BE49-F238E27FC236}">
                  <a16:creationId xmlns:a16="http://schemas.microsoft.com/office/drawing/2014/main" xmlns="" id="{16BE94D1-4B48-C647-AE4C-FAFD04454D5A}"/>
                </a:ext>
              </a:extLst>
            </p:cNvPr>
            <p:cNvSpPr txBox="1"/>
            <p:nvPr/>
          </p:nvSpPr>
          <p:spPr>
            <a:xfrm>
              <a:off x="2229283" y="2196599"/>
              <a:ext cx="1374713"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CEREB</a:t>
              </a:r>
            </a:p>
          </p:txBody>
        </p:sp>
        <p:sp>
          <p:nvSpPr>
            <p:cNvPr id="42" name="CasellaDiTesto 41">
              <a:extLst>
                <a:ext uri="{FF2B5EF4-FFF2-40B4-BE49-F238E27FC236}">
                  <a16:creationId xmlns:a16="http://schemas.microsoft.com/office/drawing/2014/main" xmlns="" id="{1D358FB9-425C-E248-9B77-59A5DB6E459A}"/>
                </a:ext>
              </a:extLst>
            </p:cNvPr>
            <p:cNvSpPr txBox="1"/>
            <p:nvPr/>
          </p:nvSpPr>
          <p:spPr>
            <a:xfrm>
              <a:off x="3747639" y="2196599"/>
              <a:ext cx="782256"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D-ATT</a:t>
              </a:r>
            </a:p>
          </p:txBody>
        </p:sp>
        <p:sp>
          <p:nvSpPr>
            <p:cNvPr id="45" name="CasellaDiTesto 44">
              <a:extLst>
                <a:ext uri="{FF2B5EF4-FFF2-40B4-BE49-F238E27FC236}">
                  <a16:creationId xmlns:a16="http://schemas.microsoft.com/office/drawing/2014/main" xmlns="" id="{64D05489-37B3-9142-88FD-46872AC676B3}"/>
                </a:ext>
              </a:extLst>
            </p:cNvPr>
            <p:cNvSpPr txBox="1"/>
            <p:nvPr/>
          </p:nvSpPr>
          <p:spPr>
            <a:xfrm>
              <a:off x="4793254" y="2196599"/>
              <a:ext cx="1121748"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DMN </a:t>
              </a:r>
            </a:p>
          </p:txBody>
        </p:sp>
        <p:sp>
          <p:nvSpPr>
            <p:cNvPr id="53" name="CasellaDiTesto 52">
              <a:extLst>
                <a:ext uri="{FF2B5EF4-FFF2-40B4-BE49-F238E27FC236}">
                  <a16:creationId xmlns:a16="http://schemas.microsoft.com/office/drawing/2014/main" xmlns="" id="{CDE54CCE-61EC-1A4B-92D1-7608B84365EC}"/>
                </a:ext>
              </a:extLst>
            </p:cNvPr>
            <p:cNvSpPr txBox="1"/>
            <p:nvPr/>
          </p:nvSpPr>
          <p:spPr>
            <a:xfrm>
              <a:off x="6245928" y="2196599"/>
              <a:ext cx="903092"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FR-STR</a:t>
              </a:r>
            </a:p>
          </p:txBody>
        </p:sp>
        <p:sp>
          <p:nvSpPr>
            <p:cNvPr id="59" name="CasellaDiTesto 58">
              <a:extLst>
                <a:ext uri="{FF2B5EF4-FFF2-40B4-BE49-F238E27FC236}">
                  <a16:creationId xmlns:a16="http://schemas.microsoft.com/office/drawing/2014/main" xmlns="" id="{F45FCB69-4B3B-7B46-9913-6A98548681B7}"/>
                </a:ext>
              </a:extLst>
            </p:cNvPr>
            <p:cNvSpPr txBox="1"/>
            <p:nvPr/>
          </p:nvSpPr>
          <p:spPr>
            <a:xfrm>
              <a:off x="1213272" y="4082412"/>
              <a:ext cx="887616"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LFP</a:t>
              </a:r>
            </a:p>
          </p:txBody>
        </p:sp>
        <p:sp>
          <p:nvSpPr>
            <p:cNvPr id="68" name="CasellaDiTesto 67">
              <a:extLst>
                <a:ext uri="{FF2B5EF4-FFF2-40B4-BE49-F238E27FC236}">
                  <a16:creationId xmlns:a16="http://schemas.microsoft.com/office/drawing/2014/main" xmlns="" id="{934DE94B-E497-A540-B8BF-813A781928B6}"/>
                </a:ext>
              </a:extLst>
            </p:cNvPr>
            <p:cNvSpPr txBox="1"/>
            <p:nvPr/>
          </p:nvSpPr>
          <p:spPr>
            <a:xfrm>
              <a:off x="2472831" y="4073945"/>
              <a:ext cx="887616"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RFP</a:t>
              </a:r>
            </a:p>
          </p:txBody>
        </p:sp>
        <p:sp>
          <p:nvSpPr>
            <p:cNvPr id="74" name="CasellaDiTesto 73">
              <a:extLst>
                <a:ext uri="{FF2B5EF4-FFF2-40B4-BE49-F238E27FC236}">
                  <a16:creationId xmlns:a16="http://schemas.microsoft.com/office/drawing/2014/main" xmlns="" id="{9E33532A-8B04-9742-84AE-C1DF6C0B2B5B}"/>
                </a:ext>
              </a:extLst>
            </p:cNvPr>
            <p:cNvSpPr txBox="1"/>
            <p:nvPr/>
          </p:nvSpPr>
          <p:spPr>
            <a:xfrm>
              <a:off x="3694959" y="4073945"/>
              <a:ext cx="887616"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SM</a:t>
              </a:r>
            </a:p>
          </p:txBody>
        </p:sp>
        <p:sp>
          <p:nvSpPr>
            <p:cNvPr id="77" name="CasellaDiTesto 76">
              <a:extLst>
                <a:ext uri="{FF2B5EF4-FFF2-40B4-BE49-F238E27FC236}">
                  <a16:creationId xmlns:a16="http://schemas.microsoft.com/office/drawing/2014/main" xmlns="" id="{3E3E2F42-DB15-2943-92F7-25CAA145E3ED}"/>
                </a:ext>
              </a:extLst>
            </p:cNvPr>
            <p:cNvSpPr txBox="1"/>
            <p:nvPr/>
          </p:nvSpPr>
          <p:spPr>
            <a:xfrm>
              <a:off x="4910320" y="4073945"/>
              <a:ext cx="887616"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VIS</a:t>
              </a:r>
            </a:p>
          </p:txBody>
        </p:sp>
        <p:sp>
          <p:nvSpPr>
            <p:cNvPr id="80" name="CasellaDiTesto 79">
              <a:extLst>
                <a:ext uri="{FF2B5EF4-FFF2-40B4-BE49-F238E27FC236}">
                  <a16:creationId xmlns:a16="http://schemas.microsoft.com/office/drawing/2014/main" xmlns="" id="{98A71162-A85F-5A49-BEDE-DFEFE3E13235}"/>
                </a:ext>
              </a:extLst>
            </p:cNvPr>
            <p:cNvSpPr txBox="1"/>
            <p:nvPr/>
          </p:nvSpPr>
          <p:spPr>
            <a:xfrm>
              <a:off x="6164147" y="4073945"/>
              <a:ext cx="1066654" cy="307777"/>
            </a:xfrm>
            <a:prstGeom prst="rect">
              <a:avLst/>
            </a:prstGeom>
            <a:noFill/>
          </p:spPr>
          <p:txBody>
            <a:bodyPr wrap="square" rtlCol="0">
              <a:spAutoFit/>
            </a:bodyPr>
            <a:lstStyle/>
            <a:p>
              <a:pPr algn="ctr"/>
              <a:r>
                <a:rPr lang="en-GB" sz="1400" b="1" dirty="0">
                  <a:solidFill>
                    <a:schemeClr val="bg1"/>
                  </a:solidFill>
                  <a:latin typeface="Arial" panose="020B0604020202020204" pitchFamily="34" charset="0"/>
                  <a:cs typeface="Arial" panose="020B0604020202020204" pitchFamily="34" charset="0"/>
                </a:rPr>
                <a:t>ASS-VIS</a:t>
              </a:r>
            </a:p>
          </p:txBody>
        </p:sp>
        <p:pic>
          <p:nvPicPr>
            <p:cNvPr id="6" name="Immagine 5" descr="Immagine che contiene ingranaggio, frutta, tenendo, cibo&#10;&#10;Descrizione generata automaticamente">
              <a:extLst>
                <a:ext uri="{FF2B5EF4-FFF2-40B4-BE49-F238E27FC236}">
                  <a16:creationId xmlns:a16="http://schemas.microsoft.com/office/drawing/2014/main" xmlns="" id="{8B3BC1C2-CBA2-ED4D-A7A4-A8B69C6457FA}"/>
                </a:ext>
              </a:extLst>
            </p:cNvPr>
            <p:cNvPicPr>
              <a:picLocks noChangeAspect="1"/>
            </p:cNvPicPr>
            <p:nvPr/>
          </p:nvPicPr>
          <p:blipFill rotWithShape="1">
            <a:blip r:embed="rId3"/>
            <a:srcRect l="2500"/>
            <a:stretch/>
          </p:blipFill>
          <p:spPr>
            <a:xfrm>
              <a:off x="1078131" y="766283"/>
              <a:ext cx="1157899" cy="1403525"/>
            </a:xfrm>
            <a:prstGeom prst="rect">
              <a:avLst/>
            </a:prstGeom>
          </p:spPr>
        </p:pic>
        <p:pic>
          <p:nvPicPr>
            <p:cNvPr id="8" name="Immagine 7" descr="Immagine che contiene torta, blu, sedendo, tenendo&#10;&#10;Descrizione generata automaticamente">
              <a:extLst>
                <a:ext uri="{FF2B5EF4-FFF2-40B4-BE49-F238E27FC236}">
                  <a16:creationId xmlns:a16="http://schemas.microsoft.com/office/drawing/2014/main" xmlns="" id="{69A489C8-711D-0A45-BAF3-DC1BA1A27750}"/>
                </a:ext>
              </a:extLst>
            </p:cNvPr>
            <p:cNvPicPr>
              <a:picLocks noChangeAspect="1"/>
            </p:cNvPicPr>
            <p:nvPr/>
          </p:nvPicPr>
          <p:blipFill rotWithShape="1">
            <a:blip r:embed="rId4"/>
            <a:srcRect l="4450" r="4582" b="1680"/>
            <a:stretch/>
          </p:blipFill>
          <p:spPr>
            <a:xfrm>
              <a:off x="2375778" y="883962"/>
              <a:ext cx="1081722" cy="1190023"/>
            </a:xfrm>
            <a:prstGeom prst="rect">
              <a:avLst/>
            </a:prstGeom>
          </p:spPr>
        </p:pic>
        <p:pic>
          <p:nvPicPr>
            <p:cNvPr id="10" name="Immagine 9" descr="Immagine che contiene sedendo, vicino, cibo, uomo&#10;&#10;Descrizione generata automaticamente">
              <a:extLst>
                <a:ext uri="{FF2B5EF4-FFF2-40B4-BE49-F238E27FC236}">
                  <a16:creationId xmlns:a16="http://schemas.microsoft.com/office/drawing/2014/main" xmlns="" id="{8E15DB71-FB45-F54F-9D42-42A8D43970C2}"/>
                </a:ext>
              </a:extLst>
            </p:cNvPr>
            <p:cNvPicPr>
              <a:picLocks noChangeAspect="1"/>
            </p:cNvPicPr>
            <p:nvPr/>
          </p:nvPicPr>
          <p:blipFill rotWithShape="1">
            <a:blip r:embed="rId5"/>
            <a:srcRect l="5686" t="7293" r="18091" b="3925"/>
            <a:stretch/>
          </p:blipFill>
          <p:spPr>
            <a:xfrm>
              <a:off x="3593171" y="797177"/>
              <a:ext cx="1091192" cy="1336905"/>
            </a:xfrm>
            <a:prstGeom prst="rect">
              <a:avLst/>
            </a:prstGeom>
          </p:spPr>
        </p:pic>
        <p:pic>
          <p:nvPicPr>
            <p:cNvPr id="12" name="Immagine 11" descr="Immagine che contiene frutta, bianco&#10;&#10;Descrizione generata automaticamente">
              <a:extLst>
                <a:ext uri="{FF2B5EF4-FFF2-40B4-BE49-F238E27FC236}">
                  <a16:creationId xmlns:a16="http://schemas.microsoft.com/office/drawing/2014/main" xmlns="" id="{3CCC0196-3A26-6D47-9CD7-B2EA2BA82316}"/>
                </a:ext>
              </a:extLst>
            </p:cNvPr>
            <p:cNvPicPr>
              <a:picLocks noChangeAspect="1"/>
            </p:cNvPicPr>
            <p:nvPr/>
          </p:nvPicPr>
          <p:blipFill rotWithShape="1">
            <a:blip r:embed="rId6"/>
            <a:srcRect l="5742" t="855" r="13473" b="2050"/>
            <a:stretch/>
          </p:blipFill>
          <p:spPr>
            <a:xfrm>
              <a:off x="4802331" y="753114"/>
              <a:ext cx="1103595" cy="1411482"/>
            </a:xfrm>
            <a:prstGeom prst="rect">
              <a:avLst/>
            </a:prstGeom>
          </p:spPr>
        </p:pic>
        <p:pic>
          <p:nvPicPr>
            <p:cNvPr id="18" name="Immagine 17" descr="Immagine che contiene tenendo, uomo, mano, blu&#10;&#10;Descrizione generata automaticamente">
              <a:extLst>
                <a:ext uri="{FF2B5EF4-FFF2-40B4-BE49-F238E27FC236}">
                  <a16:creationId xmlns:a16="http://schemas.microsoft.com/office/drawing/2014/main" xmlns="" id="{D9404FBD-8187-9045-947C-C1ADF7D6D08A}"/>
                </a:ext>
              </a:extLst>
            </p:cNvPr>
            <p:cNvPicPr>
              <a:picLocks noChangeAspect="1"/>
            </p:cNvPicPr>
            <p:nvPr/>
          </p:nvPicPr>
          <p:blipFill rotWithShape="1">
            <a:blip r:embed="rId7"/>
            <a:srcRect l="6274" t="5478" r="15691" b="5303"/>
            <a:stretch/>
          </p:blipFill>
          <p:spPr>
            <a:xfrm>
              <a:off x="6145677" y="798358"/>
              <a:ext cx="1103595" cy="1334907"/>
            </a:xfrm>
            <a:prstGeom prst="rect">
              <a:avLst/>
            </a:prstGeom>
          </p:spPr>
        </p:pic>
        <p:pic>
          <p:nvPicPr>
            <p:cNvPr id="20" name="Immagine 19" descr="Immagine che contiene giocattolo, tenendo, cibo, persone&#10;&#10;Descrizione generata automaticamente">
              <a:extLst>
                <a:ext uri="{FF2B5EF4-FFF2-40B4-BE49-F238E27FC236}">
                  <a16:creationId xmlns:a16="http://schemas.microsoft.com/office/drawing/2014/main" xmlns="" id="{7CCE3905-BF34-7B45-95C6-43418B3B7739}"/>
                </a:ext>
              </a:extLst>
            </p:cNvPr>
            <p:cNvPicPr>
              <a:picLocks noChangeAspect="1"/>
            </p:cNvPicPr>
            <p:nvPr/>
          </p:nvPicPr>
          <p:blipFill rotWithShape="1">
            <a:blip r:embed="rId8"/>
            <a:srcRect l="3144" t="4584" r="13267" b="4877"/>
            <a:stretch/>
          </p:blipFill>
          <p:spPr>
            <a:xfrm>
              <a:off x="1117671" y="2757843"/>
              <a:ext cx="1078818" cy="1242120"/>
            </a:xfrm>
            <a:prstGeom prst="rect">
              <a:avLst/>
            </a:prstGeom>
          </p:spPr>
        </p:pic>
        <p:pic>
          <p:nvPicPr>
            <p:cNvPr id="22" name="Immagine 21" descr="Immagine che contiene giocattolo, tenendo, nero, blu&#10;&#10;Descrizione generata automaticamente">
              <a:extLst>
                <a:ext uri="{FF2B5EF4-FFF2-40B4-BE49-F238E27FC236}">
                  <a16:creationId xmlns:a16="http://schemas.microsoft.com/office/drawing/2014/main" xmlns="" id="{4B5DE8F3-1000-1D4A-860A-3E6467C46DD3}"/>
                </a:ext>
              </a:extLst>
            </p:cNvPr>
            <p:cNvPicPr>
              <a:picLocks noChangeAspect="1"/>
            </p:cNvPicPr>
            <p:nvPr/>
          </p:nvPicPr>
          <p:blipFill rotWithShape="1">
            <a:blip r:embed="rId9"/>
            <a:srcRect l="5049" t="1488" r="11095" b="1099"/>
            <a:stretch/>
          </p:blipFill>
          <p:spPr>
            <a:xfrm>
              <a:off x="2381025" y="2693917"/>
              <a:ext cx="1071229" cy="1353038"/>
            </a:xfrm>
            <a:prstGeom prst="rect">
              <a:avLst/>
            </a:prstGeom>
          </p:spPr>
        </p:pic>
        <p:pic>
          <p:nvPicPr>
            <p:cNvPr id="26" name="Immagine 25">
              <a:extLst>
                <a:ext uri="{FF2B5EF4-FFF2-40B4-BE49-F238E27FC236}">
                  <a16:creationId xmlns:a16="http://schemas.microsoft.com/office/drawing/2014/main" xmlns="" id="{4B57D909-94BA-5F4F-8A4D-F8095533448E}"/>
                </a:ext>
              </a:extLst>
            </p:cNvPr>
            <p:cNvPicPr>
              <a:picLocks noChangeAspect="1"/>
            </p:cNvPicPr>
            <p:nvPr/>
          </p:nvPicPr>
          <p:blipFill rotWithShape="1">
            <a:blip r:embed="rId10"/>
            <a:srcRect l="7925" t="6129" r="23413" b="7991"/>
            <a:stretch/>
          </p:blipFill>
          <p:spPr>
            <a:xfrm>
              <a:off x="3606950" y="2735291"/>
              <a:ext cx="1063635" cy="1270290"/>
            </a:xfrm>
            <a:prstGeom prst="rect">
              <a:avLst/>
            </a:prstGeom>
          </p:spPr>
        </p:pic>
        <p:pic>
          <p:nvPicPr>
            <p:cNvPr id="28" name="Immagine 27" descr="Immagine che contiene frutta, fotografia, guardando, faccia&#10;&#10;Descrizione generata automaticamente">
              <a:extLst>
                <a:ext uri="{FF2B5EF4-FFF2-40B4-BE49-F238E27FC236}">
                  <a16:creationId xmlns:a16="http://schemas.microsoft.com/office/drawing/2014/main" xmlns="" id="{6504332F-13F7-0D48-A256-788E6B96E7AB}"/>
                </a:ext>
              </a:extLst>
            </p:cNvPr>
            <p:cNvPicPr>
              <a:picLocks noChangeAspect="1"/>
            </p:cNvPicPr>
            <p:nvPr/>
          </p:nvPicPr>
          <p:blipFill rotWithShape="1">
            <a:blip r:embed="rId11"/>
            <a:srcRect l="785" t="5366" r="11201" b="7666"/>
            <a:stretch/>
          </p:blipFill>
          <p:spPr>
            <a:xfrm>
              <a:off x="4816614" y="2712016"/>
              <a:ext cx="1075029" cy="1316841"/>
            </a:xfrm>
            <a:prstGeom prst="rect">
              <a:avLst/>
            </a:prstGeom>
          </p:spPr>
        </p:pic>
        <p:pic>
          <p:nvPicPr>
            <p:cNvPr id="30" name="Immagine 29" descr="Immagine che contiene frutta, tenendo, nero, scuro&#10;&#10;Descrizione generata automaticamente">
              <a:extLst>
                <a:ext uri="{FF2B5EF4-FFF2-40B4-BE49-F238E27FC236}">
                  <a16:creationId xmlns:a16="http://schemas.microsoft.com/office/drawing/2014/main" xmlns="" id="{3521FCFE-FBE5-ED4E-93AE-C4C30D0437A9}"/>
                </a:ext>
              </a:extLst>
            </p:cNvPr>
            <p:cNvPicPr>
              <a:picLocks noChangeAspect="1"/>
            </p:cNvPicPr>
            <p:nvPr/>
          </p:nvPicPr>
          <p:blipFill rotWithShape="1">
            <a:blip r:embed="rId12"/>
            <a:srcRect l="5380" t="8638" r="10176" b="4539"/>
            <a:stretch/>
          </p:blipFill>
          <p:spPr>
            <a:xfrm>
              <a:off x="6150590" y="2702982"/>
              <a:ext cx="1093769" cy="1334908"/>
            </a:xfrm>
            <a:prstGeom prst="rect">
              <a:avLst/>
            </a:prstGeom>
          </p:spPr>
        </p:pic>
        <p:sp>
          <p:nvSpPr>
            <p:cNvPr id="2" name="CasellaDiTesto 1">
              <a:extLst>
                <a:ext uri="{FF2B5EF4-FFF2-40B4-BE49-F238E27FC236}">
                  <a16:creationId xmlns:a16="http://schemas.microsoft.com/office/drawing/2014/main" xmlns="" id="{35C6919C-A2E8-4F4D-8074-9929E8961550}"/>
                </a:ext>
              </a:extLst>
            </p:cNvPr>
            <p:cNvSpPr txBox="1"/>
            <p:nvPr/>
          </p:nvSpPr>
          <p:spPr>
            <a:xfrm>
              <a:off x="1114739" y="708763"/>
              <a:ext cx="263214" cy="246221"/>
            </a:xfrm>
            <a:prstGeom prst="rect">
              <a:avLst/>
            </a:prstGeom>
            <a:noFill/>
          </p:spPr>
          <p:txBody>
            <a:bodyPr wrap="none" rtlCol="0">
              <a:spAutoFit/>
            </a:bodyPr>
            <a:lstStyle/>
            <a:p>
              <a:r>
                <a:rPr lang="en-GB" sz="1000" b="1" dirty="0">
                  <a:solidFill>
                    <a:schemeClr val="bg1"/>
                  </a:solidFill>
                  <a:latin typeface="Arial" panose="020B0604020202020204" pitchFamily="34" charset="0"/>
                  <a:cs typeface="Arial" panose="020B0604020202020204" pitchFamily="34" charset="0"/>
                </a:rPr>
                <a:t>L</a:t>
              </a:r>
            </a:p>
          </p:txBody>
        </p:sp>
        <p:sp>
          <p:nvSpPr>
            <p:cNvPr id="32" name="CasellaDiTesto 31">
              <a:extLst>
                <a:ext uri="{FF2B5EF4-FFF2-40B4-BE49-F238E27FC236}">
                  <a16:creationId xmlns:a16="http://schemas.microsoft.com/office/drawing/2014/main" xmlns="" id="{4AF57A62-4763-2C43-97B0-93E1FDD432CF}"/>
                </a:ext>
              </a:extLst>
            </p:cNvPr>
            <p:cNvSpPr txBox="1"/>
            <p:nvPr/>
          </p:nvSpPr>
          <p:spPr>
            <a:xfrm>
              <a:off x="1938859" y="708763"/>
              <a:ext cx="277640" cy="246221"/>
            </a:xfrm>
            <a:prstGeom prst="rect">
              <a:avLst/>
            </a:prstGeom>
            <a:noFill/>
          </p:spPr>
          <p:txBody>
            <a:bodyPr wrap="none" rtlCol="0">
              <a:spAutoFit/>
            </a:bodyPr>
            <a:lstStyle/>
            <a:p>
              <a:r>
                <a:rPr lang="en-GB" sz="1000" b="1" dirty="0">
                  <a:solidFill>
                    <a:schemeClr val="bg1"/>
                  </a:solidFill>
                  <a:latin typeface="Arial" panose="020B0604020202020204" pitchFamily="34" charset="0"/>
                  <a:cs typeface="Arial" panose="020B0604020202020204" pitchFamily="34" charset="0"/>
                </a:rPr>
                <a:t>R</a:t>
              </a:r>
            </a:p>
          </p:txBody>
        </p:sp>
        <p:sp>
          <p:nvSpPr>
            <p:cNvPr id="4" name="Rettangolo 3">
              <a:extLst>
                <a:ext uri="{FF2B5EF4-FFF2-40B4-BE49-F238E27FC236}">
                  <a16:creationId xmlns:a16="http://schemas.microsoft.com/office/drawing/2014/main" xmlns="" id="{B0F04120-F74D-E84A-991E-A535C2CC63F7}"/>
                </a:ext>
              </a:extLst>
            </p:cNvPr>
            <p:cNvSpPr/>
            <p:nvPr/>
          </p:nvSpPr>
          <p:spPr>
            <a:xfrm>
              <a:off x="6146945" y="796385"/>
              <a:ext cx="1101059" cy="175328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3" name="Rettangolo 32">
              <a:extLst>
                <a:ext uri="{FF2B5EF4-FFF2-40B4-BE49-F238E27FC236}">
                  <a16:creationId xmlns:a16="http://schemas.microsoft.com/office/drawing/2014/main" xmlns="" id="{BE8FC0E6-7E07-694E-9610-CC2C5DD716DF}"/>
                </a:ext>
              </a:extLst>
            </p:cNvPr>
            <p:cNvSpPr/>
            <p:nvPr/>
          </p:nvSpPr>
          <p:spPr>
            <a:xfrm>
              <a:off x="1106551" y="2702384"/>
              <a:ext cx="1101059" cy="175328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sp>
          <p:nvSpPr>
            <p:cNvPr id="34" name="Rettangolo 33">
              <a:extLst>
                <a:ext uri="{FF2B5EF4-FFF2-40B4-BE49-F238E27FC236}">
                  <a16:creationId xmlns:a16="http://schemas.microsoft.com/office/drawing/2014/main" xmlns="" id="{595A9703-94AE-8A46-B05C-D747840BBEFE}"/>
                </a:ext>
              </a:extLst>
            </p:cNvPr>
            <p:cNvSpPr/>
            <p:nvPr/>
          </p:nvSpPr>
          <p:spPr>
            <a:xfrm>
              <a:off x="2366110" y="2693917"/>
              <a:ext cx="1101059" cy="1753283"/>
            </a:xfrm>
            <a:prstGeom prst="rect">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056504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asellaDiTesto 42">
            <a:extLst>
              <a:ext uri="{FF2B5EF4-FFF2-40B4-BE49-F238E27FC236}">
                <a16:creationId xmlns:a16="http://schemas.microsoft.com/office/drawing/2014/main" xmlns="" id="{43FEF6E8-D9A3-9C42-8F46-F4F3512BBE9B}"/>
              </a:ext>
            </a:extLst>
          </p:cNvPr>
          <p:cNvSpPr txBox="1"/>
          <p:nvPr/>
        </p:nvSpPr>
        <p:spPr>
          <a:xfrm>
            <a:off x="514944" y="5405034"/>
            <a:ext cx="9020908" cy="1384995"/>
          </a:xfrm>
          <a:prstGeom prst="rect">
            <a:avLst/>
          </a:prstGeom>
          <a:noFill/>
        </p:spPr>
        <p:txBody>
          <a:bodyPr wrap="square" rtlCol="0">
            <a:spAutoFit/>
          </a:bodyPr>
          <a:lstStyle/>
          <a:p>
            <a:r>
              <a:rPr lang="en-GB" sz="1200" b="1" dirty="0">
                <a:latin typeface="Arial" panose="020B0604020202020204" pitchFamily="34" charset="0"/>
                <a:cs typeface="Arial" panose="020B0604020202020204" pitchFamily="34" charset="0"/>
              </a:rPr>
              <a:t>Figure A.2.</a:t>
            </a:r>
            <a:r>
              <a:rPr lang="en-GB" sz="1200" dirty="0">
                <a:latin typeface="Arial" panose="020B0604020202020204" pitchFamily="34" charset="0"/>
                <a:cs typeface="Arial" panose="020B0604020202020204" pitchFamily="34" charset="0"/>
              </a:rPr>
              <a:t> Independent component analysis rerun excluding 2 patients with C9orf72 mutation and 3 patients with </a:t>
            </a:r>
            <a:r>
              <a:rPr lang="en-GB" sz="1200" dirty="0" err="1">
                <a:latin typeface="Arial" panose="020B0604020202020204" pitchFamily="34" charset="0"/>
                <a:cs typeface="Arial" panose="020B0604020202020204" pitchFamily="34" charset="0"/>
              </a:rPr>
              <a:t>behavioral</a:t>
            </a:r>
            <a:r>
              <a:rPr lang="en-GB" sz="1200" dirty="0">
                <a:latin typeface="Arial" panose="020B0604020202020204" pitchFamily="34" charset="0"/>
                <a:cs typeface="Arial" panose="020B0604020202020204" pitchFamily="34" charset="0"/>
              </a:rPr>
              <a:t> impairment. Increased resting-state functional connectivity in ALS patients after six months accounting for changes at the ALS Functional Rating Scale Revised (ALSFRS-R), time between scans and grey matter density (A). </a:t>
            </a:r>
            <a:r>
              <a:rPr lang="en-US" sz="1200" dirty="0">
                <a:latin typeface="Arial" panose="020B0604020202020204" pitchFamily="34" charset="0"/>
                <a:cs typeface="Arial" panose="020B0604020202020204" pitchFamily="34" charset="0"/>
              </a:rPr>
              <a:t>Worse performance at baseline TAP divided attention subtest related with increased functional connectivity over time in the most rostral part of middle frontal gyrus, MFG within the frontostriatal network </a:t>
            </a:r>
            <a:r>
              <a:rPr lang="en-US" sz="1200" dirty="0" smtClean="0">
                <a:latin typeface="Arial" panose="020B0604020202020204" pitchFamily="34" charset="0"/>
                <a:cs typeface="Arial" panose="020B0604020202020204" pitchFamily="34" charset="0"/>
              </a:rPr>
              <a:t>in </a:t>
            </a:r>
            <a:r>
              <a:rPr lang="en-US" sz="1200" dirty="0">
                <a:latin typeface="Arial" panose="020B0604020202020204" pitchFamily="34" charset="0"/>
                <a:cs typeface="Arial" panose="020B0604020202020204" pitchFamily="34" charset="0"/>
              </a:rPr>
              <a:t>ALS patients. Results are overlaid on the </a:t>
            </a:r>
            <a:r>
              <a:rPr lang="en-GB" sz="1200" dirty="0">
                <a:latin typeface="Arial" panose="020B0604020202020204" pitchFamily="34" charset="0"/>
                <a:cs typeface="Arial" panose="020B0604020202020204" pitchFamily="34" charset="0"/>
              </a:rPr>
              <a:t>Montreal Neurological Institute (MNI) </a:t>
            </a:r>
            <a:r>
              <a:rPr lang="en-US" sz="1200" dirty="0">
                <a:latin typeface="Arial" panose="020B0604020202020204" pitchFamily="34" charset="0"/>
                <a:cs typeface="Arial" panose="020B0604020202020204" pitchFamily="34" charset="0"/>
              </a:rPr>
              <a:t>standard brain and displayed at p&lt;0.05 </a:t>
            </a:r>
            <a:r>
              <a:rPr lang="en-GB" sz="1200" dirty="0">
                <a:latin typeface="Arial" panose="020B0604020202020204" pitchFamily="34" charset="0"/>
                <a:cs typeface="Arial" panose="020B0604020202020204" pitchFamily="34" charset="0"/>
              </a:rPr>
              <a:t>Family-wise error</a:t>
            </a:r>
            <a:r>
              <a:rPr lang="en-US" sz="1200" dirty="0">
                <a:latin typeface="Arial" panose="020B0604020202020204" pitchFamily="34" charset="0"/>
                <a:cs typeface="Arial" panose="020B0604020202020204" pitchFamily="34" charset="0"/>
              </a:rPr>
              <a:t> corrected for multiple comparisons. X values denotes x-MNI coordinates. Color bar represents p values</a:t>
            </a:r>
            <a:r>
              <a:rPr lang="en-GB" sz="1200" dirty="0">
                <a:latin typeface="Arial" panose="020B0604020202020204" pitchFamily="34" charset="0"/>
                <a:cs typeface="Arial" panose="020B0604020202020204" pitchFamily="34" charset="0"/>
              </a:rPr>
              <a:t> (B)</a:t>
            </a:r>
            <a:r>
              <a:rPr lang="en-US" sz="1200" dirty="0">
                <a:latin typeface="Arial" panose="020B0604020202020204" pitchFamily="34" charset="0"/>
                <a:cs typeface="Arial" panose="020B0604020202020204" pitchFamily="34" charset="0"/>
              </a:rPr>
              <a:t>. Overlay between the significance maps of the </a:t>
            </a:r>
            <a:r>
              <a:rPr lang="en-US" sz="1200" dirty="0" err="1">
                <a:latin typeface="Arial" panose="020B0604020202020204" pitchFamily="34" charset="0"/>
                <a:cs typeface="Arial" panose="020B0604020202020204" pitchFamily="34" charset="0"/>
              </a:rPr>
              <a:t>frontostriatal</a:t>
            </a:r>
            <a:r>
              <a:rPr lang="en-US" sz="1200" dirty="0">
                <a:latin typeface="Arial" panose="020B0604020202020204" pitchFamily="34" charset="0"/>
                <a:cs typeface="Arial" panose="020B0604020202020204" pitchFamily="34" charset="0"/>
              </a:rPr>
              <a:t> (C) and left frontoparietal (D) networks.</a:t>
            </a:r>
            <a:endParaRPr lang="it-IT" sz="1200" dirty="0">
              <a:latin typeface="Arial" panose="020B0604020202020204" pitchFamily="34" charset="0"/>
              <a:cs typeface="Arial" panose="020B0604020202020204" pitchFamily="34" charset="0"/>
            </a:endParaRPr>
          </a:p>
        </p:txBody>
      </p:sp>
      <p:sp>
        <p:nvSpPr>
          <p:cNvPr id="2" name="Rettangolo 1">
            <a:extLst>
              <a:ext uri="{FF2B5EF4-FFF2-40B4-BE49-F238E27FC236}">
                <a16:creationId xmlns:a16="http://schemas.microsoft.com/office/drawing/2014/main" xmlns="" id="{6F0C7F52-0439-2848-A299-298FB52B5BC6}"/>
              </a:ext>
            </a:extLst>
          </p:cNvPr>
          <p:cNvSpPr/>
          <p:nvPr/>
        </p:nvSpPr>
        <p:spPr>
          <a:xfrm>
            <a:off x="568643" y="204720"/>
            <a:ext cx="8637697" cy="522099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dirty="0">
              <a:latin typeface="Arial" panose="020B0604020202020204" pitchFamily="34" charset="0"/>
              <a:cs typeface="Arial" panose="020B0604020202020204" pitchFamily="34" charset="0"/>
            </a:endParaRPr>
          </a:p>
        </p:txBody>
      </p:sp>
      <p:sp>
        <p:nvSpPr>
          <p:cNvPr id="3" name="CasellaDiTesto 2">
            <a:extLst>
              <a:ext uri="{FF2B5EF4-FFF2-40B4-BE49-F238E27FC236}">
                <a16:creationId xmlns:a16="http://schemas.microsoft.com/office/drawing/2014/main" xmlns="" id="{2AE66A50-9309-1F40-991F-609D82BF6257}"/>
              </a:ext>
            </a:extLst>
          </p:cNvPr>
          <p:cNvSpPr txBox="1"/>
          <p:nvPr/>
        </p:nvSpPr>
        <p:spPr>
          <a:xfrm>
            <a:off x="911209" y="273348"/>
            <a:ext cx="2073003" cy="307777"/>
          </a:xfrm>
          <a:prstGeom prst="rect">
            <a:avLst/>
          </a:prstGeom>
          <a:noFill/>
        </p:spPr>
        <p:txBody>
          <a:bodyPr wrap="none" rtlCol="0">
            <a:spAutoFit/>
          </a:bodyPr>
          <a:lstStyle/>
          <a:p>
            <a:r>
              <a:rPr lang="en-GB" sz="1400" b="1" u="sng" dirty="0">
                <a:solidFill>
                  <a:schemeClr val="bg1"/>
                </a:solidFill>
                <a:latin typeface="Arial" panose="020B0604020202020204" pitchFamily="34" charset="0"/>
                <a:cs typeface="Arial" panose="020B0604020202020204" pitchFamily="34" charset="0"/>
              </a:rPr>
              <a:t>Frontostriatal network</a:t>
            </a:r>
          </a:p>
        </p:txBody>
      </p:sp>
      <p:sp>
        <p:nvSpPr>
          <p:cNvPr id="4" name="CasellaDiTesto 3">
            <a:extLst>
              <a:ext uri="{FF2B5EF4-FFF2-40B4-BE49-F238E27FC236}">
                <a16:creationId xmlns:a16="http://schemas.microsoft.com/office/drawing/2014/main" xmlns="" id="{095E9D26-BC16-D741-A6D9-C63F82CD9E6C}"/>
              </a:ext>
            </a:extLst>
          </p:cNvPr>
          <p:cNvSpPr txBox="1"/>
          <p:nvPr/>
        </p:nvSpPr>
        <p:spPr>
          <a:xfrm>
            <a:off x="3959372" y="261455"/>
            <a:ext cx="2449710" cy="307777"/>
          </a:xfrm>
          <a:prstGeom prst="rect">
            <a:avLst/>
          </a:prstGeom>
          <a:noFill/>
        </p:spPr>
        <p:txBody>
          <a:bodyPr wrap="none" rtlCol="0">
            <a:spAutoFit/>
          </a:bodyPr>
          <a:lstStyle/>
          <a:p>
            <a:r>
              <a:rPr lang="en-GB" sz="1400" b="1" u="sng" dirty="0">
                <a:solidFill>
                  <a:schemeClr val="bg1"/>
                </a:solidFill>
                <a:latin typeface="Arial" panose="020B0604020202020204" pitchFamily="34" charset="0"/>
                <a:cs typeface="Arial" panose="020B0604020202020204" pitchFamily="34" charset="0"/>
              </a:rPr>
              <a:t>Left frontoparietal network</a:t>
            </a:r>
          </a:p>
        </p:txBody>
      </p:sp>
      <p:sp>
        <p:nvSpPr>
          <p:cNvPr id="8" name="Rettangolo 7">
            <a:extLst>
              <a:ext uri="{FF2B5EF4-FFF2-40B4-BE49-F238E27FC236}">
                <a16:creationId xmlns:a16="http://schemas.microsoft.com/office/drawing/2014/main" xmlns="" id="{943E870C-4C2A-8D4C-9026-A4F6B32A1AC0}"/>
              </a:ext>
            </a:extLst>
          </p:cNvPr>
          <p:cNvSpPr/>
          <p:nvPr/>
        </p:nvSpPr>
        <p:spPr>
          <a:xfrm>
            <a:off x="2449036" y="2027702"/>
            <a:ext cx="1853392"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Middle and superior frontal</a:t>
            </a:r>
          </a:p>
        </p:txBody>
      </p:sp>
      <p:sp>
        <p:nvSpPr>
          <p:cNvPr id="11" name="Rettangolo 10">
            <a:extLst>
              <a:ext uri="{FF2B5EF4-FFF2-40B4-BE49-F238E27FC236}">
                <a16:creationId xmlns:a16="http://schemas.microsoft.com/office/drawing/2014/main" xmlns="" id="{82FB2493-082E-C840-9299-2F47030B88E4}"/>
              </a:ext>
            </a:extLst>
          </p:cNvPr>
          <p:cNvSpPr/>
          <p:nvPr/>
        </p:nvSpPr>
        <p:spPr>
          <a:xfrm>
            <a:off x="701248" y="2026240"/>
            <a:ext cx="1531188"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Supplementary motor</a:t>
            </a:r>
          </a:p>
        </p:txBody>
      </p:sp>
      <p:pic>
        <p:nvPicPr>
          <p:cNvPr id="45" name="Immagine 44" descr="Immagine che contiene guardando, vicino, sedendo, scuro&#10;&#10;Descrizione generata automaticamente">
            <a:extLst>
              <a:ext uri="{FF2B5EF4-FFF2-40B4-BE49-F238E27FC236}">
                <a16:creationId xmlns:a16="http://schemas.microsoft.com/office/drawing/2014/main" xmlns="" id="{A2C97776-F210-3A4D-BF62-C7D7E7308AAF}"/>
              </a:ext>
            </a:extLst>
          </p:cNvPr>
          <p:cNvPicPr>
            <a:picLocks noChangeAspect="1"/>
          </p:cNvPicPr>
          <p:nvPr/>
        </p:nvPicPr>
        <p:blipFill>
          <a:blip r:embed="rId2"/>
          <a:stretch>
            <a:fillRect/>
          </a:stretch>
        </p:blipFill>
        <p:spPr>
          <a:xfrm>
            <a:off x="4515365" y="2455841"/>
            <a:ext cx="1499479" cy="1360586"/>
          </a:xfrm>
          <a:prstGeom prst="rect">
            <a:avLst/>
          </a:prstGeom>
        </p:spPr>
      </p:pic>
      <p:sp>
        <p:nvSpPr>
          <p:cNvPr id="14" name="CasellaDiTesto 13">
            <a:extLst>
              <a:ext uri="{FF2B5EF4-FFF2-40B4-BE49-F238E27FC236}">
                <a16:creationId xmlns:a16="http://schemas.microsoft.com/office/drawing/2014/main" xmlns="" id="{6E49A073-B882-904A-83CA-2ABDBC80B58F}"/>
              </a:ext>
            </a:extLst>
          </p:cNvPr>
          <p:cNvSpPr txBox="1"/>
          <p:nvPr/>
        </p:nvSpPr>
        <p:spPr>
          <a:xfrm>
            <a:off x="4451171" y="2473526"/>
            <a:ext cx="294487" cy="279939"/>
          </a:xfrm>
          <a:prstGeom prst="rect">
            <a:avLst/>
          </a:prstGeom>
          <a:noFill/>
        </p:spPr>
        <p:txBody>
          <a:bodyPr wrap="none" rtlCol="0">
            <a:spAutoFit/>
          </a:bodyPr>
          <a:lstStyle/>
          <a:p>
            <a:r>
              <a:rPr lang="en-GB" sz="1000" b="1" dirty="0">
                <a:solidFill>
                  <a:schemeClr val="bg1"/>
                </a:solidFill>
                <a:latin typeface="Arial" panose="020B0604020202020204" pitchFamily="34" charset="0"/>
                <a:cs typeface="Arial" panose="020B0604020202020204" pitchFamily="34" charset="0"/>
              </a:rPr>
              <a:t>L</a:t>
            </a:r>
          </a:p>
        </p:txBody>
      </p:sp>
      <p:cxnSp>
        <p:nvCxnSpPr>
          <p:cNvPr id="15" name="Connettore 2 14">
            <a:extLst>
              <a:ext uri="{FF2B5EF4-FFF2-40B4-BE49-F238E27FC236}">
                <a16:creationId xmlns:a16="http://schemas.microsoft.com/office/drawing/2014/main" xmlns="" id="{FCEECE03-5DE2-1747-A167-2CD674966B2E}"/>
              </a:ext>
            </a:extLst>
          </p:cNvPr>
          <p:cNvCxnSpPr>
            <a:cxnSpLocks/>
          </p:cNvCxnSpPr>
          <p:nvPr/>
        </p:nvCxnSpPr>
        <p:spPr>
          <a:xfrm flipH="1">
            <a:off x="5169981" y="2507186"/>
            <a:ext cx="469626" cy="528544"/>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6" name="Rettangolo 15">
            <a:extLst>
              <a:ext uri="{FF2B5EF4-FFF2-40B4-BE49-F238E27FC236}">
                <a16:creationId xmlns:a16="http://schemas.microsoft.com/office/drawing/2014/main" xmlns="" id="{0CED34A2-247C-C543-8405-66AA51573B2C}"/>
              </a:ext>
            </a:extLst>
          </p:cNvPr>
          <p:cNvSpPr/>
          <p:nvPr/>
        </p:nvSpPr>
        <p:spPr>
          <a:xfrm>
            <a:off x="5386312" y="2229874"/>
            <a:ext cx="671979"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Angular</a:t>
            </a:r>
          </a:p>
        </p:txBody>
      </p:sp>
      <p:sp>
        <p:nvSpPr>
          <p:cNvPr id="36" name="Rettangolo 35">
            <a:extLst>
              <a:ext uri="{FF2B5EF4-FFF2-40B4-BE49-F238E27FC236}">
                <a16:creationId xmlns:a16="http://schemas.microsoft.com/office/drawing/2014/main" xmlns="" id="{67EFB72A-A776-FC4E-A81F-3A79833D7966}"/>
              </a:ext>
            </a:extLst>
          </p:cNvPr>
          <p:cNvSpPr/>
          <p:nvPr/>
        </p:nvSpPr>
        <p:spPr>
          <a:xfrm>
            <a:off x="4843125" y="2234806"/>
            <a:ext cx="465192" cy="246221"/>
          </a:xfrm>
          <a:prstGeom prst="rect">
            <a:avLst/>
          </a:prstGeom>
        </p:spPr>
        <p:txBody>
          <a:bodyPr wrap="none">
            <a:spAutoFit/>
          </a:bodyPr>
          <a:lstStyle/>
          <a:p>
            <a:r>
              <a:rPr lang="en-GB" sz="1000" dirty="0">
                <a:solidFill>
                  <a:schemeClr val="bg1"/>
                </a:solidFill>
                <a:latin typeface="Arial" panose="020B0604020202020204" pitchFamily="34" charset="0"/>
                <a:cs typeface="Arial" panose="020B0604020202020204" pitchFamily="34" charset="0"/>
              </a:rPr>
              <a:t>x=38</a:t>
            </a:r>
          </a:p>
        </p:txBody>
      </p:sp>
      <p:pic>
        <p:nvPicPr>
          <p:cNvPr id="47" name="Immagine 46" descr="Immagine che contiene uccello, sedendo, verde, vicino&#10;&#10;Descrizione generata automaticamente">
            <a:extLst>
              <a:ext uri="{FF2B5EF4-FFF2-40B4-BE49-F238E27FC236}">
                <a16:creationId xmlns:a16="http://schemas.microsoft.com/office/drawing/2014/main" xmlns="" id="{8CCC6A0E-CA98-F846-B343-7CBDCD67E682}"/>
              </a:ext>
            </a:extLst>
          </p:cNvPr>
          <p:cNvPicPr>
            <a:picLocks noChangeAspect="1"/>
          </p:cNvPicPr>
          <p:nvPr/>
        </p:nvPicPr>
        <p:blipFill>
          <a:blip r:embed="rId3"/>
          <a:stretch>
            <a:fillRect/>
          </a:stretch>
        </p:blipFill>
        <p:spPr>
          <a:xfrm>
            <a:off x="4589131" y="697183"/>
            <a:ext cx="1444360" cy="1360587"/>
          </a:xfrm>
          <a:prstGeom prst="rect">
            <a:avLst/>
          </a:prstGeom>
        </p:spPr>
      </p:pic>
      <p:sp>
        <p:nvSpPr>
          <p:cNvPr id="26" name="Rettangolo 25">
            <a:extLst>
              <a:ext uri="{FF2B5EF4-FFF2-40B4-BE49-F238E27FC236}">
                <a16:creationId xmlns:a16="http://schemas.microsoft.com/office/drawing/2014/main" xmlns="" id="{240D1A44-0268-4D4C-B2F4-73564C611020}"/>
              </a:ext>
            </a:extLst>
          </p:cNvPr>
          <p:cNvSpPr/>
          <p:nvPr/>
        </p:nvSpPr>
        <p:spPr>
          <a:xfrm>
            <a:off x="3786087" y="642169"/>
            <a:ext cx="1031051"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Middle frontal</a:t>
            </a:r>
          </a:p>
        </p:txBody>
      </p:sp>
      <p:cxnSp>
        <p:nvCxnSpPr>
          <p:cNvPr id="27" name="Connettore 2 26">
            <a:extLst>
              <a:ext uri="{FF2B5EF4-FFF2-40B4-BE49-F238E27FC236}">
                <a16:creationId xmlns:a16="http://schemas.microsoft.com/office/drawing/2014/main" xmlns="" id="{C5820894-60D2-4841-A935-71D8368BF063}"/>
              </a:ext>
            </a:extLst>
          </p:cNvPr>
          <p:cNvCxnSpPr>
            <a:cxnSpLocks/>
          </p:cNvCxnSpPr>
          <p:nvPr/>
        </p:nvCxnSpPr>
        <p:spPr>
          <a:xfrm>
            <a:off x="4594784" y="886898"/>
            <a:ext cx="379076" cy="751081"/>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8" name="CasellaDiTesto 27">
            <a:extLst>
              <a:ext uri="{FF2B5EF4-FFF2-40B4-BE49-F238E27FC236}">
                <a16:creationId xmlns:a16="http://schemas.microsoft.com/office/drawing/2014/main" xmlns="" id="{B3B3D4F5-863F-2646-821B-EFFCC01CCD84}"/>
              </a:ext>
            </a:extLst>
          </p:cNvPr>
          <p:cNvSpPr txBox="1"/>
          <p:nvPr/>
        </p:nvSpPr>
        <p:spPr>
          <a:xfrm>
            <a:off x="5719677" y="637057"/>
            <a:ext cx="216738" cy="279939"/>
          </a:xfrm>
          <a:prstGeom prst="rect">
            <a:avLst/>
          </a:prstGeom>
          <a:noFill/>
        </p:spPr>
        <p:txBody>
          <a:bodyPr wrap="square" rtlCol="0">
            <a:spAutoFit/>
          </a:bodyPr>
          <a:lstStyle/>
          <a:p>
            <a:r>
              <a:rPr lang="en-GB" sz="1000" b="1" dirty="0">
                <a:solidFill>
                  <a:schemeClr val="bg1"/>
                </a:solidFill>
                <a:latin typeface="Arial" panose="020B0604020202020204" pitchFamily="34" charset="0"/>
                <a:cs typeface="Arial" panose="020B0604020202020204" pitchFamily="34" charset="0"/>
              </a:rPr>
              <a:t>L</a:t>
            </a:r>
          </a:p>
        </p:txBody>
      </p:sp>
      <p:sp>
        <p:nvSpPr>
          <p:cNvPr id="33" name="Rettangolo 32">
            <a:extLst>
              <a:ext uri="{FF2B5EF4-FFF2-40B4-BE49-F238E27FC236}">
                <a16:creationId xmlns:a16="http://schemas.microsoft.com/office/drawing/2014/main" xmlns="" id="{95B30CD8-22EB-4642-B558-AD10A30869D5}"/>
              </a:ext>
            </a:extLst>
          </p:cNvPr>
          <p:cNvSpPr/>
          <p:nvPr/>
        </p:nvSpPr>
        <p:spPr>
          <a:xfrm>
            <a:off x="4771162" y="507809"/>
            <a:ext cx="508473" cy="246221"/>
          </a:xfrm>
          <a:prstGeom prst="rect">
            <a:avLst/>
          </a:prstGeom>
        </p:spPr>
        <p:txBody>
          <a:bodyPr wrap="none">
            <a:spAutoFit/>
          </a:bodyPr>
          <a:lstStyle/>
          <a:p>
            <a:r>
              <a:rPr lang="en-GB" sz="1000" dirty="0">
                <a:solidFill>
                  <a:schemeClr val="bg1"/>
                </a:solidFill>
                <a:latin typeface="Arial" panose="020B0604020202020204" pitchFamily="34" charset="0"/>
                <a:cs typeface="Arial" panose="020B0604020202020204" pitchFamily="34" charset="0"/>
              </a:rPr>
              <a:t>x=-54</a:t>
            </a:r>
          </a:p>
        </p:txBody>
      </p:sp>
      <p:sp>
        <p:nvSpPr>
          <p:cNvPr id="31" name="CasellaDiTesto 30">
            <a:extLst>
              <a:ext uri="{FF2B5EF4-FFF2-40B4-BE49-F238E27FC236}">
                <a16:creationId xmlns:a16="http://schemas.microsoft.com/office/drawing/2014/main" xmlns="" id="{CBB6AF02-4029-9E4D-8959-81A9E5DBD902}"/>
              </a:ext>
            </a:extLst>
          </p:cNvPr>
          <p:cNvSpPr txBox="1"/>
          <p:nvPr/>
        </p:nvSpPr>
        <p:spPr>
          <a:xfrm>
            <a:off x="7153344" y="3502058"/>
            <a:ext cx="1935553" cy="215444"/>
          </a:xfrm>
          <a:prstGeom prst="rect">
            <a:avLst/>
          </a:prstGeom>
          <a:noFill/>
        </p:spPr>
        <p:txBody>
          <a:bodyPr wrap="square" rtlCol="0">
            <a:spAutoFit/>
          </a:bodyPr>
          <a:lstStyle/>
          <a:p>
            <a:r>
              <a:rPr lang="it-IT" sz="800" b="1" dirty="0">
                <a:solidFill>
                  <a:schemeClr val="bg1"/>
                </a:solidFill>
                <a:latin typeface="Arial" panose="020B0604020202020204" pitchFamily="34" charset="0"/>
                <a:cs typeface="Arial" panose="020B0604020202020204" pitchFamily="34" charset="0"/>
              </a:rPr>
              <a:t>0.05       	                          &lt;0.001</a:t>
            </a:r>
            <a:endParaRPr lang="en-US" sz="800" b="1" dirty="0">
              <a:solidFill>
                <a:schemeClr val="bg1"/>
              </a:solidFill>
              <a:latin typeface="Arial" panose="020B0604020202020204" pitchFamily="34" charset="0"/>
              <a:cs typeface="Arial" panose="020B0604020202020204" pitchFamily="34" charset="0"/>
            </a:endParaRPr>
          </a:p>
        </p:txBody>
      </p:sp>
      <p:pic>
        <p:nvPicPr>
          <p:cNvPr id="49" name="Immagine 48" descr="Immagine che contiene torta, baseball, sedendo, cioccolato&#10;&#10;Descrizione generata automaticamente">
            <a:extLst>
              <a:ext uri="{FF2B5EF4-FFF2-40B4-BE49-F238E27FC236}">
                <a16:creationId xmlns:a16="http://schemas.microsoft.com/office/drawing/2014/main" xmlns="" id="{29325CD1-D5E8-F941-B297-5DEF7DBF72D2}"/>
              </a:ext>
            </a:extLst>
          </p:cNvPr>
          <p:cNvPicPr>
            <a:picLocks noChangeAspect="1"/>
          </p:cNvPicPr>
          <p:nvPr/>
        </p:nvPicPr>
        <p:blipFill>
          <a:blip r:embed="rId4"/>
          <a:stretch>
            <a:fillRect/>
          </a:stretch>
        </p:blipFill>
        <p:spPr>
          <a:xfrm>
            <a:off x="7091039" y="1364273"/>
            <a:ext cx="1669482" cy="1521885"/>
          </a:xfrm>
          <a:prstGeom prst="rect">
            <a:avLst/>
          </a:prstGeom>
        </p:spPr>
      </p:pic>
      <p:sp>
        <p:nvSpPr>
          <p:cNvPr id="50" name="Rettangolo 49">
            <a:extLst>
              <a:ext uri="{FF2B5EF4-FFF2-40B4-BE49-F238E27FC236}">
                <a16:creationId xmlns:a16="http://schemas.microsoft.com/office/drawing/2014/main" xmlns="" id="{B2B105BA-BEA1-9C43-B0D2-ED67843C19D7}"/>
              </a:ext>
            </a:extLst>
          </p:cNvPr>
          <p:cNvSpPr/>
          <p:nvPr/>
        </p:nvSpPr>
        <p:spPr>
          <a:xfrm>
            <a:off x="7286974" y="1346724"/>
            <a:ext cx="394660" cy="246221"/>
          </a:xfrm>
          <a:prstGeom prst="rect">
            <a:avLst/>
          </a:prstGeom>
        </p:spPr>
        <p:txBody>
          <a:bodyPr wrap="none">
            <a:spAutoFit/>
          </a:bodyPr>
          <a:lstStyle/>
          <a:p>
            <a:r>
              <a:rPr lang="en-GB" sz="1000" dirty="0">
                <a:solidFill>
                  <a:schemeClr val="bg1"/>
                </a:solidFill>
                <a:latin typeface="Arial" panose="020B0604020202020204" pitchFamily="34" charset="0"/>
                <a:cs typeface="Arial" panose="020B0604020202020204" pitchFamily="34" charset="0"/>
              </a:rPr>
              <a:t>x=6</a:t>
            </a:r>
          </a:p>
        </p:txBody>
      </p:sp>
      <p:sp>
        <p:nvSpPr>
          <p:cNvPr id="51" name="Rettangolo 50">
            <a:extLst>
              <a:ext uri="{FF2B5EF4-FFF2-40B4-BE49-F238E27FC236}">
                <a16:creationId xmlns:a16="http://schemas.microsoft.com/office/drawing/2014/main" xmlns="" id="{15A53FA0-EA9D-844E-96F9-2E55046DCB73}"/>
              </a:ext>
            </a:extLst>
          </p:cNvPr>
          <p:cNvSpPr/>
          <p:nvPr/>
        </p:nvSpPr>
        <p:spPr>
          <a:xfrm>
            <a:off x="7862524" y="1037118"/>
            <a:ext cx="527709" cy="276999"/>
          </a:xfrm>
          <a:prstGeom prst="rect">
            <a:avLst/>
          </a:prstGeom>
          <a:solidFill>
            <a:schemeClr val="tx1"/>
          </a:solidFill>
        </p:spPr>
        <p:txBody>
          <a:bodyPr wrap="none">
            <a:spAutoFit/>
          </a:bodyPr>
          <a:lstStyle/>
          <a:p>
            <a:r>
              <a:rPr lang="en-GB" sz="1200" b="1" dirty="0">
                <a:solidFill>
                  <a:schemeClr val="bg1"/>
                </a:solidFill>
                <a:latin typeface="Arial" panose="020B0604020202020204" pitchFamily="34" charset="0"/>
                <a:cs typeface="Arial" panose="020B0604020202020204" pitchFamily="34" charset="0"/>
              </a:rPr>
              <a:t>MFG</a:t>
            </a:r>
          </a:p>
        </p:txBody>
      </p:sp>
      <p:sp>
        <p:nvSpPr>
          <p:cNvPr id="55" name="Rettangolo 54">
            <a:extLst>
              <a:ext uri="{FF2B5EF4-FFF2-40B4-BE49-F238E27FC236}">
                <a16:creationId xmlns:a16="http://schemas.microsoft.com/office/drawing/2014/main" xmlns="" id="{04EE2FCC-7D7B-6744-9979-D288E2C53856}"/>
              </a:ext>
            </a:extLst>
          </p:cNvPr>
          <p:cNvSpPr/>
          <p:nvPr/>
        </p:nvSpPr>
        <p:spPr>
          <a:xfrm>
            <a:off x="7196789" y="2181370"/>
            <a:ext cx="261125" cy="243473"/>
          </a:xfrm>
          <a:prstGeom prst="rect">
            <a:avLst/>
          </a:prstGeom>
          <a:noFill/>
          <a:ln>
            <a:solidFill>
              <a:srgbClr val="26DF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Arial" panose="020B0604020202020204" pitchFamily="34" charset="0"/>
              <a:cs typeface="Arial" panose="020B0604020202020204" pitchFamily="34" charset="0"/>
            </a:endParaRPr>
          </a:p>
        </p:txBody>
      </p:sp>
      <p:cxnSp>
        <p:nvCxnSpPr>
          <p:cNvPr id="57" name="Connettore 1 56">
            <a:extLst>
              <a:ext uri="{FF2B5EF4-FFF2-40B4-BE49-F238E27FC236}">
                <a16:creationId xmlns:a16="http://schemas.microsoft.com/office/drawing/2014/main" xmlns="" id="{451894E1-4BC1-E548-9DF1-F5739163EF10}"/>
              </a:ext>
            </a:extLst>
          </p:cNvPr>
          <p:cNvCxnSpPr>
            <a:cxnSpLocks/>
          </p:cNvCxnSpPr>
          <p:nvPr/>
        </p:nvCxnSpPr>
        <p:spPr>
          <a:xfrm flipV="1">
            <a:off x="7463532" y="1980173"/>
            <a:ext cx="443306" cy="197181"/>
          </a:xfrm>
          <a:prstGeom prst="line">
            <a:avLst/>
          </a:prstGeom>
          <a:ln>
            <a:solidFill>
              <a:srgbClr val="26DFE0"/>
            </a:solidFill>
          </a:ln>
        </p:spPr>
        <p:style>
          <a:lnRef idx="1">
            <a:schemeClr val="accent1"/>
          </a:lnRef>
          <a:fillRef idx="0">
            <a:schemeClr val="accent1"/>
          </a:fillRef>
          <a:effectRef idx="0">
            <a:schemeClr val="accent1"/>
          </a:effectRef>
          <a:fontRef idx="minor">
            <a:schemeClr val="tx1"/>
          </a:fontRef>
        </p:style>
      </p:cxnSp>
      <p:cxnSp>
        <p:nvCxnSpPr>
          <p:cNvPr id="58" name="Connettore 1 57">
            <a:extLst>
              <a:ext uri="{FF2B5EF4-FFF2-40B4-BE49-F238E27FC236}">
                <a16:creationId xmlns:a16="http://schemas.microsoft.com/office/drawing/2014/main" xmlns="" id="{8E99D304-3B7E-534C-A4AB-9261146CB515}"/>
              </a:ext>
            </a:extLst>
          </p:cNvPr>
          <p:cNvCxnSpPr>
            <a:cxnSpLocks/>
          </p:cNvCxnSpPr>
          <p:nvPr/>
        </p:nvCxnSpPr>
        <p:spPr>
          <a:xfrm>
            <a:off x="7456430" y="2423011"/>
            <a:ext cx="450408" cy="156186"/>
          </a:xfrm>
          <a:prstGeom prst="line">
            <a:avLst/>
          </a:prstGeom>
          <a:ln>
            <a:solidFill>
              <a:srgbClr val="26DFE0"/>
            </a:solidFill>
          </a:ln>
        </p:spPr>
        <p:style>
          <a:lnRef idx="1">
            <a:schemeClr val="accent1"/>
          </a:lnRef>
          <a:fillRef idx="0">
            <a:schemeClr val="accent1"/>
          </a:fillRef>
          <a:effectRef idx="0">
            <a:schemeClr val="accent1"/>
          </a:effectRef>
          <a:fontRef idx="minor">
            <a:schemeClr val="tx1"/>
          </a:fontRef>
        </p:style>
      </p:cxnSp>
      <p:sp>
        <p:nvSpPr>
          <p:cNvPr id="59" name="Rettangolo 58">
            <a:extLst>
              <a:ext uri="{FF2B5EF4-FFF2-40B4-BE49-F238E27FC236}">
                <a16:creationId xmlns:a16="http://schemas.microsoft.com/office/drawing/2014/main" xmlns="" id="{A4C5335F-8688-BC4C-8D96-48A56DE99640}"/>
              </a:ext>
            </a:extLst>
          </p:cNvPr>
          <p:cNvSpPr/>
          <p:nvPr/>
        </p:nvSpPr>
        <p:spPr>
          <a:xfrm>
            <a:off x="7907799" y="1980477"/>
            <a:ext cx="572832" cy="572027"/>
          </a:xfrm>
          <a:prstGeom prst="rect">
            <a:avLst/>
          </a:prstGeom>
          <a:noFill/>
          <a:ln>
            <a:solidFill>
              <a:srgbClr val="26DFE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Arial" panose="020B0604020202020204" pitchFamily="34" charset="0"/>
              <a:cs typeface="Arial" panose="020B0604020202020204" pitchFamily="34" charset="0"/>
            </a:endParaRPr>
          </a:p>
        </p:txBody>
      </p:sp>
      <p:cxnSp>
        <p:nvCxnSpPr>
          <p:cNvPr id="60" name="Connettore 2 59">
            <a:extLst>
              <a:ext uri="{FF2B5EF4-FFF2-40B4-BE49-F238E27FC236}">
                <a16:creationId xmlns:a16="http://schemas.microsoft.com/office/drawing/2014/main" xmlns="" id="{6AC45F4E-AC5D-8A45-BAEA-8F3109CCEF65}"/>
              </a:ext>
            </a:extLst>
          </p:cNvPr>
          <p:cNvCxnSpPr>
            <a:cxnSpLocks/>
          </p:cNvCxnSpPr>
          <p:nvPr/>
        </p:nvCxnSpPr>
        <p:spPr>
          <a:xfrm flipH="1">
            <a:off x="7343332" y="1295661"/>
            <a:ext cx="749443" cy="960604"/>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2" name="CasellaDiTesto 61">
            <a:extLst>
              <a:ext uri="{FF2B5EF4-FFF2-40B4-BE49-F238E27FC236}">
                <a16:creationId xmlns:a16="http://schemas.microsoft.com/office/drawing/2014/main" xmlns="" id="{C8BAF3FC-1595-D14C-ADA5-EEEF097C7066}"/>
              </a:ext>
            </a:extLst>
          </p:cNvPr>
          <p:cNvSpPr txBox="1"/>
          <p:nvPr/>
        </p:nvSpPr>
        <p:spPr>
          <a:xfrm>
            <a:off x="7059123" y="1651279"/>
            <a:ext cx="216738" cy="246221"/>
          </a:xfrm>
          <a:prstGeom prst="rect">
            <a:avLst/>
          </a:prstGeom>
          <a:noFill/>
        </p:spPr>
        <p:txBody>
          <a:bodyPr wrap="square" rtlCol="0">
            <a:spAutoFit/>
          </a:bodyPr>
          <a:lstStyle/>
          <a:p>
            <a:r>
              <a:rPr lang="en-GB" sz="1000" b="1" dirty="0">
                <a:solidFill>
                  <a:schemeClr val="bg1"/>
                </a:solidFill>
                <a:latin typeface="Arial" panose="020B0604020202020204" pitchFamily="34" charset="0"/>
                <a:cs typeface="Arial" panose="020B0604020202020204" pitchFamily="34" charset="0"/>
              </a:rPr>
              <a:t>R</a:t>
            </a:r>
          </a:p>
        </p:txBody>
      </p:sp>
      <p:pic>
        <p:nvPicPr>
          <p:cNvPr id="64" name="Immagine 63">
            <a:extLst>
              <a:ext uri="{FF2B5EF4-FFF2-40B4-BE49-F238E27FC236}">
                <a16:creationId xmlns:a16="http://schemas.microsoft.com/office/drawing/2014/main" xmlns="" id="{0E0FDBAF-8D8A-244B-A443-1B0A49CD1799}"/>
              </a:ext>
            </a:extLst>
          </p:cNvPr>
          <p:cNvPicPr>
            <a:picLocks noChangeAspect="1"/>
          </p:cNvPicPr>
          <p:nvPr/>
        </p:nvPicPr>
        <p:blipFill>
          <a:blip r:embed="rId5"/>
          <a:stretch>
            <a:fillRect/>
          </a:stretch>
        </p:blipFill>
        <p:spPr>
          <a:xfrm>
            <a:off x="7913750" y="1988037"/>
            <a:ext cx="564467" cy="564467"/>
          </a:xfrm>
          <a:prstGeom prst="rect">
            <a:avLst/>
          </a:prstGeom>
        </p:spPr>
      </p:pic>
      <p:sp>
        <p:nvSpPr>
          <p:cNvPr id="67" name="Rettangolo 66">
            <a:extLst>
              <a:ext uri="{FF2B5EF4-FFF2-40B4-BE49-F238E27FC236}">
                <a16:creationId xmlns:a16="http://schemas.microsoft.com/office/drawing/2014/main" xmlns="" id="{630633AD-3A9B-9443-A845-F92E17CDE783}"/>
              </a:ext>
            </a:extLst>
          </p:cNvPr>
          <p:cNvSpPr/>
          <p:nvPr/>
        </p:nvSpPr>
        <p:spPr>
          <a:xfrm>
            <a:off x="6802877" y="268026"/>
            <a:ext cx="2470548" cy="307777"/>
          </a:xfrm>
          <a:prstGeom prst="rect">
            <a:avLst/>
          </a:prstGeom>
        </p:spPr>
        <p:txBody>
          <a:bodyPr wrap="none">
            <a:spAutoFit/>
          </a:bodyPr>
          <a:lstStyle/>
          <a:p>
            <a:r>
              <a:rPr lang="en-US" sz="1400" b="1" u="sng" dirty="0">
                <a:solidFill>
                  <a:schemeClr val="bg1"/>
                </a:solidFill>
                <a:latin typeface="Arial" panose="020B0604020202020204" pitchFamily="34" charset="0"/>
                <a:cs typeface="Arial" panose="020B0604020202020204" pitchFamily="34" charset="0"/>
              </a:rPr>
              <a:t>Cognitive-fMRI correlation </a:t>
            </a:r>
            <a:endParaRPr lang="en-GB" sz="1400" b="1" u="sng" dirty="0">
              <a:solidFill>
                <a:schemeClr val="bg1"/>
              </a:solidFill>
              <a:latin typeface="Arial" panose="020B0604020202020204" pitchFamily="34" charset="0"/>
              <a:cs typeface="Arial" panose="020B0604020202020204" pitchFamily="34" charset="0"/>
            </a:endParaRPr>
          </a:p>
        </p:txBody>
      </p:sp>
      <p:sp>
        <p:nvSpPr>
          <p:cNvPr id="69" name="CasellaDiTesto 68">
            <a:extLst>
              <a:ext uri="{FF2B5EF4-FFF2-40B4-BE49-F238E27FC236}">
                <a16:creationId xmlns:a16="http://schemas.microsoft.com/office/drawing/2014/main" xmlns="" id="{8BF50D32-A88B-8640-8CA0-A67147A0B344}"/>
              </a:ext>
            </a:extLst>
          </p:cNvPr>
          <p:cNvSpPr txBox="1"/>
          <p:nvPr/>
        </p:nvSpPr>
        <p:spPr>
          <a:xfrm>
            <a:off x="554475" y="190727"/>
            <a:ext cx="356734" cy="307777"/>
          </a:xfrm>
          <a:prstGeom prst="rect">
            <a:avLst/>
          </a:prstGeom>
          <a:noFill/>
        </p:spPr>
        <p:txBody>
          <a:bodyPr wrap="square" rtlCol="0">
            <a:spAutoFit/>
          </a:bodyPr>
          <a:lstStyle/>
          <a:p>
            <a:r>
              <a:rPr lang="en-GB" sz="1400" b="1" dirty="0">
                <a:solidFill>
                  <a:schemeClr val="bg1"/>
                </a:solidFill>
                <a:latin typeface="Arial" panose="020B0604020202020204" pitchFamily="34" charset="0"/>
                <a:cs typeface="Arial" panose="020B0604020202020204" pitchFamily="34" charset="0"/>
              </a:rPr>
              <a:t>A</a:t>
            </a:r>
          </a:p>
        </p:txBody>
      </p:sp>
      <p:sp>
        <p:nvSpPr>
          <p:cNvPr id="70" name="CasellaDiTesto 69">
            <a:extLst>
              <a:ext uri="{FF2B5EF4-FFF2-40B4-BE49-F238E27FC236}">
                <a16:creationId xmlns:a16="http://schemas.microsoft.com/office/drawing/2014/main" xmlns="" id="{4D9E60AF-9C5A-ED47-969E-A410534555F5}"/>
              </a:ext>
            </a:extLst>
          </p:cNvPr>
          <p:cNvSpPr txBox="1"/>
          <p:nvPr/>
        </p:nvSpPr>
        <p:spPr>
          <a:xfrm>
            <a:off x="6599449" y="188518"/>
            <a:ext cx="356734" cy="307777"/>
          </a:xfrm>
          <a:prstGeom prst="rect">
            <a:avLst/>
          </a:prstGeom>
          <a:noFill/>
        </p:spPr>
        <p:txBody>
          <a:bodyPr wrap="square" rtlCol="0">
            <a:spAutoFit/>
          </a:bodyPr>
          <a:lstStyle/>
          <a:p>
            <a:r>
              <a:rPr lang="en-GB" sz="1400" b="1" dirty="0">
                <a:solidFill>
                  <a:schemeClr val="bg1"/>
                </a:solidFill>
                <a:latin typeface="Arial" panose="020B0604020202020204" pitchFamily="34" charset="0"/>
                <a:cs typeface="Arial" panose="020B0604020202020204" pitchFamily="34" charset="0"/>
              </a:rPr>
              <a:t>B</a:t>
            </a:r>
          </a:p>
        </p:txBody>
      </p:sp>
      <p:sp>
        <p:nvSpPr>
          <p:cNvPr id="48" name="Rettangolo 47">
            <a:extLst>
              <a:ext uri="{FF2B5EF4-FFF2-40B4-BE49-F238E27FC236}">
                <a16:creationId xmlns:a16="http://schemas.microsoft.com/office/drawing/2014/main" xmlns="" id="{037D3259-646C-1C40-ACAD-CAC32F30FC98}"/>
              </a:ext>
            </a:extLst>
          </p:cNvPr>
          <p:cNvSpPr/>
          <p:nvPr/>
        </p:nvSpPr>
        <p:spPr>
          <a:xfrm>
            <a:off x="7275861" y="3024615"/>
            <a:ext cx="1358064"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p&lt;0.001; R=-0.822</a:t>
            </a:r>
          </a:p>
        </p:txBody>
      </p:sp>
      <p:pic>
        <p:nvPicPr>
          <p:cNvPr id="6" name="Immagine 5" descr="Immagine che contiene ingranaggio, volante, torta, compleanno&#10;&#10;Descrizione generata automaticamente">
            <a:extLst>
              <a:ext uri="{FF2B5EF4-FFF2-40B4-BE49-F238E27FC236}">
                <a16:creationId xmlns:a16="http://schemas.microsoft.com/office/drawing/2014/main" xmlns="" id="{1BA9DB03-2B47-4043-BDAA-764AFE45E33B}"/>
              </a:ext>
            </a:extLst>
          </p:cNvPr>
          <p:cNvPicPr>
            <a:picLocks noChangeAspect="1"/>
          </p:cNvPicPr>
          <p:nvPr/>
        </p:nvPicPr>
        <p:blipFill>
          <a:blip r:embed="rId6"/>
          <a:stretch>
            <a:fillRect/>
          </a:stretch>
        </p:blipFill>
        <p:spPr>
          <a:xfrm>
            <a:off x="2575703" y="4041773"/>
            <a:ext cx="1097960" cy="1383940"/>
          </a:xfrm>
          <a:prstGeom prst="rect">
            <a:avLst/>
          </a:prstGeom>
        </p:spPr>
      </p:pic>
      <p:pic>
        <p:nvPicPr>
          <p:cNvPr id="13" name="Immagine 12" descr="Immagine che contiene frutta, decorato, torta, guardando&#10;&#10;Descrizione generata automaticamente">
            <a:extLst>
              <a:ext uri="{FF2B5EF4-FFF2-40B4-BE49-F238E27FC236}">
                <a16:creationId xmlns:a16="http://schemas.microsoft.com/office/drawing/2014/main" xmlns="" id="{85D6FEC5-FC55-F04A-AA71-3639A6DA8DFF}"/>
              </a:ext>
            </a:extLst>
          </p:cNvPr>
          <p:cNvPicPr>
            <a:picLocks noChangeAspect="1"/>
          </p:cNvPicPr>
          <p:nvPr/>
        </p:nvPicPr>
        <p:blipFill>
          <a:blip r:embed="rId7"/>
          <a:stretch>
            <a:fillRect/>
          </a:stretch>
        </p:blipFill>
        <p:spPr>
          <a:xfrm>
            <a:off x="4032825" y="4040592"/>
            <a:ext cx="1075338" cy="1337979"/>
          </a:xfrm>
          <a:prstGeom prst="rect">
            <a:avLst/>
          </a:prstGeom>
        </p:spPr>
      </p:pic>
      <p:pic>
        <p:nvPicPr>
          <p:cNvPr id="19" name="Immagine 18" descr="Immagine che contiene rettile, torta, cibo, frutta&#10;&#10;Descrizione generata automaticamente">
            <a:extLst>
              <a:ext uri="{FF2B5EF4-FFF2-40B4-BE49-F238E27FC236}">
                <a16:creationId xmlns:a16="http://schemas.microsoft.com/office/drawing/2014/main" xmlns="" id="{6886EE14-D961-2C4A-A0A4-D9A2C75547A6}"/>
              </a:ext>
            </a:extLst>
          </p:cNvPr>
          <p:cNvPicPr>
            <a:picLocks noChangeAspect="1"/>
          </p:cNvPicPr>
          <p:nvPr/>
        </p:nvPicPr>
        <p:blipFill>
          <a:blip r:embed="rId8"/>
          <a:stretch>
            <a:fillRect/>
          </a:stretch>
        </p:blipFill>
        <p:spPr>
          <a:xfrm>
            <a:off x="5160615" y="4076529"/>
            <a:ext cx="1080635" cy="1279558"/>
          </a:xfrm>
          <a:prstGeom prst="rect">
            <a:avLst/>
          </a:prstGeom>
        </p:spPr>
      </p:pic>
      <p:cxnSp>
        <p:nvCxnSpPr>
          <p:cNvPr id="56" name="Connettore 1 55">
            <a:extLst>
              <a:ext uri="{FF2B5EF4-FFF2-40B4-BE49-F238E27FC236}">
                <a16:creationId xmlns:a16="http://schemas.microsoft.com/office/drawing/2014/main" xmlns="" id="{919060FF-2A38-0D4C-9628-C322761C5F51}"/>
              </a:ext>
            </a:extLst>
          </p:cNvPr>
          <p:cNvCxnSpPr>
            <a:cxnSpLocks/>
          </p:cNvCxnSpPr>
          <p:nvPr/>
        </p:nvCxnSpPr>
        <p:spPr>
          <a:xfrm>
            <a:off x="6477621" y="204719"/>
            <a:ext cx="34362" cy="5220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Connettore 1 60">
            <a:extLst>
              <a:ext uri="{FF2B5EF4-FFF2-40B4-BE49-F238E27FC236}">
                <a16:creationId xmlns:a16="http://schemas.microsoft.com/office/drawing/2014/main" xmlns="" id="{83F48667-3D7A-E942-B47F-207A854719CC}"/>
              </a:ext>
            </a:extLst>
          </p:cNvPr>
          <p:cNvCxnSpPr>
            <a:cxnSpLocks/>
          </p:cNvCxnSpPr>
          <p:nvPr/>
        </p:nvCxnSpPr>
        <p:spPr>
          <a:xfrm>
            <a:off x="566564" y="3880655"/>
            <a:ext cx="5940000" cy="503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6" name="CasellaDiTesto 65">
            <a:extLst>
              <a:ext uri="{FF2B5EF4-FFF2-40B4-BE49-F238E27FC236}">
                <a16:creationId xmlns:a16="http://schemas.microsoft.com/office/drawing/2014/main" xmlns="" id="{FE65C337-94BD-8E40-9023-1E219CB225DF}"/>
              </a:ext>
            </a:extLst>
          </p:cNvPr>
          <p:cNvSpPr txBox="1"/>
          <p:nvPr/>
        </p:nvSpPr>
        <p:spPr>
          <a:xfrm>
            <a:off x="2480344" y="3878602"/>
            <a:ext cx="356734" cy="307777"/>
          </a:xfrm>
          <a:prstGeom prst="rect">
            <a:avLst/>
          </a:prstGeom>
          <a:noFill/>
        </p:spPr>
        <p:txBody>
          <a:bodyPr wrap="square" rtlCol="0">
            <a:spAutoFit/>
          </a:bodyPr>
          <a:lstStyle/>
          <a:p>
            <a:r>
              <a:rPr lang="en-GB" sz="1400" b="1" dirty="0">
                <a:solidFill>
                  <a:schemeClr val="bg1"/>
                </a:solidFill>
                <a:latin typeface="Arial" panose="020B0604020202020204" pitchFamily="34" charset="0"/>
                <a:cs typeface="Arial" panose="020B0604020202020204" pitchFamily="34" charset="0"/>
              </a:rPr>
              <a:t>C</a:t>
            </a:r>
          </a:p>
        </p:txBody>
      </p:sp>
      <p:sp>
        <p:nvSpPr>
          <p:cNvPr id="71" name="CasellaDiTesto 70">
            <a:extLst>
              <a:ext uri="{FF2B5EF4-FFF2-40B4-BE49-F238E27FC236}">
                <a16:creationId xmlns:a16="http://schemas.microsoft.com/office/drawing/2014/main" xmlns="" id="{F5F2250D-7223-F747-B13C-61AB39618B4E}"/>
              </a:ext>
            </a:extLst>
          </p:cNvPr>
          <p:cNvSpPr txBox="1"/>
          <p:nvPr/>
        </p:nvSpPr>
        <p:spPr>
          <a:xfrm>
            <a:off x="3848958" y="3878603"/>
            <a:ext cx="356734" cy="307777"/>
          </a:xfrm>
          <a:prstGeom prst="rect">
            <a:avLst/>
          </a:prstGeom>
          <a:noFill/>
        </p:spPr>
        <p:txBody>
          <a:bodyPr wrap="square" rtlCol="0">
            <a:spAutoFit/>
          </a:bodyPr>
          <a:lstStyle/>
          <a:p>
            <a:r>
              <a:rPr lang="en-GB" sz="1400" b="1" dirty="0">
                <a:solidFill>
                  <a:schemeClr val="bg1"/>
                </a:solidFill>
                <a:latin typeface="Arial" panose="020B0604020202020204" pitchFamily="34" charset="0"/>
                <a:cs typeface="Arial" panose="020B0604020202020204" pitchFamily="34" charset="0"/>
              </a:rPr>
              <a:t>D</a:t>
            </a:r>
          </a:p>
        </p:txBody>
      </p:sp>
      <p:sp>
        <p:nvSpPr>
          <p:cNvPr id="72" name="CasellaDiTesto 71">
            <a:extLst>
              <a:ext uri="{FF2B5EF4-FFF2-40B4-BE49-F238E27FC236}">
                <a16:creationId xmlns:a16="http://schemas.microsoft.com/office/drawing/2014/main" xmlns="" id="{312ECBC6-61E3-D945-A7ED-15ED3AF1A028}"/>
              </a:ext>
            </a:extLst>
          </p:cNvPr>
          <p:cNvSpPr txBox="1"/>
          <p:nvPr/>
        </p:nvSpPr>
        <p:spPr>
          <a:xfrm>
            <a:off x="944448" y="4313436"/>
            <a:ext cx="144000" cy="144000"/>
          </a:xfrm>
          <a:prstGeom prst="rect">
            <a:avLst/>
          </a:prstGeom>
          <a:solidFill>
            <a:srgbClr val="FF0000"/>
          </a:solidFill>
          <a:ln>
            <a:solidFill>
              <a:srgbClr val="FF0000"/>
            </a:solidFill>
          </a:ln>
        </p:spPr>
        <p:txBody>
          <a:bodyPr wrap="square" rtlCol="0">
            <a:spAutoFit/>
          </a:bodyPr>
          <a:lstStyle/>
          <a:p>
            <a:endParaRPr lang="it-IT" dirty="0"/>
          </a:p>
        </p:txBody>
      </p:sp>
      <p:sp>
        <p:nvSpPr>
          <p:cNvPr id="74" name="CasellaDiTesto 73">
            <a:extLst>
              <a:ext uri="{FF2B5EF4-FFF2-40B4-BE49-F238E27FC236}">
                <a16:creationId xmlns:a16="http://schemas.microsoft.com/office/drawing/2014/main" xmlns="" id="{3D0E1A41-0DB1-344B-85B1-BA2670F63FC7}"/>
              </a:ext>
            </a:extLst>
          </p:cNvPr>
          <p:cNvSpPr txBox="1"/>
          <p:nvPr/>
        </p:nvSpPr>
        <p:spPr>
          <a:xfrm>
            <a:off x="939723" y="4622219"/>
            <a:ext cx="144000" cy="144000"/>
          </a:xfrm>
          <a:prstGeom prst="rect">
            <a:avLst/>
          </a:prstGeom>
          <a:solidFill>
            <a:srgbClr val="0070C0"/>
          </a:solidFill>
          <a:ln>
            <a:solidFill>
              <a:srgbClr val="0070C0"/>
            </a:solidFill>
          </a:ln>
        </p:spPr>
        <p:txBody>
          <a:bodyPr wrap="square" rtlCol="0">
            <a:spAutoFit/>
          </a:bodyPr>
          <a:lstStyle/>
          <a:p>
            <a:endParaRPr lang="it-IT" dirty="0"/>
          </a:p>
        </p:txBody>
      </p:sp>
      <p:sp>
        <p:nvSpPr>
          <p:cNvPr id="76" name="CasellaDiTesto 75">
            <a:extLst>
              <a:ext uri="{FF2B5EF4-FFF2-40B4-BE49-F238E27FC236}">
                <a16:creationId xmlns:a16="http://schemas.microsoft.com/office/drawing/2014/main" xmlns="" id="{C5DD298B-5AB4-1E41-A2EF-09305E73AE3B}"/>
              </a:ext>
            </a:extLst>
          </p:cNvPr>
          <p:cNvSpPr txBox="1"/>
          <p:nvPr/>
        </p:nvSpPr>
        <p:spPr>
          <a:xfrm>
            <a:off x="932527" y="4929400"/>
            <a:ext cx="144000" cy="144000"/>
          </a:xfrm>
          <a:prstGeom prst="rect">
            <a:avLst/>
          </a:prstGeom>
          <a:solidFill>
            <a:srgbClr val="00FF00"/>
          </a:solidFill>
          <a:ln>
            <a:solidFill>
              <a:srgbClr val="00FF00"/>
            </a:solidFill>
          </a:ln>
        </p:spPr>
        <p:txBody>
          <a:bodyPr wrap="square" rtlCol="0">
            <a:spAutoFit/>
          </a:bodyPr>
          <a:lstStyle/>
          <a:p>
            <a:endParaRPr lang="it-IT" dirty="0"/>
          </a:p>
        </p:txBody>
      </p:sp>
      <p:sp>
        <p:nvSpPr>
          <p:cNvPr id="82" name="Rettangolo 81">
            <a:extLst>
              <a:ext uri="{FF2B5EF4-FFF2-40B4-BE49-F238E27FC236}">
                <a16:creationId xmlns:a16="http://schemas.microsoft.com/office/drawing/2014/main" xmlns="" id="{E233C360-46A3-7645-BAD3-4B73EF4B3A4C}"/>
              </a:ext>
            </a:extLst>
          </p:cNvPr>
          <p:cNvSpPr/>
          <p:nvPr/>
        </p:nvSpPr>
        <p:spPr>
          <a:xfrm>
            <a:off x="1217461" y="4252483"/>
            <a:ext cx="678391"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Overlap</a:t>
            </a:r>
          </a:p>
        </p:txBody>
      </p:sp>
      <p:sp>
        <p:nvSpPr>
          <p:cNvPr id="83" name="Rettangolo 82">
            <a:extLst>
              <a:ext uri="{FF2B5EF4-FFF2-40B4-BE49-F238E27FC236}">
                <a16:creationId xmlns:a16="http://schemas.microsoft.com/office/drawing/2014/main" xmlns="" id="{74599743-E51D-8748-BB06-545E63DB2DAC}"/>
              </a:ext>
            </a:extLst>
          </p:cNvPr>
          <p:cNvSpPr/>
          <p:nvPr/>
        </p:nvSpPr>
        <p:spPr>
          <a:xfrm>
            <a:off x="1221974" y="4561718"/>
            <a:ext cx="647934"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20 ALS</a:t>
            </a:r>
          </a:p>
        </p:txBody>
      </p:sp>
      <p:sp>
        <p:nvSpPr>
          <p:cNvPr id="84" name="Rettangolo 83">
            <a:extLst>
              <a:ext uri="{FF2B5EF4-FFF2-40B4-BE49-F238E27FC236}">
                <a16:creationId xmlns:a16="http://schemas.microsoft.com/office/drawing/2014/main" xmlns="" id="{8A75BD0B-0A03-8241-9743-D9EADF26259C}"/>
              </a:ext>
            </a:extLst>
          </p:cNvPr>
          <p:cNvSpPr/>
          <p:nvPr/>
        </p:nvSpPr>
        <p:spPr>
          <a:xfrm>
            <a:off x="1216852" y="4871448"/>
            <a:ext cx="647934"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25 ALS</a:t>
            </a:r>
          </a:p>
        </p:txBody>
      </p:sp>
      <p:pic>
        <p:nvPicPr>
          <p:cNvPr id="77" name="Immagine 76">
            <a:extLst>
              <a:ext uri="{FF2B5EF4-FFF2-40B4-BE49-F238E27FC236}">
                <a16:creationId xmlns:a16="http://schemas.microsoft.com/office/drawing/2014/main" xmlns="" id="{AED42419-2992-4BE8-8C5D-136F0410D7A7}"/>
              </a:ext>
            </a:extLst>
          </p:cNvPr>
          <p:cNvPicPr>
            <a:picLocks noChangeAspect="1"/>
          </p:cNvPicPr>
          <p:nvPr/>
        </p:nvPicPr>
        <p:blipFill rotWithShape="1">
          <a:blip r:embed="rId9"/>
          <a:srcRect t="67107"/>
          <a:stretch/>
        </p:blipFill>
        <p:spPr>
          <a:xfrm>
            <a:off x="7217386" y="3711130"/>
            <a:ext cx="1518988" cy="76974"/>
          </a:xfrm>
          <a:prstGeom prst="rect">
            <a:avLst/>
          </a:prstGeom>
        </p:spPr>
      </p:pic>
      <p:pic>
        <p:nvPicPr>
          <p:cNvPr id="9" name="Immagine 8"/>
          <p:cNvPicPr>
            <a:picLocks noChangeAspect="1"/>
          </p:cNvPicPr>
          <p:nvPr/>
        </p:nvPicPr>
        <p:blipFill rotWithShape="1">
          <a:blip r:embed="rId10">
            <a:extLst>
              <a:ext uri="{28A0092B-C50C-407E-A947-70E740481C1C}">
                <a14:useLocalDpi xmlns:a14="http://schemas.microsoft.com/office/drawing/2010/main" val="0"/>
              </a:ext>
            </a:extLst>
          </a:blip>
          <a:srcRect t="6603"/>
          <a:stretch/>
        </p:blipFill>
        <p:spPr>
          <a:xfrm>
            <a:off x="1107500" y="677331"/>
            <a:ext cx="1609674" cy="1381853"/>
          </a:xfrm>
          <a:prstGeom prst="rect">
            <a:avLst/>
          </a:prstGeom>
        </p:spPr>
      </p:pic>
      <p:sp>
        <p:nvSpPr>
          <p:cNvPr id="21" name="Rettangolo 20">
            <a:extLst>
              <a:ext uri="{FF2B5EF4-FFF2-40B4-BE49-F238E27FC236}">
                <a16:creationId xmlns:a16="http://schemas.microsoft.com/office/drawing/2014/main" xmlns="" id="{9015D610-CE9F-F74C-A3A7-25B8CA59C14F}"/>
              </a:ext>
            </a:extLst>
          </p:cNvPr>
          <p:cNvSpPr/>
          <p:nvPr/>
        </p:nvSpPr>
        <p:spPr>
          <a:xfrm>
            <a:off x="2573474" y="685601"/>
            <a:ext cx="904415" cy="430887"/>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Dorsal ant. </a:t>
            </a:r>
          </a:p>
          <a:p>
            <a:r>
              <a:rPr lang="en-GB" sz="1100" dirty="0">
                <a:solidFill>
                  <a:schemeClr val="bg1"/>
                </a:solidFill>
                <a:latin typeface="Arial" panose="020B0604020202020204" pitchFamily="34" charset="0"/>
                <a:cs typeface="Arial" panose="020B0604020202020204" pitchFamily="34" charset="0"/>
              </a:rPr>
              <a:t>cingulum</a:t>
            </a:r>
          </a:p>
        </p:txBody>
      </p:sp>
      <p:cxnSp>
        <p:nvCxnSpPr>
          <p:cNvPr id="20" name="Connettore 2 19">
            <a:extLst>
              <a:ext uri="{FF2B5EF4-FFF2-40B4-BE49-F238E27FC236}">
                <a16:creationId xmlns:a16="http://schemas.microsoft.com/office/drawing/2014/main" xmlns="" id="{745D123F-8E09-CC4E-8261-5C1BB6DD78A3}"/>
              </a:ext>
            </a:extLst>
          </p:cNvPr>
          <p:cNvCxnSpPr>
            <a:cxnSpLocks/>
          </p:cNvCxnSpPr>
          <p:nvPr/>
        </p:nvCxnSpPr>
        <p:spPr>
          <a:xfrm flipH="1">
            <a:off x="2448088" y="935110"/>
            <a:ext cx="191066" cy="53689"/>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2" name="CasellaDiTesto 21">
            <a:extLst>
              <a:ext uri="{FF2B5EF4-FFF2-40B4-BE49-F238E27FC236}">
                <a16:creationId xmlns:a16="http://schemas.microsoft.com/office/drawing/2014/main" xmlns="" id="{41AA25FA-5B68-0A4D-BD18-7B5CF3470C56}"/>
              </a:ext>
            </a:extLst>
          </p:cNvPr>
          <p:cNvSpPr txBox="1"/>
          <p:nvPr/>
        </p:nvSpPr>
        <p:spPr>
          <a:xfrm>
            <a:off x="1190242" y="636914"/>
            <a:ext cx="216738" cy="279939"/>
          </a:xfrm>
          <a:prstGeom prst="rect">
            <a:avLst/>
          </a:prstGeom>
          <a:noFill/>
        </p:spPr>
        <p:txBody>
          <a:bodyPr wrap="square" rtlCol="0">
            <a:spAutoFit/>
          </a:bodyPr>
          <a:lstStyle/>
          <a:p>
            <a:r>
              <a:rPr lang="en-GB" sz="1000" b="1" dirty="0">
                <a:solidFill>
                  <a:schemeClr val="bg1"/>
                </a:solidFill>
                <a:latin typeface="Arial" panose="020B0604020202020204" pitchFamily="34" charset="0"/>
                <a:cs typeface="Arial" panose="020B0604020202020204" pitchFamily="34" charset="0"/>
              </a:rPr>
              <a:t>L</a:t>
            </a:r>
          </a:p>
        </p:txBody>
      </p:sp>
      <p:sp>
        <p:nvSpPr>
          <p:cNvPr id="32" name="Rettangolo 31">
            <a:extLst>
              <a:ext uri="{FF2B5EF4-FFF2-40B4-BE49-F238E27FC236}">
                <a16:creationId xmlns:a16="http://schemas.microsoft.com/office/drawing/2014/main" xmlns="" id="{72D78254-0D25-ED40-B2CD-B0F020EF4DD8}"/>
              </a:ext>
            </a:extLst>
          </p:cNvPr>
          <p:cNvSpPr/>
          <p:nvPr/>
        </p:nvSpPr>
        <p:spPr>
          <a:xfrm>
            <a:off x="2058388" y="509991"/>
            <a:ext cx="437940" cy="246221"/>
          </a:xfrm>
          <a:prstGeom prst="rect">
            <a:avLst/>
          </a:prstGeom>
        </p:spPr>
        <p:txBody>
          <a:bodyPr wrap="none">
            <a:spAutoFit/>
          </a:bodyPr>
          <a:lstStyle/>
          <a:p>
            <a:r>
              <a:rPr lang="en-GB" sz="1000" dirty="0">
                <a:solidFill>
                  <a:schemeClr val="bg1"/>
                </a:solidFill>
                <a:latin typeface="Arial" panose="020B0604020202020204" pitchFamily="34" charset="0"/>
                <a:cs typeface="Arial" panose="020B0604020202020204" pitchFamily="34" charset="0"/>
              </a:rPr>
              <a:t>x=-6</a:t>
            </a:r>
          </a:p>
        </p:txBody>
      </p:sp>
      <p:pic>
        <p:nvPicPr>
          <p:cNvPr id="18" name="Immagine 17"/>
          <p:cNvPicPr>
            <a:picLocks noChangeAspect="1"/>
          </p:cNvPicPr>
          <p:nvPr/>
        </p:nvPicPr>
        <p:blipFill rotWithShape="1">
          <a:blip r:embed="rId11">
            <a:extLst>
              <a:ext uri="{28A0092B-C50C-407E-A947-70E740481C1C}">
                <a14:useLocalDpi xmlns:a14="http://schemas.microsoft.com/office/drawing/2010/main" val="0"/>
              </a:ext>
            </a:extLst>
          </a:blip>
          <a:srcRect t="9399"/>
          <a:stretch/>
        </p:blipFill>
        <p:spPr>
          <a:xfrm>
            <a:off x="683168" y="2442127"/>
            <a:ext cx="1613379" cy="1411676"/>
          </a:xfrm>
          <a:prstGeom prst="rect">
            <a:avLst/>
          </a:prstGeom>
        </p:spPr>
      </p:pic>
      <p:cxnSp>
        <p:nvCxnSpPr>
          <p:cNvPr id="10" name="Connettore 2 9">
            <a:extLst>
              <a:ext uri="{FF2B5EF4-FFF2-40B4-BE49-F238E27FC236}">
                <a16:creationId xmlns:a16="http://schemas.microsoft.com/office/drawing/2014/main" xmlns="" id="{1BDC5145-6605-0048-AD06-ACA3A9BBA47E}"/>
              </a:ext>
            </a:extLst>
          </p:cNvPr>
          <p:cNvCxnSpPr>
            <a:cxnSpLocks/>
          </p:cNvCxnSpPr>
          <p:nvPr/>
        </p:nvCxnSpPr>
        <p:spPr>
          <a:xfrm flipH="1">
            <a:off x="1704003" y="2274438"/>
            <a:ext cx="185170" cy="232748"/>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a:extLst>
              <a:ext uri="{FF2B5EF4-FFF2-40B4-BE49-F238E27FC236}">
                <a16:creationId xmlns:a16="http://schemas.microsoft.com/office/drawing/2014/main" xmlns="" id="{20C970C2-1559-8F4D-AE7F-45EA870320C9}"/>
              </a:ext>
            </a:extLst>
          </p:cNvPr>
          <p:cNvSpPr txBox="1"/>
          <p:nvPr/>
        </p:nvSpPr>
        <p:spPr>
          <a:xfrm>
            <a:off x="591530" y="2453929"/>
            <a:ext cx="294487" cy="279939"/>
          </a:xfrm>
          <a:prstGeom prst="rect">
            <a:avLst/>
          </a:prstGeom>
          <a:noFill/>
        </p:spPr>
        <p:txBody>
          <a:bodyPr wrap="none" rtlCol="0">
            <a:spAutoFit/>
          </a:bodyPr>
          <a:lstStyle/>
          <a:p>
            <a:r>
              <a:rPr lang="en-GB" sz="1000" b="1" dirty="0">
                <a:solidFill>
                  <a:schemeClr val="bg1"/>
                </a:solidFill>
                <a:latin typeface="Arial" panose="020B0604020202020204" pitchFamily="34" charset="0"/>
                <a:cs typeface="Arial" panose="020B0604020202020204" pitchFamily="34" charset="0"/>
              </a:rPr>
              <a:t>L</a:t>
            </a:r>
          </a:p>
        </p:txBody>
      </p:sp>
      <p:sp>
        <p:nvSpPr>
          <p:cNvPr id="34" name="Rettangolo 33">
            <a:extLst>
              <a:ext uri="{FF2B5EF4-FFF2-40B4-BE49-F238E27FC236}">
                <a16:creationId xmlns:a16="http://schemas.microsoft.com/office/drawing/2014/main" xmlns="" id="{B6BB8BFB-EDF4-2D4D-8B17-1EC7074C5EB4}"/>
              </a:ext>
            </a:extLst>
          </p:cNvPr>
          <p:cNvSpPr/>
          <p:nvPr/>
        </p:nvSpPr>
        <p:spPr>
          <a:xfrm>
            <a:off x="1119664" y="2234807"/>
            <a:ext cx="508473" cy="246221"/>
          </a:xfrm>
          <a:prstGeom prst="rect">
            <a:avLst/>
          </a:prstGeom>
        </p:spPr>
        <p:txBody>
          <a:bodyPr wrap="none">
            <a:spAutoFit/>
          </a:bodyPr>
          <a:lstStyle/>
          <a:p>
            <a:r>
              <a:rPr lang="en-GB" sz="1000" dirty="0">
                <a:solidFill>
                  <a:schemeClr val="bg1"/>
                </a:solidFill>
                <a:latin typeface="Arial" panose="020B0604020202020204" pitchFamily="34" charset="0"/>
                <a:cs typeface="Arial" panose="020B0604020202020204" pitchFamily="34" charset="0"/>
              </a:rPr>
              <a:t>x=-22</a:t>
            </a:r>
          </a:p>
        </p:txBody>
      </p:sp>
      <p:pic>
        <p:nvPicPr>
          <p:cNvPr id="23" name="Immagine 22"/>
          <p:cNvPicPr>
            <a:picLocks noChangeAspect="1"/>
          </p:cNvPicPr>
          <p:nvPr/>
        </p:nvPicPr>
        <p:blipFill rotWithShape="1">
          <a:blip r:embed="rId12">
            <a:extLst>
              <a:ext uri="{28A0092B-C50C-407E-A947-70E740481C1C}">
                <a14:useLocalDpi xmlns:a14="http://schemas.microsoft.com/office/drawing/2010/main" val="0"/>
              </a:ext>
            </a:extLst>
          </a:blip>
          <a:srcRect t="10582"/>
          <a:stretch/>
        </p:blipFill>
        <p:spPr>
          <a:xfrm>
            <a:off x="2296950" y="2460935"/>
            <a:ext cx="1603116" cy="1405215"/>
          </a:xfrm>
          <a:prstGeom prst="rect">
            <a:avLst/>
          </a:prstGeom>
        </p:spPr>
      </p:pic>
      <p:sp>
        <p:nvSpPr>
          <p:cNvPr id="68" name="CasellaDiTesto 21">
            <a:extLst>
              <a:ext uri="{FF2B5EF4-FFF2-40B4-BE49-F238E27FC236}">
                <a16:creationId xmlns:a16="http://schemas.microsoft.com/office/drawing/2014/main" xmlns="" id="{CBF7BC93-50CA-F149-AD34-CAA823B7F309}"/>
              </a:ext>
            </a:extLst>
          </p:cNvPr>
          <p:cNvSpPr txBox="1"/>
          <p:nvPr/>
        </p:nvSpPr>
        <p:spPr>
          <a:xfrm>
            <a:off x="3168195" y="3590838"/>
            <a:ext cx="1935553" cy="215444"/>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z="800" b="1" dirty="0">
                <a:solidFill>
                  <a:schemeClr val="bg1"/>
                </a:solidFill>
                <a:latin typeface="Arial" panose="020B0604020202020204" pitchFamily="34" charset="0"/>
                <a:cs typeface="Arial" panose="020B0604020202020204" pitchFamily="34" charset="0"/>
              </a:rPr>
              <a:t>0.05       	                          &lt;0.001</a:t>
            </a:r>
            <a:endParaRPr lang="en-US" sz="800" b="1" dirty="0">
              <a:solidFill>
                <a:schemeClr val="bg1"/>
              </a:solidFill>
              <a:latin typeface="Arial" panose="020B0604020202020204" pitchFamily="34" charset="0"/>
              <a:cs typeface="Arial" panose="020B0604020202020204" pitchFamily="34" charset="0"/>
            </a:endParaRPr>
          </a:p>
        </p:txBody>
      </p:sp>
      <p:pic>
        <p:nvPicPr>
          <p:cNvPr id="75" name="Immagine 74">
            <a:extLst>
              <a:ext uri="{FF2B5EF4-FFF2-40B4-BE49-F238E27FC236}">
                <a16:creationId xmlns:a16="http://schemas.microsoft.com/office/drawing/2014/main" xmlns="" id="{AED42419-2992-4BE8-8C5D-136F0410D7A7}"/>
              </a:ext>
            </a:extLst>
          </p:cNvPr>
          <p:cNvPicPr>
            <a:picLocks noChangeAspect="1"/>
          </p:cNvPicPr>
          <p:nvPr/>
        </p:nvPicPr>
        <p:blipFill rotWithShape="1">
          <a:blip r:embed="rId9"/>
          <a:srcRect t="67107"/>
          <a:stretch/>
        </p:blipFill>
        <p:spPr>
          <a:xfrm>
            <a:off x="3246644" y="3793528"/>
            <a:ext cx="1518988" cy="76974"/>
          </a:xfrm>
          <a:prstGeom prst="rect">
            <a:avLst/>
          </a:prstGeom>
        </p:spPr>
      </p:pic>
      <p:sp>
        <p:nvSpPr>
          <p:cNvPr id="35" name="Rettangolo 34">
            <a:extLst>
              <a:ext uri="{FF2B5EF4-FFF2-40B4-BE49-F238E27FC236}">
                <a16:creationId xmlns:a16="http://schemas.microsoft.com/office/drawing/2014/main" xmlns="" id="{1C1CF378-DF21-0943-A2F2-FF565304EBBD}"/>
              </a:ext>
            </a:extLst>
          </p:cNvPr>
          <p:cNvSpPr/>
          <p:nvPr/>
        </p:nvSpPr>
        <p:spPr>
          <a:xfrm>
            <a:off x="2720870" y="2227146"/>
            <a:ext cx="508473" cy="246221"/>
          </a:xfrm>
          <a:prstGeom prst="rect">
            <a:avLst/>
          </a:prstGeom>
        </p:spPr>
        <p:txBody>
          <a:bodyPr wrap="none">
            <a:spAutoFit/>
          </a:bodyPr>
          <a:lstStyle/>
          <a:p>
            <a:r>
              <a:rPr lang="en-GB" sz="1000">
                <a:solidFill>
                  <a:schemeClr val="bg1"/>
                </a:solidFill>
                <a:latin typeface="Arial" panose="020B0604020202020204" pitchFamily="34" charset="0"/>
                <a:cs typeface="Arial" panose="020B0604020202020204" pitchFamily="34" charset="0"/>
              </a:rPr>
              <a:t>x=-18</a:t>
            </a:r>
            <a:endParaRPr lang="en-GB" sz="1000" dirty="0">
              <a:solidFill>
                <a:schemeClr val="bg1"/>
              </a:solidFill>
              <a:latin typeface="Arial" panose="020B0604020202020204" pitchFamily="34" charset="0"/>
              <a:cs typeface="Arial" panose="020B0604020202020204" pitchFamily="34" charset="0"/>
            </a:endParaRPr>
          </a:p>
        </p:txBody>
      </p:sp>
      <p:sp>
        <p:nvSpPr>
          <p:cNvPr id="17" name="CasellaDiTesto 16">
            <a:extLst>
              <a:ext uri="{FF2B5EF4-FFF2-40B4-BE49-F238E27FC236}">
                <a16:creationId xmlns:a16="http://schemas.microsoft.com/office/drawing/2014/main" xmlns="" id="{D720B2C6-14B6-DF42-BE1E-538EF4BB675E}"/>
              </a:ext>
            </a:extLst>
          </p:cNvPr>
          <p:cNvSpPr txBox="1"/>
          <p:nvPr/>
        </p:nvSpPr>
        <p:spPr>
          <a:xfrm>
            <a:off x="2328465" y="2473526"/>
            <a:ext cx="294487" cy="279939"/>
          </a:xfrm>
          <a:prstGeom prst="rect">
            <a:avLst/>
          </a:prstGeom>
          <a:noFill/>
        </p:spPr>
        <p:txBody>
          <a:bodyPr wrap="none" rtlCol="0">
            <a:spAutoFit/>
          </a:bodyPr>
          <a:lstStyle/>
          <a:p>
            <a:r>
              <a:rPr lang="en-GB" sz="1000" b="1" dirty="0">
                <a:solidFill>
                  <a:schemeClr val="bg1"/>
                </a:solidFill>
                <a:latin typeface="Arial" panose="020B0604020202020204" pitchFamily="34" charset="0"/>
                <a:cs typeface="Arial" panose="020B0604020202020204" pitchFamily="34" charset="0"/>
              </a:rPr>
              <a:t>L</a:t>
            </a:r>
          </a:p>
        </p:txBody>
      </p:sp>
      <p:cxnSp>
        <p:nvCxnSpPr>
          <p:cNvPr id="7" name="Connettore 2 6">
            <a:extLst>
              <a:ext uri="{FF2B5EF4-FFF2-40B4-BE49-F238E27FC236}">
                <a16:creationId xmlns:a16="http://schemas.microsoft.com/office/drawing/2014/main" xmlns="" id="{A2B4BF42-DAC5-304E-B9F6-FF2FE59BB2A9}"/>
              </a:ext>
            </a:extLst>
          </p:cNvPr>
          <p:cNvCxnSpPr>
            <a:cxnSpLocks/>
          </p:cNvCxnSpPr>
          <p:nvPr/>
        </p:nvCxnSpPr>
        <p:spPr>
          <a:xfrm flipH="1">
            <a:off x="3535352" y="2278990"/>
            <a:ext cx="65810" cy="304956"/>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9950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CasellaDiTesto 42">
            <a:extLst>
              <a:ext uri="{FF2B5EF4-FFF2-40B4-BE49-F238E27FC236}">
                <a16:creationId xmlns:a16="http://schemas.microsoft.com/office/drawing/2014/main" xmlns="" id="{43FEF6E8-D9A3-9C42-8F46-F4F3512BBE9B}"/>
              </a:ext>
            </a:extLst>
          </p:cNvPr>
          <p:cNvSpPr txBox="1"/>
          <p:nvPr/>
        </p:nvSpPr>
        <p:spPr>
          <a:xfrm>
            <a:off x="514944" y="5405034"/>
            <a:ext cx="7448839" cy="1384995"/>
          </a:xfrm>
          <a:prstGeom prst="rect">
            <a:avLst/>
          </a:prstGeom>
          <a:noFill/>
        </p:spPr>
        <p:txBody>
          <a:bodyPr wrap="square" rtlCol="0">
            <a:spAutoFit/>
          </a:bodyPr>
          <a:lstStyle/>
          <a:p>
            <a:pPr algn="just"/>
            <a:r>
              <a:rPr lang="en-GB" sz="1200" b="1" dirty="0">
                <a:latin typeface="Arial" panose="020B0604020202020204" pitchFamily="34" charset="0"/>
                <a:cs typeface="Arial" panose="020B0604020202020204" pitchFamily="34" charset="0"/>
              </a:rPr>
              <a:t>Figure A.3.</a:t>
            </a:r>
            <a:r>
              <a:rPr lang="en-GB" sz="1200"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Seed-based functional connectivity analysis </a:t>
            </a:r>
            <a:r>
              <a:rPr lang="en-GB" sz="1200" dirty="0">
                <a:latin typeface="Arial" panose="020B0604020202020204" pitchFamily="34" charset="0"/>
                <a:cs typeface="Arial" panose="020B0604020202020204" pitchFamily="34" charset="0"/>
              </a:rPr>
              <a:t>rerun excluding 2 patients with C9orf72 mutation and 3 patients with </a:t>
            </a:r>
            <a:r>
              <a:rPr lang="en-GB" sz="1200" dirty="0" err="1">
                <a:latin typeface="Arial" panose="020B0604020202020204" pitchFamily="34" charset="0"/>
                <a:cs typeface="Arial" panose="020B0604020202020204" pitchFamily="34" charset="0"/>
              </a:rPr>
              <a:t>behavioral</a:t>
            </a:r>
            <a:r>
              <a:rPr lang="en-GB" sz="1200" dirty="0">
                <a:latin typeface="Arial" panose="020B0604020202020204" pitchFamily="34" charset="0"/>
                <a:cs typeface="Arial" panose="020B0604020202020204" pitchFamily="34" charset="0"/>
              </a:rPr>
              <a:t> impairment</a:t>
            </a:r>
            <a:r>
              <a:rPr lang="en-US" sz="1200" dirty="0">
                <a:latin typeface="Arial" panose="020B0604020202020204" pitchFamily="34" charset="0"/>
                <a:cs typeface="Arial" panose="020B0604020202020204" pitchFamily="34" charset="0"/>
              </a:rPr>
              <a:t>. Regions where ALS patients showed enhanced (cold colors) or reduced (warm colors) functional connectivity with the left and right middle frontal gyrus (MFG) compared to healthy controls at baseline (A) and at follow-up (</a:t>
            </a:r>
            <a:r>
              <a:rPr lang="en-US" sz="1200" dirty="0" smtClean="0">
                <a:latin typeface="Arial" panose="020B0604020202020204" pitchFamily="34" charset="0"/>
                <a:cs typeface="Arial" panose="020B0604020202020204" pitchFamily="34" charset="0"/>
              </a:rPr>
              <a:t>6 </a:t>
            </a:r>
            <a:r>
              <a:rPr lang="en-US" sz="1200" dirty="0">
                <a:latin typeface="Arial" panose="020B0604020202020204" pitchFamily="34" charset="0"/>
                <a:cs typeface="Arial" panose="020B0604020202020204" pitchFamily="34" charset="0"/>
              </a:rPr>
              <a:t>month) (B). Results are overlaid on the Montreal Neurological Institute (MNI) standard brain and displayed at p&lt;0.05 Family-wise error corrected for multiple comparisons at a cluster level. </a:t>
            </a:r>
            <a:r>
              <a:rPr lang="en-US" sz="1200" dirty="0" err="1">
                <a:latin typeface="Arial" panose="020B0604020202020204" pitchFamily="34" charset="0"/>
                <a:cs typeface="Arial" panose="020B0604020202020204" pitchFamily="34" charset="0"/>
              </a:rPr>
              <a:t>X,y,z</a:t>
            </a:r>
            <a:r>
              <a:rPr lang="en-US" sz="1200" dirty="0">
                <a:latin typeface="Arial" panose="020B0604020202020204" pitchFamily="34" charset="0"/>
                <a:cs typeface="Arial" panose="020B0604020202020204" pitchFamily="34" charset="0"/>
              </a:rPr>
              <a:t> values denotes MNI coordinates. Color bar represents Z values. </a:t>
            </a:r>
            <a:endParaRPr lang="it-IT" sz="1200" dirty="0">
              <a:latin typeface="Arial" panose="020B0604020202020204" pitchFamily="34" charset="0"/>
              <a:cs typeface="Arial" panose="020B0604020202020204" pitchFamily="34" charset="0"/>
            </a:endParaRPr>
          </a:p>
          <a:p>
            <a:pPr algn="just"/>
            <a:endParaRPr lang="it-IT" sz="1200" dirty="0">
              <a:latin typeface="Arial" panose="020B0604020202020204" pitchFamily="34" charset="0"/>
              <a:cs typeface="Arial" panose="020B0604020202020204" pitchFamily="34" charset="0"/>
            </a:endParaRPr>
          </a:p>
        </p:txBody>
      </p:sp>
      <p:sp>
        <p:nvSpPr>
          <p:cNvPr id="77" name="Rettangolo 76">
            <a:extLst>
              <a:ext uri="{FF2B5EF4-FFF2-40B4-BE49-F238E27FC236}">
                <a16:creationId xmlns:a16="http://schemas.microsoft.com/office/drawing/2014/main" xmlns="" id="{7E02E40B-34BA-4282-969E-5EC1BB8BB348}"/>
              </a:ext>
            </a:extLst>
          </p:cNvPr>
          <p:cNvSpPr/>
          <p:nvPr/>
        </p:nvSpPr>
        <p:spPr>
          <a:xfrm>
            <a:off x="642251" y="257514"/>
            <a:ext cx="7321534" cy="5099731"/>
          </a:xfrm>
          <a:prstGeom prst="rect">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50000"/>
              </a:spcBef>
            </a:pPr>
            <a:endParaRPr lang="en-GB" altLang="it-IT" b="1" dirty="0">
              <a:solidFill>
                <a:schemeClr val="bg1"/>
              </a:solidFill>
              <a:latin typeface="Arial" panose="020B0604020202020204" pitchFamily="34" charset="0"/>
              <a:cs typeface="Arial" panose="020B0604020202020204" pitchFamily="34" charset="0"/>
            </a:endParaRPr>
          </a:p>
        </p:txBody>
      </p:sp>
      <p:sp>
        <p:nvSpPr>
          <p:cNvPr id="78" name="CasellaDiTesto 77">
            <a:extLst>
              <a:ext uri="{FF2B5EF4-FFF2-40B4-BE49-F238E27FC236}">
                <a16:creationId xmlns:a16="http://schemas.microsoft.com/office/drawing/2014/main" xmlns="" id="{5D498D38-5EF5-41FA-9C4C-D93A77B56B72}"/>
              </a:ext>
            </a:extLst>
          </p:cNvPr>
          <p:cNvSpPr txBox="1"/>
          <p:nvPr/>
        </p:nvSpPr>
        <p:spPr>
          <a:xfrm>
            <a:off x="872187" y="806768"/>
            <a:ext cx="502813" cy="276275"/>
          </a:xfrm>
          <a:prstGeom prst="rect">
            <a:avLst/>
          </a:prstGeom>
          <a:noFill/>
        </p:spPr>
        <p:txBody>
          <a:bodyPr wrap="square" rtlCol="0">
            <a:spAutoFit/>
          </a:bodyPr>
          <a:lstStyle/>
          <a:p>
            <a:r>
              <a:rPr lang="en-GB" sz="1001" b="1" dirty="0">
                <a:solidFill>
                  <a:schemeClr val="bg1"/>
                </a:solidFill>
                <a:latin typeface="Arial" panose="020B0604020202020204" pitchFamily="34" charset="0"/>
                <a:cs typeface="Arial" panose="020B0604020202020204" pitchFamily="34" charset="0"/>
              </a:rPr>
              <a:t>R</a:t>
            </a:r>
          </a:p>
        </p:txBody>
      </p:sp>
      <p:sp>
        <p:nvSpPr>
          <p:cNvPr id="79" name="Rettangolo 78">
            <a:extLst>
              <a:ext uri="{FF2B5EF4-FFF2-40B4-BE49-F238E27FC236}">
                <a16:creationId xmlns:a16="http://schemas.microsoft.com/office/drawing/2014/main" xmlns="" id="{E52ADDA2-59D0-42E5-B7C1-48F30EB37998}"/>
              </a:ext>
            </a:extLst>
          </p:cNvPr>
          <p:cNvSpPr/>
          <p:nvPr/>
        </p:nvSpPr>
        <p:spPr>
          <a:xfrm>
            <a:off x="1939500" y="4946434"/>
            <a:ext cx="2220733" cy="215315"/>
          </a:xfrm>
          <a:prstGeom prst="rect">
            <a:avLst/>
          </a:prstGeom>
        </p:spPr>
        <p:txBody>
          <a:bodyPr wrap="square">
            <a:spAutoFit/>
          </a:bodyPr>
          <a:lstStyle/>
          <a:p>
            <a:r>
              <a:rPr lang="en-GB" sz="799" b="1" dirty="0">
                <a:solidFill>
                  <a:schemeClr val="bg1"/>
                </a:solidFill>
                <a:latin typeface="Arial" panose="020B0604020202020204" pitchFamily="34" charset="0"/>
                <a:cs typeface="Arial" panose="020B0604020202020204" pitchFamily="34" charset="0"/>
              </a:rPr>
              <a:t>2.3                                               3.5</a:t>
            </a:r>
          </a:p>
        </p:txBody>
      </p:sp>
      <p:cxnSp>
        <p:nvCxnSpPr>
          <p:cNvPr id="80" name="Connettore 1 28">
            <a:extLst>
              <a:ext uri="{FF2B5EF4-FFF2-40B4-BE49-F238E27FC236}">
                <a16:creationId xmlns:a16="http://schemas.microsoft.com/office/drawing/2014/main" xmlns="" id="{0362F6CF-DA79-4213-824B-CC50BBD39DA1}"/>
              </a:ext>
            </a:extLst>
          </p:cNvPr>
          <p:cNvCxnSpPr>
            <a:cxnSpLocks/>
          </p:cNvCxnSpPr>
          <p:nvPr/>
        </p:nvCxnSpPr>
        <p:spPr>
          <a:xfrm flipH="1">
            <a:off x="5279776" y="244549"/>
            <a:ext cx="0" cy="51256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1" name="Immagine 80" descr="Immagine che contiene orologio, sedendo, nero, monitor&#10;&#10;Descrizione generata automaticamente">
            <a:extLst>
              <a:ext uri="{FF2B5EF4-FFF2-40B4-BE49-F238E27FC236}">
                <a16:creationId xmlns:a16="http://schemas.microsoft.com/office/drawing/2014/main" xmlns="" id="{023A6B4B-0BA1-4738-B4CE-539EE043FEFE}"/>
              </a:ext>
            </a:extLst>
          </p:cNvPr>
          <p:cNvPicPr>
            <a:picLocks/>
          </p:cNvPicPr>
          <p:nvPr/>
        </p:nvPicPr>
        <p:blipFill rotWithShape="1">
          <a:blip r:embed="rId2"/>
          <a:srcRect l="6868" t="22529" r="3318" b="52057"/>
          <a:stretch/>
        </p:blipFill>
        <p:spPr>
          <a:xfrm>
            <a:off x="5899862" y="5147894"/>
            <a:ext cx="1520678" cy="76974"/>
          </a:xfrm>
          <a:prstGeom prst="rect">
            <a:avLst/>
          </a:prstGeom>
        </p:spPr>
      </p:pic>
      <p:sp>
        <p:nvSpPr>
          <p:cNvPr id="85" name="Rettangolo 84">
            <a:extLst>
              <a:ext uri="{FF2B5EF4-FFF2-40B4-BE49-F238E27FC236}">
                <a16:creationId xmlns:a16="http://schemas.microsoft.com/office/drawing/2014/main" xmlns="" id="{28970319-F6F4-415E-B1F6-B8BFCBFD3A61}"/>
              </a:ext>
            </a:extLst>
          </p:cNvPr>
          <p:cNvSpPr/>
          <p:nvPr/>
        </p:nvSpPr>
        <p:spPr>
          <a:xfrm>
            <a:off x="5795400" y="4946434"/>
            <a:ext cx="1897867" cy="215315"/>
          </a:xfrm>
          <a:prstGeom prst="rect">
            <a:avLst/>
          </a:prstGeom>
        </p:spPr>
        <p:txBody>
          <a:bodyPr wrap="square">
            <a:spAutoFit/>
          </a:bodyPr>
          <a:lstStyle/>
          <a:p>
            <a:r>
              <a:rPr lang="en-GB" sz="799" b="1" dirty="0">
                <a:solidFill>
                  <a:schemeClr val="bg1"/>
                </a:solidFill>
                <a:latin typeface="Arial" panose="020B0604020202020204" pitchFamily="34" charset="0"/>
                <a:cs typeface="Arial" panose="020B0604020202020204" pitchFamily="34" charset="0"/>
              </a:rPr>
              <a:t>2.3     	                                  4.0</a:t>
            </a:r>
          </a:p>
        </p:txBody>
      </p:sp>
      <p:sp>
        <p:nvSpPr>
          <p:cNvPr id="86" name="CasellaDiTesto 85">
            <a:extLst>
              <a:ext uri="{FF2B5EF4-FFF2-40B4-BE49-F238E27FC236}">
                <a16:creationId xmlns:a16="http://schemas.microsoft.com/office/drawing/2014/main" xmlns="" id="{173E7C1B-03C0-42BD-9ED5-50123E143493}"/>
              </a:ext>
            </a:extLst>
          </p:cNvPr>
          <p:cNvSpPr txBox="1"/>
          <p:nvPr/>
        </p:nvSpPr>
        <p:spPr>
          <a:xfrm>
            <a:off x="657786" y="252166"/>
            <a:ext cx="402462" cy="345165"/>
          </a:xfrm>
          <a:prstGeom prst="rect">
            <a:avLst/>
          </a:prstGeom>
          <a:noFill/>
        </p:spPr>
        <p:txBody>
          <a:bodyPr wrap="square" rtlCol="0">
            <a:spAutoFit/>
          </a:bodyPr>
          <a:lstStyle/>
          <a:p>
            <a:r>
              <a:rPr lang="en-GB" sz="1400" b="1" dirty="0">
                <a:solidFill>
                  <a:schemeClr val="bg1"/>
                </a:solidFill>
                <a:latin typeface="Arial" panose="020B0604020202020204" pitchFamily="34" charset="0"/>
                <a:cs typeface="Arial" panose="020B0604020202020204" pitchFamily="34" charset="0"/>
              </a:rPr>
              <a:t>A</a:t>
            </a:r>
          </a:p>
        </p:txBody>
      </p:sp>
      <p:sp>
        <p:nvSpPr>
          <p:cNvPr id="87" name="CasellaDiTesto 86">
            <a:extLst>
              <a:ext uri="{FF2B5EF4-FFF2-40B4-BE49-F238E27FC236}">
                <a16:creationId xmlns:a16="http://schemas.microsoft.com/office/drawing/2014/main" xmlns="" id="{01194A99-8D99-450C-BF10-07E5CE16142E}"/>
              </a:ext>
            </a:extLst>
          </p:cNvPr>
          <p:cNvSpPr txBox="1"/>
          <p:nvPr/>
        </p:nvSpPr>
        <p:spPr>
          <a:xfrm>
            <a:off x="5350557" y="244549"/>
            <a:ext cx="402462" cy="345165"/>
          </a:xfrm>
          <a:prstGeom prst="rect">
            <a:avLst/>
          </a:prstGeom>
          <a:noFill/>
        </p:spPr>
        <p:txBody>
          <a:bodyPr wrap="square" rtlCol="0">
            <a:spAutoFit/>
          </a:bodyPr>
          <a:lstStyle/>
          <a:p>
            <a:r>
              <a:rPr lang="en-GB" sz="1400" b="1" dirty="0">
                <a:solidFill>
                  <a:schemeClr val="bg1"/>
                </a:solidFill>
                <a:latin typeface="Arial" panose="020B0604020202020204" pitchFamily="34" charset="0"/>
                <a:cs typeface="Arial" panose="020B0604020202020204" pitchFamily="34" charset="0"/>
              </a:rPr>
              <a:t>B</a:t>
            </a:r>
          </a:p>
        </p:txBody>
      </p:sp>
      <p:sp>
        <p:nvSpPr>
          <p:cNvPr id="88" name="Rettangolo 87">
            <a:extLst>
              <a:ext uri="{FF2B5EF4-FFF2-40B4-BE49-F238E27FC236}">
                <a16:creationId xmlns:a16="http://schemas.microsoft.com/office/drawing/2014/main" xmlns="" id="{A5D41029-E3F4-4D12-9725-160A474A9DFD}"/>
              </a:ext>
            </a:extLst>
          </p:cNvPr>
          <p:cNvSpPr/>
          <p:nvPr/>
        </p:nvSpPr>
        <p:spPr>
          <a:xfrm>
            <a:off x="2110167" y="323893"/>
            <a:ext cx="1233352" cy="310648"/>
          </a:xfrm>
          <a:prstGeom prst="rect">
            <a:avLst/>
          </a:prstGeom>
          <a:noFill/>
        </p:spPr>
        <p:txBody>
          <a:bodyPr wrap="square">
            <a:spAutoFit/>
          </a:bodyPr>
          <a:lstStyle/>
          <a:p>
            <a:pPr algn="ctr">
              <a:spcBef>
                <a:spcPct val="50000"/>
              </a:spcBef>
            </a:pPr>
            <a:r>
              <a:rPr lang="en-GB" altLang="it-IT" sz="1200" u="sng" dirty="0">
                <a:solidFill>
                  <a:schemeClr val="bg1"/>
                </a:solidFill>
                <a:latin typeface="Arial" panose="020B0604020202020204" pitchFamily="34" charset="0"/>
                <a:cs typeface="Arial" panose="020B0604020202020204" pitchFamily="34" charset="0"/>
              </a:rPr>
              <a:t>Left MFG</a:t>
            </a:r>
          </a:p>
        </p:txBody>
      </p:sp>
      <p:sp>
        <p:nvSpPr>
          <p:cNvPr id="89" name="CasellaDiTesto 88">
            <a:extLst>
              <a:ext uri="{FF2B5EF4-FFF2-40B4-BE49-F238E27FC236}">
                <a16:creationId xmlns:a16="http://schemas.microsoft.com/office/drawing/2014/main" xmlns="" id="{5DE2492A-6CF3-4A60-9497-3C10DA6BE6BA}"/>
              </a:ext>
            </a:extLst>
          </p:cNvPr>
          <p:cNvSpPr txBox="1"/>
          <p:nvPr/>
        </p:nvSpPr>
        <p:spPr>
          <a:xfrm>
            <a:off x="879132" y="3099878"/>
            <a:ext cx="502813" cy="276275"/>
          </a:xfrm>
          <a:prstGeom prst="rect">
            <a:avLst/>
          </a:prstGeom>
          <a:noFill/>
        </p:spPr>
        <p:txBody>
          <a:bodyPr wrap="square" rtlCol="0">
            <a:spAutoFit/>
          </a:bodyPr>
          <a:lstStyle/>
          <a:p>
            <a:r>
              <a:rPr lang="en-GB" sz="1001" b="1" dirty="0">
                <a:solidFill>
                  <a:schemeClr val="bg1"/>
                </a:solidFill>
                <a:latin typeface="Arial" panose="020B0604020202020204" pitchFamily="34" charset="0"/>
                <a:cs typeface="Arial" panose="020B0604020202020204" pitchFamily="34" charset="0"/>
              </a:rPr>
              <a:t>L</a:t>
            </a:r>
          </a:p>
        </p:txBody>
      </p:sp>
      <p:sp>
        <p:nvSpPr>
          <p:cNvPr id="90" name="Rettangolo 89">
            <a:extLst>
              <a:ext uri="{FF2B5EF4-FFF2-40B4-BE49-F238E27FC236}">
                <a16:creationId xmlns:a16="http://schemas.microsoft.com/office/drawing/2014/main" xmlns="" id="{6D93D831-F43A-492C-9EC4-8D8D17D0AF4E}"/>
              </a:ext>
            </a:extLst>
          </p:cNvPr>
          <p:cNvSpPr/>
          <p:nvPr/>
        </p:nvSpPr>
        <p:spPr>
          <a:xfrm>
            <a:off x="6200176" y="323893"/>
            <a:ext cx="1510204" cy="310648"/>
          </a:xfrm>
          <a:prstGeom prst="rect">
            <a:avLst/>
          </a:prstGeom>
          <a:noFill/>
        </p:spPr>
        <p:txBody>
          <a:bodyPr wrap="square">
            <a:spAutoFit/>
          </a:bodyPr>
          <a:lstStyle/>
          <a:p>
            <a:pPr algn="ctr">
              <a:spcBef>
                <a:spcPct val="50000"/>
              </a:spcBef>
            </a:pPr>
            <a:r>
              <a:rPr lang="en-GB" altLang="it-IT" sz="1200" u="sng" dirty="0">
                <a:solidFill>
                  <a:schemeClr val="bg1"/>
                </a:solidFill>
                <a:latin typeface="Arial" panose="020B0604020202020204" pitchFamily="34" charset="0"/>
                <a:cs typeface="Arial" panose="020B0604020202020204" pitchFamily="34" charset="0"/>
              </a:rPr>
              <a:t>Right MFG</a:t>
            </a:r>
          </a:p>
        </p:txBody>
      </p:sp>
      <p:sp>
        <p:nvSpPr>
          <p:cNvPr id="91" name="Rettangolo 90">
            <a:extLst>
              <a:ext uri="{FF2B5EF4-FFF2-40B4-BE49-F238E27FC236}">
                <a16:creationId xmlns:a16="http://schemas.microsoft.com/office/drawing/2014/main" xmlns="" id="{F850DF46-EFC1-4046-BEB7-95658936F21F}"/>
              </a:ext>
            </a:extLst>
          </p:cNvPr>
          <p:cNvSpPr/>
          <p:nvPr/>
        </p:nvSpPr>
        <p:spPr>
          <a:xfrm>
            <a:off x="1415476" y="591907"/>
            <a:ext cx="617803" cy="276275"/>
          </a:xfrm>
          <a:prstGeom prst="rect">
            <a:avLst/>
          </a:prstGeom>
        </p:spPr>
        <p:txBody>
          <a:bodyPr wrap="square">
            <a:spAutoFit/>
          </a:bodyPr>
          <a:lstStyle/>
          <a:p>
            <a:r>
              <a:rPr lang="en-GB" sz="1001" dirty="0">
                <a:solidFill>
                  <a:schemeClr val="bg1"/>
                </a:solidFill>
                <a:latin typeface="Arial" panose="020B0604020202020204" pitchFamily="34" charset="0"/>
                <a:cs typeface="Arial" panose="020B0604020202020204" pitchFamily="34" charset="0"/>
              </a:rPr>
              <a:t>y=-38</a:t>
            </a:r>
          </a:p>
        </p:txBody>
      </p:sp>
      <p:pic>
        <p:nvPicPr>
          <p:cNvPr id="92" name="Immagine 91">
            <a:extLst>
              <a:ext uri="{FF2B5EF4-FFF2-40B4-BE49-F238E27FC236}">
                <a16:creationId xmlns:a16="http://schemas.microsoft.com/office/drawing/2014/main" xmlns="" id="{AED42419-2992-4BE8-8C5D-136F0410D7A7}"/>
              </a:ext>
            </a:extLst>
          </p:cNvPr>
          <p:cNvPicPr>
            <a:picLocks noChangeAspect="1"/>
          </p:cNvPicPr>
          <p:nvPr/>
        </p:nvPicPr>
        <p:blipFill rotWithShape="1">
          <a:blip r:embed="rId3"/>
          <a:srcRect t="67107"/>
          <a:stretch/>
        </p:blipFill>
        <p:spPr>
          <a:xfrm>
            <a:off x="2079947" y="5147894"/>
            <a:ext cx="1518988" cy="76974"/>
          </a:xfrm>
          <a:prstGeom prst="rect">
            <a:avLst/>
          </a:prstGeom>
        </p:spPr>
      </p:pic>
      <p:pic>
        <p:nvPicPr>
          <p:cNvPr id="93" name="Immagine 92" descr="Immagine che contiene torta, sedendo, tavolo, frutta&#10;&#10;Descrizione generata automaticamente">
            <a:extLst>
              <a:ext uri="{FF2B5EF4-FFF2-40B4-BE49-F238E27FC236}">
                <a16:creationId xmlns:a16="http://schemas.microsoft.com/office/drawing/2014/main" xmlns="" id="{A8CDAAE9-D1C7-41E8-9123-ADBCDD7CB4A8}"/>
              </a:ext>
            </a:extLst>
          </p:cNvPr>
          <p:cNvPicPr>
            <a:picLocks noChangeAspect="1"/>
          </p:cNvPicPr>
          <p:nvPr/>
        </p:nvPicPr>
        <p:blipFill>
          <a:blip r:embed="rId4"/>
          <a:stretch>
            <a:fillRect/>
          </a:stretch>
        </p:blipFill>
        <p:spPr>
          <a:xfrm>
            <a:off x="1084583" y="803654"/>
            <a:ext cx="1433695" cy="1363781"/>
          </a:xfrm>
          <a:prstGeom prst="rect">
            <a:avLst/>
          </a:prstGeom>
        </p:spPr>
      </p:pic>
      <p:cxnSp>
        <p:nvCxnSpPr>
          <p:cNvPr id="94" name="Connettore 2 93">
            <a:extLst>
              <a:ext uri="{FF2B5EF4-FFF2-40B4-BE49-F238E27FC236}">
                <a16:creationId xmlns:a16="http://schemas.microsoft.com/office/drawing/2014/main" xmlns="" id="{9DA2DC15-74A6-4820-9F3A-E1C7EA871EF0}"/>
              </a:ext>
            </a:extLst>
          </p:cNvPr>
          <p:cNvCxnSpPr>
            <a:cxnSpLocks/>
          </p:cNvCxnSpPr>
          <p:nvPr/>
        </p:nvCxnSpPr>
        <p:spPr>
          <a:xfrm flipH="1" flipV="1">
            <a:off x="1415478" y="1356655"/>
            <a:ext cx="439002" cy="68588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95" name="Rettangolo 94">
            <a:extLst>
              <a:ext uri="{FF2B5EF4-FFF2-40B4-BE49-F238E27FC236}">
                <a16:creationId xmlns:a16="http://schemas.microsoft.com/office/drawing/2014/main" xmlns="" id="{5B6401C9-F757-45BF-BE90-A9330CC80BC6}"/>
              </a:ext>
            </a:extLst>
          </p:cNvPr>
          <p:cNvSpPr/>
          <p:nvPr/>
        </p:nvSpPr>
        <p:spPr>
          <a:xfrm>
            <a:off x="1308588" y="2085639"/>
            <a:ext cx="1233352" cy="293533"/>
          </a:xfrm>
          <a:prstGeom prst="rect">
            <a:avLst/>
          </a:prstGeom>
        </p:spPr>
        <p:txBody>
          <a:bodyPr wrap="square">
            <a:spAutoFit/>
          </a:bodyPr>
          <a:lstStyle/>
          <a:p>
            <a:r>
              <a:rPr lang="en-GB" sz="1101" dirty="0">
                <a:solidFill>
                  <a:schemeClr val="bg1"/>
                </a:solidFill>
                <a:latin typeface="Arial" panose="020B0604020202020204" pitchFamily="34" charset="0"/>
                <a:cs typeface="Arial" panose="020B0604020202020204" pitchFamily="34" charset="0"/>
              </a:rPr>
              <a:t>Supramarginal</a:t>
            </a:r>
          </a:p>
        </p:txBody>
      </p:sp>
      <p:pic>
        <p:nvPicPr>
          <p:cNvPr id="96" name="Immagine 95" descr="Immagine che contiene sedendo, tenendo, remoto, torta&#10;&#10;Descrizione generata automaticamente">
            <a:extLst>
              <a:ext uri="{FF2B5EF4-FFF2-40B4-BE49-F238E27FC236}">
                <a16:creationId xmlns:a16="http://schemas.microsoft.com/office/drawing/2014/main" xmlns="" id="{92B75B71-91D3-4AE0-90FE-75B9997017BB}"/>
              </a:ext>
            </a:extLst>
          </p:cNvPr>
          <p:cNvPicPr>
            <a:picLocks noChangeAspect="1"/>
          </p:cNvPicPr>
          <p:nvPr/>
        </p:nvPicPr>
        <p:blipFill>
          <a:blip r:embed="rId5"/>
          <a:stretch>
            <a:fillRect/>
          </a:stretch>
        </p:blipFill>
        <p:spPr>
          <a:xfrm>
            <a:off x="3033568" y="784045"/>
            <a:ext cx="1518988" cy="1333728"/>
          </a:xfrm>
          <a:prstGeom prst="rect">
            <a:avLst/>
          </a:prstGeom>
        </p:spPr>
      </p:pic>
      <p:sp>
        <p:nvSpPr>
          <p:cNvPr id="97" name="Rettangolo 96">
            <a:extLst>
              <a:ext uri="{FF2B5EF4-FFF2-40B4-BE49-F238E27FC236}">
                <a16:creationId xmlns:a16="http://schemas.microsoft.com/office/drawing/2014/main" xmlns="" id="{34062E6E-FD5F-40CF-9A6A-7460352A325A}"/>
              </a:ext>
            </a:extLst>
          </p:cNvPr>
          <p:cNvSpPr/>
          <p:nvPr/>
        </p:nvSpPr>
        <p:spPr>
          <a:xfrm>
            <a:off x="3267529" y="1985583"/>
            <a:ext cx="1286193" cy="483518"/>
          </a:xfrm>
          <a:prstGeom prst="rect">
            <a:avLst/>
          </a:prstGeom>
        </p:spPr>
        <p:txBody>
          <a:bodyPr wrap="none">
            <a:spAutoFit/>
          </a:bodyPr>
          <a:lstStyle/>
          <a:p>
            <a:r>
              <a:rPr lang="en-GB" sz="1101" dirty="0">
                <a:solidFill>
                  <a:schemeClr val="bg1"/>
                </a:solidFill>
                <a:latin typeface="Arial" panose="020B0604020202020204" pitchFamily="34" charset="0"/>
                <a:cs typeface="Arial" panose="020B0604020202020204" pitchFamily="34" charset="0"/>
              </a:rPr>
              <a:t>Primary </a:t>
            </a:r>
          </a:p>
          <a:p>
            <a:r>
              <a:rPr lang="en-GB" sz="1101" dirty="0">
                <a:solidFill>
                  <a:schemeClr val="bg1"/>
                </a:solidFill>
                <a:latin typeface="Arial" panose="020B0604020202020204" pitchFamily="34" charset="0"/>
                <a:cs typeface="Arial" panose="020B0604020202020204" pitchFamily="34" charset="0"/>
              </a:rPr>
              <a:t>somatosensory</a:t>
            </a:r>
          </a:p>
        </p:txBody>
      </p:sp>
      <p:sp>
        <p:nvSpPr>
          <p:cNvPr id="98" name="Rettangolo 97">
            <a:extLst>
              <a:ext uri="{FF2B5EF4-FFF2-40B4-BE49-F238E27FC236}">
                <a16:creationId xmlns:a16="http://schemas.microsoft.com/office/drawing/2014/main" xmlns="" id="{B14E7595-B6D9-4BEA-92B2-6963F1D93238}"/>
              </a:ext>
            </a:extLst>
          </p:cNvPr>
          <p:cNvSpPr/>
          <p:nvPr/>
        </p:nvSpPr>
        <p:spPr>
          <a:xfrm>
            <a:off x="3987058" y="1822701"/>
            <a:ext cx="1221132" cy="293533"/>
          </a:xfrm>
          <a:prstGeom prst="rect">
            <a:avLst/>
          </a:prstGeom>
        </p:spPr>
        <p:txBody>
          <a:bodyPr wrap="square">
            <a:spAutoFit/>
          </a:bodyPr>
          <a:lstStyle/>
          <a:p>
            <a:r>
              <a:rPr lang="en-GB" sz="1101" dirty="0">
                <a:solidFill>
                  <a:schemeClr val="bg1"/>
                </a:solidFill>
                <a:latin typeface="Arial" panose="020B0604020202020204" pitchFamily="34" charset="0"/>
                <a:cs typeface="Arial" panose="020B0604020202020204" pitchFamily="34" charset="0"/>
              </a:rPr>
              <a:t>Primary motor</a:t>
            </a:r>
          </a:p>
        </p:txBody>
      </p:sp>
      <p:cxnSp>
        <p:nvCxnSpPr>
          <p:cNvPr id="99" name="Connettore 2 98">
            <a:extLst>
              <a:ext uri="{FF2B5EF4-FFF2-40B4-BE49-F238E27FC236}">
                <a16:creationId xmlns:a16="http://schemas.microsoft.com/office/drawing/2014/main" xmlns="" id="{BC14A4C8-3B61-4AF4-8E3C-D13B90B7F734}"/>
              </a:ext>
            </a:extLst>
          </p:cNvPr>
          <p:cNvCxnSpPr>
            <a:cxnSpLocks/>
          </p:cNvCxnSpPr>
          <p:nvPr/>
        </p:nvCxnSpPr>
        <p:spPr>
          <a:xfrm flipV="1">
            <a:off x="3637068" y="1410332"/>
            <a:ext cx="10978" cy="636673"/>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Connettore 2 99">
            <a:extLst>
              <a:ext uri="{FF2B5EF4-FFF2-40B4-BE49-F238E27FC236}">
                <a16:creationId xmlns:a16="http://schemas.microsoft.com/office/drawing/2014/main" xmlns="" id="{67F178BD-9B21-4989-900E-F83EC171E68B}"/>
              </a:ext>
            </a:extLst>
          </p:cNvPr>
          <p:cNvCxnSpPr>
            <a:cxnSpLocks/>
          </p:cNvCxnSpPr>
          <p:nvPr/>
        </p:nvCxnSpPr>
        <p:spPr>
          <a:xfrm flipH="1" flipV="1">
            <a:off x="3832607" y="1364046"/>
            <a:ext cx="549582" cy="466623"/>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01" name="CasellaDiTesto 100">
            <a:extLst>
              <a:ext uri="{FF2B5EF4-FFF2-40B4-BE49-F238E27FC236}">
                <a16:creationId xmlns:a16="http://schemas.microsoft.com/office/drawing/2014/main" xmlns="" id="{A07E5017-76C4-45F1-B598-2302524FC02A}"/>
              </a:ext>
            </a:extLst>
          </p:cNvPr>
          <p:cNvSpPr txBox="1"/>
          <p:nvPr/>
        </p:nvSpPr>
        <p:spPr>
          <a:xfrm>
            <a:off x="2900568" y="806768"/>
            <a:ext cx="502813" cy="276275"/>
          </a:xfrm>
          <a:prstGeom prst="rect">
            <a:avLst/>
          </a:prstGeom>
          <a:noFill/>
        </p:spPr>
        <p:txBody>
          <a:bodyPr wrap="square" rtlCol="0">
            <a:spAutoFit/>
          </a:bodyPr>
          <a:lstStyle/>
          <a:p>
            <a:r>
              <a:rPr lang="en-GB" sz="1001" b="1" dirty="0">
                <a:solidFill>
                  <a:schemeClr val="bg1"/>
                </a:solidFill>
                <a:latin typeface="Arial" panose="020B0604020202020204" pitchFamily="34" charset="0"/>
                <a:cs typeface="Arial" panose="020B0604020202020204" pitchFamily="34" charset="0"/>
              </a:rPr>
              <a:t>R</a:t>
            </a:r>
          </a:p>
        </p:txBody>
      </p:sp>
      <p:sp>
        <p:nvSpPr>
          <p:cNvPr id="102" name="Rettangolo 101">
            <a:extLst>
              <a:ext uri="{FF2B5EF4-FFF2-40B4-BE49-F238E27FC236}">
                <a16:creationId xmlns:a16="http://schemas.microsoft.com/office/drawing/2014/main" xmlns="" id="{917ACA88-DBC8-4F41-95DF-C4E25BE2EE07}"/>
              </a:ext>
            </a:extLst>
          </p:cNvPr>
          <p:cNvSpPr/>
          <p:nvPr/>
        </p:nvSpPr>
        <p:spPr>
          <a:xfrm>
            <a:off x="3420407" y="591907"/>
            <a:ext cx="597487" cy="276275"/>
          </a:xfrm>
          <a:prstGeom prst="rect">
            <a:avLst/>
          </a:prstGeom>
        </p:spPr>
        <p:txBody>
          <a:bodyPr wrap="square">
            <a:spAutoFit/>
          </a:bodyPr>
          <a:lstStyle/>
          <a:p>
            <a:r>
              <a:rPr lang="en-GB" sz="1001" dirty="0">
                <a:solidFill>
                  <a:schemeClr val="bg1"/>
                </a:solidFill>
                <a:latin typeface="Arial" panose="020B0604020202020204" pitchFamily="34" charset="0"/>
                <a:cs typeface="Arial" panose="020B0604020202020204" pitchFamily="34" charset="0"/>
              </a:rPr>
              <a:t>x=38</a:t>
            </a:r>
          </a:p>
        </p:txBody>
      </p:sp>
      <p:pic>
        <p:nvPicPr>
          <p:cNvPr id="103" name="Immagine 102" descr="Immagine che contiene fotografia, sedendo, ciambella, vicino&#10;&#10;Descrizione generata automaticamente">
            <a:extLst>
              <a:ext uri="{FF2B5EF4-FFF2-40B4-BE49-F238E27FC236}">
                <a16:creationId xmlns:a16="http://schemas.microsoft.com/office/drawing/2014/main" xmlns="" id="{F904F491-DB0C-4A39-AC71-04C3FAE0A974}"/>
              </a:ext>
            </a:extLst>
          </p:cNvPr>
          <p:cNvPicPr>
            <a:picLocks noChangeAspect="1"/>
          </p:cNvPicPr>
          <p:nvPr/>
        </p:nvPicPr>
        <p:blipFill>
          <a:blip r:embed="rId6"/>
          <a:stretch>
            <a:fillRect/>
          </a:stretch>
        </p:blipFill>
        <p:spPr>
          <a:xfrm>
            <a:off x="1060251" y="3123622"/>
            <a:ext cx="1421513" cy="1404496"/>
          </a:xfrm>
          <a:prstGeom prst="rect">
            <a:avLst/>
          </a:prstGeom>
        </p:spPr>
      </p:pic>
      <p:sp>
        <p:nvSpPr>
          <p:cNvPr id="104" name="Rettangolo 103">
            <a:extLst>
              <a:ext uri="{FF2B5EF4-FFF2-40B4-BE49-F238E27FC236}">
                <a16:creationId xmlns:a16="http://schemas.microsoft.com/office/drawing/2014/main" xmlns="" id="{C8B59358-D3EF-4FC8-B9E6-D31EC6E1D5A6}"/>
              </a:ext>
            </a:extLst>
          </p:cNvPr>
          <p:cNvSpPr/>
          <p:nvPr/>
        </p:nvSpPr>
        <p:spPr>
          <a:xfrm>
            <a:off x="516720" y="2747961"/>
            <a:ext cx="1749900" cy="293533"/>
          </a:xfrm>
          <a:prstGeom prst="rect">
            <a:avLst/>
          </a:prstGeom>
        </p:spPr>
        <p:txBody>
          <a:bodyPr wrap="square">
            <a:spAutoFit/>
          </a:bodyPr>
          <a:lstStyle/>
          <a:p>
            <a:pPr algn="ctr"/>
            <a:r>
              <a:rPr lang="en-GB" sz="1101" dirty="0" err="1">
                <a:solidFill>
                  <a:schemeClr val="bg1"/>
                </a:solidFill>
                <a:latin typeface="Arial" panose="020B0604020202020204" pitchFamily="34" charset="0"/>
                <a:cs typeface="Arial" panose="020B0604020202020204" pitchFamily="34" charset="0"/>
              </a:rPr>
              <a:t>Parahippocampal</a:t>
            </a:r>
            <a:endParaRPr lang="en-GB" sz="1101" dirty="0">
              <a:solidFill>
                <a:schemeClr val="bg1"/>
              </a:solidFill>
              <a:latin typeface="Arial" panose="020B0604020202020204" pitchFamily="34" charset="0"/>
              <a:cs typeface="Arial" panose="020B0604020202020204" pitchFamily="34" charset="0"/>
            </a:endParaRPr>
          </a:p>
        </p:txBody>
      </p:sp>
      <p:sp>
        <p:nvSpPr>
          <p:cNvPr id="105" name="Rettangolo 104">
            <a:extLst>
              <a:ext uri="{FF2B5EF4-FFF2-40B4-BE49-F238E27FC236}">
                <a16:creationId xmlns:a16="http://schemas.microsoft.com/office/drawing/2014/main" xmlns="" id="{599E2D21-8C73-4D31-89AC-F8AE6D78696F}"/>
              </a:ext>
            </a:extLst>
          </p:cNvPr>
          <p:cNvSpPr/>
          <p:nvPr/>
        </p:nvSpPr>
        <p:spPr>
          <a:xfrm>
            <a:off x="984612" y="4350941"/>
            <a:ext cx="723755" cy="293533"/>
          </a:xfrm>
          <a:prstGeom prst="rect">
            <a:avLst/>
          </a:prstGeom>
        </p:spPr>
        <p:txBody>
          <a:bodyPr wrap="none">
            <a:spAutoFit/>
          </a:bodyPr>
          <a:lstStyle/>
          <a:p>
            <a:r>
              <a:rPr lang="en-GB" sz="1101" dirty="0">
                <a:solidFill>
                  <a:schemeClr val="bg1"/>
                </a:solidFill>
                <a:latin typeface="Arial" panose="020B0604020202020204" pitchFamily="34" charset="0"/>
                <a:cs typeface="Arial" panose="020B0604020202020204" pitchFamily="34" charset="0"/>
              </a:rPr>
              <a:t>Lingual</a:t>
            </a:r>
          </a:p>
        </p:txBody>
      </p:sp>
      <p:sp>
        <p:nvSpPr>
          <p:cNvPr id="106" name="Rettangolo 105">
            <a:extLst>
              <a:ext uri="{FF2B5EF4-FFF2-40B4-BE49-F238E27FC236}">
                <a16:creationId xmlns:a16="http://schemas.microsoft.com/office/drawing/2014/main" xmlns="" id="{00587DB8-5F1D-4770-8CD7-A5EE1BCA49B8}"/>
              </a:ext>
            </a:extLst>
          </p:cNvPr>
          <p:cNvSpPr/>
          <p:nvPr/>
        </p:nvSpPr>
        <p:spPr>
          <a:xfrm>
            <a:off x="1863096" y="4428336"/>
            <a:ext cx="1322362" cy="293533"/>
          </a:xfrm>
          <a:prstGeom prst="rect">
            <a:avLst/>
          </a:prstGeom>
        </p:spPr>
        <p:txBody>
          <a:bodyPr wrap="none">
            <a:spAutoFit/>
          </a:bodyPr>
          <a:lstStyle/>
          <a:p>
            <a:r>
              <a:rPr lang="en-GB" sz="1101" dirty="0">
                <a:solidFill>
                  <a:schemeClr val="bg1"/>
                </a:solidFill>
                <a:latin typeface="Arial" panose="020B0604020202020204" pitchFamily="34" charset="0"/>
                <a:cs typeface="Arial" panose="020B0604020202020204" pitchFamily="34" charset="0"/>
              </a:rPr>
              <a:t>Inferior occipital</a:t>
            </a:r>
          </a:p>
        </p:txBody>
      </p:sp>
      <p:cxnSp>
        <p:nvCxnSpPr>
          <p:cNvPr id="107" name="Connettore 2 106">
            <a:extLst>
              <a:ext uri="{FF2B5EF4-FFF2-40B4-BE49-F238E27FC236}">
                <a16:creationId xmlns:a16="http://schemas.microsoft.com/office/drawing/2014/main" xmlns="" id="{C3FB4249-2768-4031-93C0-6E78751BC560}"/>
              </a:ext>
            </a:extLst>
          </p:cNvPr>
          <p:cNvCxnSpPr>
            <a:cxnSpLocks/>
          </p:cNvCxnSpPr>
          <p:nvPr/>
        </p:nvCxnSpPr>
        <p:spPr>
          <a:xfrm>
            <a:off x="1292881" y="3056233"/>
            <a:ext cx="218255" cy="733825"/>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Connettore 2 107">
            <a:extLst>
              <a:ext uri="{FF2B5EF4-FFF2-40B4-BE49-F238E27FC236}">
                <a16:creationId xmlns:a16="http://schemas.microsoft.com/office/drawing/2014/main" xmlns="" id="{9090E0DA-5352-4BF4-9BE6-2E1801C77F63}"/>
              </a:ext>
            </a:extLst>
          </p:cNvPr>
          <p:cNvCxnSpPr>
            <a:cxnSpLocks/>
          </p:cNvCxnSpPr>
          <p:nvPr/>
        </p:nvCxnSpPr>
        <p:spPr>
          <a:xfrm flipV="1">
            <a:off x="1346688" y="3995936"/>
            <a:ext cx="68788" cy="387856"/>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09" name="Connettore 2 108">
            <a:extLst>
              <a:ext uri="{FF2B5EF4-FFF2-40B4-BE49-F238E27FC236}">
                <a16:creationId xmlns:a16="http://schemas.microsoft.com/office/drawing/2014/main" xmlns="" id="{7D13010C-11DF-4388-95C5-EA525C766E31}"/>
              </a:ext>
            </a:extLst>
          </p:cNvPr>
          <p:cNvCxnSpPr>
            <a:cxnSpLocks/>
          </p:cNvCxnSpPr>
          <p:nvPr/>
        </p:nvCxnSpPr>
        <p:spPr>
          <a:xfrm flipH="1" flipV="1">
            <a:off x="1871114" y="4215899"/>
            <a:ext cx="568928" cy="291799"/>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0" name="Rettangolo 109">
            <a:extLst>
              <a:ext uri="{FF2B5EF4-FFF2-40B4-BE49-F238E27FC236}">
                <a16:creationId xmlns:a16="http://schemas.microsoft.com/office/drawing/2014/main" xmlns="" id="{A920315F-F8A2-46A4-B5B3-F4C664072E99}"/>
              </a:ext>
            </a:extLst>
          </p:cNvPr>
          <p:cNvSpPr/>
          <p:nvPr/>
        </p:nvSpPr>
        <p:spPr>
          <a:xfrm>
            <a:off x="1599893" y="2998608"/>
            <a:ext cx="528835" cy="276275"/>
          </a:xfrm>
          <a:prstGeom prst="rect">
            <a:avLst/>
          </a:prstGeom>
        </p:spPr>
        <p:txBody>
          <a:bodyPr wrap="square">
            <a:spAutoFit/>
          </a:bodyPr>
          <a:lstStyle/>
          <a:p>
            <a:r>
              <a:rPr lang="en-GB" sz="1001" dirty="0">
                <a:solidFill>
                  <a:schemeClr val="bg1"/>
                </a:solidFill>
                <a:latin typeface="Arial" panose="020B0604020202020204" pitchFamily="34" charset="0"/>
                <a:cs typeface="Arial" panose="020B0604020202020204" pitchFamily="34" charset="0"/>
              </a:rPr>
              <a:t>z=-4</a:t>
            </a:r>
          </a:p>
        </p:txBody>
      </p:sp>
      <p:sp>
        <p:nvSpPr>
          <p:cNvPr id="111" name="Rettangolo 110">
            <a:extLst>
              <a:ext uri="{FF2B5EF4-FFF2-40B4-BE49-F238E27FC236}">
                <a16:creationId xmlns:a16="http://schemas.microsoft.com/office/drawing/2014/main" xmlns="" id="{6E1E46A3-E692-4883-BFD9-291DC2990D6F}"/>
              </a:ext>
            </a:extLst>
          </p:cNvPr>
          <p:cNvSpPr/>
          <p:nvPr/>
        </p:nvSpPr>
        <p:spPr>
          <a:xfrm>
            <a:off x="2016611" y="2607095"/>
            <a:ext cx="1420462" cy="310648"/>
          </a:xfrm>
          <a:prstGeom prst="rect">
            <a:avLst/>
          </a:prstGeom>
          <a:noFill/>
        </p:spPr>
        <p:txBody>
          <a:bodyPr wrap="square">
            <a:spAutoFit/>
          </a:bodyPr>
          <a:lstStyle/>
          <a:p>
            <a:pPr algn="ctr">
              <a:spcBef>
                <a:spcPct val="50000"/>
              </a:spcBef>
            </a:pPr>
            <a:r>
              <a:rPr lang="en-GB" altLang="it-IT" sz="1200" u="sng" dirty="0">
                <a:solidFill>
                  <a:schemeClr val="bg1"/>
                </a:solidFill>
                <a:latin typeface="Arial" panose="020B0604020202020204" pitchFamily="34" charset="0"/>
                <a:cs typeface="Arial" panose="020B0604020202020204" pitchFamily="34" charset="0"/>
              </a:rPr>
              <a:t>Right MFG</a:t>
            </a:r>
          </a:p>
        </p:txBody>
      </p:sp>
      <p:pic>
        <p:nvPicPr>
          <p:cNvPr id="112" name="Immagine 111" descr="Immagine che contiene torta, guardando, sedendo, tavolo&#10;&#10;Descrizione generata automaticamente">
            <a:extLst>
              <a:ext uri="{FF2B5EF4-FFF2-40B4-BE49-F238E27FC236}">
                <a16:creationId xmlns:a16="http://schemas.microsoft.com/office/drawing/2014/main" xmlns="" id="{2DA68B28-3F69-48DA-ADDB-799999FF6730}"/>
              </a:ext>
            </a:extLst>
          </p:cNvPr>
          <p:cNvPicPr>
            <a:picLocks noChangeAspect="1"/>
          </p:cNvPicPr>
          <p:nvPr/>
        </p:nvPicPr>
        <p:blipFill>
          <a:blip r:embed="rId7"/>
          <a:stretch>
            <a:fillRect/>
          </a:stretch>
        </p:blipFill>
        <p:spPr>
          <a:xfrm>
            <a:off x="2881655" y="3124112"/>
            <a:ext cx="1518988" cy="1378656"/>
          </a:xfrm>
          <a:prstGeom prst="rect">
            <a:avLst/>
          </a:prstGeom>
        </p:spPr>
      </p:pic>
      <p:sp>
        <p:nvSpPr>
          <p:cNvPr id="113" name="Rettangolo 112">
            <a:extLst>
              <a:ext uri="{FF2B5EF4-FFF2-40B4-BE49-F238E27FC236}">
                <a16:creationId xmlns:a16="http://schemas.microsoft.com/office/drawing/2014/main" xmlns="" id="{434854B3-7943-4498-8BA5-0A92D3833002}"/>
              </a:ext>
            </a:extLst>
          </p:cNvPr>
          <p:cNvSpPr/>
          <p:nvPr/>
        </p:nvSpPr>
        <p:spPr>
          <a:xfrm>
            <a:off x="3295659" y="4485940"/>
            <a:ext cx="1218434" cy="293533"/>
          </a:xfrm>
          <a:prstGeom prst="rect">
            <a:avLst/>
          </a:prstGeom>
        </p:spPr>
        <p:txBody>
          <a:bodyPr wrap="square">
            <a:spAutoFit/>
          </a:bodyPr>
          <a:lstStyle/>
          <a:p>
            <a:r>
              <a:rPr lang="en-GB" sz="1101" dirty="0">
                <a:solidFill>
                  <a:schemeClr val="bg1"/>
                </a:solidFill>
                <a:latin typeface="Arial" panose="020B0604020202020204" pitchFamily="34" charset="0"/>
                <a:cs typeface="Arial" panose="020B0604020202020204" pitchFamily="34" charset="0"/>
              </a:rPr>
              <a:t>Primary visual</a:t>
            </a:r>
          </a:p>
        </p:txBody>
      </p:sp>
      <p:sp>
        <p:nvSpPr>
          <p:cNvPr id="114" name="Rettangolo 113">
            <a:extLst>
              <a:ext uri="{FF2B5EF4-FFF2-40B4-BE49-F238E27FC236}">
                <a16:creationId xmlns:a16="http://schemas.microsoft.com/office/drawing/2014/main" xmlns="" id="{3070023E-F468-4288-8BAD-562E7E513AEF}"/>
              </a:ext>
            </a:extLst>
          </p:cNvPr>
          <p:cNvSpPr/>
          <p:nvPr/>
        </p:nvSpPr>
        <p:spPr>
          <a:xfrm>
            <a:off x="4084122" y="2969617"/>
            <a:ext cx="1346933" cy="483518"/>
          </a:xfrm>
          <a:prstGeom prst="rect">
            <a:avLst/>
          </a:prstGeom>
        </p:spPr>
        <p:txBody>
          <a:bodyPr wrap="square">
            <a:spAutoFit/>
          </a:bodyPr>
          <a:lstStyle/>
          <a:p>
            <a:r>
              <a:rPr lang="en-GB" sz="1101" dirty="0">
                <a:solidFill>
                  <a:schemeClr val="bg1"/>
                </a:solidFill>
                <a:latin typeface="Arial" panose="020B0604020202020204" pitchFamily="34" charset="0"/>
                <a:cs typeface="Arial" panose="020B0604020202020204" pitchFamily="34" charset="0"/>
              </a:rPr>
              <a:t>Ventral ant. cingulum</a:t>
            </a:r>
          </a:p>
        </p:txBody>
      </p:sp>
      <p:sp>
        <p:nvSpPr>
          <p:cNvPr id="115" name="Rettangolo 114">
            <a:extLst>
              <a:ext uri="{FF2B5EF4-FFF2-40B4-BE49-F238E27FC236}">
                <a16:creationId xmlns:a16="http://schemas.microsoft.com/office/drawing/2014/main" xmlns="" id="{515F82D6-F0F2-4261-B418-D06667B94812}"/>
              </a:ext>
            </a:extLst>
          </p:cNvPr>
          <p:cNvSpPr/>
          <p:nvPr/>
        </p:nvSpPr>
        <p:spPr>
          <a:xfrm>
            <a:off x="4171477" y="4066702"/>
            <a:ext cx="1113988" cy="483518"/>
          </a:xfrm>
          <a:prstGeom prst="rect">
            <a:avLst/>
          </a:prstGeom>
        </p:spPr>
        <p:txBody>
          <a:bodyPr wrap="square">
            <a:spAutoFit/>
          </a:bodyPr>
          <a:lstStyle/>
          <a:p>
            <a:r>
              <a:rPr lang="en-GB" sz="1101" dirty="0">
                <a:solidFill>
                  <a:schemeClr val="bg1"/>
                </a:solidFill>
                <a:latin typeface="Arial" panose="020B0604020202020204" pitchFamily="34" charset="0"/>
                <a:cs typeface="Arial" panose="020B0604020202020204" pitchFamily="34" charset="0"/>
              </a:rPr>
              <a:t>Dorsal post.</a:t>
            </a:r>
          </a:p>
          <a:p>
            <a:r>
              <a:rPr lang="en-GB" sz="1101" dirty="0">
                <a:solidFill>
                  <a:schemeClr val="bg1"/>
                </a:solidFill>
                <a:latin typeface="Arial" panose="020B0604020202020204" pitchFamily="34" charset="0"/>
                <a:cs typeface="Arial" panose="020B0604020202020204" pitchFamily="34" charset="0"/>
              </a:rPr>
              <a:t> cingulum</a:t>
            </a:r>
          </a:p>
        </p:txBody>
      </p:sp>
      <p:cxnSp>
        <p:nvCxnSpPr>
          <p:cNvPr id="116" name="Connettore 2 115">
            <a:extLst>
              <a:ext uri="{FF2B5EF4-FFF2-40B4-BE49-F238E27FC236}">
                <a16:creationId xmlns:a16="http://schemas.microsoft.com/office/drawing/2014/main" xmlns="" id="{790569AD-AA74-4AEB-9D95-93FE1258B18C}"/>
              </a:ext>
            </a:extLst>
          </p:cNvPr>
          <p:cNvCxnSpPr>
            <a:cxnSpLocks/>
          </p:cNvCxnSpPr>
          <p:nvPr/>
        </p:nvCxnSpPr>
        <p:spPr>
          <a:xfrm flipH="1">
            <a:off x="3700288" y="3178962"/>
            <a:ext cx="485514" cy="251727"/>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Connettore 2 116">
            <a:extLst>
              <a:ext uri="{FF2B5EF4-FFF2-40B4-BE49-F238E27FC236}">
                <a16:creationId xmlns:a16="http://schemas.microsoft.com/office/drawing/2014/main" xmlns="" id="{B1744EE5-94F0-41F3-BBEF-A7E533457E9E}"/>
              </a:ext>
            </a:extLst>
          </p:cNvPr>
          <p:cNvCxnSpPr>
            <a:cxnSpLocks/>
          </p:cNvCxnSpPr>
          <p:nvPr/>
        </p:nvCxnSpPr>
        <p:spPr>
          <a:xfrm flipH="1" flipV="1">
            <a:off x="3604411" y="3533995"/>
            <a:ext cx="715036" cy="60146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8" name="Connettore 2 117">
            <a:extLst>
              <a:ext uri="{FF2B5EF4-FFF2-40B4-BE49-F238E27FC236}">
                <a16:creationId xmlns:a16="http://schemas.microsoft.com/office/drawing/2014/main" xmlns="" id="{A42D4917-6305-4091-ADFA-0ADB8256C7B2}"/>
              </a:ext>
            </a:extLst>
          </p:cNvPr>
          <p:cNvCxnSpPr>
            <a:cxnSpLocks/>
          </p:cNvCxnSpPr>
          <p:nvPr/>
        </p:nvCxnSpPr>
        <p:spPr>
          <a:xfrm flipH="1" flipV="1">
            <a:off x="3366555" y="3995935"/>
            <a:ext cx="270513" cy="502493"/>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19" name="Rettangolo 118">
            <a:extLst>
              <a:ext uri="{FF2B5EF4-FFF2-40B4-BE49-F238E27FC236}">
                <a16:creationId xmlns:a16="http://schemas.microsoft.com/office/drawing/2014/main" xmlns="" id="{A02E046C-E805-4BFC-850C-AB02CD10FF33}"/>
              </a:ext>
            </a:extLst>
          </p:cNvPr>
          <p:cNvSpPr/>
          <p:nvPr/>
        </p:nvSpPr>
        <p:spPr>
          <a:xfrm>
            <a:off x="3296482" y="2909107"/>
            <a:ext cx="853530" cy="276275"/>
          </a:xfrm>
          <a:prstGeom prst="rect">
            <a:avLst/>
          </a:prstGeom>
        </p:spPr>
        <p:txBody>
          <a:bodyPr wrap="square">
            <a:spAutoFit/>
          </a:bodyPr>
          <a:lstStyle/>
          <a:p>
            <a:r>
              <a:rPr lang="en-GB" sz="1001" dirty="0">
                <a:solidFill>
                  <a:schemeClr val="bg1"/>
                </a:solidFill>
                <a:latin typeface="Arial" panose="020B0604020202020204" pitchFamily="34" charset="0"/>
                <a:cs typeface="Arial" panose="020B0604020202020204" pitchFamily="34" charset="0"/>
              </a:rPr>
              <a:t>x=6; z=4</a:t>
            </a:r>
          </a:p>
        </p:txBody>
      </p:sp>
      <p:sp>
        <p:nvSpPr>
          <p:cNvPr id="120" name="CasellaDiTesto 119">
            <a:extLst>
              <a:ext uri="{FF2B5EF4-FFF2-40B4-BE49-F238E27FC236}">
                <a16:creationId xmlns:a16="http://schemas.microsoft.com/office/drawing/2014/main" xmlns="" id="{A8366BF9-2EC8-4434-9F5D-C780598943DA}"/>
              </a:ext>
            </a:extLst>
          </p:cNvPr>
          <p:cNvSpPr txBox="1"/>
          <p:nvPr/>
        </p:nvSpPr>
        <p:spPr>
          <a:xfrm>
            <a:off x="2900568" y="3098241"/>
            <a:ext cx="502813" cy="276275"/>
          </a:xfrm>
          <a:prstGeom prst="rect">
            <a:avLst/>
          </a:prstGeom>
          <a:noFill/>
        </p:spPr>
        <p:txBody>
          <a:bodyPr wrap="square" rtlCol="0">
            <a:spAutoFit/>
          </a:bodyPr>
          <a:lstStyle/>
          <a:p>
            <a:r>
              <a:rPr lang="en-GB" sz="1001" b="1" dirty="0">
                <a:solidFill>
                  <a:schemeClr val="bg1"/>
                </a:solidFill>
                <a:latin typeface="Arial" panose="020B0604020202020204" pitchFamily="34" charset="0"/>
                <a:cs typeface="Arial" panose="020B0604020202020204" pitchFamily="34" charset="0"/>
              </a:rPr>
              <a:t>L</a:t>
            </a:r>
          </a:p>
        </p:txBody>
      </p:sp>
      <p:pic>
        <p:nvPicPr>
          <p:cNvPr id="121" name="Immagine 120" descr="Immagine che contiene torta, luce, guardando, illuminato&#10;&#10;Descrizione generata automaticamente">
            <a:extLst>
              <a:ext uri="{FF2B5EF4-FFF2-40B4-BE49-F238E27FC236}">
                <a16:creationId xmlns:a16="http://schemas.microsoft.com/office/drawing/2014/main" xmlns="" id="{1744ED4E-88EB-4B82-BB1B-935F31AAE466}"/>
              </a:ext>
            </a:extLst>
          </p:cNvPr>
          <p:cNvPicPr>
            <a:picLocks noChangeAspect="1"/>
          </p:cNvPicPr>
          <p:nvPr/>
        </p:nvPicPr>
        <p:blipFill>
          <a:blip r:embed="rId8"/>
          <a:stretch>
            <a:fillRect/>
          </a:stretch>
        </p:blipFill>
        <p:spPr>
          <a:xfrm>
            <a:off x="6067094" y="3092018"/>
            <a:ext cx="1518988" cy="1439629"/>
          </a:xfrm>
          <a:prstGeom prst="rect">
            <a:avLst/>
          </a:prstGeom>
        </p:spPr>
      </p:pic>
      <p:cxnSp>
        <p:nvCxnSpPr>
          <p:cNvPr id="122" name="Connettore 2 121">
            <a:extLst>
              <a:ext uri="{FF2B5EF4-FFF2-40B4-BE49-F238E27FC236}">
                <a16:creationId xmlns:a16="http://schemas.microsoft.com/office/drawing/2014/main" xmlns="" id="{FC159670-D0C3-4D63-83D9-9559250B8120}"/>
              </a:ext>
            </a:extLst>
          </p:cNvPr>
          <p:cNvCxnSpPr>
            <a:cxnSpLocks/>
          </p:cNvCxnSpPr>
          <p:nvPr/>
        </p:nvCxnSpPr>
        <p:spPr>
          <a:xfrm flipH="1">
            <a:off x="6766253" y="2950820"/>
            <a:ext cx="642378" cy="758673"/>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23" name="CasellaDiTesto 122">
            <a:extLst>
              <a:ext uri="{FF2B5EF4-FFF2-40B4-BE49-F238E27FC236}">
                <a16:creationId xmlns:a16="http://schemas.microsoft.com/office/drawing/2014/main" xmlns="" id="{B6162E63-B67D-42A4-B842-BB31C6C6D035}"/>
              </a:ext>
            </a:extLst>
          </p:cNvPr>
          <p:cNvSpPr txBox="1"/>
          <p:nvPr/>
        </p:nvSpPr>
        <p:spPr>
          <a:xfrm>
            <a:off x="5992716" y="3198680"/>
            <a:ext cx="502813" cy="276275"/>
          </a:xfrm>
          <a:prstGeom prst="rect">
            <a:avLst/>
          </a:prstGeom>
          <a:noFill/>
        </p:spPr>
        <p:txBody>
          <a:bodyPr wrap="square" rtlCol="0">
            <a:spAutoFit/>
          </a:bodyPr>
          <a:lstStyle/>
          <a:p>
            <a:r>
              <a:rPr lang="en-GB" sz="1001" b="1" dirty="0">
                <a:solidFill>
                  <a:schemeClr val="bg1"/>
                </a:solidFill>
                <a:latin typeface="Arial" panose="020B0604020202020204" pitchFamily="34" charset="0"/>
                <a:cs typeface="Arial" panose="020B0604020202020204" pitchFamily="34" charset="0"/>
              </a:rPr>
              <a:t>L</a:t>
            </a:r>
          </a:p>
        </p:txBody>
      </p:sp>
      <p:sp>
        <p:nvSpPr>
          <p:cNvPr id="124" name="Rettangolo 123">
            <a:extLst>
              <a:ext uri="{FF2B5EF4-FFF2-40B4-BE49-F238E27FC236}">
                <a16:creationId xmlns:a16="http://schemas.microsoft.com/office/drawing/2014/main" xmlns="" id="{5D06AC07-C4D4-4BE9-8F6D-73EE5A9A6809}"/>
              </a:ext>
            </a:extLst>
          </p:cNvPr>
          <p:cNvSpPr/>
          <p:nvPr/>
        </p:nvSpPr>
        <p:spPr>
          <a:xfrm>
            <a:off x="6535122" y="2907618"/>
            <a:ext cx="538642" cy="276275"/>
          </a:xfrm>
          <a:prstGeom prst="rect">
            <a:avLst/>
          </a:prstGeom>
        </p:spPr>
        <p:txBody>
          <a:bodyPr wrap="square">
            <a:spAutoFit/>
          </a:bodyPr>
          <a:lstStyle/>
          <a:p>
            <a:r>
              <a:rPr lang="en-GB" sz="1001" dirty="0">
                <a:solidFill>
                  <a:schemeClr val="bg1"/>
                </a:solidFill>
                <a:latin typeface="Arial" panose="020B0604020202020204" pitchFamily="34" charset="0"/>
                <a:cs typeface="Arial" panose="020B0604020202020204" pitchFamily="34" charset="0"/>
              </a:rPr>
              <a:t>x=36</a:t>
            </a:r>
          </a:p>
        </p:txBody>
      </p:sp>
      <p:pic>
        <p:nvPicPr>
          <p:cNvPr id="125" name="Immagine 124" descr="Immagine che contiene luce, illuminato, torta, sedendo&#10;&#10;Descrizione generata automaticamente">
            <a:extLst>
              <a:ext uri="{FF2B5EF4-FFF2-40B4-BE49-F238E27FC236}">
                <a16:creationId xmlns:a16="http://schemas.microsoft.com/office/drawing/2014/main" xmlns="" id="{FB9CEEC4-5B6A-4FB5-82F5-2F012927CEA1}"/>
              </a:ext>
            </a:extLst>
          </p:cNvPr>
          <p:cNvPicPr>
            <a:picLocks noChangeAspect="1"/>
          </p:cNvPicPr>
          <p:nvPr/>
        </p:nvPicPr>
        <p:blipFill>
          <a:blip r:embed="rId9"/>
          <a:stretch>
            <a:fillRect/>
          </a:stretch>
        </p:blipFill>
        <p:spPr>
          <a:xfrm>
            <a:off x="6279022" y="796000"/>
            <a:ext cx="1425549" cy="1287903"/>
          </a:xfrm>
          <a:prstGeom prst="rect">
            <a:avLst/>
          </a:prstGeom>
        </p:spPr>
      </p:pic>
      <p:sp>
        <p:nvSpPr>
          <p:cNvPr id="126" name="Rettangolo 125">
            <a:extLst>
              <a:ext uri="{FF2B5EF4-FFF2-40B4-BE49-F238E27FC236}">
                <a16:creationId xmlns:a16="http://schemas.microsoft.com/office/drawing/2014/main" xmlns="" id="{CF2CA9B8-0BDB-40EA-B730-D4E51D8DCA88}"/>
              </a:ext>
            </a:extLst>
          </p:cNvPr>
          <p:cNvSpPr/>
          <p:nvPr/>
        </p:nvSpPr>
        <p:spPr>
          <a:xfrm>
            <a:off x="5316031" y="1242802"/>
            <a:ext cx="987794" cy="483518"/>
          </a:xfrm>
          <a:prstGeom prst="rect">
            <a:avLst/>
          </a:prstGeom>
        </p:spPr>
        <p:txBody>
          <a:bodyPr wrap="none">
            <a:spAutoFit/>
          </a:bodyPr>
          <a:lstStyle/>
          <a:p>
            <a:r>
              <a:rPr lang="en-GB" sz="1101" dirty="0">
                <a:solidFill>
                  <a:schemeClr val="bg1"/>
                </a:solidFill>
                <a:latin typeface="Arial" panose="020B0604020202020204" pitchFamily="34" charset="0"/>
                <a:cs typeface="Arial" panose="020B0604020202020204" pitchFamily="34" charset="0"/>
              </a:rPr>
              <a:t>Pars </a:t>
            </a:r>
          </a:p>
          <a:p>
            <a:r>
              <a:rPr lang="en-GB" sz="1101" dirty="0">
                <a:solidFill>
                  <a:schemeClr val="bg1"/>
                </a:solidFill>
                <a:latin typeface="Arial" panose="020B0604020202020204" pitchFamily="34" charset="0"/>
                <a:cs typeface="Arial" panose="020B0604020202020204" pitchFamily="34" charset="0"/>
              </a:rPr>
              <a:t>opercularis</a:t>
            </a:r>
          </a:p>
        </p:txBody>
      </p:sp>
      <p:sp>
        <p:nvSpPr>
          <p:cNvPr id="127" name="Rettangolo 126">
            <a:extLst>
              <a:ext uri="{FF2B5EF4-FFF2-40B4-BE49-F238E27FC236}">
                <a16:creationId xmlns:a16="http://schemas.microsoft.com/office/drawing/2014/main" xmlns="" id="{ED8440C0-6DC8-4FC8-95F6-44D8BDAFFAAF}"/>
              </a:ext>
            </a:extLst>
          </p:cNvPr>
          <p:cNvSpPr/>
          <p:nvPr/>
        </p:nvSpPr>
        <p:spPr>
          <a:xfrm>
            <a:off x="5808769" y="2016185"/>
            <a:ext cx="1358532" cy="293533"/>
          </a:xfrm>
          <a:prstGeom prst="rect">
            <a:avLst/>
          </a:prstGeom>
        </p:spPr>
        <p:txBody>
          <a:bodyPr wrap="none">
            <a:spAutoFit/>
          </a:bodyPr>
          <a:lstStyle/>
          <a:p>
            <a:r>
              <a:rPr lang="en-GB" sz="1101" dirty="0">
                <a:solidFill>
                  <a:schemeClr val="bg1"/>
                </a:solidFill>
                <a:latin typeface="Arial" panose="020B0604020202020204" pitchFamily="34" charset="0"/>
                <a:cs typeface="Arial" panose="020B0604020202020204" pitchFamily="34" charset="0"/>
              </a:rPr>
              <a:t>Pars triangularis</a:t>
            </a:r>
          </a:p>
        </p:txBody>
      </p:sp>
      <p:cxnSp>
        <p:nvCxnSpPr>
          <p:cNvPr id="128" name="Connettore 2 127">
            <a:extLst>
              <a:ext uri="{FF2B5EF4-FFF2-40B4-BE49-F238E27FC236}">
                <a16:creationId xmlns:a16="http://schemas.microsoft.com/office/drawing/2014/main" xmlns="" id="{FB98B8BD-1B45-4609-9D72-E7FC6495308E}"/>
              </a:ext>
            </a:extLst>
          </p:cNvPr>
          <p:cNvCxnSpPr>
            <a:cxnSpLocks/>
          </p:cNvCxnSpPr>
          <p:nvPr/>
        </p:nvCxnSpPr>
        <p:spPr>
          <a:xfrm>
            <a:off x="5768218" y="1382791"/>
            <a:ext cx="647708" cy="1738"/>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29" name="Connettore 2 128">
            <a:extLst>
              <a:ext uri="{FF2B5EF4-FFF2-40B4-BE49-F238E27FC236}">
                <a16:creationId xmlns:a16="http://schemas.microsoft.com/office/drawing/2014/main" xmlns="" id="{08D864F3-E601-4499-99F8-A62ECBC89F4B}"/>
              </a:ext>
            </a:extLst>
          </p:cNvPr>
          <p:cNvCxnSpPr>
            <a:cxnSpLocks/>
          </p:cNvCxnSpPr>
          <p:nvPr/>
        </p:nvCxnSpPr>
        <p:spPr>
          <a:xfrm flipH="1" flipV="1">
            <a:off x="6508309" y="1474427"/>
            <a:ext cx="30215" cy="541759"/>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Connettore 2 129">
            <a:extLst>
              <a:ext uri="{FF2B5EF4-FFF2-40B4-BE49-F238E27FC236}">
                <a16:creationId xmlns:a16="http://schemas.microsoft.com/office/drawing/2014/main" xmlns="" id="{DE26556E-80C8-4EB4-A8FF-264D9F03DF05}"/>
              </a:ext>
            </a:extLst>
          </p:cNvPr>
          <p:cNvCxnSpPr>
            <a:cxnSpLocks/>
          </p:cNvCxnSpPr>
          <p:nvPr/>
        </p:nvCxnSpPr>
        <p:spPr>
          <a:xfrm flipH="1" flipV="1">
            <a:off x="7127524" y="1613228"/>
            <a:ext cx="435328" cy="1083314"/>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31" name="CasellaDiTesto 130">
            <a:extLst>
              <a:ext uri="{FF2B5EF4-FFF2-40B4-BE49-F238E27FC236}">
                <a16:creationId xmlns:a16="http://schemas.microsoft.com/office/drawing/2014/main" xmlns="" id="{DBB1618A-C924-4FDD-AA16-0F37B11E9182}"/>
              </a:ext>
            </a:extLst>
          </p:cNvPr>
          <p:cNvSpPr txBox="1"/>
          <p:nvPr/>
        </p:nvSpPr>
        <p:spPr>
          <a:xfrm>
            <a:off x="6186901" y="806768"/>
            <a:ext cx="502813" cy="276275"/>
          </a:xfrm>
          <a:prstGeom prst="rect">
            <a:avLst/>
          </a:prstGeom>
          <a:noFill/>
        </p:spPr>
        <p:txBody>
          <a:bodyPr wrap="square" rtlCol="0">
            <a:spAutoFit/>
          </a:bodyPr>
          <a:lstStyle/>
          <a:p>
            <a:r>
              <a:rPr lang="en-GB" sz="1001" b="1" dirty="0">
                <a:solidFill>
                  <a:schemeClr val="bg1"/>
                </a:solidFill>
                <a:latin typeface="Arial" panose="020B0604020202020204" pitchFamily="34" charset="0"/>
                <a:cs typeface="Arial" panose="020B0604020202020204" pitchFamily="34" charset="0"/>
              </a:rPr>
              <a:t>L</a:t>
            </a:r>
          </a:p>
        </p:txBody>
      </p:sp>
      <p:sp>
        <p:nvSpPr>
          <p:cNvPr id="132" name="Rettangolo 131">
            <a:extLst>
              <a:ext uri="{FF2B5EF4-FFF2-40B4-BE49-F238E27FC236}">
                <a16:creationId xmlns:a16="http://schemas.microsoft.com/office/drawing/2014/main" xmlns="" id="{09EC05A8-8AC4-4876-A55C-FC83F5826FD9}"/>
              </a:ext>
            </a:extLst>
          </p:cNvPr>
          <p:cNvSpPr/>
          <p:nvPr/>
        </p:nvSpPr>
        <p:spPr>
          <a:xfrm>
            <a:off x="6497937" y="596224"/>
            <a:ext cx="991829" cy="276275"/>
          </a:xfrm>
          <a:prstGeom prst="rect">
            <a:avLst/>
          </a:prstGeom>
        </p:spPr>
        <p:txBody>
          <a:bodyPr wrap="square">
            <a:spAutoFit/>
          </a:bodyPr>
          <a:lstStyle/>
          <a:p>
            <a:r>
              <a:rPr lang="en-GB" sz="1001" dirty="0">
                <a:solidFill>
                  <a:schemeClr val="bg1"/>
                </a:solidFill>
                <a:latin typeface="Arial" panose="020B0604020202020204" pitchFamily="34" charset="0"/>
                <a:cs typeface="Arial" panose="020B0604020202020204" pitchFamily="34" charset="0"/>
              </a:rPr>
              <a:t>x=-54; z</a:t>
            </a:r>
            <a:r>
              <a:rPr lang="en-GB" sz="1001">
                <a:solidFill>
                  <a:schemeClr val="bg1"/>
                </a:solidFill>
                <a:latin typeface="Arial" panose="020B0604020202020204" pitchFamily="34" charset="0"/>
                <a:cs typeface="Arial" panose="020B0604020202020204" pitchFamily="34" charset="0"/>
              </a:rPr>
              <a:t>=14</a:t>
            </a:r>
            <a:endParaRPr lang="en-GB" sz="1001" dirty="0">
              <a:solidFill>
                <a:schemeClr val="bg1"/>
              </a:solidFill>
              <a:latin typeface="Arial" panose="020B0604020202020204" pitchFamily="34" charset="0"/>
              <a:cs typeface="Arial" panose="020B0604020202020204" pitchFamily="34" charset="0"/>
            </a:endParaRPr>
          </a:p>
        </p:txBody>
      </p:sp>
      <p:sp>
        <p:nvSpPr>
          <p:cNvPr id="133" name="Rettangolo 132">
            <a:extLst>
              <a:ext uri="{FF2B5EF4-FFF2-40B4-BE49-F238E27FC236}">
                <a16:creationId xmlns:a16="http://schemas.microsoft.com/office/drawing/2014/main" xmlns="" id="{B54198DA-AA2B-4B80-81D9-2D4AC31C72C0}"/>
              </a:ext>
            </a:extLst>
          </p:cNvPr>
          <p:cNvSpPr/>
          <p:nvPr/>
        </p:nvSpPr>
        <p:spPr>
          <a:xfrm>
            <a:off x="7154835" y="2636638"/>
            <a:ext cx="758116" cy="293533"/>
          </a:xfrm>
          <a:prstGeom prst="rect">
            <a:avLst/>
          </a:prstGeom>
        </p:spPr>
        <p:txBody>
          <a:bodyPr wrap="none">
            <a:spAutoFit/>
          </a:bodyPr>
          <a:lstStyle/>
          <a:p>
            <a:r>
              <a:rPr lang="en-GB" sz="1101" dirty="0">
                <a:solidFill>
                  <a:schemeClr val="bg1"/>
                </a:solidFill>
                <a:latin typeface="Arial" panose="020B0604020202020204" pitchFamily="34" charset="0"/>
                <a:cs typeface="Arial" panose="020B0604020202020204" pitchFamily="34" charset="0"/>
              </a:rPr>
              <a:t>Angular</a:t>
            </a:r>
          </a:p>
        </p:txBody>
      </p:sp>
      <p:cxnSp>
        <p:nvCxnSpPr>
          <p:cNvPr id="134" name="Connettore 2 133">
            <a:extLst>
              <a:ext uri="{FF2B5EF4-FFF2-40B4-BE49-F238E27FC236}">
                <a16:creationId xmlns:a16="http://schemas.microsoft.com/office/drawing/2014/main" xmlns="" id="{DEB993A9-5F73-49CC-A0BA-AF6DEA415096}"/>
              </a:ext>
            </a:extLst>
          </p:cNvPr>
          <p:cNvCxnSpPr>
            <a:cxnSpLocks/>
          </p:cNvCxnSpPr>
          <p:nvPr/>
        </p:nvCxnSpPr>
        <p:spPr>
          <a:xfrm>
            <a:off x="6775596" y="2245367"/>
            <a:ext cx="440441" cy="1299449"/>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8166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xmlns="" id="{7CB3C27E-1983-6544-81B2-2F4664C99F31}"/>
              </a:ext>
            </a:extLst>
          </p:cNvPr>
          <p:cNvSpPr/>
          <p:nvPr/>
        </p:nvSpPr>
        <p:spPr>
          <a:xfrm>
            <a:off x="2129521" y="760933"/>
            <a:ext cx="5648545" cy="4378985"/>
          </a:xfrm>
          <a:prstGeom prst="rect">
            <a:avLst/>
          </a:prstGeom>
          <a:solidFill>
            <a:schemeClr val="tx1"/>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ct val="50000"/>
              </a:spcBef>
            </a:pPr>
            <a:endParaRPr lang="en-GB" altLang="it-IT" b="1" dirty="0">
              <a:solidFill>
                <a:schemeClr val="bg1"/>
              </a:solidFill>
              <a:latin typeface="Arial" panose="020B0604020202020204" pitchFamily="34" charset="0"/>
              <a:cs typeface="Arial" panose="020B0604020202020204" pitchFamily="34" charset="0"/>
            </a:endParaRPr>
          </a:p>
        </p:txBody>
      </p:sp>
      <p:cxnSp>
        <p:nvCxnSpPr>
          <p:cNvPr id="26" name="Connettore 1 25">
            <a:extLst>
              <a:ext uri="{FF2B5EF4-FFF2-40B4-BE49-F238E27FC236}">
                <a16:creationId xmlns:a16="http://schemas.microsoft.com/office/drawing/2014/main" xmlns="" id="{BD2C3EFD-69B5-F644-98C4-7AE0A19B4504}"/>
              </a:ext>
            </a:extLst>
          </p:cNvPr>
          <p:cNvCxnSpPr>
            <a:cxnSpLocks/>
          </p:cNvCxnSpPr>
          <p:nvPr/>
        </p:nvCxnSpPr>
        <p:spPr>
          <a:xfrm flipH="1">
            <a:off x="5371349" y="759394"/>
            <a:ext cx="0" cy="45704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28" name="Immagine 27" descr="Immagine che contiene orologio, sedendo, nero, monitor&#10;&#10;Descrizione generata automaticamente">
            <a:extLst>
              <a:ext uri="{FF2B5EF4-FFF2-40B4-BE49-F238E27FC236}">
                <a16:creationId xmlns:a16="http://schemas.microsoft.com/office/drawing/2014/main" xmlns="" id="{6204FA93-C3D4-A04E-A90B-1BB3CF65E3F3}"/>
              </a:ext>
            </a:extLst>
          </p:cNvPr>
          <p:cNvPicPr>
            <a:picLocks/>
          </p:cNvPicPr>
          <p:nvPr/>
        </p:nvPicPr>
        <p:blipFill rotWithShape="1">
          <a:blip r:embed="rId2"/>
          <a:srcRect l="6868" t="22529" r="3318" b="52057"/>
          <a:stretch/>
        </p:blipFill>
        <p:spPr>
          <a:xfrm>
            <a:off x="6210938" y="4914463"/>
            <a:ext cx="1347900" cy="68636"/>
          </a:xfrm>
          <a:prstGeom prst="rect">
            <a:avLst/>
          </a:prstGeom>
        </p:spPr>
      </p:pic>
      <p:sp>
        <p:nvSpPr>
          <p:cNvPr id="30" name="CasellaDiTesto 29">
            <a:extLst>
              <a:ext uri="{FF2B5EF4-FFF2-40B4-BE49-F238E27FC236}">
                <a16:creationId xmlns:a16="http://schemas.microsoft.com/office/drawing/2014/main" xmlns="" id="{73C61432-1424-864E-B65E-834706322372}"/>
              </a:ext>
            </a:extLst>
          </p:cNvPr>
          <p:cNvSpPr txBox="1"/>
          <p:nvPr/>
        </p:nvSpPr>
        <p:spPr>
          <a:xfrm>
            <a:off x="2143289" y="756162"/>
            <a:ext cx="356734" cy="307777"/>
          </a:xfrm>
          <a:prstGeom prst="rect">
            <a:avLst/>
          </a:prstGeom>
          <a:noFill/>
        </p:spPr>
        <p:txBody>
          <a:bodyPr wrap="square" rtlCol="0">
            <a:spAutoFit/>
          </a:bodyPr>
          <a:lstStyle/>
          <a:p>
            <a:r>
              <a:rPr lang="en-GB" sz="1400" b="1" dirty="0">
                <a:solidFill>
                  <a:schemeClr val="bg1"/>
                </a:solidFill>
                <a:latin typeface="Arial" panose="020B0604020202020204" pitchFamily="34" charset="0"/>
                <a:cs typeface="Arial" panose="020B0604020202020204" pitchFamily="34" charset="0"/>
              </a:rPr>
              <a:t>A</a:t>
            </a:r>
          </a:p>
        </p:txBody>
      </p:sp>
      <p:sp>
        <p:nvSpPr>
          <p:cNvPr id="31" name="CasellaDiTesto 30">
            <a:extLst>
              <a:ext uri="{FF2B5EF4-FFF2-40B4-BE49-F238E27FC236}">
                <a16:creationId xmlns:a16="http://schemas.microsoft.com/office/drawing/2014/main" xmlns="" id="{CF6C2EF5-A2E1-734A-BE80-9EACAAFEE9B3}"/>
              </a:ext>
            </a:extLst>
          </p:cNvPr>
          <p:cNvSpPr txBox="1"/>
          <p:nvPr/>
        </p:nvSpPr>
        <p:spPr>
          <a:xfrm>
            <a:off x="5409472" y="752734"/>
            <a:ext cx="356734" cy="307777"/>
          </a:xfrm>
          <a:prstGeom prst="rect">
            <a:avLst/>
          </a:prstGeom>
          <a:noFill/>
        </p:spPr>
        <p:txBody>
          <a:bodyPr wrap="square" rtlCol="0">
            <a:spAutoFit/>
          </a:bodyPr>
          <a:lstStyle/>
          <a:p>
            <a:r>
              <a:rPr lang="en-GB" sz="1400" b="1" dirty="0">
                <a:solidFill>
                  <a:schemeClr val="bg1"/>
                </a:solidFill>
                <a:latin typeface="Arial" panose="020B0604020202020204" pitchFamily="34" charset="0"/>
                <a:cs typeface="Arial" panose="020B0604020202020204" pitchFamily="34" charset="0"/>
              </a:rPr>
              <a:t>B</a:t>
            </a:r>
          </a:p>
        </p:txBody>
      </p:sp>
      <p:sp>
        <p:nvSpPr>
          <p:cNvPr id="48" name="Rettangolo 47">
            <a:extLst>
              <a:ext uri="{FF2B5EF4-FFF2-40B4-BE49-F238E27FC236}">
                <a16:creationId xmlns:a16="http://schemas.microsoft.com/office/drawing/2014/main" xmlns="" id="{18DBCA6F-3729-874D-8D1C-7455DEFDF876}"/>
              </a:ext>
            </a:extLst>
          </p:cNvPr>
          <p:cNvSpPr/>
          <p:nvPr/>
        </p:nvSpPr>
        <p:spPr>
          <a:xfrm>
            <a:off x="6095836" y="821730"/>
            <a:ext cx="1338615" cy="276999"/>
          </a:xfrm>
          <a:prstGeom prst="rect">
            <a:avLst/>
          </a:prstGeom>
          <a:noFill/>
        </p:spPr>
        <p:txBody>
          <a:bodyPr wrap="square">
            <a:spAutoFit/>
          </a:bodyPr>
          <a:lstStyle/>
          <a:p>
            <a:pPr algn="ctr">
              <a:spcBef>
                <a:spcPct val="50000"/>
              </a:spcBef>
            </a:pPr>
            <a:r>
              <a:rPr lang="en-GB" altLang="it-IT" sz="1200" u="sng" dirty="0">
                <a:solidFill>
                  <a:schemeClr val="bg1"/>
                </a:solidFill>
                <a:latin typeface="Arial" panose="020B0604020202020204" pitchFamily="34" charset="0"/>
                <a:cs typeface="Arial" panose="020B0604020202020204" pitchFamily="34" charset="0"/>
              </a:rPr>
              <a:t>Right MFG</a:t>
            </a:r>
          </a:p>
        </p:txBody>
      </p:sp>
      <p:sp>
        <p:nvSpPr>
          <p:cNvPr id="56" name="Rettangolo 55">
            <a:extLst>
              <a:ext uri="{FF2B5EF4-FFF2-40B4-BE49-F238E27FC236}">
                <a16:creationId xmlns:a16="http://schemas.microsoft.com/office/drawing/2014/main" xmlns="" id="{BAA4B8DC-5B6B-8849-BD51-C42FAE8710A8}"/>
              </a:ext>
            </a:extLst>
          </p:cNvPr>
          <p:cNvSpPr/>
          <p:nvPr/>
        </p:nvSpPr>
        <p:spPr>
          <a:xfrm>
            <a:off x="6199123" y="2137397"/>
            <a:ext cx="879137" cy="246221"/>
          </a:xfrm>
          <a:prstGeom prst="rect">
            <a:avLst/>
          </a:prstGeom>
        </p:spPr>
        <p:txBody>
          <a:bodyPr wrap="square">
            <a:spAutoFit/>
          </a:bodyPr>
          <a:lstStyle/>
          <a:p>
            <a:r>
              <a:rPr lang="en-GB" sz="1000" dirty="0">
                <a:solidFill>
                  <a:schemeClr val="bg1"/>
                </a:solidFill>
                <a:latin typeface="Arial" panose="020B0604020202020204" pitchFamily="34" charset="0"/>
                <a:cs typeface="Arial" panose="020B0604020202020204" pitchFamily="34" charset="0"/>
              </a:rPr>
              <a:t>x=-14</a:t>
            </a:r>
          </a:p>
        </p:txBody>
      </p:sp>
      <p:sp>
        <p:nvSpPr>
          <p:cNvPr id="58" name="CasellaDiTesto 57">
            <a:extLst>
              <a:ext uri="{FF2B5EF4-FFF2-40B4-BE49-F238E27FC236}">
                <a16:creationId xmlns:a16="http://schemas.microsoft.com/office/drawing/2014/main" xmlns="" id="{C9856CB8-4F0A-5746-AB9C-D25B8A4CBEDA}"/>
              </a:ext>
            </a:extLst>
          </p:cNvPr>
          <p:cNvSpPr txBox="1"/>
          <p:nvPr/>
        </p:nvSpPr>
        <p:spPr>
          <a:xfrm>
            <a:off x="478460" y="5335674"/>
            <a:ext cx="9020908" cy="1200329"/>
          </a:xfrm>
          <a:prstGeom prst="rect">
            <a:avLst/>
          </a:prstGeom>
          <a:noFill/>
        </p:spPr>
        <p:txBody>
          <a:bodyPr wrap="square" rtlCol="0">
            <a:spAutoFit/>
          </a:bodyPr>
          <a:lstStyle/>
          <a:p>
            <a:pPr algn="just"/>
            <a:r>
              <a:rPr lang="en-GB" sz="1200" b="1" dirty="0">
                <a:latin typeface="Arial" panose="020B0604020202020204" pitchFamily="34" charset="0"/>
                <a:cs typeface="Arial" panose="020B0604020202020204" pitchFamily="34" charset="0"/>
              </a:rPr>
              <a:t>Figure A.4. </a:t>
            </a:r>
            <a:r>
              <a:rPr lang="en-GB" sz="1200" dirty="0">
                <a:latin typeface="Arial" panose="020B0604020202020204" pitchFamily="34" charset="0"/>
                <a:cs typeface="Arial" panose="020B0604020202020204" pitchFamily="34" charset="0"/>
              </a:rPr>
              <a:t>Seed-based functional connectivity analysis rerun comparing the 25 ALS patients with 10 HC who performed the same MRI scan both at baseline and follow-up. (A) Regions where ALS patients showed reduced functional connectivity with the left and right middle frontal gyrus (MFG) compared to healthy controls at follow-up (</a:t>
            </a:r>
            <a:r>
              <a:rPr lang="en-GB" sz="1200">
                <a:latin typeface="Arial" panose="020B0604020202020204" pitchFamily="34" charset="0"/>
                <a:cs typeface="Arial" panose="020B0604020202020204" pitchFamily="34" charset="0"/>
              </a:rPr>
              <a:t>month </a:t>
            </a:r>
            <a:r>
              <a:rPr lang="en-GB" sz="1200" smtClean="0">
                <a:latin typeface="Arial" panose="020B0604020202020204" pitchFamily="34" charset="0"/>
                <a:cs typeface="Arial" panose="020B0604020202020204" pitchFamily="34" charset="0"/>
              </a:rPr>
              <a:t>6). </a:t>
            </a:r>
            <a:r>
              <a:rPr lang="en-GB" sz="1200" dirty="0">
                <a:latin typeface="Arial" panose="020B0604020202020204" pitchFamily="34" charset="0"/>
                <a:cs typeface="Arial" panose="020B0604020202020204" pitchFamily="34" charset="0"/>
              </a:rPr>
              <a:t>(B) Regions where ALS patients showed reduced functional connectivity with the left and right middle frontal gyrus (MFG) compared to healthy controls over time. </a:t>
            </a:r>
            <a:r>
              <a:rPr lang="en-US" sz="1200" dirty="0">
                <a:latin typeface="Arial" panose="020B0604020202020204" pitchFamily="34" charset="0"/>
                <a:cs typeface="Arial" panose="020B0604020202020204" pitchFamily="34" charset="0"/>
              </a:rPr>
              <a:t>Results are overlaid on the </a:t>
            </a:r>
            <a:r>
              <a:rPr lang="en-GB" sz="1200" dirty="0">
                <a:latin typeface="Arial" panose="020B0604020202020204" pitchFamily="34" charset="0"/>
                <a:cs typeface="Arial" panose="020B0604020202020204" pitchFamily="34" charset="0"/>
              </a:rPr>
              <a:t>Montreal Neurological Institute (MNI) </a:t>
            </a:r>
            <a:r>
              <a:rPr lang="en-US" sz="1200" dirty="0">
                <a:latin typeface="Arial" panose="020B0604020202020204" pitchFamily="34" charset="0"/>
                <a:cs typeface="Arial" panose="020B0604020202020204" pitchFamily="34" charset="0"/>
              </a:rPr>
              <a:t>standard brain and displayed at p&lt;0.05 </a:t>
            </a:r>
            <a:r>
              <a:rPr lang="en-GB" sz="1200" dirty="0">
                <a:latin typeface="Arial" panose="020B0604020202020204" pitchFamily="34" charset="0"/>
                <a:cs typeface="Arial" panose="020B0604020202020204" pitchFamily="34" charset="0"/>
              </a:rPr>
              <a:t>Family-wise error</a:t>
            </a:r>
            <a:r>
              <a:rPr lang="en-US" sz="1200" dirty="0">
                <a:latin typeface="Arial" panose="020B0604020202020204" pitchFamily="34" charset="0"/>
                <a:cs typeface="Arial" panose="020B0604020202020204" pitchFamily="34" charset="0"/>
              </a:rPr>
              <a:t> corrected for multiple comparisons. X values denotes x-MNI coordinates. Color bar represents p values.</a:t>
            </a:r>
            <a:endParaRPr lang="it-IT" sz="1200" dirty="0">
              <a:latin typeface="Arial" panose="020B0604020202020204" pitchFamily="34" charset="0"/>
              <a:cs typeface="Arial" panose="020B0604020202020204" pitchFamily="34" charset="0"/>
            </a:endParaRPr>
          </a:p>
        </p:txBody>
      </p:sp>
      <p:pic>
        <p:nvPicPr>
          <p:cNvPr id="60" name="Immagine 59" descr="Immagine che contiene fungo, torta, tavolo, sedendo&#10;&#10;Descrizione generata automaticamente">
            <a:extLst>
              <a:ext uri="{FF2B5EF4-FFF2-40B4-BE49-F238E27FC236}">
                <a16:creationId xmlns:a16="http://schemas.microsoft.com/office/drawing/2014/main" xmlns="" id="{53175F9A-F044-3647-83E9-DCB1F98997A9}"/>
              </a:ext>
            </a:extLst>
          </p:cNvPr>
          <p:cNvPicPr>
            <a:picLocks noChangeAspect="1"/>
          </p:cNvPicPr>
          <p:nvPr/>
        </p:nvPicPr>
        <p:blipFill>
          <a:blip r:embed="rId3"/>
          <a:stretch>
            <a:fillRect/>
          </a:stretch>
        </p:blipFill>
        <p:spPr>
          <a:xfrm>
            <a:off x="2840554" y="1610260"/>
            <a:ext cx="1359358" cy="1128698"/>
          </a:xfrm>
          <a:prstGeom prst="rect">
            <a:avLst/>
          </a:prstGeom>
        </p:spPr>
      </p:pic>
      <p:sp>
        <p:nvSpPr>
          <p:cNvPr id="61" name="Rettangolo 60">
            <a:extLst>
              <a:ext uri="{FF2B5EF4-FFF2-40B4-BE49-F238E27FC236}">
                <a16:creationId xmlns:a16="http://schemas.microsoft.com/office/drawing/2014/main" xmlns="" id="{7B0AD6D2-C41C-4046-8DA0-DEA5E0BC63F2}"/>
              </a:ext>
            </a:extLst>
          </p:cNvPr>
          <p:cNvSpPr/>
          <p:nvPr/>
        </p:nvSpPr>
        <p:spPr>
          <a:xfrm>
            <a:off x="2982042" y="822904"/>
            <a:ext cx="1338615" cy="276999"/>
          </a:xfrm>
          <a:prstGeom prst="rect">
            <a:avLst/>
          </a:prstGeom>
          <a:noFill/>
        </p:spPr>
        <p:txBody>
          <a:bodyPr wrap="square">
            <a:spAutoFit/>
          </a:bodyPr>
          <a:lstStyle/>
          <a:p>
            <a:pPr algn="ctr">
              <a:spcBef>
                <a:spcPct val="50000"/>
              </a:spcBef>
            </a:pPr>
            <a:r>
              <a:rPr lang="en-GB" altLang="it-IT" sz="1200" u="sng" dirty="0">
                <a:solidFill>
                  <a:schemeClr val="bg1"/>
                </a:solidFill>
                <a:latin typeface="Arial" panose="020B0604020202020204" pitchFamily="34" charset="0"/>
                <a:cs typeface="Arial" panose="020B0604020202020204" pitchFamily="34" charset="0"/>
              </a:rPr>
              <a:t>Left MFG</a:t>
            </a:r>
          </a:p>
        </p:txBody>
      </p:sp>
      <p:sp>
        <p:nvSpPr>
          <p:cNvPr id="62" name="Rettangolo 61">
            <a:extLst>
              <a:ext uri="{FF2B5EF4-FFF2-40B4-BE49-F238E27FC236}">
                <a16:creationId xmlns:a16="http://schemas.microsoft.com/office/drawing/2014/main" xmlns="" id="{0F981459-E8DE-464F-9068-DAD0E0571F89}"/>
              </a:ext>
            </a:extLst>
          </p:cNvPr>
          <p:cNvSpPr/>
          <p:nvPr/>
        </p:nvSpPr>
        <p:spPr>
          <a:xfrm>
            <a:off x="3204578" y="1392281"/>
            <a:ext cx="879137" cy="246221"/>
          </a:xfrm>
          <a:prstGeom prst="rect">
            <a:avLst/>
          </a:prstGeom>
        </p:spPr>
        <p:txBody>
          <a:bodyPr wrap="square">
            <a:spAutoFit/>
          </a:bodyPr>
          <a:lstStyle/>
          <a:p>
            <a:r>
              <a:rPr lang="en-GB" sz="1000" dirty="0">
                <a:solidFill>
                  <a:schemeClr val="bg1"/>
                </a:solidFill>
                <a:latin typeface="Arial" panose="020B0604020202020204" pitchFamily="34" charset="0"/>
                <a:cs typeface="Arial" panose="020B0604020202020204" pitchFamily="34" charset="0"/>
              </a:rPr>
              <a:t>x=-28</a:t>
            </a:r>
          </a:p>
        </p:txBody>
      </p:sp>
      <p:sp>
        <p:nvSpPr>
          <p:cNvPr id="63" name="CasellaDiTesto 62">
            <a:extLst>
              <a:ext uri="{FF2B5EF4-FFF2-40B4-BE49-F238E27FC236}">
                <a16:creationId xmlns:a16="http://schemas.microsoft.com/office/drawing/2014/main" xmlns="" id="{E9A22F84-ECEF-2540-A543-677B5B91C8B5}"/>
              </a:ext>
            </a:extLst>
          </p:cNvPr>
          <p:cNvSpPr txBox="1"/>
          <p:nvPr/>
        </p:nvSpPr>
        <p:spPr>
          <a:xfrm>
            <a:off x="2840554" y="1501713"/>
            <a:ext cx="445685" cy="246221"/>
          </a:xfrm>
          <a:prstGeom prst="rect">
            <a:avLst/>
          </a:prstGeom>
          <a:noFill/>
        </p:spPr>
        <p:txBody>
          <a:bodyPr wrap="square" rtlCol="0">
            <a:spAutoFit/>
          </a:bodyPr>
          <a:lstStyle/>
          <a:p>
            <a:r>
              <a:rPr lang="en-GB" sz="1000" b="1" dirty="0">
                <a:solidFill>
                  <a:schemeClr val="bg1"/>
                </a:solidFill>
                <a:latin typeface="Arial" panose="020B0604020202020204" pitchFamily="34" charset="0"/>
                <a:cs typeface="Arial" panose="020B0604020202020204" pitchFamily="34" charset="0"/>
              </a:rPr>
              <a:t>L</a:t>
            </a:r>
          </a:p>
        </p:txBody>
      </p:sp>
      <p:sp>
        <p:nvSpPr>
          <p:cNvPr id="64" name="Rettangolo 63">
            <a:extLst>
              <a:ext uri="{FF2B5EF4-FFF2-40B4-BE49-F238E27FC236}">
                <a16:creationId xmlns:a16="http://schemas.microsoft.com/office/drawing/2014/main" xmlns="" id="{58F9498F-DB4F-754E-9B73-6EDF40F2CF3B}"/>
              </a:ext>
            </a:extLst>
          </p:cNvPr>
          <p:cNvSpPr/>
          <p:nvPr/>
        </p:nvSpPr>
        <p:spPr>
          <a:xfrm>
            <a:off x="2340509" y="2624087"/>
            <a:ext cx="1116011"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Fusiform gyrus</a:t>
            </a:r>
          </a:p>
        </p:txBody>
      </p:sp>
      <p:cxnSp>
        <p:nvCxnSpPr>
          <p:cNvPr id="65" name="Connettore 2 64">
            <a:extLst>
              <a:ext uri="{FF2B5EF4-FFF2-40B4-BE49-F238E27FC236}">
                <a16:creationId xmlns:a16="http://schemas.microsoft.com/office/drawing/2014/main" xmlns="" id="{201875E5-DA6C-0841-8643-BD834EA742E5}"/>
              </a:ext>
            </a:extLst>
          </p:cNvPr>
          <p:cNvCxnSpPr>
            <a:cxnSpLocks/>
          </p:cNvCxnSpPr>
          <p:nvPr/>
        </p:nvCxnSpPr>
        <p:spPr>
          <a:xfrm flipV="1">
            <a:off x="2982042" y="2524228"/>
            <a:ext cx="669307" cy="14824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Connettore 2 65">
            <a:extLst>
              <a:ext uri="{FF2B5EF4-FFF2-40B4-BE49-F238E27FC236}">
                <a16:creationId xmlns:a16="http://schemas.microsoft.com/office/drawing/2014/main" xmlns="" id="{5B1F3190-7D51-CF47-9FD2-A57CE6AA53DF}"/>
              </a:ext>
            </a:extLst>
          </p:cNvPr>
          <p:cNvCxnSpPr>
            <a:cxnSpLocks/>
          </p:cNvCxnSpPr>
          <p:nvPr/>
        </p:nvCxnSpPr>
        <p:spPr>
          <a:xfrm flipH="1">
            <a:off x="3442923" y="1555913"/>
            <a:ext cx="480908" cy="273892"/>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69" name="Rettangolo 68">
            <a:extLst>
              <a:ext uri="{FF2B5EF4-FFF2-40B4-BE49-F238E27FC236}">
                <a16:creationId xmlns:a16="http://schemas.microsoft.com/office/drawing/2014/main" xmlns="" id="{4C479F2D-2D8C-824D-BCA6-B791555E92DC}"/>
              </a:ext>
            </a:extLst>
          </p:cNvPr>
          <p:cNvSpPr/>
          <p:nvPr/>
        </p:nvSpPr>
        <p:spPr>
          <a:xfrm>
            <a:off x="3958211" y="1191047"/>
            <a:ext cx="1386361" cy="600164"/>
          </a:xfrm>
          <a:prstGeom prst="rect">
            <a:avLst/>
          </a:prstGeom>
        </p:spPr>
        <p:txBody>
          <a:bodyPr wrap="square">
            <a:spAutoFit/>
          </a:bodyPr>
          <a:lstStyle/>
          <a:p>
            <a:r>
              <a:rPr lang="en-GB" sz="1100" dirty="0">
                <a:solidFill>
                  <a:schemeClr val="bg1"/>
                </a:solidFill>
                <a:latin typeface="Arial" panose="020B0604020202020204" pitchFamily="34" charset="0"/>
                <a:cs typeface="Arial" panose="020B0604020202020204" pitchFamily="34" charset="0"/>
              </a:rPr>
              <a:t>Premotor and supplementary motor cortices </a:t>
            </a:r>
          </a:p>
        </p:txBody>
      </p:sp>
      <p:pic>
        <p:nvPicPr>
          <p:cNvPr id="71" name="Immagine 70" descr="Immagine che contiene guardando, banana, posando, frutta&#10;&#10;Descrizione generata automaticamente">
            <a:extLst>
              <a:ext uri="{FF2B5EF4-FFF2-40B4-BE49-F238E27FC236}">
                <a16:creationId xmlns:a16="http://schemas.microsoft.com/office/drawing/2014/main" xmlns="" id="{5ACE0B86-C5EF-254C-BB3A-A12FD8868E33}"/>
              </a:ext>
            </a:extLst>
          </p:cNvPr>
          <p:cNvPicPr>
            <a:picLocks noChangeAspect="1"/>
          </p:cNvPicPr>
          <p:nvPr/>
        </p:nvPicPr>
        <p:blipFill>
          <a:blip r:embed="rId4"/>
          <a:stretch>
            <a:fillRect/>
          </a:stretch>
        </p:blipFill>
        <p:spPr>
          <a:xfrm>
            <a:off x="2845942" y="3545808"/>
            <a:ext cx="1359355" cy="1236491"/>
          </a:xfrm>
          <a:prstGeom prst="rect">
            <a:avLst/>
          </a:prstGeom>
        </p:spPr>
      </p:pic>
      <p:sp>
        <p:nvSpPr>
          <p:cNvPr id="72" name="CasellaDiTesto 71">
            <a:extLst>
              <a:ext uri="{FF2B5EF4-FFF2-40B4-BE49-F238E27FC236}">
                <a16:creationId xmlns:a16="http://schemas.microsoft.com/office/drawing/2014/main" xmlns="" id="{F8492178-5B22-3143-9800-B066B10E2A1E}"/>
              </a:ext>
            </a:extLst>
          </p:cNvPr>
          <p:cNvSpPr txBox="1"/>
          <p:nvPr/>
        </p:nvSpPr>
        <p:spPr>
          <a:xfrm>
            <a:off x="2845943" y="3604274"/>
            <a:ext cx="445685" cy="246221"/>
          </a:xfrm>
          <a:prstGeom prst="rect">
            <a:avLst/>
          </a:prstGeom>
          <a:noFill/>
        </p:spPr>
        <p:txBody>
          <a:bodyPr wrap="square" rtlCol="0">
            <a:spAutoFit/>
          </a:bodyPr>
          <a:lstStyle/>
          <a:p>
            <a:r>
              <a:rPr lang="en-GB" sz="1000" b="1" dirty="0">
                <a:solidFill>
                  <a:schemeClr val="bg1"/>
                </a:solidFill>
                <a:latin typeface="Arial" panose="020B0604020202020204" pitchFamily="34" charset="0"/>
                <a:cs typeface="Arial" panose="020B0604020202020204" pitchFamily="34" charset="0"/>
              </a:rPr>
              <a:t>R</a:t>
            </a:r>
          </a:p>
        </p:txBody>
      </p:sp>
      <p:sp>
        <p:nvSpPr>
          <p:cNvPr id="73" name="Rettangolo 72">
            <a:extLst>
              <a:ext uri="{FF2B5EF4-FFF2-40B4-BE49-F238E27FC236}">
                <a16:creationId xmlns:a16="http://schemas.microsoft.com/office/drawing/2014/main" xmlns="" id="{04A39F80-C6CA-6A4B-8F6F-A2C8A269F942}"/>
              </a:ext>
            </a:extLst>
          </p:cNvPr>
          <p:cNvSpPr/>
          <p:nvPr/>
        </p:nvSpPr>
        <p:spPr>
          <a:xfrm>
            <a:off x="2332301" y="4782299"/>
            <a:ext cx="2643672" cy="261610"/>
          </a:xfrm>
          <a:prstGeom prst="rect">
            <a:avLst/>
          </a:prstGeom>
        </p:spPr>
        <p:txBody>
          <a:bodyPr wrap="none">
            <a:spAutoFit/>
          </a:bodyPr>
          <a:lstStyle/>
          <a:p>
            <a:r>
              <a:rPr lang="en-GB" sz="1100" dirty="0">
                <a:solidFill>
                  <a:schemeClr val="bg1"/>
                </a:solidFill>
                <a:latin typeface="Arial" panose="020B0604020202020204" pitchFamily="34" charset="0"/>
                <a:cs typeface="Arial" panose="020B0604020202020204" pitchFamily="34" charset="0"/>
              </a:rPr>
              <a:t>Rostral superior and middle frontal gyri </a:t>
            </a:r>
          </a:p>
        </p:txBody>
      </p:sp>
      <p:cxnSp>
        <p:nvCxnSpPr>
          <p:cNvPr id="74" name="Connettore 2 73">
            <a:extLst>
              <a:ext uri="{FF2B5EF4-FFF2-40B4-BE49-F238E27FC236}">
                <a16:creationId xmlns:a16="http://schemas.microsoft.com/office/drawing/2014/main" xmlns="" id="{E2868330-2B69-5D4B-BCF2-6DF1CD7A0125}"/>
              </a:ext>
            </a:extLst>
          </p:cNvPr>
          <p:cNvCxnSpPr>
            <a:cxnSpLocks/>
          </p:cNvCxnSpPr>
          <p:nvPr/>
        </p:nvCxnSpPr>
        <p:spPr>
          <a:xfrm flipV="1">
            <a:off x="3217169" y="4551634"/>
            <a:ext cx="636069" cy="266629"/>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76" name="Rettangolo 75">
            <a:extLst>
              <a:ext uri="{FF2B5EF4-FFF2-40B4-BE49-F238E27FC236}">
                <a16:creationId xmlns:a16="http://schemas.microsoft.com/office/drawing/2014/main" xmlns="" id="{57B4BD00-4E71-8842-A66E-81BA5A2D7532}"/>
              </a:ext>
            </a:extLst>
          </p:cNvPr>
          <p:cNvSpPr/>
          <p:nvPr/>
        </p:nvSpPr>
        <p:spPr>
          <a:xfrm>
            <a:off x="3209346" y="3365464"/>
            <a:ext cx="879137" cy="246221"/>
          </a:xfrm>
          <a:prstGeom prst="rect">
            <a:avLst/>
          </a:prstGeom>
        </p:spPr>
        <p:txBody>
          <a:bodyPr wrap="square">
            <a:spAutoFit/>
          </a:bodyPr>
          <a:lstStyle/>
          <a:p>
            <a:r>
              <a:rPr lang="en-GB" sz="1000" dirty="0">
                <a:solidFill>
                  <a:schemeClr val="bg1"/>
                </a:solidFill>
                <a:latin typeface="Arial" panose="020B0604020202020204" pitchFamily="34" charset="0"/>
                <a:cs typeface="Arial" panose="020B0604020202020204" pitchFamily="34" charset="0"/>
              </a:rPr>
              <a:t>x=30</a:t>
            </a:r>
          </a:p>
        </p:txBody>
      </p:sp>
      <p:sp>
        <p:nvSpPr>
          <p:cNvPr id="77" name="Rettangolo 76">
            <a:extLst>
              <a:ext uri="{FF2B5EF4-FFF2-40B4-BE49-F238E27FC236}">
                <a16:creationId xmlns:a16="http://schemas.microsoft.com/office/drawing/2014/main" xmlns="" id="{342D9CFC-082E-2944-8B8E-CEB9CA170EE6}"/>
              </a:ext>
            </a:extLst>
          </p:cNvPr>
          <p:cNvSpPr/>
          <p:nvPr/>
        </p:nvSpPr>
        <p:spPr>
          <a:xfrm>
            <a:off x="2984439" y="3082684"/>
            <a:ext cx="1338615" cy="276999"/>
          </a:xfrm>
          <a:prstGeom prst="rect">
            <a:avLst/>
          </a:prstGeom>
          <a:noFill/>
        </p:spPr>
        <p:txBody>
          <a:bodyPr wrap="square">
            <a:spAutoFit/>
          </a:bodyPr>
          <a:lstStyle/>
          <a:p>
            <a:pPr algn="ctr">
              <a:spcBef>
                <a:spcPct val="50000"/>
              </a:spcBef>
            </a:pPr>
            <a:r>
              <a:rPr lang="en-GB" altLang="it-IT" sz="1200" u="sng" dirty="0">
                <a:solidFill>
                  <a:schemeClr val="bg1"/>
                </a:solidFill>
                <a:latin typeface="Arial" panose="020B0604020202020204" pitchFamily="34" charset="0"/>
                <a:cs typeface="Arial" panose="020B0604020202020204" pitchFamily="34" charset="0"/>
              </a:rPr>
              <a:t>Right MFG</a:t>
            </a:r>
          </a:p>
        </p:txBody>
      </p:sp>
      <p:pic>
        <p:nvPicPr>
          <p:cNvPr id="79" name="Immagine 78" descr="Immagine che contiene uccello, sedendo, cioccolato, fotografia&#10;&#10;Descrizione generata automaticamente">
            <a:extLst>
              <a:ext uri="{FF2B5EF4-FFF2-40B4-BE49-F238E27FC236}">
                <a16:creationId xmlns:a16="http://schemas.microsoft.com/office/drawing/2014/main" xmlns="" id="{0B67BAD4-0AD7-4740-8A32-E9A0FE075246}"/>
              </a:ext>
            </a:extLst>
          </p:cNvPr>
          <p:cNvPicPr>
            <a:picLocks noChangeAspect="1"/>
          </p:cNvPicPr>
          <p:nvPr/>
        </p:nvPicPr>
        <p:blipFill>
          <a:blip r:embed="rId5"/>
          <a:stretch>
            <a:fillRect/>
          </a:stretch>
        </p:blipFill>
        <p:spPr>
          <a:xfrm>
            <a:off x="5757476" y="2348893"/>
            <a:ext cx="1352512" cy="1225246"/>
          </a:xfrm>
          <a:prstGeom prst="rect">
            <a:avLst/>
          </a:prstGeom>
        </p:spPr>
      </p:pic>
      <p:sp>
        <p:nvSpPr>
          <p:cNvPr id="50" name="CasellaDiTesto 49">
            <a:extLst>
              <a:ext uri="{FF2B5EF4-FFF2-40B4-BE49-F238E27FC236}">
                <a16:creationId xmlns:a16="http://schemas.microsoft.com/office/drawing/2014/main" xmlns="" id="{9E1CC2E8-FA3F-3244-8B75-1B246A1EB686}"/>
              </a:ext>
            </a:extLst>
          </p:cNvPr>
          <p:cNvSpPr txBox="1"/>
          <p:nvPr/>
        </p:nvSpPr>
        <p:spPr>
          <a:xfrm>
            <a:off x="5630303" y="2324288"/>
            <a:ext cx="445685" cy="246221"/>
          </a:xfrm>
          <a:prstGeom prst="rect">
            <a:avLst/>
          </a:prstGeom>
          <a:noFill/>
        </p:spPr>
        <p:txBody>
          <a:bodyPr wrap="square" rtlCol="0">
            <a:spAutoFit/>
          </a:bodyPr>
          <a:lstStyle/>
          <a:p>
            <a:r>
              <a:rPr lang="en-GB" sz="1000" b="1" dirty="0">
                <a:solidFill>
                  <a:schemeClr val="bg1"/>
                </a:solidFill>
                <a:latin typeface="Arial" panose="020B0604020202020204" pitchFamily="34" charset="0"/>
                <a:cs typeface="Arial" panose="020B0604020202020204" pitchFamily="34" charset="0"/>
              </a:rPr>
              <a:t>L</a:t>
            </a:r>
          </a:p>
        </p:txBody>
      </p:sp>
      <p:cxnSp>
        <p:nvCxnSpPr>
          <p:cNvPr id="47" name="Connettore 2 46">
            <a:extLst>
              <a:ext uri="{FF2B5EF4-FFF2-40B4-BE49-F238E27FC236}">
                <a16:creationId xmlns:a16="http://schemas.microsoft.com/office/drawing/2014/main" xmlns="" id="{17BE661E-3BB2-E247-B68C-B58B2C2E9433}"/>
              </a:ext>
            </a:extLst>
          </p:cNvPr>
          <p:cNvCxnSpPr>
            <a:cxnSpLocks/>
          </p:cNvCxnSpPr>
          <p:nvPr/>
        </p:nvCxnSpPr>
        <p:spPr>
          <a:xfrm flipH="1">
            <a:off x="6466249" y="2348893"/>
            <a:ext cx="514576" cy="288100"/>
          </a:xfrm>
          <a:prstGeom prst="straightConnector1">
            <a:avLst/>
          </a:prstGeom>
          <a:ln w="127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83" name="Rettangolo 82">
            <a:extLst>
              <a:ext uri="{FF2B5EF4-FFF2-40B4-BE49-F238E27FC236}">
                <a16:creationId xmlns:a16="http://schemas.microsoft.com/office/drawing/2014/main" xmlns="" id="{D2B6E62F-3815-2D46-86C8-8DF18559A6B0}"/>
              </a:ext>
            </a:extLst>
          </p:cNvPr>
          <p:cNvSpPr/>
          <p:nvPr/>
        </p:nvSpPr>
        <p:spPr>
          <a:xfrm>
            <a:off x="6638691" y="1765091"/>
            <a:ext cx="1488450" cy="600164"/>
          </a:xfrm>
          <a:prstGeom prst="rect">
            <a:avLst/>
          </a:prstGeom>
        </p:spPr>
        <p:txBody>
          <a:bodyPr wrap="square">
            <a:spAutoFit/>
          </a:bodyPr>
          <a:lstStyle/>
          <a:p>
            <a:r>
              <a:rPr lang="en-GB" sz="1100" dirty="0">
                <a:solidFill>
                  <a:schemeClr val="bg1"/>
                </a:solidFill>
                <a:latin typeface="Arial" panose="020B0604020202020204" pitchFamily="34" charset="0"/>
                <a:cs typeface="Arial" panose="020B0604020202020204" pitchFamily="34" charset="0"/>
              </a:rPr>
              <a:t>Premotor and supplementary motor cortices </a:t>
            </a:r>
          </a:p>
        </p:txBody>
      </p:sp>
      <p:sp>
        <p:nvSpPr>
          <p:cNvPr id="86" name="CasellaDiTesto 85">
            <a:extLst>
              <a:ext uri="{FF2B5EF4-FFF2-40B4-BE49-F238E27FC236}">
                <a16:creationId xmlns:a16="http://schemas.microsoft.com/office/drawing/2014/main" xmlns="" id="{0318D2E7-5B41-2743-ACEC-23235DF13C0E}"/>
              </a:ext>
            </a:extLst>
          </p:cNvPr>
          <p:cNvSpPr txBox="1"/>
          <p:nvPr/>
        </p:nvSpPr>
        <p:spPr>
          <a:xfrm>
            <a:off x="6108846" y="4717656"/>
            <a:ext cx="1935553" cy="215444"/>
          </a:xfrm>
          <a:prstGeom prst="rect">
            <a:avLst/>
          </a:prstGeom>
          <a:noFill/>
        </p:spPr>
        <p:txBody>
          <a:bodyPr wrap="square" rtlCol="0">
            <a:spAutoFit/>
          </a:bodyPr>
          <a:lstStyle/>
          <a:p>
            <a:r>
              <a:rPr lang="it-IT" sz="800" b="1" dirty="0">
                <a:solidFill>
                  <a:schemeClr val="bg1"/>
                </a:solidFill>
                <a:latin typeface="Arial" panose="020B0604020202020204" pitchFamily="34" charset="0"/>
                <a:cs typeface="Arial" panose="020B0604020202020204" pitchFamily="34" charset="0"/>
              </a:rPr>
              <a:t>0.05       	                     &lt;0.001</a:t>
            </a:r>
            <a:endParaRPr lang="en-US" sz="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8337287"/>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504</TotalTime>
  <Words>618</Words>
  <Application>Microsoft Office PowerPoint</Application>
  <PresentationFormat>Personalizzato</PresentationFormat>
  <Paragraphs>99</Paragraphs>
  <Slides>4</Slides>
  <Notes>1</Notes>
  <HiddenSlides>0</HiddenSlides>
  <MMClips>0</MMClips>
  <ScaleCrop>false</ScaleCrop>
  <HeadingPairs>
    <vt:vector size="6" baseType="variant">
      <vt:variant>
        <vt:lpstr>Caratteri utilizzati</vt:lpstr>
      </vt:variant>
      <vt:variant>
        <vt:i4>3</vt:i4>
      </vt:variant>
      <vt:variant>
        <vt:lpstr>Tema</vt:lpstr>
      </vt:variant>
      <vt:variant>
        <vt:i4>1</vt:i4>
      </vt:variant>
      <vt:variant>
        <vt:lpstr>Titoli diapositive</vt:lpstr>
      </vt:variant>
      <vt:variant>
        <vt:i4>4</vt:i4>
      </vt:variant>
    </vt:vector>
  </HeadingPairs>
  <TitlesOfParts>
    <vt:vector size="8" baseType="lpstr">
      <vt:lpstr>Arial</vt:lpstr>
      <vt:lpstr>Calibri</vt:lpstr>
      <vt:lpstr>Calibri Light</vt:lpstr>
      <vt:lpstr>Tema di Office</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Veronica Castelnovo</dc:creator>
  <cp:lastModifiedBy>Federica Agosta</cp:lastModifiedBy>
  <cp:revision>46</cp:revision>
  <dcterms:created xsi:type="dcterms:W3CDTF">2020-09-13T21:26:55Z</dcterms:created>
  <dcterms:modified xsi:type="dcterms:W3CDTF">2020-10-13T11:14:56Z</dcterms:modified>
</cp:coreProperties>
</file>