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125" d="100"/>
          <a:sy n="125" d="100"/>
        </p:scale>
        <p:origin x="-612" y="4920"/>
      </p:cViewPr>
      <p:guideLst>
        <p:guide orient="horz" pos="3120"/>
        <p:guide pos="216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3742530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3951643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500034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218909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291774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315098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1244719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33785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3234043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293708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2B41A6BF-D3B6-4E57-9E9F-0377FBABB1FE}" type="datetimeFigureOut">
              <a:rPr lang="en-US" smtClean="0"/>
              <a:pPr/>
              <a:t>11/18/2020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150928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B41A6BF-D3B6-4E57-9E9F-0377FBABB1FE}" type="datetimeFigureOut">
              <a:rPr lang="en-US" smtClean="0"/>
              <a:pPr/>
              <a:t>11/18/2020</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7EB7E78-398B-4D34-B0E8-E37AA15D5BBA}" type="slidenum">
              <a:rPr lang="en-US" smtClean="0"/>
              <a:pPr/>
              <a:t>‹#›</a:t>
            </a:fld>
            <a:endParaRPr lang="en-US"/>
          </a:p>
        </p:txBody>
      </p:sp>
    </p:spTree>
    <p:extLst>
      <p:ext uri="{BB962C8B-B14F-4D97-AF65-F5344CB8AC3E}">
        <p14:creationId xmlns:p14="http://schemas.microsoft.com/office/powerpoint/2010/main" xmlns="" val="427127645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l="807" r="6873" b="13235"/>
          <a:stretch>
            <a:fillRect/>
          </a:stretch>
        </p:blipFill>
        <p:spPr bwMode="auto">
          <a:xfrm>
            <a:off x="1118088" y="58219"/>
            <a:ext cx="4362370" cy="29910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1"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l="2499" r="6844" b="14151"/>
          <a:stretch>
            <a:fillRect/>
          </a:stretch>
        </p:blipFill>
        <p:spPr bwMode="auto">
          <a:xfrm>
            <a:off x="1118088" y="3368261"/>
            <a:ext cx="4477530" cy="3178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4" name="Rectangle 10"/>
          <p:cNvSpPr>
            <a:spLocks noChangeArrowheads="1"/>
          </p:cNvSpPr>
          <p:nvPr/>
        </p:nvSpPr>
        <p:spPr bwMode="auto">
          <a:xfrm>
            <a:off x="498764" y="7058082"/>
            <a:ext cx="5902035" cy="24929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US" altLang="en-US" sz="1200" b="1" dirty="0">
                <a:latin typeface="Times New Roman" panose="02020603050405020304" pitchFamily="18" charset="0"/>
              </a:rPr>
              <a:t>Supplementary Fig. </a:t>
            </a:r>
            <a:r>
              <a:rPr lang="en-US" altLang="en-US" sz="1200" b="1" dirty="0" smtClean="0">
                <a:latin typeface="Times New Roman" panose="02020603050405020304" pitchFamily="18" charset="0"/>
              </a:rPr>
              <a:t>S2</a:t>
            </a:r>
            <a:endParaRPr lang="en-US" altLang="en-US" sz="1200" dirty="0"/>
          </a:p>
          <a:p>
            <a:pPr algn="just"/>
            <a:r>
              <a:rPr lang="en-US" altLang="en-US" sz="1200" b="1" dirty="0">
                <a:solidFill>
                  <a:srgbClr val="000000"/>
                </a:solidFill>
                <a:latin typeface="Times New Roman" panose="02020603050405020304" pitchFamily="18" charset="0"/>
              </a:rPr>
              <a:t>Dot blot images showing autoantibody levels of ANXA1 and HSPD1 in cases and control groups.</a:t>
            </a:r>
            <a:r>
              <a:rPr lang="en-US" altLang="en-US" sz="1200" dirty="0">
                <a:solidFill>
                  <a:srgbClr val="000000"/>
                </a:solidFill>
                <a:latin typeface="Times New Roman" panose="02020603050405020304" pitchFamily="18" charset="0"/>
              </a:rPr>
              <a:t> For Dot blot assay, a total of 75 ng recombinant protein was spotted on PVDF membrane followed by blocking and incubation with individual blood plasma samples from 82 controls (healthy individuals and GSD) and 52 cases (early and advanced stage GBC) overnight at 4°C. The blots were </a:t>
            </a:r>
            <a:r>
              <a:rPr lang="en-US" altLang="en-US" sz="1200" dirty="0">
                <a:latin typeface="Times New Roman" panose="02020603050405020304" pitchFamily="18" charset="0"/>
              </a:rPr>
              <a:t>then incubated with secondary antibody (anti-human IgG HRP conjugated) followed by development using </a:t>
            </a:r>
            <a:r>
              <a:rPr lang="en-US" altLang="en-US" sz="1200" dirty="0" err="1">
                <a:latin typeface="Times New Roman" panose="02020603050405020304" pitchFamily="18" charset="0"/>
              </a:rPr>
              <a:t>SuperSignal</a:t>
            </a:r>
            <a:r>
              <a:rPr lang="en-US" altLang="en-US" sz="1200" dirty="0"/>
              <a:t>™</a:t>
            </a:r>
            <a:r>
              <a:rPr lang="en-US" altLang="en-US" sz="1200" dirty="0">
                <a:latin typeface="Times New Roman" panose="02020603050405020304" pitchFamily="18" charset="0"/>
              </a:rPr>
              <a:t> West </a:t>
            </a:r>
            <a:r>
              <a:rPr lang="en-US" altLang="en-US" sz="1200" dirty="0" err="1">
                <a:latin typeface="Times New Roman" panose="02020603050405020304" pitchFamily="18" charset="0"/>
              </a:rPr>
              <a:t>Femto</a:t>
            </a:r>
            <a:r>
              <a:rPr lang="en-US" altLang="en-US" sz="1200" dirty="0">
                <a:latin typeface="Times New Roman" panose="02020603050405020304" pitchFamily="18" charset="0"/>
              </a:rPr>
              <a:t> Maximum Sensitivity Substrate (</a:t>
            </a:r>
            <a:r>
              <a:rPr lang="en-US" altLang="en-US" sz="1200" dirty="0" err="1">
                <a:latin typeface="Times New Roman" panose="02020603050405020304" pitchFamily="18" charset="0"/>
              </a:rPr>
              <a:t>Thermo</a:t>
            </a:r>
            <a:r>
              <a:rPr lang="en-US" altLang="en-US" sz="1200" dirty="0">
                <a:latin typeface="Times New Roman" panose="02020603050405020304" pitchFamily="18" charset="0"/>
              </a:rPr>
              <a:t>). The images were acquired using </a:t>
            </a:r>
            <a:r>
              <a:rPr lang="en-US" altLang="en-US" sz="1200" dirty="0" err="1">
                <a:latin typeface="Times New Roman" panose="02020603050405020304" pitchFamily="18" charset="0"/>
              </a:rPr>
              <a:t>Chemidoc</a:t>
            </a:r>
            <a:r>
              <a:rPr lang="en-US" altLang="en-US" sz="1200" dirty="0">
                <a:latin typeface="Times New Roman" panose="02020603050405020304" pitchFamily="18" charset="0"/>
              </a:rPr>
              <a:t> MP (Bio-Rad, USA) and </a:t>
            </a:r>
            <a:r>
              <a:rPr lang="en-US" altLang="en-US" sz="1200" dirty="0" err="1">
                <a:latin typeface="Times New Roman" panose="02020603050405020304" pitchFamily="18" charset="0"/>
              </a:rPr>
              <a:t>densitometric</a:t>
            </a:r>
            <a:r>
              <a:rPr lang="en-US" altLang="en-US" sz="1200" dirty="0">
                <a:latin typeface="Times New Roman" panose="02020603050405020304" pitchFamily="18" charset="0"/>
              </a:rPr>
              <a:t> analysis was performed using </a:t>
            </a:r>
            <a:r>
              <a:rPr lang="en-US" altLang="en-US" sz="1200" dirty="0" err="1">
                <a:latin typeface="Times New Roman" panose="02020603050405020304" pitchFamily="18" charset="0"/>
              </a:rPr>
              <a:t>ImageLab</a:t>
            </a:r>
            <a:r>
              <a:rPr lang="en-US" altLang="en-US" sz="1200" dirty="0">
                <a:latin typeface="Times New Roman" panose="02020603050405020304" pitchFamily="18" charset="0"/>
              </a:rPr>
              <a:t> software version 4.1 (Bio-Rad, USA). The relative levels of autoantibodies in controls and cases are represented as scatter plot in </a:t>
            </a:r>
            <a:r>
              <a:rPr lang="en-US" altLang="en-US" sz="1200" b="1" dirty="0">
                <a:latin typeface="Times New Roman" panose="02020603050405020304" pitchFamily="18" charset="0"/>
              </a:rPr>
              <a:t>Fig. 3</a:t>
            </a:r>
            <a:r>
              <a:rPr lang="en-US" altLang="en-US" sz="1200" dirty="0">
                <a:latin typeface="Times New Roman" panose="02020603050405020304" pitchFamily="18" charset="0"/>
              </a:rPr>
              <a:t>. H: Healthy; GSD: Gallstone disease; I+II: GBC stage I and II; IIIA: GBC stage IIIA; IIIB: GBC stage IIIB; IVB: GBC Stage IVB. </a:t>
            </a:r>
            <a:r>
              <a:rPr lang="en-IN" sz="1200" dirty="0">
                <a:latin typeface="Times New Roman" panose="02020603050405020304" pitchFamily="18" charset="0"/>
              </a:rPr>
              <a:t>The full-length blot images are presented in </a:t>
            </a:r>
            <a:r>
              <a:rPr lang="en-IN" sz="1200" b="1" dirty="0">
                <a:latin typeface="Times New Roman" panose="02020603050405020304" pitchFamily="18" charset="0"/>
              </a:rPr>
              <a:t>Supplementary Fig. </a:t>
            </a:r>
            <a:r>
              <a:rPr lang="en-IN" sz="1200" b="1" dirty="0" smtClean="0">
                <a:latin typeface="Times New Roman" panose="02020603050405020304" pitchFamily="18" charset="0"/>
              </a:rPr>
              <a:t>S3</a:t>
            </a:r>
            <a:r>
              <a:rPr lang="en-IN" sz="1200" dirty="0" smtClean="0">
                <a:latin typeface="Times New Roman" panose="02020603050405020304" pitchFamily="18" charset="0"/>
              </a:rPr>
              <a:t>.</a:t>
            </a:r>
            <a:endParaRPr lang="en-US" altLang="en-US" sz="1200" dirty="0">
              <a:latin typeface="Times New Roman" panose="02020603050405020304" pitchFamily="18" charset="0"/>
            </a:endParaRPr>
          </a:p>
        </p:txBody>
      </p:sp>
    </p:spTree>
    <p:extLst>
      <p:ext uri="{BB962C8B-B14F-4D97-AF65-F5344CB8AC3E}">
        <p14:creationId xmlns:p14="http://schemas.microsoft.com/office/powerpoint/2010/main" xmlns="" val="13408324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TotalTime>
  <Words>191</Words>
  <Application>Microsoft Office PowerPoint</Application>
  <PresentationFormat>A4 Paper (210x297 mm)</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dell</cp:lastModifiedBy>
  <cp:revision>6</cp:revision>
  <dcterms:created xsi:type="dcterms:W3CDTF">2020-11-12T09:40:04Z</dcterms:created>
  <dcterms:modified xsi:type="dcterms:W3CDTF">2020-11-18T06:31:33Z</dcterms:modified>
</cp:coreProperties>
</file>