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4" r:id="rId3"/>
    <p:sldId id="256" r:id="rId4"/>
    <p:sldId id="257" r:id="rId5"/>
    <p:sldId id="258" r:id="rId6"/>
    <p:sldId id="259" r:id="rId7"/>
    <p:sldId id="260" r:id="rId8"/>
    <p:sldId id="261" r:id="rId9"/>
    <p:sldId id="262" r:id="rId10"/>
    <p:sldId id="265" r:id="rId11"/>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113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189B65-E4C7-48A6-87D5-6DCDCE182955}" type="datetimeFigureOut">
              <a:rPr lang="en-DE" smtClean="0"/>
              <a:t>04/08/2020</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1688028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189B65-E4C7-48A6-87D5-6DCDCE182955}" type="datetimeFigureOut">
              <a:rPr lang="en-DE" smtClean="0"/>
              <a:t>04/08/2020</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408679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189B65-E4C7-48A6-87D5-6DCDCE182955}" type="datetimeFigureOut">
              <a:rPr lang="en-DE" smtClean="0"/>
              <a:t>04/08/2020</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3141265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189B65-E4C7-48A6-87D5-6DCDCE182955}" type="datetimeFigureOut">
              <a:rPr lang="en-DE" smtClean="0"/>
              <a:t>04/08/2020</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964443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9189B65-E4C7-48A6-87D5-6DCDCE182955}" type="datetimeFigureOut">
              <a:rPr lang="en-DE" smtClean="0"/>
              <a:t>04/08/2020</a:t>
            </a:fld>
            <a:endParaRPr lang="en-DE"/>
          </a:p>
        </p:txBody>
      </p:sp>
      <p:sp>
        <p:nvSpPr>
          <p:cNvPr id="5" name="Footer Placeholder 4"/>
          <p:cNvSpPr>
            <a:spLocks noGrp="1"/>
          </p:cNvSpPr>
          <p:nvPr>
            <p:ph type="ftr" sz="quarter" idx="11"/>
          </p:nvPr>
        </p:nvSpPr>
        <p:spPr/>
        <p:txBody>
          <a:bodyPr/>
          <a:lstStyle/>
          <a:p>
            <a:endParaRPr lang="en-DE"/>
          </a:p>
        </p:txBody>
      </p:sp>
      <p:sp>
        <p:nvSpPr>
          <p:cNvPr id="6" name="Slide Number Placeholder 5"/>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721190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189B65-E4C7-48A6-87D5-6DCDCE182955}" type="datetimeFigureOut">
              <a:rPr lang="en-DE" smtClean="0"/>
              <a:t>04/08/2020</a:t>
            </a:fld>
            <a:endParaRPr lang="en-DE"/>
          </a:p>
        </p:txBody>
      </p:sp>
      <p:sp>
        <p:nvSpPr>
          <p:cNvPr id="6" name="Footer Placeholder 5"/>
          <p:cNvSpPr>
            <a:spLocks noGrp="1"/>
          </p:cNvSpPr>
          <p:nvPr>
            <p:ph type="ftr" sz="quarter" idx="11"/>
          </p:nvPr>
        </p:nvSpPr>
        <p:spPr/>
        <p:txBody>
          <a:bodyPr/>
          <a:lstStyle/>
          <a:p>
            <a:endParaRPr lang="en-DE"/>
          </a:p>
        </p:txBody>
      </p:sp>
      <p:sp>
        <p:nvSpPr>
          <p:cNvPr id="7" name="Slide Number Placeholder 6"/>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2839335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189B65-E4C7-48A6-87D5-6DCDCE182955}" type="datetimeFigureOut">
              <a:rPr lang="en-DE" smtClean="0"/>
              <a:t>04/08/2020</a:t>
            </a:fld>
            <a:endParaRPr lang="en-DE"/>
          </a:p>
        </p:txBody>
      </p:sp>
      <p:sp>
        <p:nvSpPr>
          <p:cNvPr id="8" name="Footer Placeholder 7"/>
          <p:cNvSpPr>
            <a:spLocks noGrp="1"/>
          </p:cNvSpPr>
          <p:nvPr>
            <p:ph type="ftr" sz="quarter" idx="11"/>
          </p:nvPr>
        </p:nvSpPr>
        <p:spPr/>
        <p:txBody>
          <a:bodyPr/>
          <a:lstStyle/>
          <a:p>
            <a:endParaRPr lang="en-DE"/>
          </a:p>
        </p:txBody>
      </p:sp>
      <p:sp>
        <p:nvSpPr>
          <p:cNvPr id="9" name="Slide Number Placeholder 8"/>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3161581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189B65-E4C7-48A6-87D5-6DCDCE182955}" type="datetimeFigureOut">
              <a:rPr lang="en-DE" smtClean="0"/>
              <a:t>04/08/2020</a:t>
            </a:fld>
            <a:endParaRPr lang="en-DE"/>
          </a:p>
        </p:txBody>
      </p:sp>
      <p:sp>
        <p:nvSpPr>
          <p:cNvPr id="4" name="Footer Placeholder 3"/>
          <p:cNvSpPr>
            <a:spLocks noGrp="1"/>
          </p:cNvSpPr>
          <p:nvPr>
            <p:ph type="ftr" sz="quarter" idx="11"/>
          </p:nvPr>
        </p:nvSpPr>
        <p:spPr/>
        <p:txBody>
          <a:bodyPr/>
          <a:lstStyle/>
          <a:p>
            <a:endParaRPr lang="en-DE"/>
          </a:p>
        </p:txBody>
      </p:sp>
      <p:sp>
        <p:nvSpPr>
          <p:cNvPr id="5" name="Slide Number Placeholder 4"/>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114062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189B65-E4C7-48A6-87D5-6DCDCE182955}" type="datetimeFigureOut">
              <a:rPr lang="en-DE" smtClean="0"/>
              <a:t>04/08/2020</a:t>
            </a:fld>
            <a:endParaRPr lang="en-DE"/>
          </a:p>
        </p:txBody>
      </p:sp>
      <p:sp>
        <p:nvSpPr>
          <p:cNvPr id="3" name="Footer Placeholder 2"/>
          <p:cNvSpPr>
            <a:spLocks noGrp="1"/>
          </p:cNvSpPr>
          <p:nvPr>
            <p:ph type="ftr" sz="quarter" idx="11"/>
          </p:nvPr>
        </p:nvSpPr>
        <p:spPr/>
        <p:txBody>
          <a:bodyPr/>
          <a:lstStyle/>
          <a:p>
            <a:endParaRPr lang="en-DE"/>
          </a:p>
        </p:txBody>
      </p:sp>
      <p:sp>
        <p:nvSpPr>
          <p:cNvPr id="4" name="Slide Number Placeholder 3"/>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2581979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189B65-E4C7-48A6-87D5-6DCDCE182955}" type="datetimeFigureOut">
              <a:rPr lang="en-DE" smtClean="0"/>
              <a:t>04/08/2020</a:t>
            </a:fld>
            <a:endParaRPr lang="en-DE"/>
          </a:p>
        </p:txBody>
      </p:sp>
      <p:sp>
        <p:nvSpPr>
          <p:cNvPr id="6" name="Footer Placeholder 5"/>
          <p:cNvSpPr>
            <a:spLocks noGrp="1"/>
          </p:cNvSpPr>
          <p:nvPr>
            <p:ph type="ftr" sz="quarter" idx="11"/>
          </p:nvPr>
        </p:nvSpPr>
        <p:spPr/>
        <p:txBody>
          <a:bodyPr/>
          <a:lstStyle/>
          <a:p>
            <a:endParaRPr lang="en-DE"/>
          </a:p>
        </p:txBody>
      </p:sp>
      <p:sp>
        <p:nvSpPr>
          <p:cNvPr id="7" name="Slide Number Placeholder 6"/>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536310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189B65-E4C7-48A6-87D5-6DCDCE182955}" type="datetimeFigureOut">
              <a:rPr lang="en-DE" smtClean="0"/>
              <a:t>04/08/2020</a:t>
            </a:fld>
            <a:endParaRPr lang="en-DE"/>
          </a:p>
        </p:txBody>
      </p:sp>
      <p:sp>
        <p:nvSpPr>
          <p:cNvPr id="6" name="Footer Placeholder 5"/>
          <p:cNvSpPr>
            <a:spLocks noGrp="1"/>
          </p:cNvSpPr>
          <p:nvPr>
            <p:ph type="ftr" sz="quarter" idx="11"/>
          </p:nvPr>
        </p:nvSpPr>
        <p:spPr/>
        <p:txBody>
          <a:bodyPr/>
          <a:lstStyle/>
          <a:p>
            <a:endParaRPr lang="en-DE"/>
          </a:p>
        </p:txBody>
      </p:sp>
      <p:sp>
        <p:nvSpPr>
          <p:cNvPr id="7" name="Slide Number Placeholder 6"/>
          <p:cNvSpPr>
            <a:spLocks noGrp="1"/>
          </p:cNvSpPr>
          <p:nvPr>
            <p:ph type="sldNum" sz="quarter" idx="12"/>
          </p:nvPr>
        </p:nvSpPr>
        <p:spPr/>
        <p:txBody>
          <a:bodyPr/>
          <a:lstStyle/>
          <a:p>
            <a:fld id="{9282B475-5A6A-483E-934F-B5518971D8C2}" type="slidenum">
              <a:rPr lang="en-DE" smtClean="0"/>
              <a:t>‹#›</a:t>
            </a:fld>
            <a:endParaRPr lang="en-DE"/>
          </a:p>
        </p:txBody>
      </p:sp>
    </p:spTree>
    <p:extLst>
      <p:ext uri="{BB962C8B-B14F-4D97-AF65-F5344CB8AC3E}">
        <p14:creationId xmlns:p14="http://schemas.microsoft.com/office/powerpoint/2010/main" val="1359484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189B65-E4C7-48A6-87D5-6DCDCE182955}" type="datetimeFigureOut">
              <a:rPr lang="en-DE" smtClean="0"/>
              <a:t>04/08/2020</a:t>
            </a:fld>
            <a:endParaRPr lang="en-DE"/>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DE"/>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82B475-5A6A-483E-934F-B5518971D8C2}" type="slidenum">
              <a:rPr lang="en-DE" smtClean="0"/>
              <a:t>‹#›</a:t>
            </a:fld>
            <a:endParaRPr lang="en-DE"/>
          </a:p>
        </p:txBody>
      </p:sp>
    </p:spTree>
    <p:extLst>
      <p:ext uri="{BB962C8B-B14F-4D97-AF65-F5344CB8AC3E}">
        <p14:creationId xmlns:p14="http://schemas.microsoft.com/office/powerpoint/2010/main" val="931092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Elaine.Scott\Documents\LaTex\____TEST____Frontiers_LaTeX_Templates_V2.5\Frontiers LaTeX (Science, Health and Engineering) V2.5 - with Supplementary material (V1.2)\logo1.jpg">
            <a:extLst>
              <a:ext uri="{FF2B5EF4-FFF2-40B4-BE49-F238E27FC236}">
                <a16:creationId xmlns:a16="http://schemas.microsoft.com/office/drawing/2014/main" id="{28B74C73-F2BB-4B2B-92EF-B412038F91F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06042" y="552925"/>
            <a:ext cx="1382395" cy="496570"/>
          </a:xfrm>
          <a:prstGeom prst="rect">
            <a:avLst/>
          </a:prstGeom>
          <a:noFill/>
          <a:ln>
            <a:noFill/>
          </a:ln>
        </p:spPr>
      </p:pic>
      <p:sp>
        <p:nvSpPr>
          <p:cNvPr id="3" name="TextBox 2">
            <a:extLst>
              <a:ext uri="{FF2B5EF4-FFF2-40B4-BE49-F238E27FC236}">
                <a16:creationId xmlns:a16="http://schemas.microsoft.com/office/drawing/2014/main" id="{268F5F8E-FEDC-49D1-838C-B2B4382ACAF9}"/>
              </a:ext>
            </a:extLst>
          </p:cNvPr>
          <p:cNvSpPr txBox="1"/>
          <p:nvPr/>
        </p:nvSpPr>
        <p:spPr>
          <a:xfrm>
            <a:off x="1038687" y="1393792"/>
            <a:ext cx="6462942" cy="4924425"/>
          </a:xfrm>
          <a:prstGeom prst="rect">
            <a:avLst/>
          </a:prstGeom>
          <a:noFill/>
        </p:spPr>
        <p:txBody>
          <a:bodyPr wrap="square" rtlCol="0">
            <a:spAutoFit/>
          </a:bodyPr>
          <a:lstStyle/>
          <a:p>
            <a:r>
              <a:rPr lang="en-US" b="1" i="1" dirty="0"/>
              <a:t>					 </a:t>
            </a:r>
            <a:r>
              <a:rPr lang="en-US" sz="1600" b="1" i="1" dirty="0">
                <a:latin typeface="Times New Roman" panose="02020603050405020304" pitchFamily="18" charset="0"/>
                <a:cs typeface="Times New Roman" panose="02020603050405020304" pitchFamily="18" charset="0"/>
              </a:rPr>
              <a:t>Supplementary Material</a:t>
            </a:r>
            <a:endParaRPr lang="de-AT" sz="1600" b="1" i="1" dirty="0">
              <a:latin typeface="Times New Roman" panose="02020603050405020304" pitchFamily="18" charset="0"/>
              <a:cs typeface="Times New Roman" panose="02020603050405020304" pitchFamily="18" charset="0"/>
            </a:endParaRPr>
          </a:p>
          <a:p>
            <a:endParaRPr lang="de-AT" sz="1600" b="1" i="1" dirty="0">
              <a:latin typeface="Times New Roman" panose="02020603050405020304" pitchFamily="18" charset="0"/>
              <a:cs typeface="Times New Roman" panose="02020603050405020304" pitchFamily="18" charset="0"/>
            </a:endParaRPr>
          </a:p>
          <a:p>
            <a:endParaRPr lang="de-AT" sz="1600" b="1" i="1"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1. Supplementary Figures</a:t>
            </a:r>
          </a:p>
          <a:p>
            <a:endParaRPr lang="en-US" sz="1200" b="1"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Supplementary Figure 1. </a:t>
            </a:r>
            <a:r>
              <a:rPr lang="en-US" sz="1200" dirty="0">
                <a:latin typeface="Times New Roman" panose="02020603050405020304" pitchFamily="18" charset="0"/>
                <a:cs typeface="Times New Roman" panose="02020603050405020304" pitchFamily="18" charset="0"/>
              </a:rPr>
              <a:t>Micro-sampling method. Due to the uniqueness and fragility of the studied objects, a particular micro-sampling method has been developed. (A) The system is based on a micro-aspiration with modulable suction force; (B) and a filtering apparatus (C) with sterile membranes (D) that are used to trap the particulate material from the drawings’ surface.</a:t>
            </a:r>
          </a:p>
          <a:p>
            <a:endParaRPr lang="en-US" sz="1200"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Supplementary Figure 2. </a:t>
            </a:r>
            <a:r>
              <a:rPr lang="en-US" sz="1200" dirty="0">
                <a:latin typeface="Times New Roman" panose="02020603050405020304" pitchFamily="18" charset="0"/>
                <a:cs typeface="Times New Roman" panose="02020603050405020304" pitchFamily="18" charset="0"/>
              </a:rPr>
              <a:t>Tree representation of the taxonomical assignment of the sequenced reads (at the genus level) delivered by the cloud-based data analysis platform Epi2me, using the WIMP workflow (Oxford Nanopore technologies). The branch thickness is proportional to the share of reads assigned to the taxonomy. (A) Reads taxonomical classification for the drawing L2; (B) for the drawing L3, (C) for the drawing L4; (D) for the drawing L5; (E) for the drawing L6; (F) for the drawing L7 and (G) for the drawing L8.</a:t>
            </a:r>
          </a:p>
          <a:p>
            <a:endParaRPr lang="en-US" sz="1200"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Supplementary Figure 3. </a:t>
            </a:r>
            <a:r>
              <a:rPr lang="en-US" sz="1200" dirty="0">
                <a:latin typeface="Times New Roman" panose="02020603050405020304" pitchFamily="18" charset="0"/>
                <a:cs typeface="Times New Roman" panose="02020603050405020304" pitchFamily="18" charset="0"/>
              </a:rPr>
              <a:t>Scatter plots. The insect’s droppings removed and analyzed from drawing L4 (</a:t>
            </a:r>
            <a:r>
              <a:rPr lang="en-US" sz="1200" dirty="0" err="1">
                <a:latin typeface="Times New Roman" panose="02020603050405020304" pitchFamily="18" charset="0"/>
                <a:cs typeface="Times New Roman" panose="02020603050405020304" pitchFamily="18" charset="0"/>
              </a:rPr>
              <a:t>Studi</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delle</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gambe</a:t>
            </a:r>
            <a:r>
              <a:rPr lang="en-US" sz="1200" dirty="0">
                <a:latin typeface="Times New Roman" panose="02020603050405020304" pitchFamily="18" charset="0"/>
                <a:cs typeface="Times New Roman" panose="02020603050405020304" pitchFamily="18" charset="0"/>
              </a:rPr>
              <a:t> </a:t>
            </a:r>
            <a:r>
              <a:rPr lang="en-US" sz="1200" dirty="0" err="1">
                <a:latin typeface="Times New Roman" panose="02020603050405020304" pitchFamily="18" charset="0"/>
                <a:cs typeface="Times New Roman" panose="02020603050405020304" pitchFamily="18" charset="0"/>
              </a:rPr>
              <a:t>anteriori</a:t>
            </a:r>
            <a:r>
              <a:rPr lang="en-US" sz="1200" dirty="0">
                <a:latin typeface="Times New Roman" panose="02020603050405020304" pitchFamily="18" charset="0"/>
                <a:cs typeface="Times New Roman" panose="02020603050405020304" pitchFamily="18" charset="0"/>
              </a:rPr>
              <a:t> di un cavallo) and drawing L2 (</a:t>
            </a:r>
            <a:r>
              <a:rPr lang="en-US" sz="1200" dirty="0" err="1">
                <a:latin typeface="Times New Roman" panose="02020603050405020304" pitchFamily="18" charset="0"/>
                <a:cs typeface="Times New Roman" panose="02020603050405020304" pitchFamily="18" charset="0"/>
              </a:rPr>
              <a:t>Autoritratto</a:t>
            </a:r>
            <a:r>
              <a:rPr lang="en-US" sz="1200" dirty="0">
                <a:latin typeface="Times New Roman" panose="02020603050405020304" pitchFamily="18" charset="0"/>
                <a:cs typeface="Times New Roman" panose="02020603050405020304" pitchFamily="18" charset="0"/>
              </a:rPr>
              <a:t>) were different. Their chemical composition is compared and reported in Table 2. The objects coming from drawing L2, when repeatedly analyzed with EDS, showed a high correlation between some of its constitutive elements. The plot on the left shows the correlation between phosphorus and magnesium observed in droppings from L2, while the plot on the right shows the correlation observed between Sulphur and Potassium observed in the droppings from L4. </a:t>
            </a:r>
            <a:endParaRPr lang="en-DE" sz="1200" dirty="0">
              <a:latin typeface="Times New Roman" panose="02020603050405020304" pitchFamily="18" charset="0"/>
              <a:cs typeface="Times New Roman" panose="02020603050405020304" pitchFamily="18" charset="0"/>
            </a:endParaRPr>
          </a:p>
          <a:p>
            <a:r>
              <a:rPr lang="en-US" sz="1200" dirty="0">
                <a:latin typeface="Times New Roman" panose="02020603050405020304" pitchFamily="18" charset="0"/>
                <a:cs typeface="Times New Roman" panose="02020603050405020304" pitchFamily="18" charset="0"/>
              </a:rPr>
              <a:t> </a:t>
            </a:r>
            <a:endParaRPr lang="en-DE"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4549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33B1C1F-7CF1-44EF-BA53-6C5C2E0C6B21}"/>
              </a:ext>
            </a:extLst>
          </p:cNvPr>
          <p:cNvPicPr>
            <a:picLocks noChangeAspect="1"/>
          </p:cNvPicPr>
          <p:nvPr/>
        </p:nvPicPr>
        <p:blipFill>
          <a:blip r:embed="rId2"/>
          <a:stretch>
            <a:fillRect/>
          </a:stretch>
        </p:blipFill>
        <p:spPr>
          <a:xfrm>
            <a:off x="164592" y="1333042"/>
            <a:ext cx="9345168" cy="4191916"/>
          </a:xfrm>
          <a:prstGeom prst="rect">
            <a:avLst/>
          </a:prstGeom>
        </p:spPr>
      </p:pic>
      <p:sp>
        <p:nvSpPr>
          <p:cNvPr id="5" name="TextBox 4">
            <a:extLst>
              <a:ext uri="{FF2B5EF4-FFF2-40B4-BE49-F238E27FC236}">
                <a16:creationId xmlns:a16="http://schemas.microsoft.com/office/drawing/2014/main" id="{567C9A75-BF9D-4BE7-8865-1DEFBFE2C035}"/>
              </a:ext>
            </a:extLst>
          </p:cNvPr>
          <p:cNvSpPr txBox="1"/>
          <p:nvPr/>
        </p:nvSpPr>
        <p:spPr>
          <a:xfrm>
            <a:off x="747694" y="5949312"/>
            <a:ext cx="2314544" cy="338554"/>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 Figure 3</a:t>
            </a:r>
          </a:p>
        </p:txBody>
      </p:sp>
    </p:spTree>
    <p:extLst>
      <p:ext uri="{BB962C8B-B14F-4D97-AF65-F5344CB8AC3E}">
        <p14:creationId xmlns:p14="http://schemas.microsoft.com/office/powerpoint/2010/main" val="160863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3136C8B3-625B-4058-8E87-F659AD0EC549}"/>
              </a:ext>
            </a:extLst>
          </p:cNvPr>
          <p:cNvPicPr>
            <a:picLocks noChangeAspect="1"/>
          </p:cNvPicPr>
          <p:nvPr/>
        </p:nvPicPr>
        <p:blipFill rotWithShape="1">
          <a:blip r:embed="rId2">
            <a:extLst>
              <a:ext uri="{28A0092B-C50C-407E-A947-70E740481C1C}">
                <a14:useLocalDpi xmlns:a14="http://schemas.microsoft.com/office/drawing/2010/main" val="0"/>
              </a:ext>
            </a:extLst>
          </a:blip>
          <a:srcRect l="5982" r="5240"/>
          <a:stretch/>
        </p:blipFill>
        <p:spPr>
          <a:xfrm>
            <a:off x="1418341" y="365742"/>
            <a:ext cx="3289610" cy="2447755"/>
          </a:xfrm>
          <a:prstGeom prst="rect">
            <a:avLst/>
          </a:prstGeom>
        </p:spPr>
      </p:pic>
      <p:pic>
        <p:nvPicPr>
          <p:cNvPr id="5" name="Immagine 4">
            <a:extLst>
              <a:ext uri="{FF2B5EF4-FFF2-40B4-BE49-F238E27FC236}">
                <a16:creationId xmlns:a16="http://schemas.microsoft.com/office/drawing/2014/main" id="{6894D4E5-93AC-4933-8C67-D5242E49A34F}"/>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4000" contrast="68000"/>
                    </a14:imgEffect>
                  </a14:imgLayer>
                </a14:imgProps>
              </a:ext>
              <a:ext uri="{28A0092B-C50C-407E-A947-70E740481C1C}">
                <a14:useLocalDpi xmlns:a14="http://schemas.microsoft.com/office/drawing/2010/main" val="0"/>
              </a:ext>
            </a:extLst>
          </a:blip>
          <a:srcRect l="31399" t="16037" r="2447"/>
          <a:stretch/>
        </p:blipFill>
        <p:spPr>
          <a:xfrm rot="5400000">
            <a:off x="4774888" y="425925"/>
            <a:ext cx="3730717" cy="3610352"/>
          </a:xfrm>
          <a:prstGeom prst="rect">
            <a:avLst/>
          </a:prstGeom>
        </p:spPr>
      </p:pic>
      <p:pic>
        <p:nvPicPr>
          <p:cNvPr id="7" name="Immagine 6">
            <a:extLst>
              <a:ext uri="{FF2B5EF4-FFF2-40B4-BE49-F238E27FC236}">
                <a16:creationId xmlns:a16="http://schemas.microsoft.com/office/drawing/2014/main" id="{56DB28AE-5848-45FF-ABDC-4DAAEA73675C}"/>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74000"/>
                    </a14:imgEffect>
                    <a14:imgEffect>
                      <a14:brightnessContrast bright="26000" contrast="40000"/>
                    </a14:imgEffect>
                  </a14:imgLayer>
                </a14:imgProps>
              </a:ext>
              <a:ext uri="{28A0092B-C50C-407E-A947-70E740481C1C}">
                <a14:useLocalDpi xmlns:a14="http://schemas.microsoft.com/office/drawing/2010/main" val="0"/>
              </a:ext>
            </a:extLst>
          </a:blip>
          <a:srcRect l="37566" t="47619" r="22090"/>
          <a:stretch/>
        </p:blipFill>
        <p:spPr>
          <a:xfrm rot="5400000">
            <a:off x="1374036" y="2970500"/>
            <a:ext cx="3378220" cy="3289611"/>
          </a:xfrm>
          <a:prstGeom prst="rect">
            <a:avLst/>
          </a:prstGeom>
        </p:spPr>
      </p:pic>
      <p:pic>
        <p:nvPicPr>
          <p:cNvPr id="9" name="Immagine 8">
            <a:extLst>
              <a:ext uri="{FF2B5EF4-FFF2-40B4-BE49-F238E27FC236}">
                <a16:creationId xmlns:a16="http://schemas.microsoft.com/office/drawing/2014/main" id="{D09033B7-9EEA-44D7-A0F8-9AF25A964B69}"/>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3000"/>
                    </a14:imgEffect>
                  </a14:imgLayer>
                </a14:imgProps>
              </a:ext>
              <a:ext uri="{28A0092B-C50C-407E-A947-70E740481C1C}">
                <a14:useLocalDpi xmlns:a14="http://schemas.microsoft.com/office/drawing/2010/main" val="0"/>
              </a:ext>
            </a:extLst>
          </a:blip>
          <a:stretch>
            <a:fillRect/>
          </a:stretch>
        </p:blipFill>
        <p:spPr>
          <a:xfrm>
            <a:off x="4835073" y="4254421"/>
            <a:ext cx="3652587" cy="2112141"/>
          </a:xfrm>
          <a:prstGeom prst="rect">
            <a:avLst/>
          </a:prstGeom>
        </p:spPr>
      </p:pic>
      <p:sp>
        <p:nvSpPr>
          <p:cNvPr id="10" name="CasellaDiTesto 9">
            <a:extLst>
              <a:ext uri="{FF2B5EF4-FFF2-40B4-BE49-F238E27FC236}">
                <a16:creationId xmlns:a16="http://schemas.microsoft.com/office/drawing/2014/main" id="{6990E489-E551-4CD8-9866-7B76CC6D9144}"/>
              </a:ext>
            </a:extLst>
          </p:cNvPr>
          <p:cNvSpPr txBox="1"/>
          <p:nvPr/>
        </p:nvSpPr>
        <p:spPr>
          <a:xfrm>
            <a:off x="1599950" y="365742"/>
            <a:ext cx="381000" cy="646331"/>
          </a:xfrm>
          <a:prstGeom prst="rect">
            <a:avLst/>
          </a:prstGeom>
          <a:noFill/>
        </p:spPr>
        <p:txBody>
          <a:bodyPr wrap="square" rtlCol="0">
            <a:spAutoFit/>
          </a:bodyPr>
          <a:lstStyle/>
          <a:p>
            <a:r>
              <a:rPr lang="it-IT" sz="3600" dirty="0">
                <a:latin typeface="Times New Roman" panose="02020603050405020304" pitchFamily="18" charset="0"/>
                <a:cs typeface="Times New Roman" panose="02020603050405020304" pitchFamily="18" charset="0"/>
              </a:rPr>
              <a:t>a</a:t>
            </a:r>
            <a:endParaRPr lang="en-GB" sz="3600" dirty="0">
              <a:latin typeface="Times New Roman" panose="02020603050405020304" pitchFamily="18" charset="0"/>
              <a:cs typeface="Times New Roman" panose="02020603050405020304" pitchFamily="18" charset="0"/>
            </a:endParaRPr>
          </a:p>
        </p:txBody>
      </p:sp>
      <p:sp>
        <p:nvSpPr>
          <p:cNvPr id="11" name="CasellaDiTesto 10">
            <a:extLst>
              <a:ext uri="{FF2B5EF4-FFF2-40B4-BE49-F238E27FC236}">
                <a16:creationId xmlns:a16="http://schemas.microsoft.com/office/drawing/2014/main" id="{4A79B18B-CF02-402D-9290-0DE18F2E3446}"/>
              </a:ext>
            </a:extLst>
          </p:cNvPr>
          <p:cNvSpPr txBox="1"/>
          <p:nvPr/>
        </p:nvSpPr>
        <p:spPr>
          <a:xfrm>
            <a:off x="4817051" y="365741"/>
            <a:ext cx="381000" cy="646331"/>
          </a:xfrm>
          <a:prstGeom prst="rect">
            <a:avLst/>
          </a:prstGeom>
          <a:noFill/>
        </p:spPr>
        <p:txBody>
          <a:bodyPr wrap="square" rtlCol="0">
            <a:spAutoFit/>
          </a:bodyPr>
          <a:lstStyle/>
          <a:p>
            <a:r>
              <a:rPr lang="it-IT" sz="3600" dirty="0">
                <a:solidFill>
                  <a:schemeClr val="bg1"/>
                </a:solidFill>
                <a:latin typeface="Times New Roman" panose="02020603050405020304" pitchFamily="18" charset="0"/>
                <a:cs typeface="Times New Roman" panose="02020603050405020304" pitchFamily="18" charset="0"/>
              </a:rPr>
              <a:t>b</a:t>
            </a:r>
            <a:endParaRPr lang="en-GB" sz="3600" dirty="0">
              <a:solidFill>
                <a:schemeClr val="bg1"/>
              </a:solidFill>
              <a:latin typeface="Times New Roman" panose="02020603050405020304" pitchFamily="18" charset="0"/>
              <a:cs typeface="Times New Roman" panose="02020603050405020304" pitchFamily="18" charset="0"/>
            </a:endParaRPr>
          </a:p>
        </p:txBody>
      </p:sp>
      <p:sp>
        <p:nvSpPr>
          <p:cNvPr id="12" name="CasellaDiTesto 11">
            <a:extLst>
              <a:ext uri="{FF2B5EF4-FFF2-40B4-BE49-F238E27FC236}">
                <a16:creationId xmlns:a16="http://schemas.microsoft.com/office/drawing/2014/main" id="{B8492BDE-225F-4EE6-85DE-0537619580FF}"/>
              </a:ext>
            </a:extLst>
          </p:cNvPr>
          <p:cNvSpPr txBox="1"/>
          <p:nvPr/>
        </p:nvSpPr>
        <p:spPr>
          <a:xfrm>
            <a:off x="1599950" y="2926195"/>
            <a:ext cx="381000" cy="646331"/>
          </a:xfrm>
          <a:prstGeom prst="rect">
            <a:avLst/>
          </a:prstGeom>
          <a:noFill/>
        </p:spPr>
        <p:txBody>
          <a:bodyPr wrap="square" rtlCol="0">
            <a:spAutoFit/>
          </a:bodyPr>
          <a:lstStyle/>
          <a:p>
            <a:r>
              <a:rPr lang="it-IT" sz="3600" dirty="0">
                <a:latin typeface="Times New Roman" panose="02020603050405020304" pitchFamily="18" charset="0"/>
                <a:cs typeface="Times New Roman" panose="02020603050405020304" pitchFamily="18" charset="0"/>
              </a:rPr>
              <a:t>c</a:t>
            </a:r>
            <a:endParaRPr lang="en-GB" sz="3600" dirty="0">
              <a:latin typeface="Times New Roman" panose="02020603050405020304" pitchFamily="18" charset="0"/>
              <a:cs typeface="Times New Roman" panose="02020603050405020304" pitchFamily="18" charset="0"/>
            </a:endParaRPr>
          </a:p>
        </p:txBody>
      </p:sp>
      <p:sp>
        <p:nvSpPr>
          <p:cNvPr id="13" name="CasellaDiTesto 12">
            <a:extLst>
              <a:ext uri="{FF2B5EF4-FFF2-40B4-BE49-F238E27FC236}">
                <a16:creationId xmlns:a16="http://schemas.microsoft.com/office/drawing/2014/main" id="{1B8E651B-42B3-4E98-8FCB-BF7C35560337}"/>
              </a:ext>
            </a:extLst>
          </p:cNvPr>
          <p:cNvSpPr txBox="1"/>
          <p:nvPr/>
        </p:nvSpPr>
        <p:spPr>
          <a:xfrm>
            <a:off x="4835070" y="4254421"/>
            <a:ext cx="381000" cy="646331"/>
          </a:xfrm>
          <a:prstGeom prst="rect">
            <a:avLst/>
          </a:prstGeom>
          <a:noFill/>
        </p:spPr>
        <p:txBody>
          <a:bodyPr wrap="square" rtlCol="0">
            <a:spAutoFit/>
          </a:bodyPr>
          <a:lstStyle/>
          <a:p>
            <a:r>
              <a:rPr lang="it-IT" sz="3600" dirty="0">
                <a:latin typeface="Times New Roman" panose="02020603050405020304" pitchFamily="18" charset="0"/>
                <a:cs typeface="Times New Roman" panose="02020603050405020304" pitchFamily="18" charset="0"/>
              </a:rPr>
              <a:t>d</a:t>
            </a:r>
            <a:endParaRPr lang="en-GB" sz="3600"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964A7ACD-2663-4D03-BA9B-EB5B81181CDE}"/>
              </a:ext>
            </a:extLst>
          </p:cNvPr>
          <p:cNvSpPr txBox="1"/>
          <p:nvPr/>
        </p:nvSpPr>
        <p:spPr>
          <a:xfrm>
            <a:off x="1333620" y="6366562"/>
            <a:ext cx="2314544" cy="338554"/>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 Figure 1</a:t>
            </a:r>
          </a:p>
        </p:txBody>
      </p:sp>
    </p:spTree>
    <p:extLst>
      <p:ext uri="{BB962C8B-B14F-4D97-AF65-F5344CB8AC3E}">
        <p14:creationId xmlns:p14="http://schemas.microsoft.com/office/powerpoint/2010/main" val="1287026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054542C-D85C-43E6-A361-C7B4F1254F4B}"/>
              </a:ext>
            </a:extLst>
          </p:cNvPr>
          <p:cNvGrpSpPr/>
          <p:nvPr/>
        </p:nvGrpSpPr>
        <p:grpSpPr>
          <a:xfrm>
            <a:off x="720495" y="340618"/>
            <a:ext cx="8846631" cy="6176764"/>
            <a:chOff x="720495" y="340618"/>
            <a:chExt cx="8846631" cy="6176764"/>
          </a:xfrm>
        </p:grpSpPr>
        <p:pic>
          <p:nvPicPr>
            <p:cNvPr id="4" name="Picture 3">
              <a:extLst>
                <a:ext uri="{FF2B5EF4-FFF2-40B4-BE49-F238E27FC236}">
                  <a16:creationId xmlns:a16="http://schemas.microsoft.com/office/drawing/2014/main" id="{AB522007-0FE4-4B6D-9D35-33D7DA83EA69}"/>
                </a:ext>
              </a:extLst>
            </p:cNvPr>
            <p:cNvPicPr>
              <a:picLocks noChangeAspect="1"/>
            </p:cNvPicPr>
            <p:nvPr/>
          </p:nvPicPr>
          <p:blipFill>
            <a:blip r:embed="rId2"/>
            <a:stretch>
              <a:fillRect/>
            </a:stretch>
          </p:blipFill>
          <p:spPr>
            <a:xfrm>
              <a:off x="720495" y="340618"/>
              <a:ext cx="8620813" cy="6176764"/>
            </a:xfrm>
            <a:prstGeom prst="rect">
              <a:avLst/>
            </a:prstGeom>
          </p:spPr>
        </p:pic>
        <p:pic>
          <p:nvPicPr>
            <p:cNvPr id="5" name="Picture 4">
              <a:extLst>
                <a:ext uri="{FF2B5EF4-FFF2-40B4-BE49-F238E27FC236}">
                  <a16:creationId xmlns:a16="http://schemas.microsoft.com/office/drawing/2014/main" id="{2D728E44-2A97-4A32-842F-26490E83F4CC}"/>
                </a:ext>
              </a:extLst>
            </p:cNvPr>
            <p:cNvPicPr>
              <a:picLocks noChangeAspect="1"/>
            </p:cNvPicPr>
            <p:nvPr/>
          </p:nvPicPr>
          <p:blipFill>
            <a:blip r:embed="rId3"/>
            <a:stretch>
              <a:fillRect/>
            </a:stretch>
          </p:blipFill>
          <p:spPr>
            <a:xfrm>
              <a:off x="8834125" y="6063460"/>
              <a:ext cx="733001" cy="283742"/>
            </a:xfrm>
            <a:prstGeom prst="rect">
              <a:avLst/>
            </a:prstGeom>
          </p:spPr>
        </p:pic>
      </p:grpSp>
      <p:pic>
        <p:nvPicPr>
          <p:cNvPr id="2" name="Picture 1">
            <a:extLst>
              <a:ext uri="{FF2B5EF4-FFF2-40B4-BE49-F238E27FC236}">
                <a16:creationId xmlns:a16="http://schemas.microsoft.com/office/drawing/2014/main" id="{34B8F190-3CC1-4EBE-8D12-10DE6CEE6216}"/>
              </a:ext>
            </a:extLst>
          </p:cNvPr>
          <p:cNvPicPr>
            <a:picLocks noChangeAspect="1"/>
          </p:cNvPicPr>
          <p:nvPr/>
        </p:nvPicPr>
        <p:blipFill>
          <a:blip r:embed="rId4"/>
          <a:stretch>
            <a:fillRect/>
          </a:stretch>
        </p:blipFill>
        <p:spPr>
          <a:xfrm>
            <a:off x="7342694" y="656352"/>
            <a:ext cx="1996613" cy="800169"/>
          </a:xfrm>
          <a:prstGeom prst="rect">
            <a:avLst/>
          </a:prstGeom>
        </p:spPr>
      </p:pic>
      <p:sp>
        <p:nvSpPr>
          <p:cNvPr id="10" name="TextBox 9">
            <a:extLst>
              <a:ext uri="{FF2B5EF4-FFF2-40B4-BE49-F238E27FC236}">
                <a16:creationId xmlns:a16="http://schemas.microsoft.com/office/drawing/2014/main" id="{B0A0CB12-180A-49B6-A242-091C6F927903}"/>
              </a:ext>
            </a:extLst>
          </p:cNvPr>
          <p:cNvSpPr txBox="1"/>
          <p:nvPr/>
        </p:nvSpPr>
        <p:spPr>
          <a:xfrm>
            <a:off x="494677" y="541537"/>
            <a:ext cx="1531188" cy="584775"/>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a:t>
            </a:r>
          </a:p>
          <a:p>
            <a:r>
              <a:rPr lang="en-US" sz="1600" b="1" dirty="0">
                <a:latin typeface="Times New Roman" panose="02020603050405020304" pitchFamily="18" charset="0"/>
                <a:cs typeface="Times New Roman" panose="02020603050405020304" pitchFamily="18" charset="0"/>
              </a:rPr>
              <a:t>Figure 2A</a:t>
            </a:r>
          </a:p>
        </p:txBody>
      </p:sp>
    </p:spTree>
    <p:extLst>
      <p:ext uri="{BB962C8B-B14F-4D97-AF65-F5344CB8AC3E}">
        <p14:creationId xmlns:p14="http://schemas.microsoft.com/office/powerpoint/2010/main" val="1321426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35CEEA3-0392-41F8-ABDF-0E213AFB3E0E}"/>
              </a:ext>
            </a:extLst>
          </p:cNvPr>
          <p:cNvGrpSpPr/>
          <p:nvPr/>
        </p:nvGrpSpPr>
        <p:grpSpPr>
          <a:xfrm>
            <a:off x="769758" y="411893"/>
            <a:ext cx="8908573" cy="6245875"/>
            <a:chOff x="769758" y="411893"/>
            <a:chExt cx="8908573" cy="6245875"/>
          </a:xfrm>
        </p:grpSpPr>
        <p:pic>
          <p:nvPicPr>
            <p:cNvPr id="2" name="Picture 1">
              <a:extLst>
                <a:ext uri="{FF2B5EF4-FFF2-40B4-BE49-F238E27FC236}">
                  <a16:creationId xmlns:a16="http://schemas.microsoft.com/office/drawing/2014/main" id="{02632F5B-8A47-425F-9142-3CC40519203D}"/>
                </a:ext>
              </a:extLst>
            </p:cNvPr>
            <p:cNvPicPr>
              <a:picLocks noChangeAspect="1"/>
            </p:cNvPicPr>
            <p:nvPr/>
          </p:nvPicPr>
          <p:blipFill>
            <a:blip r:embed="rId2"/>
            <a:stretch>
              <a:fillRect/>
            </a:stretch>
          </p:blipFill>
          <p:spPr>
            <a:xfrm>
              <a:off x="769758" y="411893"/>
              <a:ext cx="8260905" cy="6245875"/>
            </a:xfrm>
            <a:prstGeom prst="rect">
              <a:avLst/>
            </a:prstGeom>
          </p:spPr>
        </p:pic>
        <p:pic>
          <p:nvPicPr>
            <p:cNvPr id="3" name="Picture 2">
              <a:extLst>
                <a:ext uri="{FF2B5EF4-FFF2-40B4-BE49-F238E27FC236}">
                  <a16:creationId xmlns:a16="http://schemas.microsoft.com/office/drawing/2014/main" id="{44236EB9-D597-4604-A3FF-FCAA3DF46D40}"/>
                </a:ext>
              </a:extLst>
            </p:cNvPr>
            <p:cNvPicPr>
              <a:picLocks noChangeAspect="1"/>
            </p:cNvPicPr>
            <p:nvPr/>
          </p:nvPicPr>
          <p:blipFill>
            <a:blip r:embed="rId3"/>
            <a:stretch>
              <a:fillRect/>
            </a:stretch>
          </p:blipFill>
          <p:spPr>
            <a:xfrm>
              <a:off x="8926304" y="6349609"/>
              <a:ext cx="752027" cy="291107"/>
            </a:xfrm>
            <a:prstGeom prst="rect">
              <a:avLst/>
            </a:prstGeom>
          </p:spPr>
        </p:pic>
      </p:grpSp>
      <p:pic>
        <p:nvPicPr>
          <p:cNvPr id="4" name="Picture 3">
            <a:extLst>
              <a:ext uri="{FF2B5EF4-FFF2-40B4-BE49-F238E27FC236}">
                <a16:creationId xmlns:a16="http://schemas.microsoft.com/office/drawing/2014/main" id="{7CE4E324-9FD5-4E0D-8BDF-B07CC38B1997}"/>
              </a:ext>
            </a:extLst>
          </p:cNvPr>
          <p:cNvPicPr>
            <a:picLocks noChangeAspect="1"/>
          </p:cNvPicPr>
          <p:nvPr/>
        </p:nvPicPr>
        <p:blipFill>
          <a:blip r:embed="rId4"/>
          <a:stretch>
            <a:fillRect/>
          </a:stretch>
        </p:blipFill>
        <p:spPr>
          <a:xfrm>
            <a:off x="7342695" y="644549"/>
            <a:ext cx="1996613" cy="800169"/>
          </a:xfrm>
          <a:prstGeom prst="rect">
            <a:avLst/>
          </a:prstGeom>
        </p:spPr>
      </p:pic>
      <p:sp>
        <p:nvSpPr>
          <p:cNvPr id="11" name="TextBox 10">
            <a:extLst>
              <a:ext uri="{FF2B5EF4-FFF2-40B4-BE49-F238E27FC236}">
                <a16:creationId xmlns:a16="http://schemas.microsoft.com/office/drawing/2014/main" id="{9EDF55E2-6036-47BA-ACAA-9BF49D9BBE57}"/>
              </a:ext>
            </a:extLst>
          </p:cNvPr>
          <p:cNvSpPr txBox="1"/>
          <p:nvPr/>
        </p:nvSpPr>
        <p:spPr>
          <a:xfrm>
            <a:off x="494677" y="541537"/>
            <a:ext cx="1531188" cy="584775"/>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a:t>
            </a:r>
          </a:p>
          <a:p>
            <a:r>
              <a:rPr lang="en-US" sz="1600" b="1" dirty="0">
                <a:latin typeface="Times New Roman" panose="02020603050405020304" pitchFamily="18" charset="0"/>
                <a:cs typeface="Times New Roman" panose="02020603050405020304" pitchFamily="18" charset="0"/>
              </a:rPr>
              <a:t>Figure 2B</a:t>
            </a:r>
          </a:p>
        </p:txBody>
      </p:sp>
    </p:spTree>
    <p:extLst>
      <p:ext uri="{BB962C8B-B14F-4D97-AF65-F5344CB8AC3E}">
        <p14:creationId xmlns:p14="http://schemas.microsoft.com/office/powerpoint/2010/main" val="2876488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68ED0DE1-6B34-4E64-998E-F56DDCE4C140}"/>
              </a:ext>
            </a:extLst>
          </p:cNvPr>
          <p:cNvGrpSpPr/>
          <p:nvPr/>
        </p:nvGrpSpPr>
        <p:grpSpPr>
          <a:xfrm>
            <a:off x="757852" y="387308"/>
            <a:ext cx="7609783" cy="6201395"/>
            <a:chOff x="757852" y="387308"/>
            <a:chExt cx="7609783" cy="6201395"/>
          </a:xfrm>
        </p:grpSpPr>
        <p:pic>
          <p:nvPicPr>
            <p:cNvPr id="2" name="Picture 1">
              <a:extLst>
                <a:ext uri="{FF2B5EF4-FFF2-40B4-BE49-F238E27FC236}">
                  <a16:creationId xmlns:a16="http://schemas.microsoft.com/office/drawing/2014/main" id="{D34E08E7-2C13-4C1E-97BC-9AD1B31A9B8E}"/>
                </a:ext>
              </a:extLst>
            </p:cNvPr>
            <p:cNvPicPr>
              <a:picLocks noChangeAspect="1"/>
            </p:cNvPicPr>
            <p:nvPr/>
          </p:nvPicPr>
          <p:blipFill>
            <a:blip r:embed="rId2"/>
            <a:stretch>
              <a:fillRect/>
            </a:stretch>
          </p:blipFill>
          <p:spPr>
            <a:xfrm>
              <a:off x="757852" y="387308"/>
              <a:ext cx="6869584" cy="6201395"/>
            </a:xfrm>
            <a:prstGeom prst="rect">
              <a:avLst/>
            </a:prstGeom>
          </p:spPr>
        </p:pic>
        <p:pic>
          <p:nvPicPr>
            <p:cNvPr id="3" name="Picture 2">
              <a:extLst>
                <a:ext uri="{FF2B5EF4-FFF2-40B4-BE49-F238E27FC236}">
                  <a16:creationId xmlns:a16="http://schemas.microsoft.com/office/drawing/2014/main" id="{AC57E099-175C-4572-B17C-AE54FB73B4CE}"/>
                </a:ext>
              </a:extLst>
            </p:cNvPr>
            <p:cNvPicPr>
              <a:picLocks noChangeAspect="1"/>
            </p:cNvPicPr>
            <p:nvPr/>
          </p:nvPicPr>
          <p:blipFill>
            <a:blip r:embed="rId3"/>
            <a:stretch>
              <a:fillRect/>
            </a:stretch>
          </p:blipFill>
          <p:spPr>
            <a:xfrm>
              <a:off x="7426777" y="5433135"/>
              <a:ext cx="940858" cy="364203"/>
            </a:xfrm>
            <a:prstGeom prst="rect">
              <a:avLst/>
            </a:prstGeom>
          </p:spPr>
        </p:pic>
      </p:grpSp>
      <p:pic>
        <p:nvPicPr>
          <p:cNvPr id="4" name="Picture 3">
            <a:extLst>
              <a:ext uri="{FF2B5EF4-FFF2-40B4-BE49-F238E27FC236}">
                <a16:creationId xmlns:a16="http://schemas.microsoft.com/office/drawing/2014/main" id="{4C42D61B-7DA8-4B30-8B79-29BC99D983FC}"/>
              </a:ext>
            </a:extLst>
          </p:cNvPr>
          <p:cNvPicPr>
            <a:picLocks noChangeAspect="1"/>
          </p:cNvPicPr>
          <p:nvPr/>
        </p:nvPicPr>
        <p:blipFill>
          <a:blip r:embed="rId4"/>
          <a:stretch>
            <a:fillRect/>
          </a:stretch>
        </p:blipFill>
        <p:spPr>
          <a:xfrm>
            <a:off x="7316061" y="651698"/>
            <a:ext cx="1996613" cy="800169"/>
          </a:xfrm>
          <a:prstGeom prst="rect">
            <a:avLst/>
          </a:prstGeom>
        </p:spPr>
      </p:pic>
      <p:sp>
        <p:nvSpPr>
          <p:cNvPr id="8" name="TextBox 7">
            <a:extLst>
              <a:ext uri="{FF2B5EF4-FFF2-40B4-BE49-F238E27FC236}">
                <a16:creationId xmlns:a16="http://schemas.microsoft.com/office/drawing/2014/main" id="{CF019E3C-8EC1-4FCF-84E3-8BF212EA68BA}"/>
              </a:ext>
            </a:extLst>
          </p:cNvPr>
          <p:cNvSpPr txBox="1"/>
          <p:nvPr/>
        </p:nvSpPr>
        <p:spPr>
          <a:xfrm>
            <a:off x="494677" y="541537"/>
            <a:ext cx="1531188" cy="584775"/>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a:t>
            </a:r>
          </a:p>
          <a:p>
            <a:r>
              <a:rPr lang="en-US" sz="1600" b="1" dirty="0">
                <a:latin typeface="Times New Roman" panose="02020603050405020304" pitchFamily="18" charset="0"/>
                <a:cs typeface="Times New Roman" panose="02020603050405020304" pitchFamily="18" charset="0"/>
              </a:rPr>
              <a:t>Figure 2C</a:t>
            </a:r>
          </a:p>
        </p:txBody>
      </p:sp>
    </p:spTree>
    <p:extLst>
      <p:ext uri="{BB962C8B-B14F-4D97-AF65-F5344CB8AC3E}">
        <p14:creationId xmlns:p14="http://schemas.microsoft.com/office/powerpoint/2010/main" val="1160474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02B18BD-E744-43F6-AE4C-D767DD5290BA}"/>
              </a:ext>
            </a:extLst>
          </p:cNvPr>
          <p:cNvGrpSpPr/>
          <p:nvPr/>
        </p:nvGrpSpPr>
        <p:grpSpPr>
          <a:xfrm>
            <a:off x="743490" y="354743"/>
            <a:ext cx="8795033" cy="6241893"/>
            <a:chOff x="743490" y="354743"/>
            <a:chExt cx="8795033" cy="6241893"/>
          </a:xfrm>
        </p:grpSpPr>
        <p:pic>
          <p:nvPicPr>
            <p:cNvPr id="2" name="Picture 1">
              <a:extLst>
                <a:ext uri="{FF2B5EF4-FFF2-40B4-BE49-F238E27FC236}">
                  <a16:creationId xmlns:a16="http://schemas.microsoft.com/office/drawing/2014/main" id="{D18EF774-DD44-4AF2-8ACF-B5C6CEC14347}"/>
                </a:ext>
              </a:extLst>
            </p:cNvPr>
            <p:cNvPicPr>
              <a:picLocks noChangeAspect="1"/>
            </p:cNvPicPr>
            <p:nvPr/>
          </p:nvPicPr>
          <p:blipFill>
            <a:blip r:embed="rId2"/>
            <a:stretch>
              <a:fillRect/>
            </a:stretch>
          </p:blipFill>
          <p:spPr>
            <a:xfrm>
              <a:off x="743490" y="354743"/>
              <a:ext cx="8175600" cy="6241893"/>
            </a:xfrm>
            <a:prstGeom prst="rect">
              <a:avLst/>
            </a:prstGeom>
          </p:spPr>
        </p:pic>
        <p:pic>
          <p:nvPicPr>
            <p:cNvPr id="3" name="Picture 2">
              <a:extLst>
                <a:ext uri="{FF2B5EF4-FFF2-40B4-BE49-F238E27FC236}">
                  <a16:creationId xmlns:a16="http://schemas.microsoft.com/office/drawing/2014/main" id="{14A806DD-97FA-4B69-BB11-BF0EEFC641F6}"/>
                </a:ext>
              </a:extLst>
            </p:cNvPr>
            <p:cNvPicPr>
              <a:picLocks noChangeAspect="1"/>
            </p:cNvPicPr>
            <p:nvPr/>
          </p:nvPicPr>
          <p:blipFill>
            <a:blip r:embed="rId3"/>
            <a:stretch>
              <a:fillRect/>
            </a:stretch>
          </p:blipFill>
          <p:spPr>
            <a:xfrm>
              <a:off x="8786496" y="6297179"/>
              <a:ext cx="752027" cy="291107"/>
            </a:xfrm>
            <a:prstGeom prst="rect">
              <a:avLst/>
            </a:prstGeom>
          </p:spPr>
        </p:pic>
      </p:grpSp>
      <p:pic>
        <p:nvPicPr>
          <p:cNvPr id="4" name="Picture 3">
            <a:extLst>
              <a:ext uri="{FF2B5EF4-FFF2-40B4-BE49-F238E27FC236}">
                <a16:creationId xmlns:a16="http://schemas.microsoft.com/office/drawing/2014/main" id="{EECA5EEE-0D03-4F6A-A1AD-9B55EA58A68D}"/>
              </a:ext>
            </a:extLst>
          </p:cNvPr>
          <p:cNvPicPr>
            <a:picLocks noChangeAspect="1"/>
          </p:cNvPicPr>
          <p:nvPr/>
        </p:nvPicPr>
        <p:blipFill>
          <a:blip r:embed="rId4"/>
          <a:stretch>
            <a:fillRect/>
          </a:stretch>
        </p:blipFill>
        <p:spPr>
          <a:xfrm>
            <a:off x="7344362" y="657304"/>
            <a:ext cx="1996613" cy="800169"/>
          </a:xfrm>
          <a:prstGeom prst="rect">
            <a:avLst/>
          </a:prstGeom>
        </p:spPr>
      </p:pic>
      <p:sp>
        <p:nvSpPr>
          <p:cNvPr id="7" name="TextBox 6">
            <a:extLst>
              <a:ext uri="{FF2B5EF4-FFF2-40B4-BE49-F238E27FC236}">
                <a16:creationId xmlns:a16="http://schemas.microsoft.com/office/drawing/2014/main" id="{1704CE95-D630-4F34-8373-5E8121EAFE89}"/>
              </a:ext>
            </a:extLst>
          </p:cNvPr>
          <p:cNvSpPr txBox="1"/>
          <p:nvPr/>
        </p:nvSpPr>
        <p:spPr>
          <a:xfrm>
            <a:off x="494677" y="541537"/>
            <a:ext cx="1531188" cy="584775"/>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a:t>
            </a:r>
          </a:p>
          <a:p>
            <a:r>
              <a:rPr lang="en-US" sz="1600" b="1" dirty="0">
                <a:latin typeface="Times New Roman" panose="02020603050405020304" pitchFamily="18" charset="0"/>
                <a:cs typeface="Times New Roman" panose="02020603050405020304" pitchFamily="18" charset="0"/>
              </a:rPr>
              <a:t>Figure 2D</a:t>
            </a:r>
          </a:p>
        </p:txBody>
      </p:sp>
    </p:spTree>
    <p:extLst>
      <p:ext uri="{BB962C8B-B14F-4D97-AF65-F5344CB8AC3E}">
        <p14:creationId xmlns:p14="http://schemas.microsoft.com/office/powerpoint/2010/main" val="953220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8269358-7C33-4E50-9F5C-01A9365D0514}"/>
              </a:ext>
            </a:extLst>
          </p:cNvPr>
          <p:cNvGrpSpPr/>
          <p:nvPr/>
        </p:nvGrpSpPr>
        <p:grpSpPr>
          <a:xfrm>
            <a:off x="758140" y="523555"/>
            <a:ext cx="7847606" cy="6090528"/>
            <a:chOff x="758140" y="523555"/>
            <a:chExt cx="7847606" cy="6090528"/>
          </a:xfrm>
        </p:grpSpPr>
        <p:pic>
          <p:nvPicPr>
            <p:cNvPr id="2" name="Picture 1">
              <a:extLst>
                <a:ext uri="{FF2B5EF4-FFF2-40B4-BE49-F238E27FC236}">
                  <a16:creationId xmlns:a16="http://schemas.microsoft.com/office/drawing/2014/main" id="{71B61823-B64B-4535-A349-DC131E7BFB8D}"/>
                </a:ext>
              </a:extLst>
            </p:cNvPr>
            <p:cNvPicPr>
              <a:picLocks noChangeAspect="1"/>
            </p:cNvPicPr>
            <p:nvPr/>
          </p:nvPicPr>
          <p:blipFill>
            <a:blip r:embed="rId2"/>
            <a:stretch>
              <a:fillRect/>
            </a:stretch>
          </p:blipFill>
          <p:spPr>
            <a:xfrm>
              <a:off x="758140" y="523555"/>
              <a:ext cx="7409315" cy="6090528"/>
            </a:xfrm>
            <a:prstGeom prst="rect">
              <a:avLst/>
            </a:prstGeom>
          </p:spPr>
        </p:pic>
        <p:pic>
          <p:nvPicPr>
            <p:cNvPr id="3" name="Picture 2">
              <a:extLst>
                <a:ext uri="{FF2B5EF4-FFF2-40B4-BE49-F238E27FC236}">
                  <a16:creationId xmlns:a16="http://schemas.microsoft.com/office/drawing/2014/main" id="{FBC90440-4CA3-4AF5-86C7-AA5F9086C1AC}"/>
                </a:ext>
              </a:extLst>
            </p:cNvPr>
            <p:cNvPicPr>
              <a:picLocks noChangeAspect="1"/>
            </p:cNvPicPr>
            <p:nvPr/>
          </p:nvPicPr>
          <p:blipFill>
            <a:blip r:embed="rId3"/>
            <a:stretch>
              <a:fillRect/>
            </a:stretch>
          </p:blipFill>
          <p:spPr>
            <a:xfrm>
              <a:off x="7853719" y="6270559"/>
              <a:ext cx="752027" cy="291107"/>
            </a:xfrm>
            <a:prstGeom prst="rect">
              <a:avLst/>
            </a:prstGeom>
          </p:spPr>
        </p:pic>
      </p:grpSp>
      <p:pic>
        <p:nvPicPr>
          <p:cNvPr id="4" name="Picture 3">
            <a:extLst>
              <a:ext uri="{FF2B5EF4-FFF2-40B4-BE49-F238E27FC236}">
                <a16:creationId xmlns:a16="http://schemas.microsoft.com/office/drawing/2014/main" id="{235FA143-63C1-4E44-B8E4-E847483AADE0}"/>
              </a:ext>
            </a:extLst>
          </p:cNvPr>
          <p:cNvPicPr>
            <a:picLocks noChangeAspect="1"/>
          </p:cNvPicPr>
          <p:nvPr/>
        </p:nvPicPr>
        <p:blipFill>
          <a:blip r:embed="rId4"/>
          <a:stretch>
            <a:fillRect/>
          </a:stretch>
        </p:blipFill>
        <p:spPr>
          <a:xfrm>
            <a:off x="7357699" y="647474"/>
            <a:ext cx="1996613" cy="800169"/>
          </a:xfrm>
          <a:prstGeom prst="rect">
            <a:avLst/>
          </a:prstGeom>
        </p:spPr>
      </p:pic>
      <p:sp>
        <p:nvSpPr>
          <p:cNvPr id="7" name="TextBox 6">
            <a:extLst>
              <a:ext uri="{FF2B5EF4-FFF2-40B4-BE49-F238E27FC236}">
                <a16:creationId xmlns:a16="http://schemas.microsoft.com/office/drawing/2014/main" id="{280DE0F8-86F0-47ED-9531-95CE096C27A8}"/>
              </a:ext>
            </a:extLst>
          </p:cNvPr>
          <p:cNvSpPr txBox="1"/>
          <p:nvPr/>
        </p:nvSpPr>
        <p:spPr>
          <a:xfrm>
            <a:off x="494677" y="541537"/>
            <a:ext cx="1531188" cy="584775"/>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a:t>
            </a:r>
          </a:p>
          <a:p>
            <a:r>
              <a:rPr lang="en-US" sz="1600" b="1" dirty="0">
                <a:latin typeface="Times New Roman" panose="02020603050405020304" pitchFamily="18" charset="0"/>
                <a:cs typeface="Times New Roman" panose="02020603050405020304" pitchFamily="18" charset="0"/>
              </a:rPr>
              <a:t>Figure 2E</a:t>
            </a:r>
          </a:p>
        </p:txBody>
      </p:sp>
    </p:spTree>
    <p:extLst>
      <p:ext uri="{BB962C8B-B14F-4D97-AF65-F5344CB8AC3E}">
        <p14:creationId xmlns:p14="http://schemas.microsoft.com/office/powerpoint/2010/main" val="4181572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7C35238-B59A-46C0-8E8F-8EC32C9291BF}"/>
              </a:ext>
            </a:extLst>
          </p:cNvPr>
          <p:cNvGrpSpPr/>
          <p:nvPr/>
        </p:nvGrpSpPr>
        <p:grpSpPr>
          <a:xfrm>
            <a:off x="714538" y="539891"/>
            <a:ext cx="8041996" cy="5930801"/>
            <a:chOff x="714538" y="539891"/>
            <a:chExt cx="8041996" cy="5930801"/>
          </a:xfrm>
        </p:grpSpPr>
        <p:pic>
          <p:nvPicPr>
            <p:cNvPr id="2" name="Picture 1">
              <a:extLst>
                <a:ext uri="{FF2B5EF4-FFF2-40B4-BE49-F238E27FC236}">
                  <a16:creationId xmlns:a16="http://schemas.microsoft.com/office/drawing/2014/main" id="{4897CDE9-F714-4117-8E7B-EF98D4196349}"/>
                </a:ext>
              </a:extLst>
            </p:cNvPr>
            <p:cNvPicPr>
              <a:picLocks noChangeAspect="1"/>
            </p:cNvPicPr>
            <p:nvPr/>
          </p:nvPicPr>
          <p:blipFill>
            <a:blip r:embed="rId2"/>
            <a:stretch>
              <a:fillRect/>
            </a:stretch>
          </p:blipFill>
          <p:spPr>
            <a:xfrm>
              <a:off x="714538" y="539891"/>
              <a:ext cx="7665983" cy="5930801"/>
            </a:xfrm>
            <a:prstGeom prst="rect">
              <a:avLst/>
            </a:prstGeom>
          </p:spPr>
        </p:pic>
        <p:pic>
          <p:nvPicPr>
            <p:cNvPr id="3" name="Picture 2">
              <a:extLst>
                <a:ext uri="{FF2B5EF4-FFF2-40B4-BE49-F238E27FC236}">
                  <a16:creationId xmlns:a16="http://schemas.microsoft.com/office/drawing/2014/main" id="{1DC59682-5663-4825-BDE9-E4BDB846FA9D}"/>
                </a:ext>
              </a:extLst>
            </p:cNvPr>
            <p:cNvPicPr>
              <a:picLocks noChangeAspect="1"/>
            </p:cNvPicPr>
            <p:nvPr/>
          </p:nvPicPr>
          <p:blipFill>
            <a:blip r:embed="rId3"/>
            <a:stretch>
              <a:fillRect/>
            </a:stretch>
          </p:blipFill>
          <p:spPr>
            <a:xfrm>
              <a:off x="8004507" y="6134067"/>
              <a:ext cx="752027" cy="291107"/>
            </a:xfrm>
            <a:prstGeom prst="rect">
              <a:avLst/>
            </a:prstGeom>
          </p:spPr>
        </p:pic>
      </p:grpSp>
      <p:pic>
        <p:nvPicPr>
          <p:cNvPr id="4" name="Picture 3">
            <a:extLst>
              <a:ext uri="{FF2B5EF4-FFF2-40B4-BE49-F238E27FC236}">
                <a16:creationId xmlns:a16="http://schemas.microsoft.com/office/drawing/2014/main" id="{20548398-263C-4C5B-89C3-A0F26CF9997B}"/>
              </a:ext>
            </a:extLst>
          </p:cNvPr>
          <p:cNvPicPr>
            <a:picLocks noChangeAspect="1"/>
          </p:cNvPicPr>
          <p:nvPr/>
        </p:nvPicPr>
        <p:blipFill>
          <a:blip r:embed="rId4"/>
          <a:stretch>
            <a:fillRect/>
          </a:stretch>
        </p:blipFill>
        <p:spPr>
          <a:xfrm>
            <a:off x="7355580" y="621436"/>
            <a:ext cx="1996613" cy="800169"/>
          </a:xfrm>
          <a:prstGeom prst="rect">
            <a:avLst/>
          </a:prstGeom>
        </p:spPr>
      </p:pic>
      <p:sp>
        <p:nvSpPr>
          <p:cNvPr id="7" name="TextBox 6">
            <a:extLst>
              <a:ext uri="{FF2B5EF4-FFF2-40B4-BE49-F238E27FC236}">
                <a16:creationId xmlns:a16="http://schemas.microsoft.com/office/drawing/2014/main" id="{7E8881DC-5B01-4AB2-8661-6B5DF2170349}"/>
              </a:ext>
            </a:extLst>
          </p:cNvPr>
          <p:cNvSpPr txBox="1"/>
          <p:nvPr/>
        </p:nvSpPr>
        <p:spPr>
          <a:xfrm>
            <a:off x="494677" y="541537"/>
            <a:ext cx="1531188" cy="584775"/>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a:t>
            </a:r>
          </a:p>
          <a:p>
            <a:r>
              <a:rPr lang="en-US" sz="1600" b="1" dirty="0">
                <a:latin typeface="Times New Roman" panose="02020603050405020304" pitchFamily="18" charset="0"/>
                <a:cs typeface="Times New Roman" panose="02020603050405020304" pitchFamily="18" charset="0"/>
              </a:rPr>
              <a:t>Figure 2F</a:t>
            </a:r>
          </a:p>
        </p:txBody>
      </p:sp>
    </p:spTree>
    <p:extLst>
      <p:ext uri="{BB962C8B-B14F-4D97-AF65-F5344CB8AC3E}">
        <p14:creationId xmlns:p14="http://schemas.microsoft.com/office/powerpoint/2010/main" val="3538870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4668D54-DBB7-49FE-87BC-FB4E1CD42AB6}"/>
              </a:ext>
            </a:extLst>
          </p:cNvPr>
          <p:cNvGrpSpPr/>
          <p:nvPr/>
        </p:nvGrpSpPr>
        <p:grpSpPr>
          <a:xfrm>
            <a:off x="781165" y="429098"/>
            <a:ext cx="8183872" cy="6349182"/>
            <a:chOff x="781165" y="429098"/>
            <a:chExt cx="8183872" cy="6349182"/>
          </a:xfrm>
        </p:grpSpPr>
        <p:pic>
          <p:nvPicPr>
            <p:cNvPr id="2" name="Picture 1">
              <a:extLst>
                <a:ext uri="{FF2B5EF4-FFF2-40B4-BE49-F238E27FC236}">
                  <a16:creationId xmlns:a16="http://schemas.microsoft.com/office/drawing/2014/main" id="{04387910-0D8F-43DF-9C09-5359EAAD59CB}"/>
                </a:ext>
              </a:extLst>
            </p:cNvPr>
            <p:cNvPicPr>
              <a:picLocks noChangeAspect="1"/>
            </p:cNvPicPr>
            <p:nvPr/>
          </p:nvPicPr>
          <p:blipFill>
            <a:blip r:embed="rId2"/>
            <a:stretch>
              <a:fillRect/>
            </a:stretch>
          </p:blipFill>
          <p:spPr>
            <a:xfrm>
              <a:off x="781165" y="429098"/>
              <a:ext cx="8183872" cy="6349182"/>
            </a:xfrm>
            <a:prstGeom prst="rect">
              <a:avLst/>
            </a:prstGeom>
          </p:spPr>
        </p:pic>
        <p:pic>
          <p:nvPicPr>
            <p:cNvPr id="3" name="Picture 2">
              <a:extLst>
                <a:ext uri="{FF2B5EF4-FFF2-40B4-BE49-F238E27FC236}">
                  <a16:creationId xmlns:a16="http://schemas.microsoft.com/office/drawing/2014/main" id="{9B725DB8-9B4E-48D9-89F8-A20D4F10F6D1}"/>
                </a:ext>
              </a:extLst>
            </p:cNvPr>
            <p:cNvPicPr>
              <a:picLocks noChangeAspect="1"/>
            </p:cNvPicPr>
            <p:nvPr/>
          </p:nvPicPr>
          <p:blipFill>
            <a:blip r:embed="rId3"/>
            <a:stretch>
              <a:fillRect/>
            </a:stretch>
          </p:blipFill>
          <p:spPr>
            <a:xfrm>
              <a:off x="8135110" y="4973569"/>
              <a:ext cx="752027" cy="291107"/>
            </a:xfrm>
            <a:prstGeom prst="rect">
              <a:avLst/>
            </a:prstGeom>
          </p:spPr>
        </p:pic>
      </p:grpSp>
      <p:pic>
        <p:nvPicPr>
          <p:cNvPr id="4" name="Picture 3">
            <a:extLst>
              <a:ext uri="{FF2B5EF4-FFF2-40B4-BE49-F238E27FC236}">
                <a16:creationId xmlns:a16="http://schemas.microsoft.com/office/drawing/2014/main" id="{D5676769-390F-43E3-A57E-D5778701884E}"/>
              </a:ext>
            </a:extLst>
          </p:cNvPr>
          <p:cNvPicPr>
            <a:picLocks noChangeAspect="1"/>
          </p:cNvPicPr>
          <p:nvPr/>
        </p:nvPicPr>
        <p:blipFill>
          <a:blip r:embed="rId4"/>
          <a:stretch>
            <a:fillRect/>
          </a:stretch>
        </p:blipFill>
        <p:spPr>
          <a:xfrm>
            <a:off x="7342695" y="621436"/>
            <a:ext cx="1996613" cy="800169"/>
          </a:xfrm>
          <a:prstGeom prst="rect">
            <a:avLst/>
          </a:prstGeom>
        </p:spPr>
      </p:pic>
      <p:sp>
        <p:nvSpPr>
          <p:cNvPr id="7" name="TextBox 6">
            <a:extLst>
              <a:ext uri="{FF2B5EF4-FFF2-40B4-BE49-F238E27FC236}">
                <a16:creationId xmlns:a16="http://schemas.microsoft.com/office/drawing/2014/main" id="{69ABDE91-81F5-428D-B07B-15448ADC0F5D}"/>
              </a:ext>
            </a:extLst>
          </p:cNvPr>
          <p:cNvSpPr txBox="1"/>
          <p:nvPr/>
        </p:nvSpPr>
        <p:spPr>
          <a:xfrm>
            <a:off x="494677" y="541537"/>
            <a:ext cx="1531188" cy="584775"/>
          </a:xfrm>
          <a:prstGeom prst="rect">
            <a:avLst/>
          </a:prstGeom>
          <a:noFill/>
        </p:spPr>
        <p:txBody>
          <a:bodyPr wrap="none" rtlCol="0">
            <a:spAutoFit/>
          </a:bodyPr>
          <a:lstStyle/>
          <a:p>
            <a:r>
              <a:rPr lang="en-US" sz="1600" b="1" dirty="0">
                <a:latin typeface="Times New Roman" panose="02020603050405020304" pitchFamily="18" charset="0"/>
                <a:cs typeface="Times New Roman" panose="02020603050405020304" pitchFamily="18" charset="0"/>
              </a:rPr>
              <a:t>Supplementary</a:t>
            </a:r>
          </a:p>
          <a:p>
            <a:r>
              <a:rPr lang="en-US" sz="1600" b="1" dirty="0">
                <a:latin typeface="Times New Roman" panose="02020603050405020304" pitchFamily="18" charset="0"/>
                <a:cs typeface="Times New Roman" panose="02020603050405020304" pitchFamily="18" charset="0"/>
              </a:rPr>
              <a:t>Figure 2G</a:t>
            </a:r>
          </a:p>
        </p:txBody>
      </p:sp>
    </p:spTree>
    <p:extLst>
      <p:ext uri="{BB962C8B-B14F-4D97-AF65-F5344CB8AC3E}">
        <p14:creationId xmlns:p14="http://schemas.microsoft.com/office/powerpoint/2010/main" val="35744837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335</Words>
  <Application>Microsoft Office PowerPoint</Application>
  <PresentationFormat>A4 Paper (210x297 mm)</PresentationFormat>
  <Paragraphs>31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iam</dc:creator>
  <cp:lastModifiedBy>iam</cp:lastModifiedBy>
  <cp:revision>16</cp:revision>
  <dcterms:created xsi:type="dcterms:W3CDTF">2020-02-19T14:39:52Z</dcterms:created>
  <dcterms:modified xsi:type="dcterms:W3CDTF">2020-08-04T08:01:40Z</dcterms:modified>
</cp:coreProperties>
</file>