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66" r:id="rId3"/>
    <p:sldId id="263" r:id="rId4"/>
    <p:sldId id="265" r:id="rId5"/>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059" autoAdjust="0"/>
    <p:restoredTop sz="94660"/>
  </p:normalViewPr>
  <p:slideViewPr>
    <p:cSldViewPr snapToGrid="0">
      <p:cViewPr varScale="1">
        <p:scale>
          <a:sx n="77" d="100"/>
          <a:sy n="77" d="100"/>
        </p:scale>
        <p:origin x="77" y="2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D:\_&#49345;&#45812;\7906_&#54840;&#55137;&#44592;&#45236;&#44284;_&#49569;&#47749;&#51652;\7906_1\Mean%20plot_200814.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D:\_&#49345;&#45812;\7906_&#54840;&#55137;&#44592;&#45236;&#44284;_&#49569;&#47749;&#51652;\190516\Mean%20plot_190626.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D:\_&#49345;&#45812;\7906_&#54840;&#55137;&#44592;&#45236;&#44284;_&#49569;&#47749;&#51652;\7906_1\Mean%20plot_200819.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4320699152806207E-2"/>
          <c:y val="6.5937351840609212E-2"/>
          <c:w val="0.66339717261567088"/>
          <c:h val="0.83885438572355098"/>
        </c:manualLayout>
      </c:layout>
      <c:lineChart>
        <c:grouping val="standard"/>
        <c:varyColors val="0"/>
        <c:ser>
          <c:idx val="0"/>
          <c:order val="0"/>
          <c:tx>
            <c:strRef>
              <c:f>dose_1!$B$3</c:f>
              <c:strCache>
                <c:ptCount val="1"/>
                <c:pt idx="0">
                  <c:v>control</c:v>
                </c:pt>
              </c:strCache>
            </c:strRef>
          </c:tx>
          <c:errBars>
            <c:errDir val="y"/>
            <c:errBarType val="both"/>
            <c:errValType val="cust"/>
            <c:noEndCap val="0"/>
            <c:plus>
              <c:numRef>
                <c:f>dose_1!$F$3:$F$7</c:f>
                <c:numCache>
                  <c:formatCode>General</c:formatCode>
                  <c:ptCount val="5"/>
                  <c:pt idx="0">
                    <c:v>6.2300000000000001E-2</c:v>
                  </c:pt>
                  <c:pt idx="1">
                    <c:v>6.4699999999999994E-2</c:v>
                  </c:pt>
                  <c:pt idx="2">
                    <c:v>6.2799999999999995E-2</c:v>
                  </c:pt>
                  <c:pt idx="3">
                    <c:v>6.5610000000000002E-2</c:v>
                  </c:pt>
                  <c:pt idx="4">
                    <c:v>7.1929999999999994E-2</c:v>
                  </c:pt>
                </c:numCache>
              </c:numRef>
            </c:plus>
            <c:minus>
              <c:numRef>
                <c:f>dose_1!$F$3:$F$7</c:f>
                <c:numCache>
                  <c:formatCode>General</c:formatCode>
                  <c:ptCount val="5"/>
                  <c:pt idx="0">
                    <c:v>6.2300000000000001E-2</c:v>
                  </c:pt>
                  <c:pt idx="1">
                    <c:v>6.4699999999999994E-2</c:v>
                  </c:pt>
                  <c:pt idx="2">
                    <c:v>6.2799999999999995E-2</c:v>
                  </c:pt>
                  <c:pt idx="3">
                    <c:v>6.5610000000000002E-2</c:v>
                  </c:pt>
                  <c:pt idx="4">
                    <c:v>7.1929999999999994E-2</c:v>
                  </c:pt>
                </c:numCache>
              </c:numRef>
            </c:minus>
          </c:errBars>
          <c:val>
            <c:numRef>
              <c:f>dose_1!$E$3:$E$7</c:f>
              <c:numCache>
                <c:formatCode>General</c:formatCode>
                <c:ptCount val="5"/>
                <c:pt idx="0">
                  <c:v>2.8677000000000001</c:v>
                </c:pt>
                <c:pt idx="1">
                  <c:v>2.7372999999999998</c:v>
                </c:pt>
                <c:pt idx="2">
                  <c:v>2.6669999999999998</c:v>
                </c:pt>
                <c:pt idx="3">
                  <c:v>2.6156000000000001</c:v>
                </c:pt>
                <c:pt idx="4">
                  <c:v>2.6398000000000001</c:v>
                </c:pt>
              </c:numCache>
            </c:numRef>
          </c:val>
          <c:smooth val="0"/>
          <c:extLst>
            <c:ext xmlns:c16="http://schemas.microsoft.com/office/drawing/2014/chart" uri="{C3380CC4-5D6E-409C-BE32-E72D297353CC}">
              <c16:uniqueId val="{00000000-9245-4F2D-ADD0-2A2239820E9C}"/>
            </c:ext>
          </c:extLst>
        </c:ser>
        <c:ser>
          <c:idx val="1"/>
          <c:order val="1"/>
          <c:tx>
            <c:strRef>
              <c:f>dose_1!$B$8</c:f>
              <c:strCache>
                <c:ptCount val="1"/>
                <c:pt idx="0">
                  <c:v>pirfenidone &lt; 1200</c:v>
                </c:pt>
              </c:strCache>
            </c:strRef>
          </c:tx>
          <c:marker>
            <c:symbol val="square"/>
            <c:size val="5"/>
          </c:marker>
          <c:errBars>
            <c:errDir val="y"/>
            <c:errBarType val="both"/>
            <c:errValType val="cust"/>
            <c:noEndCap val="0"/>
            <c:plus>
              <c:numRef>
                <c:f>dose_1!$F$8:$F$12</c:f>
                <c:numCache>
                  <c:formatCode>General</c:formatCode>
                  <c:ptCount val="5"/>
                  <c:pt idx="0">
                    <c:v>6.7500000000000004E-2</c:v>
                  </c:pt>
                  <c:pt idx="1">
                    <c:v>6.8059999999999996E-2</c:v>
                  </c:pt>
                  <c:pt idx="2">
                    <c:v>6.8479999999999999E-2</c:v>
                  </c:pt>
                  <c:pt idx="3">
                    <c:v>7.0040000000000005E-2</c:v>
                  </c:pt>
                  <c:pt idx="4">
                    <c:v>7.2450000000000001E-2</c:v>
                  </c:pt>
                </c:numCache>
              </c:numRef>
            </c:plus>
            <c:minus>
              <c:numRef>
                <c:f>dose_1!$F$8:$F$12</c:f>
                <c:numCache>
                  <c:formatCode>General</c:formatCode>
                  <c:ptCount val="5"/>
                  <c:pt idx="0">
                    <c:v>6.7500000000000004E-2</c:v>
                  </c:pt>
                  <c:pt idx="1">
                    <c:v>6.8059999999999996E-2</c:v>
                  </c:pt>
                  <c:pt idx="2">
                    <c:v>6.8479999999999999E-2</c:v>
                  </c:pt>
                  <c:pt idx="3">
                    <c:v>7.0040000000000005E-2</c:v>
                  </c:pt>
                  <c:pt idx="4">
                    <c:v>7.2450000000000001E-2</c:v>
                  </c:pt>
                </c:numCache>
              </c:numRef>
            </c:minus>
          </c:errBars>
          <c:val>
            <c:numRef>
              <c:f>dose_1!$E$8:$E$12</c:f>
              <c:numCache>
                <c:formatCode>General</c:formatCode>
                <c:ptCount val="5"/>
                <c:pt idx="0">
                  <c:v>2.6097999999999999</c:v>
                </c:pt>
                <c:pt idx="1">
                  <c:v>2.5783</c:v>
                </c:pt>
                <c:pt idx="2">
                  <c:v>2.5213999999999999</c:v>
                </c:pt>
                <c:pt idx="3">
                  <c:v>2.4746999999999999</c:v>
                </c:pt>
                <c:pt idx="4">
                  <c:v>2.4537</c:v>
                </c:pt>
              </c:numCache>
            </c:numRef>
          </c:val>
          <c:smooth val="0"/>
          <c:extLst>
            <c:ext xmlns:c16="http://schemas.microsoft.com/office/drawing/2014/chart" uri="{C3380CC4-5D6E-409C-BE32-E72D297353CC}">
              <c16:uniqueId val="{00000001-9245-4F2D-ADD0-2A2239820E9C}"/>
            </c:ext>
          </c:extLst>
        </c:ser>
        <c:ser>
          <c:idx val="2"/>
          <c:order val="2"/>
          <c:tx>
            <c:strRef>
              <c:f>dose_1!$B$13</c:f>
              <c:strCache>
                <c:ptCount val="1"/>
                <c:pt idx="0">
                  <c:v>pirfenidone ≥ 1200</c:v>
                </c:pt>
              </c:strCache>
            </c:strRef>
          </c:tx>
          <c:errBars>
            <c:errDir val="y"/>
            <c:errBarType val="both"/>
            <c:errValType val="cust"/>
            <c:noEndCap val="0"/>
            <c:plus>
              <c:numRef>
                <c:f>dose_1!$F$13:$F$17</c:f>
                <c:numCache>
                  <c:formatCode>General</c:formatCode>
                  <c:ptCount val="5"/>
                  <c:pt idx="0">
                    <c:v>7.5950000000000004E-2</c:v>
                  </c:pt>
                  <c:pt idx="1">
                    <c:v>7.6359999999999997E-2</c:v>
                  </c:pt>
                  <c:pt idx="2">
                    <c:v>7.7160000000000006E-2</c:v>
                  </c:pt>
                  <c:pt idx="3">
                    <c:v>7.8520000000000006E-2</c:v>
                  </c:pt>
                  <c:pt idx="4">
                    <c:v>8.1470000000000001E-2</c:v>
                  </c:pt>
                </c:numCache>
              </c:numRef>
            </c:plus>
            <c:minus>
              <c:numRef>
                <c:f>dose_1!$F$13:$F$17</c:f>
                <c:numCache>
                  <c:formatCode>General</c:formatCode>
                  <c:ptCount val="5"/>
                  <c:pt idx="0">
                    <c:v>7.5950000000000004E-2</c:v>
                  </c:pt>
                  <c:pt idx="1">
                    <c:v>7.6359999999999997E-2</c:v>
                  </c:pt>
                  <c:pt idx="2">
                    <c:v>7.7160000000000006E-2</c:v>
                  </c:pt>
                  <c:pt idx="3">
                    <c:v>7.8520000000000006E-2</c:v>
                  </c:pt>
                  <c:pt idx="4">
                    <c:v>8.1470000000000001E-2</c:v>
                  </c:pt>
                </c:numCache>
              </c:numRef>
            </c:minus>
          </c:errBars>
          <c:val>
            <c:numRef>
              <c:f>dose_1!$E$13:$E$17</c:f>
              <c:numCache>
                <c:formatCode>General</c:formatCode>
                <c:ptCount val="5"/>
                <c:pt idx="0">
                  <c:v>2.6031</c:v>
                </c:pt>
                <c:pt idx="1">
                  <c:v>2.5095000000000001</c:v>
                </c:pt>
                <c:pt idx="2">
                  <c:v>2.5083000000000002</c:v>
                </c:pt>
                <c:pt idx="3">
                  <c:v>2.4140000000000001</c:v>
                </c:pt>
                <c:pt idx="4">
                  <c:v>2.4447999999999999</c:v>
                </c:pt>
              </c:numCache>
            </c:numRef>
          </c:val>
          <c:smooth val="0"/>
          <c:extLst>
            <c:ext xmlns:c16="http://schemas.microsoft.com/office/drawing/2014/chart" uri="{C3380CC4-5D6E-409C-BE32-E72D297353CC}">
              <c16:uniqueId val="{00000002-9245-4F2D-ADD0-2A2239820E9C}"/>
            </c:ext>
          </c:extLst>
        </c:ser>
        <c:dLbls>
          <c:showLegendKey val="0"/>
          <c:showVal val="0"/>
          <c:showCatName val="0"/>
          <c:showSerName val="0"/>
          <c:showPercent val="0"/>
          <c:showBubbleSize val="0"/>
        </c:dLbls>
        <c:marker val="1"/>
        <c:smooth val="0"/>
        <c:axId val="-1758873968"/>
        <c:axId val="-1520433936"/>
      </c:lineChart>
      <c:catAx>
        <c:axId val="-1758873968"/>
        <c:scaling>
          <c:orientation val="minMax"/>
        </c:scaling>
        <c:delete val="0"/>
        <c:axPos val="b"/>
        <c:majorTickMark val="out"/>
        <c:minorTickMark val="none"/>
        <c:tickLblPos val="nextTo"/>
        <c:txPr>
          <a:bodyPr/>
          <a:lstStyle/>
          <a:p>
            <a:pPr>
              <a:defRPr>
                <a:solidFill>
                  <a:schemeClr val="bg1"/>
                </a:solidFill>
              </a:defRPr>
            </a:pPr>
            <a:endParaRPr lang="ko-KR"/>
          </a:p>
        </c:txPr>
        <c:crossAx val="-1520433936"/>
        <c:crosses val="autoZero"/>
        <c:auto val="1"/>
        <c:lblAlgn val="ctr"/>
        <c:lblOffset val="100"/>
        <c:noMultiLvlLbl val="0"/>
      </c:catAx>
      <c:valAx>
        <c:axId val="-1520433936"/>
        <c:scaling>
          <c:orientation val="minMax"/>
          <c:min val="2.2000000000000002"/>
        </c:scaling>
        <c:delete val="0"/>
        <c:axPos val="l"/>
        <c:numFmt formatCode="General" sourceLinked="1"/>
        <c:majorTickMark val="out"/>
        <c:minorTickMark val="none"/>
        <c:tickLblPos val="nextTo"/>
        <c:txPr>
          <a:bodyPr/>
          <a:lstStyle/>
          <a:p>
            <a:pPr>
              <a:defRPr>
                <a:latin typeface="Arial" panose="020B0604020202020204" pitchFamily="34" charset="0"/>
                <a:cs typeface="Arial" panose="020B0604020202020204" pitchFamily="34" charset="0"/>
              </a:defRPr>
            </a:pPr>
            <a:endParaRPr lang="ko-KR"/>
          </a:p>
        </c:txPr>
        <c:crossAx val="-1758873968"/>
        <c:crosses val="autoZero"/>
        <c:crossBetween val="between"/>
      </c:valAx>
    </c:plotArea>
    <c:legend>
      <c:legendPos val="r"/>
      <c:layout>
        <c:manualLayout>
          <c:xMode val="edge"/>
          <c:yMode val="edge"/>
          <c:x val="0.38533442957224484"/>
          <c:y val="9.3774261437581122E-2"/>
          <c:w val="0.28903742403252364"/>
          <c:h val="0.12149415480168123"/>
        </c:manualLayout>
      </c:layout>
      <c:overlay val="0"/>
      <c:txPr>
        <a:bodyPr/>
        <a:lstStyle/>
        <a:p>
          <a:pPr>
            <a:defRPr>
              <a:solidFill>
                <a:schemeClr val="bg1"/>
              </a:solidFill>
            </a:defRPr>
          </a:pPr>
          <a:endParaRPr lang="ko-KR"/>
        </a:p>
      </c:txPr>
    </c:legend>
    <c:plotVisOnly val="1"/>
    <c:dispBlanksAs val="gap"/>
    <c:showDLblsOverMax val="0"/>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2241719862344761E-2"/>
          <c:y val="3.7131312629700132E-2"/>
          <c:w val="0.90048801442184168"/>
          <c:h val="0.87695467696591611"/>
        </c:manualLayout>
      </c:layout>
      <c:lineChart>
        <c:grouping val="standard"/>
        <c:varyColors val="0"/>
        <c:ser>
          <c:idx val="0"/>
          <c:order val="0"/>
          <c:tx>
            <c:strRef>
              <c:f>'dose (2)'!$B$4</c:f>
              <c:strCache>
                <c:ptCount val="1"/>
                <c:pt idx="0">
                  <c:v>control</c:v>
                </c:pt>
              </c:strCache>
            </c:strRef>
          </c:tx>
          <c:errBars>
            <c:errDir val="y"/>
            <c:errBarType val="both"/>
            <c:errValType val="cust"/>
            <c:noEndCap val="0"/>
            <c:plus>
              <c:numRef>
                <c:f>'dose (2)'!$F$4:$F$6</c:f>
                <c:numCache>
                  <c:formatCode>General</c:formatCode>
                  <c:ptCount val="3"/>
                  <c:pt idx="0">
                    <c:v>6.128999999999999E-2</c:v>
                  </c:pt>
                  <c:pt idx="1">
                    <c:v>6.4010000000000011E-2</c:v>
                  </c:pt>
                  <c:pt idx="2">
                    <c:v>6.1850000000000002E-2</c:v>
                  </c:pt>
                </c:numCache>
              </c:numRef>
            </c:plus>
            <c:minus>
              <c:numRef>
                <c:f>'dose (2)'!$F$4:$F$6</c:f>
                <c:numCache>
                  <c:formatCode>General</c:formatCode>
                  <c:ptCount val="3"/>
                  <c:pt idx="0">
                    <c:v>6.128999999999999E-2</c:v>
                  </c:pt>
                  <c:pt idx="1">
                    <c:v>6.4010000000000011E-2</c:v>
                  </c:pt>
                  <c:pt idx="2">
                    <c:v>6.1850000000000002E-2</c:v>
                  </c:pt>
                </c:numCache>
              </c:numRef>
            </c:minus>
          </c:errBars>
          <c:cat>
            <c:numRef>
              <c:f>'dose (2)'!$D$4:$D$6</c:f>
              <c:numCache>
                <c:formatCode>General</c:formatCode>
                <c:ptCount val="3"/>
                <c:pt idx="0">
                  <c:v>1</c:v>
                </c:pt>
                <c:pt idx="1">
                  <c:v>2</c:v>
                </c:pt>
                <c:pt idx="2">
                  <c:v>3</c:v>
                </c:pt>
              </c:numCache>
            </c:numRef>
          </c:cat>
          <c:val>
            <c:numRef>
              <c:f>'dose (2)'!$E$4:$E$6</c:f>
              <c:numCache>
                <c:formatCode>General</c:formatCode>
                <c:ptCount val="3"/>
                <c:pt idx="0">
                  <c:v>2.8571</c:v>
                </c:pt>
                <c:pt idx="1">
                  <c:v>2.7261000000000002</c:v>
                </c:pt>
                <c:pt idx="2">
                  <c:v>2.6563999999999997</c:v>
                </c:pt>
              </c:numCache>
            </c:numRef>
          </c:val>
          <c:smooth val="0"/>
          <c:extLst>
            <c:ext xmlns:c16="http://schemas.microsoft.com/office/drawing/2014/chart" uri="{C3380CC4-5D6E-409C-BE32-E72D297353CC}">
              <c16:uniqueId val="{00000000-4B8F-4ABF-8F62-A030E5A247B8}"/>
            </c:ext>
          </c:extLst>
        </c:ser>
        <c:ser>
          <c:idx val="1"/>
          <c:order val="1"/>
          <c:tx>
            <c:strRef>
              <c:f>'dose (2)'!$B$7</c:f>
              <c:strCache>
                <c:ptCount val="1"/>
                <c:pt idx="0">
                  <c:v>pirfenidone &lt; 1200</c:v>
                </c:pt>
              </c:strCache>
            </c:strRef>
          </c:tx>
          <c:marker>
            <c:symbol val="square"/>
            <c:size val="5"/>
          </c:marker>
          <c:errBars>
            <c:errDir val="y"/>
            <c:errBarType val="both"/>
            <c:errValType val="cust"/>
            <c:noEndCap val="0"/>
            <c:plus>
              <c:numRef>
                <c:f>'dose (2)'!$F$7:$F$9</c:f>
                <c:numCache>
                  <c:formatCode>General</c:formatCode>
                  <c:ptCount val="3"/>
                  <c:pt idx="0">
                    <c:v>6.6100000000000006E-2</c:v>
                  </c:pt>
                  <c:pt idx="1">
                    <c:v>6.6750000000000004E-2</c:v>
                  </c:pt>
                  <c:pt idx="2">
                    <c:v>6.7150000000000001E-2</c:v>
                  </c:pt>
                </c:numCache>
              </c:numRef>
            </c:plus>
            <c:minus>
              <c:numRef>
                <c:f>'dose (2)'!$F$7:$F$9</c:f>
                <c:numCache>
                  <c:formatCode>General</c:formatCode>
                  <c:ptCount val="3"/>
                  <c:pt idx="0">
                    <c:v>6.6100000000000006E-2</c:v>
                  </c:pt>
                  <c:pt idx="1">
                    <c:v>6.6750000000000004E-2</c:v>
                  </c:pt>
                  <c:pt idx="2">
                    <c:v>6.7150000000000001E-2</c:v>
                  </c:pt>
                </c:numCache>
              </c:numRef>
            </c:minus>
          </c:errBars>
          <c:cat>
            <c:numRef>
              <c:f>'dose (2)'!$D$4:$D$6</c:f>
              <c:numCache>
                <c:formatCode>General</c:formatCode>
                <c:ptCount val="3"/>
                <c:pt idx="0">
                  <c:v>1</c:v>
                </c:pt>
                <c:pt idx="1">
                  <c:v>2</c:v>
                </c:pt>
                <c:pt idx="2">
                  <c:v>3</c:v>
                </c:pt>
              </c:numCache>
            </c:numRef>
          </c:cat>
          <c:val>
            <c:numRef>
              <c:f>'dose (2)'!$E$7:$E$9</c:f>
              <c:numCache>
                <c:formatCode>General</c:formatCode>
                <c:ptCount val="3"/>
                <c:pt idx="0">
                  <c:v>2.6004999999999998</c:v>
                </c:pt>
                <c:pt idx="1">
                  <c:v>2.5678999999999998</c:v>
                </c:pt>
                <c:pt idx="2">
                  <c:v>2.5126999999999997</c:v>
                </c:pt>
              </c:numCache>
            </c:numRef>
          </c:val>
          <c:smooth val="0"/>
          <c:extLst>
            <c:ext xmlns:c16="http://schemas.microsoft.com/office/drawing/2014/chart" uri="{C3380CC4-5D6E-409C-BE32-E72D297353CC}">
              <c16:uniqueId val="{00000001-4B8F-4ABF-8F62-A030E5A247B8}"/>
            </c:ext>
          </c:extLst>
        </c:ser>
        <c:ser>
          <c:idx val="2"/>
          <c:order val="2"/>
          <c:tx>
            <c:strRef>
              <c:f>'dose (2)'!$B$10</c:f>
              <c:strCache>
                <c:ptCount val="1"/>
                <c:pt idx="0">
                  <c:v>pirfenidone ≥ 1200</c:v>
                </c:pt>
              </c:strCache>
            </c:strRef>
          </c:tx>
          <c:errBars>
            <c:errDir val="y"/>
            <c:errBarType val="both"/>
            <c:errValType val="cust"/>
            <c:noEndCap val="0"/>
            <c:plus>
              <c:numRef>
                <c:f>'dose (2)'!$F$10:$F$12</c:f>
                <c:numCache>
                  <c:formatCode>General</c:formatCode>
                  <c:ptCount val="3"/>
                  <c:pt idx="0">
                    <c:v>7.4810000000000015E-2</c:v>
                  </c:pt>
                  <c:pt idx="1">
                    <c:v>7.5270000000000004E-2</c:v>
                  </c:pt>
                  <c:pt idx="2">
                    <c:v>7.6090000000000019E-2</c:v>
                  </c:pt>
                </c:numCache>
              </c:numRef>
            </c:plus>
            <c:minus>
              <c:numRef>
                <c:f>'dose (2)'!$F$10:$F$12</c:f>
                <c:numCache>
                  <c:formatCode>General</c:formatCode>
                  <c:ptCount val="3"/>
                  <c:pt idx="0">
                    <c:v>7.4810000000000015E-2</c:v>
                  </c:pt>
                  <c:pt idx="1">
                    <c:v>7.5270000000000004E-2</c:v>
                  </c:pt>
                  <c:pt idx="2">
                    <c:v>7.6090000000000019E-2</c:v>
                  </c:pt>
                </c:numCache>
              </c:numRef>
            </c:minus>
          </c:errBars>
          <c:val>
            <c:numRef>
              <c:f>'dose (2)'!$E$10:$E$12</c:f>
              <c:numCache>
                <c:formatCode>General</c:formatCode>
                <c:ptCount val="3"/>
                <c:pt idx="0">
                  <c:v>2.5931999999999999</c:v>
                </c:pt>
                <c:pt idx="1">
                  <c:v>2.4956999999999994</c:v>
                </c:pt>
                <c:pt idx="2">
                  <c:v>2.504</c:v>
                </c:pt>
              </c:numCache>
            </c:numRef>
          </c:val>
          <c:smooth val="0"/>
          <c:extLst>
            <c:ext xmlns:c16="http://schemas.microsoft.com/office/drawing/2014/chart" uri="{C3380CC4-5D6E-409C-BE32-E72D297353CC}">
              <c16:uniqueId val="{00000002-4B8F-4ABF-8F62-A030E5A247B8}"/>
            </c:ext>
          </c:extLst>
        </c:ser>
        <c:dLbls>
          <c:showLegendKey val="0"/>
          <c:showVal val="0"/>
          <c:showCatName val="0"/>
          <c:showSerName val="0"/>
          <c:showPercent val="0"/>
          <c:showBubbleSize val="0"/>
        </c:dLbls>
        <c:marker val="1"/>
        <c:smooth val="0"/>
        <c:axId val="116783744"/>
        <c:axId val="116916608"/>
      </c:lineChart>
      <c:catAx>
        <c:axId val="116783744"/>
        <c:scaling>
          <c:orientation val="minMax"/>
        </c:scaling>
        <c:delete val="0"/>
        <c:axPos val="b"/>
        <c:numFmt formatCode="General" sourceLinked="1"/>
        <c:majorTickMark val="out"/>
        <c:minorTickMark val="none"/>
        <c:tickLblPos val="nextTo"/>
        <c:spPr>
          <a:ln w="12700">
            <a:solidFill>
              <a:schemeClr val="tx1"/>
            </a:solidFill>
          </a:ln>
        </c:spPr>
        <c:txPr>
          <a:bodyPr/>
          <a:lstStyle/>
          <a:p>
            <a:pPr>
              <a:defRPr>
                <a:solidFill>
                  <a:schemeClr val="bg1"/>
                </a:solidFill>
              </a:defRPr>
            </a:pPr>
            <a:endParaRPr lang="ko-KR"/>
          </a:p>
        </c:txPr>
        <c:crossAx val="116916608"/>
        <c:crosses val="autoZero"/>
        <c:auto val="1"/>
        <c:lblAlgn val="ctr"/>
        <c:lblOffset val="100"/>
        <c:noMultiLvlLbl val="0"/>
      </c:catAx>
      <c:valAx>
        <c:axId val="116916608"/>
        <c:scaling>
          <c:orientation val="minMax"/>
          <c:min val="2.2000000000000002"/>
        </c:scaling>
        <c:delete val="0"/>
        <c:axPos val="l"/>
        <c:numFmt formatCode="General" sourceLinked="1"/>
        <c:majorTickMark val="out"/>
        <c:minorTickMark val="none"/>
        <c:tickLblPos val="nextTo"/>
        <c:spPr>
          <a:solidFill>
            <a:schemeClr val="bg1"/>
          </a:solidFill>
          <a:ln w="12700">
            <a:solidFill>
              <a:schemeClr val="tx1"/>
            </a:solidFill>
          </a:ln>
        </c:spPr>
        <c:txPr>
          <a:bodyPr/>
          <a:lstStyle/>
          <a:p>
            <a:pPr>
              <a:defRPr>
                <a:solidFill>
                  <a:schemeClr val="bg1"/>
                </a:solidFill>
              </a:defRPr>
            </a:pPr>
            <a:endParaRPr lang="ko-KR"/>
          </a:p>
        </c:txPr>
        <c:crossAx val="116783744"/>
        <c:crosses val="autoZero"/>
        <c:crossBetween val="between"/>
      </c:valAx>
      <c:spPr>
        <a:ln w="12700">
          <a:noFill/>
        </a:ln>
      </c:spPr>
    </c:plotArea>
    <c:plotVisOnly val="1"/>
    <c:dispBlanksAs val="gap"/>
    <c:showDLblsOverMax val="0"/>
  </c:chart>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6039846604188879E-2"/>
          <c:y val="4.9485915315006727E-2"/>
          <c:w val="0.66339717261567088"/>
          <c:h val="0.83885438572355098"/>
        </c:manualLayout>
      </c:layout>
      <c:lineChart>
        <c:grouping val="standard"/>
        <c:varyColors val="0"/>
        <c:ser>
          <c:idx val="0"/>
          <c:order val="0"/>
          <c:tx>
            <c:strRef>
              <c:f>dose_3!$B$3</c:f>
              <c:strCache>
                <c:ptCount val="1"/>
                <c:pt idx="0">
                  <c:v>control</c:v>
                </c:pt>
              </c:strCache>
            </c:strRef>
          </c:tx>
          <c:errBars>
            <c:errDir val="y"/>
            <c:errBarType val="both"/>
            <c:errValType val="cust"/>
            <c:noEndCap val="0"/>
            <c:plus>
              <c:numRef>
                <c:f>dose_3!$F$3:$F$5</c:f>
                <c:numCache>
                  <c:formatCode>General</c:formatCode>
                  <c:ptCount val="3"/>
                  <c:pt idx="0">
                    <c:v>6.1129999999999997E-2</c:v>
                  </c:pt>
                  <c:pt idx="1">
                    <c:v>6.3869999999999996E-2</c:v>
                  </c:pt>
                  <c:pt idx="2">
                    <c:v>6.1690000000000002E-2</c:v>
                  </c:pt>
                </c:numCache>
              </c:numRef>
            </c:plus>
            <c:minus>
              <c:numRef>
                <c:f>dose_3!$F$3:$F$5</c:f>
                <c:numCache>
                  <c:formatCode>General</c:formatCode>
                  <c:ptCount val="3"/>
                  <c:pt idx="0">
                    <c:v>6.1129999999999997E-2</c:v>
                  </c:pt>
                  <c:pt idx="1">
                    <c:v>6.3869999999999996E-2</c:v>
                  </c:pt>
                  <c:pt idx="2">
                    <c:v>6.1690000000000002E-2</c:v>
                  </c:pt>
                </c:numCache>
              </c:numRef>
            </c:minus>
          </c:errBars>
          <c:val>
            <c:numRef>
              <c:f>dose_3!$E$3:$E$5</c:f>
              <c:numCache>
                <c:formatCode>General</c:formatCode>
                <c:ptCount val="3"/>
                <c:pt idx="0">
                  <c:v>2.8553999999999999</c:v>
                </c:pt>
                <c:pt idx="1">
                  <c:v>2.7244999999999999</c:v>
                </c:pt>
                <c:pt idx="2">
                  <c:v>2.6547999999999998</c:v>
                </c:pt>
              </c:numCache>
            </c:numRef>
          </c:val>
          <c:smooth val="0"/>
          <c:extLst>
            <c:ext xmlns:c16="http://schemas.microsoft.com/office/drawing/2014/chart" uri="{C3380CC4-5D6E-409C-BE32-E72D297353CC}">
              <c16:uniqueId val="{00000000-CA63-4B52-B4C3-F36843E08DBD}"/>
            </c:ext>
          </c:extLst>
        </c:ser>
        <c:ser>
          <c:idx val="1"/>
          <c:order val="1"/>
          <c:tx>
            <c:strRef>
              <c:f>dose_3!$B$6</c:f>
              <c:strCache>
                <c:ptCount val="1"/>
                <c:pt idx="0">
                  <c:v>pirfenidone &lt; 1000</c:v>
                </c:pt>
              </c:strCache>
            </c:strRef>
          </c:tx>
          <c:marker>
            <c:symbol val="square"/>
            <c:size val="5"/>
          </c:marker>
          <c:errBars>
            <c:errDir val="y"/>
            <c:errBarType val="both"/>
            <c:errValType val="cust"/>
            <c:noEndCap val="0"/>
            <c:plus>
              <c:numRef>
                <c:f>dose_3!$F$6:$F$8</c:f>
                <c:numCache>
                  <c:formatCode>General</c:formatCode>
                  <c:ptCount val="3"/>
                  <c:pt idx="0">
                    <c:v>8.7129999999999999E-2</c:v>
                  </c:pt>
                  <c:pt idx="1">
                    <c:v>8.7970000000000007E-2</c:v>
                  </c:pt>
                  <c:pt idx="2">
                    <c:v>8.8160000000000002E-2</c:v>
                  </c:pt>
                </c:numCache>
              </c:numRef>
            </c:plus>
            <c:minus>
              <c:numRef>
                <c:f>dose_3!$F$6:$F$8</c:f>
                <c:numCache>
                  <c:formatCode>General</c:formatCode>
                  <c:ptCount val="3"/>
                  <c:pt idx="0">
                    <c:v>8.7129999999999999E-2</c:v>
                  </c:pt>
                  <c:pt idx="1">
                    <c:v>8.7970000000000007E-2</c:v>
                  </c:pt>
                  <c:pt idx="2">
                    <c:v>8.8160000000000002E-2</c:v>
                  </c:pt>
                </c:numCache>
              </c:numRef>
            </c:minus>
          </c:errBars>
          <c:val>
            <c:numRef>
              <c:f>dose_3!$E$6:$E$8</c:f>
              <c:numCache>
                <c:formatCode>General</c:formatCode>
                <c:ptCount val="3"/>
                <c:pt idx="0">
                  <c:v>2.5045000000000002</c:v>
                </c:pt>
                <c:pt idx="1">
                  <c:v>2.4458000000000002</c:v>
                </c:pt>
                <c:pt idx="2">
                  <c:v>2.4296000000000002</c:v>
                </c:pt>
              </c:numCache>
            </c:numRef>
          </c:val>
          <c:smooth val="0"/>
          <c:extLst>
            <c:ext xmlns:c16="http://schemas.microsoft.com/office/drawing/2014/chart" uri="{C3380CC4-5D6E-409C-BE32-E72D297353CC}">
              <c16:uniqueId val="{00000001-CA63-4B52-B4C3-F36843E08DBD}"/>
            </c:ext>
          </c:extLst>
        </c:ser>
        <c:ser>
          <c:idx val="2"/>
          <c:order val="2"/>
          <c:tx>
            <c:strRef>
              <c:f>dose_3!$B$9</c:f>
              <c:strCache>
                <c:ptCount val="1"/>
                <c:pt idx="0">
                  <c:v>pirfenidone ≥ 1000</c:v>
                </c:pt>
              </c:strCache>
            </c:strRef>
          </c:tx>
          <c:errBars>
            <c:errDir val="y"/>
            <c:errBarType val="both"/>
            <c:errValType val="cust"/>
            <c:noEndCap val="0"/>
            <c:plus>
              <c:numRef>
                <c:f>dose_3!$F$9:$F$11</c:f>
                <c:numCache>
                  <c:formatCode>General</c:formatCode>
                  <c:ptCount val="3"/>
                  <c:pt idx="0">
                    <c:v>5.9639999999999999E-2</c:v>
                  </c:pt>
                  <c:pt idx="1">
                    <c:v>6.0089999999999998E-2</c:v>
                  </c:pt>
                  <c:pt idx="2">
                    <c:v>6.0789999999999997E-2</c:v>
                  </c:pt>
                </c:numCache>
              </c:numRef>
            </c:plus>
            <c:minus>
              <c:numRef>
                <c:f>dose_3!$F$9:$F$11</c:f>
                <c:numCache>
                  <c:formatCode>General</c:formatCode>
                  <c:ptCount val="3"/>
                  <c:pt idx="0">
                    <c:v>5.9639999999999999E-2</c:v>
                  </c:pt>
                  <c:pt idx="1">
                    <c:v>6.0089999999999998E-2</c:v>
                  </c:pt>
                  <c:pt idx="2">
                    <c:v>6.0789999999999997E-2</c:v>
                  </c:pt>
                </c:numCache>
              </c:numRef>
            </c:minus>
          </c:errBars>
          <c:val>
            <c:numRef>
              <c:f>dose_3!$E$9:$E$11</c:f>
              <c:numCache>
                <c:formatCode>General</c:formatCode>
                <c:ptCount val="3"/>
                <c:pt idx="0">
                  <c:v>2.6414</c:v>
                </c:pt>
                <c:pt idx="1">
                  <c:v>2.5779000000000001</c:v>
                </c:pt>
                <c:pt idx="2">
                  <c:v>2.5464000000000002</c:v>
                </c:pt>
              </c:numCache>
            </c:numRef>
          </c:val>
          <c:smooth val="0"/>
          <c:extLst>
            <c:ext xmlns:c16="http://schemas.microsoft.com/office/drawing/2014/chart" uri="{C3380CC4-5D6E-409C-BE32-E72D297353CC}">
              <c16:uniqueId val="{00000002-CA63-4B52-B4C3-F36843E08DBD}"/>
            </c:ext>
          </c:extLst>
        </c:ser>
        <c:dLbls>
          <c:showLegendKey val="0"/>
          <c:showVal val="0"/>
          <c:showCatName val="0"/>
          <c:showSerName val="0"/>
          <c:showPercent val="0"/>
          <c:showBubbleSize val="0"/>
        </c:dLbls>
        <c:marker val="1"/>
        <c:smooth val="0"/>
        <c:axId val="-1758873968"/>
        <c:axId val="-1520433936"/>
      </c:lineChart>
      <c:catAx>
        <c:axId val="-1758873968"/>
        <c:scaling>
          <c:orientation val="minMax"/>
        </c:scaling>
        <c:delete val="0"/>
        <c:axPos val="b"/>
        <c:majorTickMark val="out"/>
        <c:minorTickMark val="none"/>
        <c:tickLblPos val="nextTo"/>
        <c:spPr>
          <a:solidFill>
            <a:schemeClr val="bg1"/>
          </a:solidFill>
        </c:spPr>
        <c:txPr>
          <a:bodyPr/>
          <a:lstStyle/>
          <a:p>
            <a:pPr>
              <a:defRPr>
                <a:solidFill>
                  <a:schemeClr val="bg1"/>
                </a:solidFill>
              </a:defRPr>
            </a:pPr>
            <a:endParaRPr lang="ko-KR"/>
          </a:p>
        </c:txPr>
        <c:crossAx val="-1520433936"/>
        <c:crosses val="autoZero"/>
        <c:auto val="1"/>
        <c:lblAlgn val="ctr"/>
        <c:lblOffset val="100"/>
        <c:noMultiLvlLbl val="0"/>
      </c:catAx>
      <c:valAx>
        <c:axId val="-1520433936"/>
        <c:scaling>
          <c:orientation val="minMax"/>
          <c:min val="2.2000000000000002"/>
        </c:scaling>
        <c:delete val="0"/>
        <c:axPos val="l"/>
        <c:numFmt formatCode="General" sourceLinked="1"/>
        <c:majorTickMark val="out"/>
        <c:minorTickMark val="none"/>
        <c:tickLblPos val="nextTo"/>
        <c:txPr>
          <a:bodyPr/>
          <a:lstStyle/>
          <a:p>
            <a:pPr>
              <a:defRPr>
                <a:latin typeface="Arial" panose="020B0604020202020204" pitchFamily="34" charset="0"/>
                <a:cs typeface="Arial" panose="020B0604020202020204" pitchFamily="34" charset="0"/>
              </a:defRPr>
            </a:pPr>
            <a:endParaRPr lang="ko-KR"/>
          </a:p>
        </c:txPr>
        <c:crossAx val="-1758873968"/>
        <c:crosses val="autoZero"/>
        <c:crossBetween val="between"/>
      </c:valAx>
    </c:plotArea>
    <c:legend>
      <c:legendPos val="r"/>
      <c:layout>
        <c:manualLayout>
          <c:xMode val="edge"/>
          <c:yMode val="edge"/>
          <c:x val="0.36895010471950124"/>
          <c:y val="4.8088112740731291E-2"/>
          <c:w val="0.27603337917645621"/>
          <c:h val="0.14959846928586285"/>
        </c:manualLayout>
      </c:layout>
      <c:overlay val="0"/>
      <c:txPr>
        <a:bodyPr/>
        <a:lstStyle/>
        <a:p>
          <a:pPr>
            <a:defRPr>
              <a:solidFill>
                <a:schemeClr val="bg1"/>
              </a:solidFill>
            </a:defRPr>
          </a:pPr>
          <a:endParaRPr lang="ko-KR"/>
        </a:p>
      </c:txPr>
    </c:legend>
    <c:plotVisOnly val="1"/>
    <c:dispBlanksAs val="gap"/>
    <c:showDLblsOverMax val="0"/>
  </c:chart>
  <c:externalData r:id="rId1">
    <c:autoUpdate val="0"/>
  </c:externalData>
  <c:userShapes r:id="rId2"/>
</c:chartSpace>
</file>

<file path=ppt/drawings/_rels/drawing2.xml.rels><?xml version="1.0" encoding="UTF-8" standalone="yes"?>
<Relationships xmlns="http://schemas.openxmlformats.org/package/2006/relationships"><Relationship Id="rId1" Type="http://schemas.openxmlformats.org/officeDocument/2006/relationships/image" Target="../media/image1.png"/></Relationships>
</file>

<file path=ppt/drawings/drawing1.xml><?xml version="1.0" encoding="utf-8"?>
<c:userShapes xmlns:c="http://schemas.openxmlformats.org/drawingml/2006/chart">
  <cdr:relSizeAnchor xmlns:cdr="http://schemas.openxmlformats.org/drawingml/2006/chartDrawing">
    <cdr:from>
      <cdr:x>0.48021</cdr:x>
      <cdr:y>0.08765</cdr:y>
    </cdr:from>
    <cdr:to>
      <cdr:x>0.82272</cdr:x>
      <cdr:y>0.22387</cdr:y>
    </cdr:to>
    <cdr:sp macro="" textlink="">
      <cdr:nvSpPr>
        <cdr:cNvPr id="2" name="TextBox 12">
          <a:extLst xmlns:a="http://schemas.openxmlformats.org/drawingml/2006/main">
            <a:ext uri="{FF2B5EF4-FFF2-40B4-BE49-F238E27FC236}">
              <a16:creationId xmlns:a16="http://schemas.microsoft.com/office/drawing/2014/main" id="{02C81E42-8AB4-4E3E-ACB0-24C19BEE724E}"/>
            </a:ext>
          </a:extLst>
        </cdr:cNvPr>
        <cdr:cNvSpPr txBox="1"/>
      </cdr:nvSpPr>
      <cdr:spPr>
        <a:xfrm xmlns:a="http://schemas.openxmlformats.org/drawingml/2006/main">
          <a:off x="3547612" y="406002"/>
          <a:ext cx="2530374" cy="630942"/>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xmlns:a="http://schemas.openxmlformats.org/drawingml/2006/main">
          <a:r>
            <a:rPr lang="en-US" altLang="ko-KR" sz="1000" dirty="0">
              <a:latin typeface="Arial" panose="020B0604020202020204" pitchFamily="34" charset="0"/>
              <a:cs typeface="Arial" panose="020B0604020202020204" pitchFamily="34" charset="0"/>
            </a:rPr>
            <a:t>Control</a:t>
          </a:r>
        </a:p>
        <a:p xmlns:a="http://schemas.openxmlformats.org/drawingml/2006/main">
          <a:r>
            <a:rPr lang="en-US" altLang="ko-KR" sz="1000" dirty="0">
              <a:latin typeface="Arial" panose="020B0604020202020204" pitchFamily="34" charset="0"/>
              <a:cs typeface="Arial" panose="020B0604020202020204" pitchFamily="34" charset="0"/>
            </a:rPr>
            <a:t>Low-dose group (&lt;1200mg/d)</a:t>
          </a:r>
        </a:p>
        <a:p xmlns:a="http://schemas.openxmlformats.org/drawingml/2006/main">
          <a:pPr>
            <a:lnSpc>
              <a:spcPct val="150000"/>
            </a:lnSpc>
          </a:pPr>
          <a:r>
            <a:rPr lang="en-US" altLang="ko-KR" sz="1000" dirty="0">
              <a:latin typeface="Arial" panose="020B0604020202020204" pitchFamily="34" charset="0"/>
              <a:cs typeface="Arial" panose="020B0604020202020204" pitchFamily="34" charset="0"/>
            </a:rPr>
            <a:t>High-dose group (≥1200mg/d)</a:t>
          </a:r>
          <a:endParaRPr lang="ko-KR" alt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0.21854</cdr:x>
      <cdr:y>0.89537</cdr:y>
    </cdr:from>
    <cdr:to>
      <cdr:x>0.36582</cdr:x>
      <cdr:y>0.94852</cdr:y>
    </cdr:to>
    <cdr:sp macro="" textlink="">
      <cdr:nvSpPr>
        <cdr:cNvPr id="3" name="TextBox 1">
          <a:extLst xmlns:a="http://schemas.openxmlformats.org/drawingml/2006/main">
            <a:ext uri="{FF2B5EF4-FFF2-40B4-BE49-F238E27FC236}">
              <a16:creationId xmlns:a16="http://schemas.microsoft.com/office/drawing/2014/main" id="{CBEEE604-BF78-40BE-BAF7-8AD2E2E5ECAD}"/>
            </a:ext>
          </a:extLst>
        </cdr:cNvPr>
        <cdr:cNvSpPr txBox="1"/>
      </cdr:nvSpPr>
      <cdr:spPr>
        <a:xfrm xmlns:a="http://schemas.openxmlformats.org/drawingml/2006/main">
          <a:off x="1614502" y="4147190"/>
          <a:ext cx="1088025" cy="24618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ko-KR" sz="1000" dirty="0">
              <a:latin typeface="Arial" panose="020B0604020202020204" pitchFamily="34" charset="0"/>
              <a:cs typeface="Arial" panose="020B0604020202020204" pitchFamily="34" charset="0"/>
            </a:rPr>
            <a:t>6 months</a:t>
          </a:r>
          <a:endParaRPr lang="ko-KR" alt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0.34117</cdr:x>
      <cdr:y>0.89536</cdr:y>
    </cdr:from>
    <cdr:to>
      <cdr:x>0.48844</cdr:x>
      <cdr:y>0.94852</cdr:y>
    </cdr:to>
    <cdr:sp macro="" textlink="">
      <cdr:nvSpPr>
        <cdr:cNvPr id="4" name="TextBox 1">
          <a:extLst xmlns:a="http://schemas.openxmlformats.org/drawingml/2006/main">
            <a:ext uri="{FF2B5EF4-FFF2-40B4-BE49-F238E27FC236}">
              <a16:creationId xmlns:a16="http://schemas.microsoft.com/office/drawing/2014/main" id="{48455BD5-404F-4117-AA6E-4B2BEAC59774}"/>
            </a:ext>
          </a:extLst>
        </cdr:cNvPr>
        <cdr:cNvSpPr txBox="1"/>
      </cdr:nvSpPr>
      <cdr:spPr>
        <a:xfrm xmlns:a="http://schemas.openxmlformats.org/drawingml/2006/main">
          <a:off x="2520425" y="4147138"/>
          <a:ext cx="1088025" cy="24623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ko-KR" sz="1000" dirty="0">
              <a:latin typeface="Arial" panose="020B0604020202020204" pitchFamily="34" charset="0"/>
              <a:cs typeface="Arial" panose="020B0604020202020204" pitchFamily="34" charset="0"/>
            </a:rPr>
            <a:t>12 months</a:t>
          </a:r>
          <a:endParaRPr lang="ko-KR" alt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0.08856</cdr:x>
      <cdr:y>0.89369</cdr:y>
    </cdr:from>
    <cdr:to>
      <cdr:x>0.20121</cdr:x>
      <cdr:y>0.96291</cdr:y>
    </cdr:to>
    <cdr:sp macro="" textlink="">
      <cdr:nvSpPr>
        <cdr:cNvPr id="5" name="TextBox 1">
          <a:extLst xmlns:a="http://schemas.openxmlformats.org/drawingml/2006/main">
            <a:ext uri="{FF2B5EF4-FFF2-40B4-BE49-F238E27FC236}">
              <a16:creationId xmlns:a16="http://schemas.microsoft.com/office/drawing/2014/main" id="{ECD6B129-2578-444A-8AE3-3BB01C7F4348}"/>
            </a:ext>
          </a:extLst>
        </cdr:cNvPr>
        <cdr:cNvSpPr txBox="1"/>
      </cdr:nvSpPr>
      <cdr:spPr>
        <a:xfrm xmlns:a="http://schemas.openxmlformats.org/drawingml/2006/main">
          <a:off x="654258" y="4139415"/>
          <a:ext cx="832248" cy="32063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ko-KR" sz="1000" dirty="0">
              <a:latin typeface="Arial" panose="020B0604020202020204" pitchFamily="34" charset="0"/>
              <a:cs typeface="Arial" panose="020B0604020202020204" pitchFamily="34" charset="0"/>
            </a:rPr>
            <a:t>Baseline</a:t>
          </a:r>
          <a:endParaRPr lang="ko-KR" alt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0.48213</cdr:x>
      <cdr:y>0.89604</cdr:y>
    </cdr:from>
    <cdr:to>
      <cdr:x>0.62941</cdr:x>
      <cdr:y>0.9492</cdr:y>
    </cdr:to>
    <cdr:sp macro="" textlink="">
      <cdr:nvSpPr>
        <cdr:cNvPr id="6" name="TextBox 1">
          <a:extLst xmlns:a="http://schemas.openxmlformats.org/drawingml/2006/main">
            <a:ext uri="{FF2B5EF4-FFF2-40B4-BE49-F238E27FC236}">
              <a16:creationId xmlns:a16="http://schemas.microsoft.com/office/drawing/2014/main" id="{640ED591-5DEA-48BD-B225-D3E84E1D3127}"/>
            </a:ext>
          </a:extLst>
        </cdr:cNvPr>
        <cdr:cNvSpPr txBox="1"/>
      </cdr:nvSpPr>
      <cdr:spPr>
        <a:xfrm xmlns:a="http://schemas.openxmlformats.org/drawingml/2006/main">
          <a:off x="3561825" y="4150313"/>
          <a:ext cx="1088025" cy="24623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ko-KR" sz="1000" dirty="0">
              <a:latin typeface="Arial" panose="020B0604020202020204" pitchFamily="34" charset="0"/>
              <a:cs typeface="Arial" panose="020B0604020202020204" pitchFamily="34" charset="0"/>
            </a:rPr>
            <a:t>18 months</a:t>
          </a:r>
          <a:endParaRPr lang="ko-KR" alt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0.60977</cdr:x>
      <cdr:y>0.89604</cdr:y>
    </cdr:from>
    <cdr:to>
      <cdr:x>0.75705</cdr:x>
      <cdr:y>0.9492</cdr:y>
    </cdr:to>
    <cdr:sp macro="" textlink="">
      <cdr:nvSpPr>
        <cdr:cNvPr id="7" name="TextBox 1">
          <a:extLst xmlns:a="http://schemas.openxmlformats.org/drawingml/2006/main">
            <a:ext uri="{FF2B5EF4-FFF2-40B4-BE49-F238E27FC236}">
              <a16:creationId xmlns:a16="http://schemas.microsoft.com/office/drawing/2014/main" id="{640ED591-5DEA-48BD-B225-D3E84E1D3127}"/>
            </a:ext>
          </a:extLst>
        </cdr:cNvPr>
        <cdr:cNvSpPr txBox="1"/>
      </cdr:nvSpPr>
      <cdr:spPr>
        <a:xfrm xmlns:a="http://schemas.openxmlformats.org/drawingml/2006/main">
          <a:off x="4504800" y="4150313"/>
          <a:ext cx="1088025" cy="24623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ko-KR" sz="1000" dirty="0">
              <a:latin typeface="Arial" panose="020B0604020202020204" pitchFamily="34" charset="0"/>
              <a:cs typeface="Arial" panose="020B0604020202020204" pitchFamily="34" charset="0"/>
            </a:rPr>
            <a:t>24 months</a:t>
          </a:r>
          <a:endParaRPr lang="ko-KR" altLang="en-US" sz="1000" dirty="0">
            <a:latin typeface="Arial" panose="020B0604020202020204" pitchFamily="34" charset="0"/>
            <a:cs typeface="Arial" panose="020B0604020202020204"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0.14158</cdr:x>
      <cdr:y>0.93501</cdr:y>
    </cdr:from>
    <cdr:to>
      <cdr:x>0.29959</cdr:x>
      <cdr:y>0.98046</cdr:y>
    </cdr:to>
    <cdr:sp macro="" textlink="">
      <cdr:nvSpPr>
        <cdr:cNvPr id="2" name="TextBox 1">
          <a:extLst xmlns:a="http://schemas.openxmlformats.org/drawingml/2006/main">
            <a:ext uri="{FF2B5EF4-FFF2-40B4-BE49-F238E27FC236}">
              <a16:creationId xmlns:a16="http://schemas.microsoft.com/office/drawing/2014/main" id="{5128490C-552D-4D82-9B9F-1B62BBCE9323}"/>
            </a:ext>
          </a:extLst>
        </cdr:cNvPr>
        <cdr:cNvSpPr txBox="1"/>
      </cdr:nvSpPr>
      <cdr:spPr>
        <a:xfrm xmlns:a="http://schemas.openxmlformats.org/drawingml/2006/main">
          <a:off x="871959" y="4895395"/>
          <a:ext cx="973150" cy="23793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ko-KR" altLang="en-US" sz="1100" dirty="0"/>
        </a:p>
      </cdr:txBody>
    </cdr:sp>
  </cdr:relSizeAnchor>
  <cdr:relSizeAnchor xmlns:cdr="http://schemas.openxmlformats.org/drawingml/2006/chartDrawing">
    <cdr:from>
      <cdr:x>0.44876</cdr:x>
      <cdr:y>0.93053</cdr:y>
    </cdr:from>
    <cdr:to>
      <cdr:x>0.62542</cdr:x>
      <cdr:y>0.97755</cdr:y>
    </cdr:to>
    <cdr:sp macro="" textlink="">
      <cdr:nvSpPr>
        <cdr:cNvPr id="3" name="TextBox 2">
          <a:extLst xmlns:a="http://schemas.openxmlformats.org/drawingml/2006/main">
            <a:ext uri="{FF2B5EF4-FFF2-40B4-BE49-F238E27FC236}">
              <a16:creationId xmlns:a16="http://schemas.microsoft.com/office/drawing/2014/main" id="{66E6D8F7-D619-4EEB-B6EF-931E00459F59}"/>
            </a:ext>
          </a:extLst>
        </cdr:cNvPr>
        <cdr:cNvSpPr txBox="1"/>
      </cdr:nvSpPr>
      <cdr:spPr>
        <a:xfrm xmlns:a="http://schemas.openxmlformats.org/drawingml/2006/main">
          <a:off x="2763880" y="4871895"/>
          <a:ext cx="1088020" cy="24622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ko-KR" sz="1000" dirty="0">
              <a:latin typeface="Arial" panose="020B0604020202020204" pitchFamily="34" charset="0"/>
              <a:cs typeface="Arial" panose="020B0604020202020204" pitchFamily="34" charset="0"/>
            </a:rPr>
            <a:t>6 months</a:t>
          </a:r>
          <a:endParaRPr lang="ko-KR" alt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0.02441</cdr:x>
      <cdr:y>0.418</cdr:y>
    </cdr:from>
    <cdr:to>
      <cdr:x>0.06439</cdr:x>
      <cdr:y>0.50704</cdr:y>
    </cdr:to>
    <cdr:sp macro="" textlink="">
      <cdr:nvSpPr>
        <cdr:cNvPr id="4" name="TextBox 1">
          <a:extLst xmlns:a="http://schemas.openxmlformats.org/drawingml/2006/main">
            <a:ext uri="{FF2B5EF4-FFF2-40B4-BE49-F238E27FC236}">
              <a16:creationId xmlns:a16="http://schemas.microsoft.com/office/drawing/2014/main" id="{7DA923B0-B565-4FBD-897E-86FF45AC0AD3}"/>
            </a:ext>
          </a:extLst>
        </cdr:cNvPr>
        <cdr:cNvSpPr txBox="1"/>
      </cdr:nvSpPr>
      <cdr:spPr>
        <a:xfrm xmlns:a="http://schemas.openxmlformats.org/drawingml/2006/main" rot="16200000">
          <a:off x="40392" y="2298478"/>
          <a:ext cx="466140" cy="24622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ko-KR" sz="1000" dirty="0">
              <a:latin typeface="Arial" panose="020B0604020202020204" pitchFamily="34" charset="0"/>
              <a:cs typeface="Arial" panose="020B0604020202020204" pitchFamily="34" charset="0"/>
            </a:rPr>
            <a:t>2.6</a:t>
          </a:r>
          <a:endParaRPr lang="ko-KR" alt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0.76288</cdr:x>
      <cdr:y>0.92946</cdr:y>
    </cdr:from>
    <cdr:to>
      <cdr:x>0.93954</cdr:x>
      <cdr:y>0.97649</cdr:y>
    </cdr:to>
    <cdr:sp macro="" textlink="">
      <cdr:nvSpPr>
        <cdr:cNvPr id="5" name="TextBox 1">
          <a:extLst xmlns:a="http://schemas.openxmlformats.org/drawingml/2006/main">
            <a:ext uri="{FF2B5EF4-FFF2-40B4-BE49-F238E27FC236}">
              <a16:creationId xmlns:a16="http://schemas.microsoft.com/office/drawing/2014/main" id="{7DA923B0-B565-4FBD-897E-86FF45AC0AD3}"/>
            </a:ext>
          </a:extLst>
        </cdr:cNvPr>
        <cdr:cNvSpPr txBox="1"/>
      </cdr:nvSpPr>
      <cdr:spPr>
        <a:xfrm xmlns:a="http://schemas.openxmlformats.org/drawingml/2006/main">
          <a:off x="4698484" y="4866310"/>
          <a:ext cx="1088020" cy="24622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ko-KR" sz="1000" dirty="0">
              <a:latin typeface="Arial" panose="020B0604020202020204" pitchFamily="34" charset="0"/>
              <a:cs typeface="Arial" panose="020B0604020202020204" pitchFamily="34" charset="0"/>
            </a:rPr>
            <a:t>12 months</a:t>
          </a:r>
          <a:endParaRPr lang="ko-KR" alt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0.17067</cdr:x>
      <cdr:y>0.92246</cdr:y>
    </cdr:from>
    <cdr:to>
      <cdr:x>0.3058</cdr:x>
      <cdr:y>0.9837</cdr:y>
    </cdr:to>
    <cdr:sp macro="" textlink="">
      <cdr:nvSpPr>
        <cdr:cNvPr id="6" name="TextBox 1">
          <a:extLst xmlns:a="http://schemas.openxmlformats.org/drawingml/2006/main">
            <a:ext uri="{FF2B5EF4-FFF2-40B4-BE49-F238E27FC236}">
              <a16:creationId xmlns:a16="http://schemas.microsoft.com/office/drawing/2014/main" id="{7DA923B0-B565-4FBD-897E-86FF45AC0AD3}"/>
            </a:ext>
          </a:extLst>
        </cdr:cNvPr>
        <cdr:cNvSpPr txBox="1"/>
      </cdr:nvSpPr>
      <cdr:spPr>
        <a:xfrm xmlns:a="http://schemas.openxmlformats.org/drawingml/2006/main">
          <a:off x="1051162" y="4829673"/>
          <a:ext cx="832202" cy="3206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ko-KR" sz="1000" dirty="0">
              <a:latin typeface="Arial" panose="020B0604020202020204" pitchFamily="34" charset="0"/>
              <a:cs typeface="Arial" panose="020B0604020202020204" pitchFamily="34" charset="0"/>
            </a:rPr>
            <a:t>Baseline</a:t>
          </a:r>
          <a:endParaRPr lang="ko-KR" alt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0.02409</cdr:x>
      <cdr:y>0.52471</cdr:y>
    </cdr:from>
    <cdr:to>
      <cdr:x>0.06407</cdr:x>
      <cdr:y>0.61374</cdr:y>
    </cdr:to>
    <cdr:sp macro="" textlink="">
      <cdr:nvSpPr>
        <cdr:cNvPr id="8" name="TextBox 1">
          <a:extLst xmlns:a="http://schemas.openxmlformats.org/drawingml/2006/main">
            <a:ext uri="{FF2B5EF4-FFF2-40B4-BE49-F238E27FC236}">
              <a16:creationId xmlns:a16="http://schemas.microsoft.com/office/drawing/2014/main" id="{7564EDD2-DBD8-4E21-B164-97A62B189706}"/>
            </a:ext>
          </a:extLst>
        </cdr:cNvPr>
        <cdr:cNvSpPr txBox="1"/>
      </cdr:nvSpPr>
      <cdr:spPr>
        <a:xfrm xmlns:a="http://schemas.openxmlformats.org/drawingml/2006/main" rot="16200000">
          <a:off x="38405" y="2857140"/>
          <a:ext cx="466140" cy="24622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ko-KR" sz="1000" dirty="0">
              <a:latin typeface="Arial" panose="020B0604020202020204" pitchFamily="34" charset="0"/>
              <a:cs typeface="Arial" panose="020B0604020202020204" pitchFamily="34" charset="0"/>
            </a:rPr>
            <a:t>2.5</a:t>
          </a:r>
          <a:endParaRPr lang="ko-KR" alt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0.0225</cdr:x>
      <cdr:y>0.63063</cdr:y>
    </cdr:from>
    <cdr:to>
      <cdr:x>0.06248</cdr:x>
      <cdr:y>0.71967</cdr:y>
    </cdr:to>
    <cdr:sp macro="" textlink="">
      <cdr:nvSpPr>
        <cdr:cNvPr id="9" name="TextBox 1">
          <a:extLst xmlns:a="http://schemas.openxmlformats.org/drawingml/2006/main">
            <a:ext uri="{FF2B5EF4-FFF2-40B4-BE49-F238E27FC236}">
              <a16:creationId xmlns:a16="http://schemas.microsoft.com/office/drawing/2014/main" id="{7564EDD2-DBD8-4E21-B164-97A62B189706}"/>
            </a:ext>
          </a:extLst>
        </cdr:cNvPr>
        <cdr:cNvSpPr txBox="1"/>
      </cdr:nvSpPr>
      <cdr:spPr>
        <a:xfrm xmlns:a="http://schemas.openxmlformats.org/drawingml/2006/main" rot="16200000">
          <a:off x="28598" y="3411726"/>
          <a:ext cx="466140" cy="24622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ko-KR" sz="1000" dirty="0">
              <a:latin typeface="Arial" panose="020B0604020202020204" pitchFamily="34" charset="0"/>
              <a:cs typeface="Arial" panose="020B0604020202020204" pitchFamily="34" charset="0"/>
            </a:rPr>
            <a:t>2.4</a:t>
          </a:r>
          <a:endParaRPr lang="ko-KR" alt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0.02669</cdr:x>
      <cdr:y>0.74072</cdr:y>
    </cdr:from>
    <cdr:to>
      <cdr:x>0.06666</cdr:x>
      <cdr:y>0.82975</cdr:y>
    </cdr:to>
    <cdr:sp macro="" textlink="">
      <cdr:nvSpPr>
        <cdr:cNvPr id="10" name="TextBox 1">
          <a:extLst xmlns:a="http://schemas.openxmlformats.org/drawingml/2006/main">
            <a:ext uri="{FF2B5EF4-FFF2-40B4-BE49-F238E27FC236}">
              <a16:creationId xmlns:a16="http://schemas.microsoft.com/office/drawing/2014/main" id="{7564EDD2-DBD8-4E21-B164-97A62B189706}"/>
            </a:ext>
          </a:extLst>
        </cdr:cNvPr>
        <cdr:cNvSpPr txBox="1"/>
      </cdr:nvSpPr>
      <cdr:spPr>
        <a:xfrm xmlns:a="http://schemas.openxmlformats.org/drawingml/2006/main" rot="16200000">
          <a:off x="54391" y="3988081"/>
          <a:ext cx="466140" cy="24622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ko-KR" sz="1000" dirty="0">
              <a:latin typeface="Arial" panose="020B0604020202020204" pitchFamily="34" charset="0"/>
              <a:cs typeface="Arial" panose="020B0604020202020204" pitchFamily="34" charset="0"/>
            </a:rPr>
            <a:t>2.3</a:t>
          </a:r>
          <a:endParaRPr lang="ko-KR" alt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0.02449</cdr:x>
      <cdr:y>0.85383</cdr:y>
    </cdr:from>
    <cdr:to>
      <cdr:x>0.06447</cdr:x>
      <cdr:y>0.94286</cdr:y>
    </cdr:to>
    <cdr:sp macro="" textlink="">
      <cdr:nvSpPr>
        <cdr:cNvPr id="11" name="TextBox 1">
          <a:extLst xmlns:a="http://schemas.openxmlformats.org/drawingml/2006/main">
            <a:ext uri="{FF2B5EF4-FFF2-40B4-BE49-F238E27FC236}">
              <a16:creationId xmlns:a16="http://schemas.microsoft.com/office/drawing/2014/main" id="{7564EDD2-DBD8-4E21-B164-97A62B189706}"/>
            </a:ext>
          </a:extLst>
        </cdr:cNvPr>
        <cdr:cNvSpPr txBox="1"/>
      </cdr:nvSpPr>
      <cdr:spPr>
        <a:xfrm xmlns:a="http://schemas.openxmlformats.org/drawingml/2006/main" rot="16200000">
          <a:off x="40862" y="4580312"/>
          <a:ext cx="466140" cy="24622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ko-KR" sz="1000" dirty="0">
              <a:latin typeface="Arial" panose="020B0604020202020204" pitchFamily="34" charset="0"/>
              <a:cs typeface="Arial" panose="020B0604020202020204" pitchFamily="34" charset="0"/>
            </a:rPr>
            <a:t>2.2</a:t>
          </a:r>
          <a:endParaRPr lang="ko-KR" alt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0.01964</cdr:x>
      <cdr:y>0.31319</cdr:y>
    </cdr:from>
    <cdr:to>
      <cdr:x>0.05962</cdr:x>
      <cdr:y>0.40222</cdr:y>
    </cdr:to>
    <cdr:sp macro="" textlink="">
      <cdr:nvSpPr>
        <cdr:cNvPr id="12" name="TextBox 1">
          <a:extLst xmlns:a="http://schemas.openxmlformats.org/drawingml/2006/main">
            <a:ext uri="{FF2B5EF4-FFF2-40B4-BE49-F238E27FC236}">
              <a16:creationId xmlns:a16="http://schemas.microsoft.com/office/drawing/2014/main" id="{7564EDD2-DBD8-4E21-B164-97A62B189706}"/>
            </a:ext>
          </a:extLst>
        </cdr:cNvPr>
        <cdr:cNvSpPr txBox="1"/>
      </cdr:nvSpPr>
      <cdr:spPr>
        <a:xfrm xmlns:a="http://schemas.openxmlformats.org/drawingml/2006/main" rot="16200000">
          <a:off x="11023" y="1749690"/>
          <a:ext cx="466140" cy="24622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ko-KR" sz="1000" dirty="0">
              <a:latin typeface="Arial" panose="020B0604020202020204" pitchFamily="34" charset="0"/>
              <a:cs typeface="Arial" panose="020B0604020202020204" pitchFamily="34" charset="0"/>
            </a:rPr>
            <a:t>2.7</a:t>
          </a:r>
          <a:endParaRPr lang="ko-KR" alt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0.02185</cdr:x>
      <cdr:y>0.19674</cdr:y>
    </cdr:from>
    <cdr:to>
      <cdr:x>0.06183</cdr:x>
      <cdr:y>0.28578</cdr:y>
    </cdr:to>
    <cdr:sp macro="" textlink="">
      <cdr:nvSpPr>
        <cdr:cNvPr id="13" name="TextBox 1">
          <a:extLst xmlns:a="http://schemas.openxmlformats.org/drawingml/2006/main">
            <a:ext uri="{FF2B5EF4-FFF2-40B4-BE49-F238E27FC236}">
              <a16:creationId xmlns:a16="http://schemas.microsoft.com/office/drawing/2014/main" id="{7564EDD2-DBD8-4E21-B164-97A62B189706}"/>
            </a:ext>
          </a:extLst>
        </cdr:cNvPr>
        <cdr:cNvSpPr txBox="1"/>
      </cdr:nvSpPr>
      <cdr:spPr>
        <a:xfrm xmlns:a="http://schemas.openxmlformats.org/drawingml/2006/main" rot="16200000">
          <a:off x="24628" y="1140035"/>
          <a:ext cx="466140" cy="24622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ko-KR" sz="1000" dirty="0">
              <a:latin typeface="Arial" panose="020B0604020202020204" pitchFamily="34" charset="0"/>
              <a:cs typeface="Arial" panose="020B0604020202020204" pitchFamily="34" charset="0"/>
            </a:rPr>
            <a:t>2.8</a:t>
          </a:r>
          <a:endParaRPr lang="ko-KR" alt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0.01599</cdr:x>
      <cdr:y>0.09988</cdr:y>
    </cdr:from>
    <cdr:to>
      <cdr:x>0.05596</cdr:x>
      <cdr:y>0.18891</cdr:y>
    </cdr:to>
    <cdr:sp macro="" textlink="">
      <cdr:nvSpPr>
        <cdr:cNvPr id="14" name="TextBox 1">
          <a:extLst xmlns:a="http://schemas.openxmlformats.org/drawingml/2006/main">
            <a:ext uri="{FF2B5EF4-FFF2-40B4-BE49-F238E27FC236}">
              <a16:creationId xmlns:a16="http://schemas.microsoft.com/office/drawing/2014/main" id="{7564EDD2-DBD8-4E21-B164-97A62B189706}"/>
            </a:ext>
          </a:extLst>
        </cdr:cNvPr>
        <cdr:cNvSpPr txBox="1"/>
      </cdr:nvSpPr>
      <cdr:spPr>
        <a:xfrm xmlns:a="http://schemas.openxmlformats.org/drawingml/2006/main" rot="16200000">
          <a:off x="-11509" y="632884"/>
          <a:ext cx="466140" cy="24622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ko-KR" sz="1000" dirty="0">
              <a:latin typeface="Arial" panose="020B0604020202020204" pitchFamily="34" charset="0"/>
              <a:cs typeface="Arial" panose="020B0604020202020204" pitchFamily="34" charset="0"/>
            </a:rPr>
            <a:t>2.9</a:t>
          </a:r>
          <a:endParaRPr lang="ko-KR" alt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0.01797</cdr:x>
      <cdr:y>0</cdr:y>
    </cdr:from>
    <cdr:to>
      <cdr:x>0.05795</cdr:x>
      <cdr:y>0.08903</cdr:y>
    </cdr:to>
    <cdr:sp macro="" textlink="">
      <cdr:nvSpPr>
        <cdr:cNvPr id="15" name="TextBox 1">
          <a:extLst xmlns:a="http://schemas.openxmlformats.org/drawingml/2006/main">
            <a:ext uri="{FF2B5EF4-FFF2-40B4-BE49-F238E27FC236}">
              <a16:creationId xmlns:a16="http://schemas.microsoft.com/office/drawing/2014/main" id="{7564EDD2-DBD8-4E21-B164-97A62B189706}"/>
            </a:ext>
          </a:extLst>
        </cdr:cNvPr>
        <cdr:cNvSpPr txBox="1"/>
      </cdr:nvSpPr>
      <cdr:spPr>
        <a:xfrm xmlns:a="http://schemas.openxmlformats.org/drawingml/2006/main" rot="16200000">
          <a:off x="723" y="-845982"/>
          <a:ext cx="466140" cy="24622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ko-KR" sz="1000" dirty="0">
              <a:latin typeface="Arial" panose="020B0604020202020204" pitchFamily="34" charset="0"/>
              <a:cs typeface="Arial" panose="020B0604020202020204" pitchFamily="34" charset="0"/>
            </a:rPr>
            <a:t>3.0</a:t>
          </a:r>
          <a:endParaRPr lang="ko-KR" alt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0.58662</cdr:x>
      <cdr:y>0.08595</cdr:y>
    </cdr:from>
    <cdr:to>
      <cdr:x>0.96857</cdr:x>
      <cdr:y>0.20101</cdr:y>
    </cdr:to>
    <cdr:grpSp>
      <cdr:nvGrpSpPr>
        <cdr:cNvPr id="16" name="그룹 15">
          <a:extLst xmlns:a="http://schemas.openxmlformats.org/drawingml/2006/main">
            <a:ext uri="{FF2B5EF4-FFF2-40B4-BE49-F238E27FC236}">
              <a16:creationId xmlns:a16="http://schemas.microsoft.com/office/drawing/2014/main" id="{DDD3BB3F-39B5-4129-86CB-08582F3A2F5B}"/>
            </a:ext>
          </a:extLst>
        </cdr:cNvPr>
        <cdr:cNvGrpSpPr/>
      </cdr:nvGrpSpPr>
      <cdr:grpSpPr>
        <a:xfrm xmlns:a="http://schemas.openxmlformats.org/drawingml/2006/main">
          <a:off x="3612913" y="450003"/>
          <a:ext cx="2352379" cy="602412"/>
          <a:chOff x="7289909" y="790146"/>
          <a:chExt cx="2352411" cy="602406"/>
        </a:xfrm>
      </cdr:grpSpPr>
      <cdr:pic>
        <cdr:nvPicPr>
          <cdr:cNvPr id="17" name="그림 16">
            <a:extLst xmlns:a="http://schemas.openxmlformats.org/drawingml/2006/main">
              <a:ext uri="{FF2B5EF4-FFF2-40B4-BE49-F238E27FC236}">
                <a16:creationId xmlns:a16="http://schemas.microsoft.com/office/drawing/2014/main" id="{A3FFF0EF-D81F-412A-AD91-C031CC666ED2}"/>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7289909" y="834575"/>
            <a:ext cx="247650" cy="485775"/>
          </a:xfrm>
          <a:prstGeom xmlns:a="http://schemas.openxmlformats.org/drawingml/2006/main" prst="rect">
            <a:avLst/>
          </a:prstGeom>
        </cdr:spPr>
      </cdr:pic>
      <cdr:sp macro="" textlink="">
        <cdr:nvSpPr>
          <cdr:cNvPr id="18" name="TextBox 12">
            <a:extLst xmlns:a="http://schemas.openxmlformats.org/drawingml/2006/main">
              <a:ext uri="{FF2B5EF4-FFF2-40B4-BE49-F238E27FC236}">
                <a16:creationId xmlns:a16="http://schemas.microsoft.com/office/drawing/2014/main" id="{B17A3BD1-0DF3-4296-B1F6-94697BB35590}"/>
              </a:ext>
            </a:extLst>
          </cdr:cNvPr>
          <cdr:cNvSpPr txBox="1"/>
        </cdr:nvSpPr>
        <cdr:spPr>
          <a:xfrm xmlns:a="http://schemas.openxmlformats.org/drawingml/2006/main">
            <a:off x="7554003" y="790146"/>
            <a:ext cx="2088317" cy="602406"/>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xmlns:a="http://schemas.openxmlformats.org/drawingml/2006/main">
            <a:r>
              <a:rPr lang="en-US" altLang="ko-KR" sz="1000" dirty="0">
                <a:solidFill>
                  <a:schemeClr val="tx1"/>
                </a:solidFill>
                <a:latin typeface="Arial" panose="020B0604020202020204" pitchFamily="34" charset="0"/>
                <a:cs typeface="Arial" panose="020B0604020202020204" pitchFamily="34" charset="0"/>
              </a:rPr>
              <a:t>Control</a:t>
            </a:r>
          </a:p>
          <a:p xmlns:a="http://schemas.openxmlformats.org/drawingml/2006/main">
            <a:r>
              <a:rPr lang="en-US" altLang="ko-KR" sz="1000" dirty="0">
                <a:solidFill>
                  <a:schemeClr val="tx1"/>
                </a:solidFill>
                <a:latin typeface="Arial" panose="020B0604020202020204" pitchFamily="34" charset="0"/>
                <a:cs typeface="Arial" panose="020B0604020202020204" pitchFamily="34" charset="0"/>
              </a:rPr>
              <a:t>Low-dose group </a:t>
            </a:r>
            <a:r>
              <a:rPr lang="en-US" altLang="ko-KR" sz="1000" dirty="0">
                <a:latin typeface="Arial" panose="020B0604020202020204" pitchFamily="34" charset="0"/>
                <a:cs typeface="Arial" panose="020B0604020202020204" pitchFamily="34" charset="0"/>
              </a:rPr>
              <a:t>(&lt;665.0 mg/m</a:t>
            </a:r>
            <a:r>
              <a:rPr lang="en-US" altLang="ko-KR" sz="1000" baseline="30000" dirty="0">
                <a:latin typeface="Arial" panose="020B0604020202020204" pitchFamily="34" charset="0"/>
                <a:cs typeface="Arial" panose="020B0604020202020204" pitchFamily="34" charset="0"/>
              </a:rPr>
              <a:t>2</a:t>
            </a:r>
            <a:r>
              <a:rPr lang="en-US" altLang="ko-KR" sz="1000" dirty="0">
                <a:latin typeface="Arial" panose="020B0604020202020204" pitchFamily="34" charset="0"/>
                <a:cs typeface="Arial" panose="020B0604020202020204" pitchFamily="34" charset="0"/>
              </a:rPr>
              <a:t>)</a:t>
            </a:r>
          </a:p>
          <a:p xmlns:a="http://schemas.openxmlformats.org/drawingml/2006/main">
            <a:pPr>
              <a:lnSpc>
                <a:spcPct val="150000"/>
              </a:lnSpc>
            </a:pPr>
            <a:r>
              <a:rPr lang="en-US" altLang="ko-KR" sz="1000" dirty="0">
                <a:solidFill>
                  <a:schemeClr val="tx1"/>
                </a:solidFill>
                <a:latin typeface="Arial" panose="020B0604020202020204" pitchFamily="34" charset="0"/>
                <a:cs typeface="Arial" panose="020B0604020202020204" pitchFamily="34" charset="0"/>
              </a:rPr>
              <a:t>High-dose group (</a:t>
            </a:r>
            <a:r>
              <a:rPr lang="en-US" altLang="ko-KR" sz="1000" dirty="0">
                <a:latin typeface="Arial" panose="020B0604020202020204" pitchFamily="34" charset="0"/>
                <a:cs typeface="Arial" panose="020B0604020202020204" pitchFamily="34" charset="0"/>
              </a:rPr>
              <a:t>≥665.0 mg/m</a:t>
            </a:r>
            <a:r>
              <a:rPr lang="en-US" altLang="ko-KR" sz="1000" baseline="30000" dirty="0">
                <a:latin typeface="Arial" panose="020B0604020202020204" pitchFamily="34" charset="0"/>
                <a:cs typeface="Arial" panose="020B0604020202020204" pitchFamily="34" charset="0"/>
              </a:rPr>
              <a:t>2</a:t>
            </a:r>
            <a:r>
              <a:rPr lang="en-US" altLang="ko-KR" sz="1000" dirty="0">
                <a:latin typeface="Arial" panose="020B0604020202020204" pitchFamily="34" charset="0"/>
                <a:cs typeface="Arial" panose="020B0604020202020204" pitchFamily="34" charset="0"/>
              </a:rPr>
              <a:t>)</a:t>
            </a:r>
            <a:endParaRPr lang="ko-KR" altLang="en-US" sz="1000" dirty="0">
              <a:solidFill>
                <a:schemeClr val="tx1"/>
              </a:solidFill>
              <a:latin typeface="Arial" panose="020B0604020202020204" pitchFamily="34" charset="0"/>
              <a:cs typeface="Arial" panose="020B0604020202020204" pitchFamily="34" charset="0"/>
            </a:endParaRPr>
          </a:p>
        </cdr:txBody>
      </cdr:sp>
    </cdr:grpSp>
  </cdr:relSizeAnchor>
  <cdr:relSizeAnchor xmlns:cdr="http://schemas.openxmlformats.org/drawingml/2006/chartDrawing">
    <cdr:from>
      <cdr:x>0.72485</cdr:x>
      <cdr:y>0.69808</cdr:y>
    </cdr:from>
    <cdr:to>
      <cdr:x>0.96999</cdr:x>
      <cdr:y>0.74511</cdr:y>
    </cdr:to>
    <cdr:sp macro="" textlink="">
      <cdr:nvSpPr>
        <cdr:cNvPr id="19" name="TextBox 25">
          <a:extLst xmlns:a="http://schemas.openxmlformats.org/drawingml/2006/main">
            <a:ext uri="{FF2B5EF4-FFF2-40B4-BE49-F238E27FC236}">
              <a16:creationId xmlns:a16="http://schemas.microsoft.com/office/drawing/2014/main" id="{A2C09B7D-3E4A-4C17-A0D5-92BF8C8BC574}"/>
            </a:ext>
          </a:extLst>
        </cdr:cNvPr>
        <cdr:cNvSpPr txBox="1"/>
      </cdr:nvSpPr>
      <cdr:spPr>
        <a:xfrm xmlns:a="http://schemas.openxmlformats.org/drawingml/2006/main">
          <a:off x="4464253" y="3654892"/>
          <a:ext cx="1509784" cy="246221"/>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xmlns:a="http://schemas.openxmlformats.org/drawingml/2006/main">
          <a:r>
            <a:rPr lang="en-US" altLang="ko-KR" sz="1000" dirty="0">
              <a:solidFill>
                <a:schemeClr val="tx1"/>
              </a:solidFill>
              <a:latin typeface="Arial" panose="020B0604020202020204" pitchFamily="34" charset="0"/>
              <a:cs typeface="Arial" panose="020B0604020202020204" pitchFamily="34" charset="0"/>
            </a:rPr>
            <a:t>Overall </a:t>
          </a:r>
          <a:r>
            <a:rPr lang="en-US" altLang="ko-KR" sz="1000" dirty="0">
              <a:latin typeface="Arial" panose="020B0604020202020204" pitchFamily="34" charset="0"/>
              <a:cs typeface="Arial" panose="020B0604020202020204" pitchFamily="34" charset="0"/>
            </a:rPr>
            <a:t>P </a:t>
          </a:r>
          <a:r>
            <a:rPr lang="en-US" altLang="ko-KR" sz="1000" dirty="0">
              <a:solidFill>
                <a:schemeClr val="tx1"/>
              </a:solidFill>
              <a:latin typeface="Arial" panose="020B0604020202020204" pitchFamily="34" charset="0"/>
              <a:cs typeface="Arial" panose="020B0604020202020204" pitchFamily="34" charset="0"/>
            </a:rPr>
            <a:t>value = 0.051 </a:t>
          </a:r>
          <a:endParaRPr lang="ko-KR" altLang="en-US" sz="1000" dirty="0">
            <a:solidFill>
              <a:schemeClr val="tx1"/>
            </a:solidFill>
            <a:latin typeface="Arial" panose="020B0604020202020204" pitchFamily="34" charset="0"/>
            <a:cs typeface="Arial" panose="020B0604020202020204" pitchFamily="34"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0.12764</cdr:x>
      <cdr:y>0.91143</cdr:y>
    </cdr:from>
    <cdr:to>
      <cdr:x>0.24938</cdr:x>
      <cdr:y>1</cdr:y>
    </cdr:to>
    <cdr:sp macro="" textlink="">
      <cdr:nvSpPr>
        <cdr:cNvPr id="2" name="TextBox 1">
          <a:extLst xmlns:a="http://schemas.openxmlformats.org/drawingml/2006/main">
            <a:ext uri="{FF2B5EF4-FFF2-40B4-BE49-F238E27FC236}">
              <a16:creationId xmlns:a16="http://schemas.microsoft.com/office/drawing/2014/main" id="{83908E5A-0F85-4DE7-BF02-033FB40C00A0}"/>
            </a:ext>
          </a:extLst>
        </cdr:cNvPr>
        <cdr:cNvSpPr txBox="1"/>
      </cdr:nvSpPr>
      <cdr:spPr>
        <a:xfrm xmlns:a="http://schemas.openxmlformats.org/drawingml/2006/main">
          <a:off x="872620" y="3299641"/>
          <a:ext cx="832248" cy="32063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ko-KR" sz="1000" dirty="0">
              <a:latin typeface="Arial" panose="020B0604020202020204" pitchFamily="34" charset="0"/>
              <a:cs typeface="Arial" panose="020B0604020202020204" pitchFamily="34" charset="0"/>
            </a:rPr>
            <a:t>Baseline</a:t>
          </a:r>
          <a:endParaRPr lang="ko-KR" alt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0.34649</cdr:x>
      <cdr:y>0.91143</cdr:y>
    </cdr:from>
    <cdr:to>
      <cdr:x>0.46823</cdr:x>
      <cdr:y>1</cdr:y>
    </cdr:to>
    <cdr:sp macro="" textlink="">
      <cdr:nvSpPr>
        <cdr:cNvPr id="3" name="TextBox 1">
          <a:extLst xmlns:a="http://schemas.openxmlformats.org/drawingml/2006/main">
            <a:ext uri="{FF2B5EF4-FFF2-40B4-BE49-F238E27FC236}">
              <a16:creationId xmlns:a16="http://schemas.microsoft.com/office/drawing/2014/main" id="{83908E5A-0F85-4DE7-BF02-033FB40C00A0}"/>
            </a:ext>
          </a:extLst>
        </cdr:cNvPr>
        <cdr:cNvSpPr txBox="1"/>
      </cdr:nvSpPr>
      <cdr:spPr>
        <a:xfrm xmlns:a="http://schemas.openxmlformats.org/drawingml/2006/main">
          <a:off x="2368758" y="3299641"/>
          <a:ext cx="832248" cy="32063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ko-KR" sz="1000" dirty="0">
              <a:latin typeface="Arial" panose="020B0604020202020204" pitchFamily="34" charset="0"/>
              <a:cs typeface="Arial" panose="020B0604020202020204" pitchFamily="34" charset="0"/>
            </a:rPr>
            <a:t>6 months</a:t>
          </a:r>
          <a:endParaRPr lang="ko-KR" alt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0.56431</cdr:x>
      <cdr:y>0.91143</cdr:y>
    </cdr:from>
    <cdr:to>
      <cdr:x>0.68605</cdr:x>
      <cdr:y>1</cdr:y>
    </cdr:to>
    <cdr:sp macro="" textlink="">
      <cdr:nvSpPr>
        <cdr:cNvPr id="4" name="TextBox 1">
          <a:extLst xmlns:a="http://schemas.openxmlformats.org/drawingml/2006/main">
            <a:ext uri="{FF2B5EF4-FFF2-40B4-BE49-F238E27FC236}">
              <a16:creationId xmlns:a16="http://schemas.microsoft.com/office/drawing/2014/main" id="{8E93DFCF-3CAF-4C71-8C96-8167A3A2FBFB}"/>
            </a:ext>
          </a:extLst>
        </cdr:cNvPr>
        <cdr:cNvSpPr txBox="1"/>
      </cdr:nvSpPr>
      <cdr:spPr>
        <a:xfrm xmlns:a="http://schemas.openxmlformats.org/drawingml/2006/main">
          <a:off x="3857833" y="3299641"/>
          <a:ext cx="832248" cy="32063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ko-KR" sz="1000" dirty="0">
              <a:latin typeface="Arial" panose="020B0604020202020204" pitchFamily="34" charset="0"/>
              <a:cs typeface="Arial" panose="020B0604020202020204" pitchFamily="34" charset="0"/>
            </a:rPr>
            <a:t>12 months</a:t>
          </a:r>
          <a:endParaRPr lang="ko-KR" altLang="en-US" sz="1000" dirty="0">
            <a:latin typeface="Arial" panose="020B0604020202020204" pitchFamily="34" charset="0"/>
            <a:cs typeface="Arial" panose="020B0604020202020204" pitchFamily="34" charset="0"/>
          </a:endParaRP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0CA2241-1CF6-44A0-94F1-F7CB35B46EE7}"/>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a:extLst>
              <a:ext uri="{FF2B5EF4-FFF2-40B4-BE49-F238E27FC236}">
                <a16:creationId xmlns:a16="http://schemas.microsoft.com/office/drawing/2014/main" id="{7B133923-C220-480E-B25E-9B6FE22E5B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a:extLst>
              <a:ext uri="{FF2B5EF4-FFF2-40B4-BE49-F238E27FC236}">
                <a16:creationId xmlns:a16="http://schemas.microsoft.com/office/drawing/2014/main" id="{D0CD1528-BC41-4113-BAF1-CEF02A5F4942}"/>
              </a:ext>
            </a:extLst>
          </p:cNvPr>
          <p:cNvSpPr>
            <a:spLocks noGrp="1"/>
          </p:cNvSpPr>
          <p:nvPr>
            <p:ph type="dt" sz="half" idx="10"/>
          </p:nvPr>
        </p:nvSpPr>
        <p:spPr/>
        <p:txBody>
          <a:bodyPr/>
          <a:lstStyle/>
          <a:p>
            <a:fld id="{7563B107-E668-47BA-BC51-DEF3B376B3B9}" type="datetimeFigureOut">
              <a:rPr lang="ko-KR" altLang="en-US" smtClean="0"/>
              <a:t>2020-09-02</a:t>
            </a:fld>
            <a:endParaRPr lang="ko-KR" altLang="en-US"/>
          </a:p>
        </p:txBody>
      </p:sp>
      <p:sp>
        <p:nvSpPr>
          <p:cNvPr id="5" name="바닥글 개체 틀 4">
            <a:extLst>
              <a:ext uri="{FF2B5EF4-FFF2-40B4-BE49-F238E27FC236}">
                <a16:creationId xmlns:a16="http://schemas.microsoft.com/office/drawing/2014/main" id="{D26054EB-A05B-499B-84F7-DE4E9C0DA6D8}"/>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E666781C-6C7D-4280-8A02-CE0484A337FA}"/>
              </a:ext>
            </a:extLst>
          </p:cNvPr>
          <p:cNvSpPr>
            <a:spLocks noGrp="1"/>
          </p:cNvSpPr>
          <p:nvPr>
            <p:ph type="sldNum" sz="quarter" idx="12"/>
          </p:nvPr>
        </p:nvSpPr>
        <p:spPr/>
        <p:txBody>
          <a:bodyPr/>
          <a:lstStyle/>
          <a:p>
            <a:fld id="{CA91C65F-2D3A-4EE3-A28D-B193B1E20F88}" type="slidenum">
              <a:rPr lang="ko-KR" altLang="en-US" smtClean="0"/>
              <a:t>‹#›</a:t>
            </a:fld>
            <a:endParaRPr lang="ko-KR" altLang="en-US"/>
          </a:p>
        </p:txBody>
      </p:sp>
    </p:spTree>
    <p:extLst>
      <p:ext uri="{BB962C8B-B14F-4D97-AF65-F5344CB8AC3E}">
        <p14:creationId xmlns:p14="http://schemas.microsoft.com/office/powerpoint/2010/main" val="914185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D770B50-189B-4DC3-A5F6-26D95BF7BBAA}"/>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D0A240BA-0073-4F20-A54A-2F476A05CD8E}"/>
              </a:ext>
            </a:extLst>
          </p:cNvPr>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FA2D086A-0DA9-45F0-AA46-74FB83DA0B29}"/>
              </a:ext>
            </a:extLst>
          </p:cNvPr>
          <p:cNvSpPr>
            <a:spLocks noGrp="1"/>
          </p:cNvSpPr>
          <p:nvPr>
            <p:ph type="dt" sz="half" idx="10"/>
          </p:nvPr>
        </p:nvSpPr>
        <p:spPr/>
        <p:txBody>
          <a:bodyPr/>
          <a:lstStyle/>
          <a:p>
            <a:fld id="{7563B107-E668-47BA-BC51-DEF3B376B3B9}" type="datetimeFigureOut">
              <a:rPr lang="ko-KR" altLang="en-US" smtClean="0"/>
              <a:t>2020-09-02</a:t>
            </a:fld>
            <a:endParaRPr lang="ko-KR" altLang="en-US"/>
          </a:p>
        </p:txBody>
      </p:sp>
      <p:sp>
        <p:nvSpPr>
          <p:cNvPr id="5" name="바닥글 개체 틀 4">
            <a:extLst>
              <a:ext uri="{FF2B5EF4-FFF2-40B4-BE49-F238E27FC236}">
                <a16:creationId xmlns:a16="http://schemas.microsoft.com/office/drawing/2014/main" id="{F1320D59-306A-4254-A254-C88CD3E558B3}"/>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B16F0595-E422-4554-AF2D-921AAE401556}"/>
              </a:ext>
            </a:extLst>
          </p:cNvPr>
          <p:cNvSpPr>
            <a:spLocks noGrp="1"/>
          </p:cNvSpPr>
          <p:nvPr>
            <p:ph type="sldNum" sz="quarter" idx="12"/>
          </p:nvPr>
        </p:nvSpPr>
        <p:spPr/>
        <p:txBody>
          <a:bodyPr/>
          <a:lstStyle/>
          <a:p>
            <a:fld id="{CA91C65F-2D3A-4EE3-A28D-B193B1E20F88}" type="slidenum">
              <a:rPr lang="ko-KR" altLang="en-US" smtClean="0"/>
              <a:t>‹#›</a:t>
            </a:fld>
            <a:endParaRPr lang="ko-KR" altLang="en-US"/>
          </a:p>
        </p:txBody>
      </p:sp>
    </p:spTree>
    <p:extLst>
      <p:ext uri="{BB962C8B-B14F-4D97-AF65-F5344CB8AC3E}">
        <p14:creationId xmlns:p14="http://schemas.microsoft.com/office/powerpoint/2010/main" val="3130257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1A3110AE-6676-42E4-8F90-4EF674D74412}"/>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047ECCE0-B596-44AB-B962-A3966F7A915D}"/>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782EC9A4-2E2D-4A46-BE0F-E58CC7A68DD9}"/>
              </a:ext>
            </a:extLst>
          </p:cNvPr>
          <p:cNvSpPr>
            <a:spLocks noGrp="1"/>
          </p:cNvSpPr>
          <p:nvPr>
            <p:ph type="dt" sz="half" idx="10"/>
          </p:nvPr>
        </p:nvSpPr>
        <p:spPr/>
        <p:txBody>
          <a:bodyPr/>
          <a:lstStyle/>
          <a:p>
            <a:fld id="{7563B107-E668-47BA-BC51-DEF3B376B3B9}" type="datetimeFigureOut">
              <a:rPr lang="ko-KR" altLang="en-US" smtClean="0"/>
              <a:t>2020-09-02</a:t>
            </a:fld>
            <a:endParaRPr lang="ko-KR" altLang="en-US"/>
          </a:p>
        </p:txBody>
      </p:sp>
      <p:sp>
        <p:nvSpPr>
          <p:cNvPr id="5" name="바닥글 개체 틀 4">
            <a:extLst>
              <a:ext uri="{FF2B5EF4-FFF2-40B4-BE49-F238E27FC236}">
                <a16:creationId xmlns:a16="http://schemas.microsoft.com/office/drawing/2014/main" id="{9B7027AC-B072-4E33-A8D0-912FB3A49644}"/>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458140C9-EF59-44D8-9DD1-104120720889}"/>
              </a:ext>
            </a:extLst>
          </p:cNvPr>
          <p:cNvSpPr>
            <a:spLocks noGrp="1"/>
          </p:cNvSpPr>
          <p:nvPr>
            <p:ph type="sldNum" sz="quarter" idx="12"/>
          </p:nvPr>
        </p:nvSpPr>
        <p:spPr/>
        <p:txBody>
          <a:bodyPr/>
          <a:lstStyle/>
          <a:p>
            <a:fld id="{CA91C65F-2D3A-4EE3-A28D-B193B1E20F88}" type="slidenum">
              <a:rPr lang="ko-KR" altLang="en-US" smtClean="0"/>
              <a:t>‹#›</a:t>
            </a:fld>
            <a:endParaRPr lang="ko-KR" altLang="en-US"/>
          </a:p>
        </p:txBody>
      </p:sp>
    </p:spTree>
    <p:extLst>
      <p:ext uri="{BB962C8B-B14F-4D97-AF65-F5344CB8AC3E}">
        <p14:creationId xmlns:p14="http://schemas.microsoft.com/office/powerpoint/2010/main" val="3737020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EE1C908-851F-4241-BD5C-9B4146D92FA0}"/>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AC97E8C2-0BC0-47AA-BA05-CB0A8B6C856E}"/>
              </a:ext>
            </a:extLst>
          </p:cNvPr>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A56E7FD9-7D62-464F-8998-3CFED23A5164}"/>
              </a:ext>
            </a:extLst>
          </p:cNvPr>
          <p:cNvSpPr>
            <a:spLocks noGrp="1"/>
          </p:cNvSpPr>
          <p:nvPr>
            <p:ph type="dt" sz="half" idx="10"/>
          </p:nvPr>
        </p:nvSpPr>
        <p:spPr/>
        <p:txBody>
          <a:bodyPr/>
          <a:lstStyle/>
          <a:p>
            <a:fld id="{7563B107-E668-47BA-BC51-DEF3B376B3B9}" type="datetimeFigureOut">
              <a:rPr lang="ko-KR" altLang="en-US" smtClean="0"/>
              <a:t>2020-09-02</a:t>
            </a:fld>
            <a:endParaRPr lang="ko-KR" altLang="en-US"/>
          </a:p>
        </p:txBody>
      </p:sp>
      <p:sp>
        <p:nvSpPr>
          <p:cNvPr id="5" name="바닥글 개체 틀 4">
            <a:extLst>
              <a:ext uri="{FF2B5EF4-FFF2-40B4-BE49-F238E27FC236}">
                <a16:creationId xmlns:a16="http://schemas.microsoft.com/office/drawing/2014/main" id="{D66E3954-5824-461A-ABAD-93CAE5AB0DD0}"/>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132525E0-6004-45E3-8B33-4C0A66FA5F48}"/>
              </a:ext>
            </a:extLst>
          </p:cNvPr>
          <p:cNvSpPr>
            <a:spLocks noGrp="1"/>
          </p:cNvSpPr>
          <p:nvPr>
            <p:ph type="sldNum" sz="quarter" idx="12"/>
          </p:nvPr>
        </p:nvSpPr>
        <p:spPr/>
        <p:txBody>
          <a:bodyPr/>
          <a:lstStyle/>
          <a:p>
            <a:fld id="{CA91C65F-2D3A-4EE3-A28D-B193B1E20F88}" type="slidenum">
              <a:rPr lang="ko-KR" altLang="en-US" smtClean="0"/>
              <a:t>‹#›</a:t>
            </a:fld>
            <a:endParaRPr lang="ko-KR" altLang="en-US"/>
          </a:p>
        </p:txBody>
      </p:sp>
    </p:spTree>
    <p:extLst>
      <p:ext uri="{BB962C8B-B14F-4D97-AF65-F5344CB8AC3E}">
        <p14:creationId xmlns:p14="http://schemas.microsoft.com/office/powerpoint/2010/main" val="3605726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E4499F4-7C42-4B2E-B459-19B5569A3471}"/>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15B012EF-F25C-4EB8-8BA6-301C933A04C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날짜 개체 틀 3">
            <a:extLst>
              <a:ext uri="{FF2B5EF4-FFF2-40B4-BE49-F238E27FC236}">
                <a16:creationId xmlns:a16="http://schemas.microsoft.com/office/drawing/2014/main" id="{28F74CC6-5AC6-4E48-87AC-C105C2A94FB1}"/>
              </a:ext>
            </a:extLst>
          </p:cNvPr>
          <p:cNvSpPr>
            <a:spLocks noGrp="1"/>
          </p:cNvSpPr>
          <p:nvPr>
            <p:ph type="dt" sz="half" idx="10"/>
          </p:nvPr>
        </p:nvSpPr>
        <p:spPr/>
        <p:txBody>
          <a:bodyPr/>
          <a:lstStyle/>
          <a:p>
            <a:fld id="{7563B107-E668-47BA-BC51-DEF3B376B3B9}" type="datetimeFigureOut">
              <a:rPr lang="ko-KR" altLang="en-US" smtClean="0"/>
              <a:t>2020-09-02</a:t>
            </a:fld>
            <a:endParaRPr lang="ko-KR" altLang="en-US"/>
          </a:p>
        </p:txBody>
      </p:sp>
      <p:sp>
        <p:nvSpPr>
          <p:cNvPr id="5" name="바닥글 개체 틀 4">
            <a:extLst>
              <a:ext uri="{FF2B5EF4-FFF2-40B4-BE49-F238E27FC236}">
                <a16:creationId xmlns:a16="http://schemas.microsoft.com/office/drawing/2014/main" id="{03C79183-768E-4357-AD06-5F7B23EFB9E4}"/>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038A21B6-CD43-4813-912B-79665CB814ED}"/>
              </a:ext>
            </a:extLst>
          </p:cNvPr>
          <p:cNvSpPr>
            <a:spLocks noGrp="1"/>
          </p:cNvSpPr>
          <p:nvPr>
            <p:ph type="sldNum" sz="quarter" idx="12"/>
          </p:nvPr>
        </p:nvSpPr>
        <p:spPr/>
        <p:txBody>
          <a:bodyPr/>
          <a:lstStyle/>
          <a:p>
            <a:fld id="{CA91C65F-2D3A-4EE3-A28D-B193B1E20F88}" type="slidenum">
              <a:rPr lang="ko-KR" altLang="en-US" smtClean="0"/>
              <a:t>‹#›</a:t>
            </a:fld>
            <a:endParaRPr lang="ko-KR" altLang="en-US"/>
          </a:p>
        </p:txBody>
      </p:sp>
    </p:spTree>
    <p:extLst>
      <p:ext uri="{BB962C8B-B14F-4D97-AF65-F5344CB8AC3E}">
        <p14:creationId xmlns:p14="http://schemas.microsoft.com/office/powerpoint/2010/main" val="931695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8C0C135-A8F8-4FA5-8970-CBEDC922660B}"/>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4CA24590-A3B2-4278-B91B-F32FABFAB1D2}"/>
              </a:ext>
            </a:extLst>
          </p:cNvPr>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내용 개체 틀 3">
            <a:extLst>
              <a:ext uri="{FF2B5EF4-FFF2-40B4-BE49-F238E27FC236}">
                <a16:creationId xmlns:a16="http://schemas.microsoft.com/office/drawing/2014/main" id="{3E8BB86E-2652-42A3-B05C-DFEAEC2A5F28}"/>
              </a:ext>
            </a:extLst>
          </p:cNvPr>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날짜 개체 틀 4">
            <a:extLst>
              <a:ext uri="{FF2B5EF4-FFF2-40B4-BE49-F238E27FC236}">
                <a16:creationId xmlns:a16="http://schemas.microsoft.com/office/drawing/2014/main" id="{82FCDC83-54EB-4597-BE16-7CA83C4C7D1A}"/>
              </a:ext>
            </a:extLst>
          </p:cNvPr>
          <p:cNvSpPr>
            <a:spLocks noGrp="1"/>
          </p:cNvSpPr>
          <p:nvPr>
            <p:ph type="dt" sz="half" idx="10"/>
          </p:nvPr>
        </p:nvSpPr>
        <p:spPr/>
        <p:txBody>
          <a:bodyPr/>
          <a:lstStyle/>
          <a:p>
            <a:fld id="{7563B107-E668-47BA-BC51-DEF3B376B3B9}" type="datetimeFigureOut">
              <a:rPr lang="ko-KR" altLang="en-US" smtClean="0"/>
              <a:t>2020-09-02</a:t>
            </a:fld>
            <a:endParaRPr lang="ko-KR" altLang="en-US"/>
          </a:p>
        </p:txBody>
      </p:sp>
      <p:sp>
        <p:nvSpPr>
          <p:cNvPr id="6" name="바닥글 개체 틀 5">
            <a:extLst>
              <a:ext uri="{FF2B5EF4-FFF2-40B4-BE49-F238E27FC236}">
                <a16:creationId xmlns:a16="http://schemas.microsoft.com/office/drawing/2014/main" id="{1B168880-80F4-4C90-A3D4-F87DF1E03E4E}"/>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8C33D579-6470-4F1F-8510-4D322EF84778}"/>
              </a:ext>
            </a:extLst>
          </p:cNvPr>
          <p:cNvSpPr>
            <a:spLocks noGrp="1"/>
          </p:cNvSpPr>
          <p:nvPr>
            <p:ph type="sldNum" sz="quarter" idx="12"/>
          </p:nvPr>
        </p:nvSpPr>
        <p:spPr/>
        <p:txBody>
          <a:bodyPr/>
          <a:lstStyle/>
          <a:p>
            <a:fld id="{CA91C65F-2D3A-4EE3-A28D-B193B1E20F88}" type="slidenum">
              <a:rPr lang="ko-KR" altLang="en-US" smtClean="0"/>
              <a:t>‹#›</a:t>
            </a:fld>
            <a:endParaRPr lang="ko-KR" altLang="en-US"/>
          </a:p>
        </p:txBody>
      </p:sp>
    </p:spTree>
    <p:extLst>
      <p:ext uri="{BB962C8B-B14F-4D97-AF65-F5344CB8AC3E}">
        <p14:creationId xmlns:p14="http://schemas.microsoft.com/office/powerpoint/2010/main" val="36187670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23B0B58-3F91-4F77-9ED8-FACD4BFA9E63}"/>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2DCBA4C0-FAF8-448F-A614-F7CF7C64C2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내용 개체 틀 3">
            <a:extLst>
              <a:ext uri="{FF2B5EF4-FFF2-40B4-BE49-F238E27FC236}">
                <a16:creationId xmlns:a16="http://schemas.microsoft.com/office/drawing/2014/main" id="{52AA5295-5E00-47D6-8E19-C6D23128221E}"/>
              </a:ext>
            </a:extLst>
          </p:cNvPr>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텍스트 개체 틀 4">
            <a:extLst>
              <a:ext uri="{FF2B5EF4-FFF2-40B4-BE49-F238E27FC236}">
                <a16:creationId xmlns:a16="http://schemas.microsoft.com/office/drawing/2014/main" id="{2BBF2CC0-D81E-4E62-8461-0D4910E05F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내용 개체 틀 5">
            <a:extLst>
              <a:ext uri="{FF2B5EF4-FFF2-40B4-BE49-F238E27FC236}">
                <a16:creationId xmlns:a16="http://schemas.microsoft.com/office/drawing/2014/main" id="{87D9D13E-B505-4446-986B-08CC7C61AFDF}"/>
              </a:ext>
            </a:extLst>
          </p:cNvPr>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7" name="날짜 개체 틀 6">
            <a:extLst>
              <a:ext uri="{FF2B5EF4-FFF2-40B4-BE49-F238E27FC236}">
                <a16:creationId xmlns:a16="http://schemas.microsoft.com/office/drawing/2014/main" id="{4ADA06DC-A9C9-41F4-9749-6D0EA19A9024}"/>
              </a:ext>
            </a:extLst>
          </p:cNvPr>
          <p:cNvSpPr>
            <a:spLocks noGrp="1"/>
          </p:cNvSpPr>
          <p:nvPr>
            <p:ph type="dt" sz="half" idx="10"/>
          </p:nvPr>
        </p:nvSpPr>
        <p:spPr/>
        <p:txBody>
          <a:bodyPr/>
          <a:lstStyle/>
          <a:p>
            <a:fld id="{7563B107-E668-47BA-BC51-DEF3B376B3B9}" type="datetimeFigureOut">
              <a:rPr lang="ko-KR" altLang="en-US" smtClean="0"/>
              <a:t>2020-09-02</a:t>
            </a:fld>
            <a:endParaRPr lang="ko-KR" altLang="en-US"/>
          </a:p>
        </p:txBody>
      </p:sp>
      <p:sp>
        <p:nvSpPr>
          <p:cNvPr id="8" name="바닥글 개체 틀 7">
            <a:extLst>
              <a:ext uri="{FF2B5EF4-FFF2-40B4-BE49-F238E27FC236}">
                <a16:creationId xmlns:a16="http://schemas.microsoft.com/office/drawing/2014/main" id="{2EDFBAB1-0609-4679-9953-A8AD95369077}"/>
              </a:ext>
            </a:extLst>
          </p:cNvPr>
          <p:cNvSpPr>
            <a:spLocks noGrp="1"/>
          </p:cNvSpPr>
          <p:nvPr>
            <p:ph type="ftr" sz="quarter" idx="11"/>
          </p:nvPr>
        </p:nvSpPr>
        <p:spPr/>
        <p:txBody>
          <a:bodyPr/>
          <a:lstStyle/>
          <a:p>
            <a:endParaRPr lang="ko-KR" altLang="en-US"/>
          </a:p>
        </p:txBody>
      </p:sp>
      <p:sp>
        <p:nvSpPr>
          <p:cNvPr id="9" name="슬라이드 번호 개체 틀 8">
            <a:extLst>
              <a:ext uri="{FF2B5EF4-FFF2-40B4-BE49-F238E27FC236}">
                <a16:creationId xmlns:a16="http://schemas.microsoft.com/office/drawing/2014/main" id="{DCDA6D8C-5901-4F2F-8F57-1DF09F8DFDA7}"/>
              </a:ext>
            </a:extLst>
          </p:cNvPr>
          <p:cNvSpPr>
            <a:spLocks noGrp="1"/>
          </p:cNvSpPr>
          <p:nvPr>
            <p:ph type="sldNum" sz="quarter" idx="12"/>
          </p:nvPr>
        </p:nvSpPr>
        <p:spPr/>
        <p:txBody>
          <a:bodyPr/>
          <a:lstStyle/>
          <a:p>
            <a:fld id="{CA91C65F-2D3A-4EE3-A28D-B193B1E20F88}" type="slidenum">
              <a:rPr lang="ko-KR" altLang="en-US" smtClean="0"/>
              <a:t>‹#›</a:t>
            </a:fld>
            <a:endParaRPr lang="ko-KR" altLang="en-US"/>
          </a:p>
        </p:txBody>
      </p:sp>
    </p:spTree>
    <p:extLst>
      <p:ext uri="{BB962C8B-B14F-4D97-AF65-F5344CB8AC3E}">
        <p14:creationId xmlns:p14="http://schemas.microsoft.com/office/powerpoint/2010/main" val="1376775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621F3A4-F34F-4876-A601-443F01F3D983}"/>
              </a:ext>
            </a:extLst>
          </p:cNvPr>
          <p:cNvSpPr>
            <a:spLocks noGrp="1"/>
          </p:cNvSpPr>
          <p:nvPr>
            <p:ph type="title"/>
          </p:nvPr>
        </p:nvSpPr>
        <p:spPr/>
        <p:txBody>
          <a:bodyPr/>
          <a:lstStyle/>
          <a:p>
            <a:r>
              <a:rPr lang="ko-KR" altLang="en-US"/>
              <a:t>마스터 제목 스타일 편집</a:t>
            </a:r>
          </a:p>
        </p:txBody>
      </p:sp>
      <p:sp>
        <p:nvSpPr>
          <p:cNvPr id="3" name="날짜 개체 틀 2">
            <a:extLst>
              <a:ext uri="{FF2B5EF4-FFF2-40B4-BE49-F238E27FC236}">
                <a16:creationId xmlns:a16="http://schemas.microsoft.com/office/drawing/2014/main" id="{7B47B630-D993-4FAF-A743-9175764651AE}"/>
              </a:ext>
            </a:extLst>
          </p:cNvPr>
          <p:cNvSpPr>
            <a:spLocks noGrp="1"/>
          </p:cNvSpPr>
          <p:nvPr>
            <p:ph type="dt" sz="half" idx="10"/>
          </p:nvPr>
        </p:nvSpPr>
        <p:spPr/>
        <p:txBody>
          <a:bodyPr/>
          <a:lstStyle/>
          <a:p>
            <a:fld id="{7563B107-E668-47BA-BC51-DEF3B376B3B9}" type="datetimeFigureOut">
              <a:rPr lang="ko-KR" altLang="en-US" smtClean="0"/>
              <a:t>2020-09-02</a:t>
            </a:fld>
            <a:endParaRPr lang="ko-KR" altLang="en-US"/>
          </a:p>
        </p:txBody>
      </p:sp>
      <p:sp>
        <p:nvSpPr>
          <p:cNvPr id="4" name="바닥글 개체 틀 3">
            <a:extLst>
              <a:ext uri="{FF2B5EF4-FFF2-40B4-BE49-F238E27FC236}">
                <a16:creationId xmlns:a16="http://schemas.microsoft.com/office/drawing/2014/main" id="{AB52B712-6839-402F-B51E-0A566AD2DC47}"/>
              </a:ext>
            </a:extLst>
          </p:cNvPr>
          <p:cNvSpPr>
            <a:spLocks noGrp="1"/>
          </p:cNvSpPr>
          <p:nvPr>
            <p:ph type="ftr" sz="quarter" idx="11"/>
          </p:nvPr>
        </p:nvSpPr>
        <p:spPr/>
        <p:txBody>
          <a:bodyPr/>
          <a:lstStyle/>
          <a:p>
            <a:endParaRPr lang="ko-KR" altLang="en-US"/>
          </a:p>
        </p:txBody>
      </p:sp>
      <p:sp>
        <p:nvSpPr>
          <p:cNvPr id="5" name="슬라이드 번호 개체 틀 4">
            <a:extLst>
              <a:ext uri="{FF2B5EF4-FFF2-40B4-BE49-F238E27FC236}">
                <a16:creationId xmlns:a16="http://schemas.microsoft.com/office/drawing/2014/main" id="{655CF3B1-CF5E-461B-A77E-3F6861ACB1AA}"/>
              </a:ext>
            </a:extLst>
          </p:cNvPr>
          <p:cNvSpPr>
            <a:spLocks noGrp="1"/>
          </p:cNvSpPr>
          <p:nvPr>
            <p:ph type="sldNum" sz="quarter" idx="12"/>
          </p:nvPr>
        </p:nvSpPr>
        <p:spPr/>
        <p:txBody>
          <a:bodyPr/>
          <a:lstStyle/>
          <a:p>
            <a:fld id="{CA91C65F-2D3A-4EE3-A28D-B193B1E20F88}" type="slidenum">
              <a:rPr lang="ko-KR" altLang="en-US" smtClean="0"/>
              <a:t>‹#›</a:t>
            </a:fld>
            <a:endParaRPr lang="ko-KR" altLang="en-US"/>
          </a:p>
        </p:txBody>
      </p:sp>
    </p:spTree>
    <p:extLst>
      <p:ext uri="{BB962C8B-B14F-4D97-AF65-F5344CB8AC3E}">
        <p14:creationId xmlns:p14="http://schemas.microsoft.com/office/powerpoint/2010/main" val="1608940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448E7471-D389-447C-A509-402CF63102B2}"/>
              </a:ext>
            </a:extLst>
          </p:cNvPr>
          <p:cNvSpPr>
            <a:spLocks noGrp="1"/>
          </p:cNvSpPr>
          <p:nvPr>
            <p:ph type="dt" sz="half" idx="10"/>
          </p:nvPr>
        </p:nvSpPr>
        <p:spPr/>
        <p:txBody>
          <a:bodyPr/>
          <a:lstStyle/>
          <a:p>
            <a:fld id="{7563B107-E668-47BA-BC51-DEF3B376B3B9}" type="datetimeFigureOut">
              <a:rPr lang="ko-KR" altLang="en-US" smtClean="0"/>
              <a:t>2020-09-02</a:t>
            </a:fld>
            <a:endParaRPr lang="ko-KR" altLang="en-US"/>
          </a:p>
        </p:txBody>
      </p:sp>
      <p:sp>
        <p:nvSpPr>
          <p:cNvPr id="3" name="바닥글 개체 틀 2">
            <a:extLst>
              <a:ext uri="{FF2B5EF4-FFF2-40B4-BE49-F238E27FC236}">
                <a16:creationId xmlns:a16="http://schemas.microsoft.com/office/drawing/2014/main" id="{66161F00-AA8F-44FF-A348-A12DC7108373}"/>
              </a:ext>
            </a:extLst>
          </p:cNvPr>
          <p:cNvSpPr>
            <a:spLocks noGrp="1"/>
          </p:cNvSpPr>
          <p:nvPr>
            <p:ph type="ftr" sz="quarter" idx="11"/>
          </p:nvPr>
        </p:nvSpPr>
        <p:spPr/>
        <p:txBody>
          <a:bodyPr/>
          <a:lstStyle/>
          <a:p>
            <a:endParaRPr lang="ko-KR" altLang="en-US"/>
          </a:p>
        </p:txBody>
      </p:sp>
      <p:sp>
        <p:nvSpPr>
          <p:cNvPr id="4" name="슬라이드 번호 개체 틀 3">
            <a:extLst>
              <a:ext uri="{FF2B5EF4-FFF2-40B4-BE49-F238E27FC236}">
                <a16:creationId xmlns:a16="http://schemas.microsoft.com/office/drawing/2014/main" id="{E94ECFE2-DDAC-4E66-BA15-5E98CA025BB4}"/>
              </a:ext>
            </a:extLst>
          </p:cNvPr>
          <p:cNvSpPr>
            <a:spLocks noGrp="1"/>
          </p:cNvSpPr>
          <p:nvPr>
            <p:ph type="sldNum" sz="quarter" idx="12"/>
          </p:nvPr>
        </p:nvSpPr>
        <p:spPr/>
        <p:txBody>
          <a:bodyPr/>
          <a:lstStyle/>
          <a:p>
            <a:fld id="{CA91C65F-2D3A-4EE3-A28D-B193B1E20F88}" type="slidenum">
              <a:rPr lang="ko-KR" altLang="en-US" smtClean="0"/>
              <a:t>‹#›</a:t>
            </a:fld>
            <a:endParaRPr lang="ko-KR" altLang="en-US"/>
          </a:p>
        </p:txBody>
      </p:sp>
    </p:spTree>
    <p:extLst>
      <p:ext uri="{BB962C8B-B14F-4D97-AF65-F5344CB8AC3E}">
        <p14:creationId xmlns:p14="http://schemas.microsoft.com/office/powerpoint/2010/main" val="860818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B531A71-F4BD-4B61-A1CE-AD5BE1873BC3}"/>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A05450E3-5A7D-4CF9-8AE3-EE8CE17D08B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텍스트 개체 틀 3">
            <a:extLst>
              <a:ext uri="{FF2B5EF4-FFF2-40B4-BE49-F238E27FC236}">
                <a16:creationId xmlns:a16="http://schemas.microsoft.com/office/drawing/2014/main" id="{59C6A966-D271-4AC2-BB3D-1C031F3F00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3D569BC9-F1C1-4377-9E3C-95643630D846}"/>
              </a:ext>
            </a:extLst>
          </p:cNvPr>
          <p:cNvSpPr>
            <a:spLocks noGrp="1"/>
          </p:cNvSpPr>
          <p:nvPr>
            <p:ph type="dt" sz="half" idx="10"/>
          </p:nvPr>
        </p:nvSpPr>
        <p:spPr/>
        <p:txBody>
          <a:bodyPr/>
          <a:lstStyle/>
          <a:p>
            <a:fld id="{7563B107-E668-47BA-BC51-DEF3B376B3B9}" type="datetimeFigureOut">
              <a:rPr lang="ko-KR" altLang="en-US" smtClean="0"/>
              <a:t>2020-09-02</a:t>
            </a:fld>
            <a:endParaRPr lang="ko-KR" altLang="en-US"/>
          </a:p>
        </p:txBody>
      </p:sp>
      <p:sp>
        <p:nvSpPr>
          <p:cNvPr id="6" name="바닥글 개체 틀 5">
            <a:extLst>
              <a:ext uri="{FF2B5EF4-FFF2-40B4-BE49-F238E27FC236}">
                <a16:creationId xmlns:a16="http://schemas.microsoft.com/office/drawing/2014/main" id="{45C4971F-0269-4BE2-844C-6003AC3F9871}"/>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6B6E771D-CC41-475A-953D-12A7168A23F8}"/>
              </a:ext>
            </a:extLst>
          </p:cNvPr>
          <p:cNvSpPr>
            <a:spLocks noGrp="1"/>
          </p:cNvSpPr>
          <p:nvPr>
            <p:ph type="sldNum" sz="quarter" idx="12"/>
          </p:nvPr>
        </p:nvSpPr>
        <p:spPr/>
        <p:txBody>
          <a:bodyPr/>
          <a:lstStyle/>
          <a:p>
            <a:fld id="{CA91C65F-2D3A-4EE3-A28D-B193B1E20F88}" type="slidenum">
              <a:rPr lang="ko-KR" altLang="en-US" smtClean="0"/>
              <a:t>‹#›</a:t>
            </a:fld>
            <a:endParaRPr lang="ko-KR" altLang="en-US"/>
          </a:p>
        </p:txBody>
      </p:sp>
    </p:spTree>
    <p:extLst>
      <p:ext uri="{BB962C8B-B14F-4D97-AF65-F5344CB8AC3E}">
        <p14:creationId xmlns:p14="http://schemas.microsoft.com/office/powerpoint/2010/main" val="240593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FDE6E71-D211-4842-9B5B-A45D6D80AEA7}"/>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4B51BC98-3C9E-4039-8671-D50FA536C5B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AAC5FF2B-C285-464E-AFE4-209CFA1C81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14A50864-4873-4E5C-AD55-07293DCD1E8D}"/>
              </a:ext>
            </a:extLst>
          </p:cNvPr>
          <p:cNvSpPr>
            <a:spLocks noGrp="1"/>
          </p:cNvSpPr>
          <p:nvPr>
            <p:ph type="dt" sz="half" idx="10"/>
          </p:nvPr>
        </p:nvSpPr>
        <p:spPr/>
        <p:txBody>
          <a:bodyPr/>
          <a:lstStyle/>
          <a:p>
            <a:fld id="{7563B107-E668-47BA-BC51-DEF3B376B3B9}" type="datetimeFigureOut">
              <a:rPr lang="ko-KR" altLang="en-US" smtClean="0"/>
              <a:t>2020-09-02</a:t>
            </a:fld>
            <a:endParaRPr lang="ko-KR" altLang="en-US"/>
          </a:p>
        </p:txBody>
      </p:sp>
      <p:sp>
        <p:nvSpPr>
          <p:cNvPr id="6" name="바닥글 개체 틀 5">
            <a:extLst>
              <a:ext uri="{FF2B5EF4-FFF2-40B4-BE49-F238E27FC236}">
                <a16:creationId xmlns:a16="http://schemas.microsoft.com/office/drawing/2014/main" id="{24F37153-9D2C-4575-B403-D578F4673DE0}"/>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356B1191-BF3A-4922-9CF1-183959FBC316}"/>
              </a:ext>
            </a:extLst>
          </p:cNvPr>
          <p:cNvSpPr>
            <a:spLocks noGrp="1"/>
          </p:cNvSpPr>
          <p:nvPr>
            <p:ph type="sldNum" sz="quarter" idx="12"/>
          </p:nvPr>
        </p:nvSpPr>
        <p:spPr/>
        <p:txBody>
          <a:bodyPr/>
          <a:lstStyle/>
          <a:p>
            <a:fld id="{CA91C65F-2D3A-4EE3-A28D-B193B1E20F88}" type="slidenum">
              <a:rPr lang="ko-KR" altLang="en-US" smtClean="0"/>
              <a:t>‹#›</a:t>
            </a:fld>
            <a:endParaRPr lang="ko-KR" altLang="en-US"/>
          </a:p>
        </p:txBody>
      </p:sp>
    </p:spTree>
    <p:extLst>
      <p:ext uri="{BB962C8B-B14F-4D97-AF65-F5344CB8AC3E}">
        <p14:creationId xmlns:p14="http://schemas.microsoft.com/office/powerpoint/2010/main" val="19792683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A01DC014-0561-417E-8A1A-9AB2B691146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a:extLst>
              <a:ext uri="{FF2B5EF4-FFF2-40B4-BE49-F238E27FC236}">
                <a16:creationId xmlns:a16="http://schemas.microsoft.com/office/drawing/2014/main" id="{93B6643F-92C2-40F4-AA18-730EDA739E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B93869FD-08AD-4C8E-A3BD-AB001E500E6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63B107-E668-47BA-BC51-DEF3B376B3B9}" type="datetimeFigureOut">
              <a:rPr lang="ko-KR" altLang="en-US" smtClean="0"/>
              <a:t>2020-09-02</a:t>
            </a:fld>
            <a:endParaRPr lang="ko-KR" altLang="en-US"/>
          </a:p>
        </p:txBody>
      </p:sp>
      <p:sp>
        <p:nvSpPr>
          <p:cNvPr id="5" name="바닥글 개체 틀 4">
            <a:extLst>
              <a:ext uri="{FF2B5EF4-FFF2-40B4-BE49-F238E27FC236}">
                <a16:creationId xmlns:a16="http://schemas.microsoft.com/office/drawing/2014/main" id="{E5AE4A19-F172-484D-82AF-4245ED222F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a:extLst>
              <a:ext uri="{FF2B5EF4-FFF2-40B4-BE49-F238E27FC236}">
                <a16:creationId xmlns:a16="http://schemas.microsoft.com/office/drawing/2014/main" id="{48256C09-967A-4125-AC2F-6B4BAA17D2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91C65F-2D3A-4EE3-A28D-B193B1E20F88}" type="slidenum">
              <a:rPr lang="ko-KR" altLang="en-US" smtClean="0"/>
              <a:t>‹#›</a:t>
            </a:fld>
            <a:endParaRPr lang="ko-KR" altLang="en-US"/>
          </a:p>
        </p:txBody>
      </p:sp>
    </p:spTree>
    <p:extLst>
      <p:ext uri="{BB962C8B-B14F-4D97-AF65-F5344CB8AC3E}">
        <p14:creationId xmlns:p14="http://schemas.microsoft.com/office/powerpoint/2010/main" val="11066298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3D2568C-C01F-4127-93B9-884FDFF9BE42}"/>
              </a:ext>
            </a:extLst>
          </p:cNvPr>
          <p:cNvSpPr>
            <a:spLocks noGrp="1"/>
          </p:cNvSpPr>
          <p:nvPr>
            <p:ph type="ctrTitle"/>
          </p:nvPr>
        </p:nvSpPr>
        <p:spPr>
          <a:xfrm>
            <a:off x="752354" y="126939"/>
            <a:ext cx="10556112" cy="6227562"/>
          </a:xfrm>
        </p:spPr>
        <p:txBody>
          <a:bodyPr>
            <a:normAutofit/>
          </a:bodyPr>
          <a:lstStyle/>
          <a:p>
            <a:pPr algn="l"/>
            <a:r>
              <a:rPr lang="en-US" altLang="ko-KR" sz="2000" b="1" dirty="0"/>
              <a:t>Efficacy of low dose pirfenidone in idiopathic pulmonary fibrosis: Real world experience from a tertiary university hospital</a:t>
            </a:r>
            <a:br>
              <a:rPr lang="ko-KR" altLang="ko-KR" sz="2000" dirty="0"/>
            </a:br>
            <a:r>
              <a:rPr lang="en-US" altLang="ko-KR" sz="2000" dirty="0"/>
              <a:t> </a:t>
            </a:r>
            <a:br>
              <a:rPr lang="ko-KR" altLang="ko-KR" sz="2000" dirty="0"/>
            </a:br>
            <a:r>
              <a:rPr lang="en-US" altLang="ko-KR" sz="2000" dirty="0"/>
              <a:t>Myung </a:t>
            </a:r>
            <a:r>
              <a:rPr lang="en-US" altLang="ko-KR" sz="2000" dirty="0" err="1"/>
              <a:t>Jin</a:t>
            </a:r>
            <a:r>
              <a:rPr lang="en-US" altLang="ko-KR" sz="2000" dirty="0"/>
              <a:t> Song</a:t>
            </a:r>
            <a:r>
              <a:rPr lang="en-US" altLang="ko-KR" sz="2000" baseline="30000" dirty="0"/>
              <a:t>1</a:t>
            </a:r>
            <a:r>
              <a:rPr lang="en-US" altLang="ko-KR" sz="2000" dirty="0"/>
              <a:t>, Sung Woo Moon</a:t>
            </a:r>
            <a:r>
              <a:rPr lang="en-US" altLang="ko-KR" sz="2000" baseline="30000" dirty="0"/>
              <a:t>2</a:t>
            </a:r>
            <a:r>
              <a:rPr lang="en-US" altLang="ko-KR" sz="2000" dirty="0"/>
              <a:t>, Ji Soo Choi</a:t>
            </a:r>
            <a:r>
              <a:rPr lang="en-US" altLang="ko-KR" sz="2000" baseline="30000" dirty="0"/>
              <a:t>2</a:t>
            </a:r>
            <a:r>
              <a:rPr lang="en-US" altLang="ko-KR" sz="2000" dirty="0"/>
              <a:t>, Sang </a:t>
            </a:r>
            <a:r>
              <a:rPr lang="en-US" altLang="ko-KR" sz="2000" dirty="0" err="1"/>
              <a:t>Hoon</a:t>
            </a:r>
            <a:r>
              <a:rPr lang="en-US" altLang="ko-KR" sz="2000" dirty="0"/>
              <a:t> Lee</a:t>
            </a:r>
            <a:r>
              <a:rPr lang="en-US" altLang="ko-KR" sz="2000" baseline="30000" dirty="0"/>
              <a:t>2</a:t>
            </a:r>
            <a:r>
              <a:rPr lang="en-US" altLang="ko-KR" sz="2000" dirty="0"/>
              <a:t>, </a:t>
            </a:r>
            <a:r>
              <a:rPr lang="en-US" altLang="ko-KR" sz="2000" dirty="0" err="1"/>
              <a:t>Su</a:t>
            </a:r>
            <a:r>
              <a:rPr lang="en-US" altLang="ko-KR" sz="2000" dirty="0"/>
              <a:t> Hwan Lee</a:t>
            </a:r>
            <a:r>
              <a:rPr lang="en-US" altLang="ko-KR" sz="2000" baseline="30000" dirty="0"/>
              <a:t>2</a:t>
            </a:r>
            <a:r>
              <a:rPr lang="en-US" altLang="ko-KR" sz="2000" dirty="0"/>
              <a:t>, Kyung Soo Chung</a:t>
            </a:r>
            <a:r>
              <a:rPr lang="en-US" altLang="ko-KR" sz="2000" baseline="30000" dirty="0"/>
              <a:t>2</a:t>
            </a:r>
            <a:r>
              <a:rPr lang="en-US" altLang="ko-KR" sz="2000" dirty="0"/>
              <a:t>, Ji Ye Jung</a:t>
            </a:r>
            <a:r>
              <a:rPr lang="en-US" altLang="ko-KR" sz="2000" baseline="30000" dirty="0"/>
              <a:t>2</a:t>
            </a:r>
            <a:r>
              <a:rPr lang="en-US" altLang="ko-KR" sz="2000" dirty="0"/>
              <a:t>, Young Ae Kang</a:t>
            </a:r>
            <a:r>
              <a:rPr lang="en-US" altLang="ko-KR" sz="2000" baseline="30000" dirty="0"/>
              <a:t>2</a:t>
            </a:r>
            <a:r>
              <a:rPr lang="en-US" altLang="ko-KR" sz="2000" dirty="0"/>
              <a:t>, Moo Suk Park</a:t>
            </a:r>
            <a:r>
              <a:rPr lang="en-US" altLang="ko-KR" sz="2000" baseline="30000" dirty="0"/>
              <a:t>2</a:t>
            </a:r>
            <a:r>
              <a:rPr lang="en-US" altLang="ko-KR" sz="2000" dirty="0"/>
              <a:t>, Young Sam Kim</a:t>
            </a:r>
            <a:r>
              <a:rPr lang="en-US" altLang="ko-KR" sz="2000" baseline="30000" dirty="0"/>
              <a:t>2</a:t>
            </a:r>
            <a:r>
              <a:rPr lang="en-US" altLang="ko-KR" sz="2000" dirty="0"/>
              <a:t>, Joon Chang</a:t>
            </a:r>
            <a:r>
              <a:rPr lang="en-US" altLang="ko-KR" sz="2000" baseline="30000" dirty="0"/>
              <a:t>2</a:t>
            </a:r>
            <a:r>
              <a:rPr lang="en-US" altLang="ko-KR" sz="2000" dirty="0"/>
              <a:t> and Song Yee Kim</a:t>
            </a:r>
            <a:r>
              <a:rPr lang="en-US" altLang="ko-KR" sz="2000" baseline="30000" dirty="0"/>
              <a:t>2, *</a:t>
            </a:r>
            <a:br>
              <a:rPr lang="ko-KR" altLang="ko-KR" sz="2000" dirty="0"/>
            </a:br>
            <a:r>
              <a:rPr lang="en-US" altLang="ko-KR" sz="2000" baseline="30000" dirty="0"/>
              <a:t> </a:t>
            </a:r>
            <a:br>
              <a:rPr lang="ko-KR" altLang="ko-KR" sz="2000" dirty="0"/>
            </a:br>
            <a:r>
              <a:rPr lang="en-US" altLang="ko-KR" sz="2000" baseline="30000" dirty="0"/>
              <a:t>1</a:t>
            </a:r>
            <a:r>
              <a:rPr lang="en-US" altLang="ko-KR" sz="2000" dirty="0"/>
              <a:t>Division of Pulmonary and Critical Care Medicine, Department of Internal Medicine, Seoul National University College of Medicine, Seoul National University </a:t>
            </a:r>
            <a:r>
              <a:rPr lang="en-US" altLang="ko-KR" sz="2000" dirty="0" err="1"/>
              <a:t>Bundang</a:t>
            </a:r>
            <a:r>
              <a:rPr lang="en-US" altLang="ko-KR" sz="2000" dirty="0"/>
              <a:t> Hospital, </a:t>
            </a:r>
            <a:r>
              <a:rPr lang="en-US" altLang="ko-KR" sz="2000" dirty="0" err="1"/>
              <a:t>Seongnam</a:t>
            </a:r>
            <a:r>
              <a:rPr lang="en-US" altLang="ko-KR" sz="2000" dirty="0"/>
              <a:t>, South Korea</a:t>
            </a:r>
            <a:br>
              <a:rPr lang="ko-KR" altLang="ko-KR" sz="2000" dirty="0"/>
            </a:br>
            <a:r>
              <a:rPr lang="en-US" altLang="ko-KR" sz="2000" baseline="30000" dirty="0"/>
              <a:t>2</a:t>
            </a:r>
            <a:r>
              <a:rPr lang="en-US" altLang="ko-KR" sz="2000" dirty="0"/>
              <a:t>Division of Pulmonology, Department of Internal Medicine, Severance Hospital, Yonsei University College of Medicine, Seoul, Republic of Korea</a:t>
            </a:r>
            <a:br>
              <a:rPr lang="ko-KR" altLang="ko-KR" sz="2000" dirty="0"/>
            </a:br>
            <a:r>
              <a:rPr lang="en-US" altLang="ko-KR" sz="2000" dirty="0"/>
              <a:t> </a:t>
            </a:r>
            <a:br>
              <a:rPr lang="en-US" altLang="ko-KR" sz="2000" dirty="0"/>
            </a:br>
            <a:br>
              <a:rPr lang="en-US" altLang="ko-KR" sz="2000" dirty="0"/>
            </a:br>
            <a:br>
              <a:rPr lang="en-US" altLang="ko-KR" sz="2000" dirty="0"/>
            </a:br>
            <a:br>
              <a:rPr lang="ko-KR" altLang="ko-KR" sz="2000" dirty="0"/>
            </a:br>
            <a:r>
              <a:rPr lang="en-US" altLang="ko-KR" sz="2000" b="1" baseline="30000" dirty="0"/>
              <a:t>*</a:t>
            </a:r>
            <a:r>
              <a:rPr lang="en-US" altLang="ko-KR" sz="2000" b="1" dirty="0"/>
              <a:t>Corresponding author</a:t>
            </a:r>
            <a:br>
              <a:rPr lang="ko-KR" altLang="ko-KR" sz="2000" dirty="0"/>
            </a:br>
            <a:r>
              <a:rPr lang="en-US" altLang="ko-KR" sz="2000" dirty="0"/>
              <a:t>Song Yee Kim, MD, PhD</a:t>
            </a:r>
            <a:br>
              <a:rPr lang="ko-KR" altLang="ko-KR" sz="2000" dirty="0"/>
            </a:br>
            <a:r>
              <a:rPr lang="en-US" altLang="ko-KR" sz="2000" dirty="0"/>
              <a:t>Division of Pulmonology, Department of Internal Medicine, Severance Hospital, Yonsei University College of Medicine, 50-1 Yonsei-</a:t>
            </a:r>
            <a:r>
              <a:rPr lang="en-US" altLang="ko-KR" sz="2000" dirty="0" err="1"/>
              <a:t>ro</a:t>
            </a:r>
            <a:r>
              <a:rPr lang="en-US" altLang="ko-KR" sz="2000" dirty="0"/>
              <a:t>, </a:t>
            </a:r>
            <a:r>
              <a:rPr lang="en-US" altLang="ko-KR" sz="2000" dirty="0" err="1"/>
              <a:t>Seodaemun-gu</a:t>
            </a:r>
            <a:r>
              <a:rPr lang="en-US" altLang="ko-KR" sz="2000" dirty="0"/>
              <a:t>, Seoul 03722, Republic of Korea</a:t>
            </a:r>
            <a:br>
              <a:rPr lang="ko-KR" altLang="ko-KR" sz="2000" dirty="0"/>
            </a:br>
            <a:r>
              <a:rPr lang="en-US" altLang="ko-KR" sz="2000" dirty="0"/>
              <a:t>E-mail address: dobie@yuhs.ac</a:t>
            </a:r>
            <a:endParaRPr lang="ko-KR" altLang="en-US" sz="2000" dirty="0"/>
          </a:p>
        </p:txBody>
      </p:sp>
    </p:spTree>
    <p:extLst>
      <p:ext uri="{BB962C8B-B14F-4D97-AF65-F5344CB8AC3E}">
        <p14:creationId xmlns:p14="http://schemas.microsoft.com/office/powerpoint/2010/main" val="112508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차트 3">
            <a:extLst>
              <a:ext uri="{FF2B5EF4-FFF2-40B4-BE49-F238E27FC236}">
                <a16:creationId xmlns:a16="http://schemas.microsoft.com/office/drawing/2014/main" id="{F23E374D-229D-40BC-BC0E-62F46000DFED}"/>
              </a:ext>
            </a:extLst>
          </p:cNvPr>
          <p:cNvGraphicFramePr/>
          <p:nvPr>
            <p:extLst>
              <p:ext uri="{D42A27DB-BD31-4B8C-83A1-F6EECF244321}">
                <p14:modId xmlns:p14="http://schemas.microsoft.com/office/powerpoint/2010/main" val="3479536652"/>
              </p:ext>
            </p:extLst>
          </p:nvPr>
        </p:nvGraphicFramePr>
        <p:xfrm>
          <a:off x="1079499" y="314421"/>
          <a:ext cx="7387684" cy="463183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표 7">
            <a:extLst>
              <a:ext uri="{FF2B5EF4-FFF2-40B4-BE49-F238E27FC236}">
                <a16:creationId xmlns:a16="http://schemas.microsoft.com/office/drawing/2014/main" id="{97A6CFDF-5876-4F65-B974-7AADDBE396E9}"/>
              </a:ext>
            </a:extLst>
          </p:cNvPr>
          <p:cNvGraphicFramePr>
            <a:graphicFrameLocks noGrp="1"/>
          </p:cNvGraphicFramePr>
          <p:nvPr>
            <p:extLst>
              <p:ext uri="{D42A27DB-BD31-4B8C-83A1-F6EECF244321}">
                <p14:modId xmlns:p14="http://schemas.microsoft.com/office/powerpoint/2010/main" val="2241461443"/>
              </p:ext>
            </p:extLst>
          </p:nvPr>
        </p:nvGraphicFramePr>
        <p:xfrm>
          <a:off x="428101" y="5051032"/>
          <a:ext cx="7776080" cy="1360743"/>
        </p:xfrm>
        <a:graphic>
          <a:graphicData uri="http://schemas.openxmlformats.org/drawingml/2006/table">
            <a:tbl>
              <a:tblPr firstRow="1" bandRow="1">
                <a:tableStyleId>{5940675A-B579-460E-94D1-54222C63F5DA}</a:tableStyleId>
              </a:tblPr>
              <a:tblGrid>
                <a:gridCol w="832355">
                  <a:extLst>
                    <a:ext uri="{9D8B030D-6E8A-4147-A177-3AD203B41FA5}">
                      <a16:colId xmlns:a16="http://schemas.microsoft.com/office/drawing/2014/main" val="3891056443"/>
                    </a:ext>
                  </a:extLst>
                </a:gridCol>
                <a:gridCol w="933450">
                  <a:extLst>
                    <a:ext uri="{9D8B030D-6E8A-4147-A177-3AD203B41FA5}">
                      <a16:colId xmlns:a16="http://schemas.microsoft.com/office/drawing/2014/main" val="1724739366"/>
                    </a:ext>
                  </a:extLst>
                </a:gridCol>
                <a:gridCol w="1743075">
                  <a:extLst>
                    <a:ext uri="{9D8B030D-6E8A-4147-A177-3AD203B41FA5}">
                      <a16:colId xmlns:a16="http://schemas.microsoft.com/office/drawing/2014/main" val="4110749813"/>
                    </a:ext>
                  </a:extLst>
                </a:gridCol>
                <a:gridCol w="723900">
                  <a:extLst>
                    <a:ext uri="{9D8B030D-6E8A-4147-A177-3AD203B41FA5}">
                      <a16:colId xmlns:a16="http://schemas.microsoft.com/office/drawing/2014/main" val="1315252582"/>
                    </a:ext>
                  </a:extLst>
                </a:gridCol>
                <a:gridCol w="1009650">
                  <a:extLst>
                    <a:ext uri="{9D8B030D-6E8A-4147-A177-3AD203B41FA5}">
                      <a16:colId xmlns:a16="http://schemas.microsoft.com/office/drawing/2014/main" val="3338634995"/>
                    </a:ext>
                  </a:extLst>
                </a:gridCol>
                <a:gridCol w="1771650">
                  <a:extLst>
                    <a:ext uri="{9D8B030D-6E8A-4147-A177-3AD203B41FA5}">
                      <a16:colId xmlns:a16="http://schemas.microsoft.com/office/drawing/2014/main" val="878678114"/>
                    </a:ext>
                  </a:extLst>
                </a:gridCol>
                <a:gridCol w="762000">
                  <a:extLst>
                    <a:ext uri="{9D8B030D-6E8A-4147-A177-3AD203B41FA5}">
                      <a16:colId xmlns:a16="http://schemas.microsoft.com/office/drawing/2014/main" val="3675739391"/>
                    </a:ext>
                  </a:extLst>
                </a:gridCol>
              </a:tblGrid>
              <a:tr h="224405">
                <a:tc rowSpan="2">
                  <a:txBody>
                    <a:bodyPr/>
                    <a:lstStyle/>
                    <a:p>
                      <a:pPr latinLnBrk="1"/>
                      <a:endParaRPr lang="ko-KR" altLang="en-US" sz="1000" dirty="0">
                        <a:latin typeface="Arial" panose="020B0604020202020204" pitchFamily="34" charset="0"/>
                        <a:cs typeface="Arial" panose="020B0604020202020204" pitchFamily="34" charset="0"/>
                      </a:endParaRPr>
                    </a:p>
                  </a:txBody>
                  <a:tcPr/>
                </a:tc>
                <a:tc gridSpan="3">
                  <a:txBody>
                    <a:bodyPr/>
                    <a:lstStyle/>
                    <a:p>
                      <a:pPr algn="ctr" latinLnBrk="1"/>
                      <a:r>
                        <a:rPr lang="en-US" altLang="ko-KR" sz="1000" dirty="0">
                          <a:latin typeface="Arial" panose="020B0604020202020204" pitchFamily="34" charset="0"/>
                          <a:cs typeface="Arial" panose="020B0604020202020204" pitchFamily="34" charset="0"/>
                        </a:rPr>
                        <a:t>First year</a:t>
                      </a:r>
                      <a:endParaRPr lang="ko-KR" altLang="en-US" sz="1000" dirty="0">
                        <a:latin typeface="Arial" panose="020B0604020202020204" pitchFamily="34" charset="0"/>
                        <a:cs typeface="Arial" panose="020B0604020202020204" pitchFamily="34" charset="0"/>
                      </a:endParaRPr>
                    </a:p>
                  </a:txBody>
                  <a:tcPr/>
                </a:tc>
                <a:tc hMerge="1">
                  <a:txBody>
                    <a:bodyPr/>
                    <a:lstStyle/>
                    <a:p>
                      <a:pPr latinLnBrk="1"/>
                      <a:endParaRPr lang="ko-KR" altLang="en-US" sz="1000" dirty="0">
                        <a:latin typeface="Arial" panose="020B0604020202020204" pitchFamily="34" charset="0"/>
                        <a:cs typeface="Arial" panose="020B0604020202020204" pitchFamily="34" charset="0"/>
                      </a:endParaRPr>
                    </a:p>
                  </a:txBody>
                  <a:tcPr/>
                </a:tc>
                <a:tc hMerge="1">
                  <a:txBody>
                    <a:bodyPr/>
                    <a:lstStyle/>
                    <a:p>
                      <a:pPr latinLnBrk="1"/>
                      <a:endParaRPr lang="ko-KR" altLang="en-US" sz="1000" dirty="0">
                        <a:latin typeface="Arial" panose="020B0604020202020204" pitchFamily="34" charset="0"/>
                        <a:cs typeface="Arial" panose="020B0604020202020204" pitchFamily="34" charset="0"/>
                      </a:endParaRPr>
                    </a:p>
                  </a:txBody>
                  <a:tcPr/>
                </a:tc>
                <a:tc gridSpan="3">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000" dirty="0">
                          <a:latin typeface="Arial" panose="020B0604020202020204" pitchFamily="34" charset="0"/>
                          <a:cs typeface="Arial" panose="020B0604020202020204" pitchFamily="34" charset="0"/>
                        </a:rPr>
                        <a:t>Second year</a:t>
                      </a:r>
                      <a:endParaRPr lang="ko-KR" altLang="en-US" sz="1000" dirty="0">
                        <a:latin typeface="Arial" panose="020B0604020202020204" pitchFamily="34" charset="0"/>
                        <a:cs typeface="Arial" panose="020B0604020202020204" pitchFamily="34" charset="0"/>
                      </a:endParaRPr>
                    </a:p>
                  </a:txBody>
                  <a:tcPr/>
                </a:tc>
                <a:tc hMerge="1">
                  <a:txBody>
                    <a:bodyPr/>
                    <a:lstStyle/>
                    <a:p>
                      <a:pPr latinLnBrk="1"/>
                      <a:endParaRPr lang="ko-KR" altLang="en-US" sz="1000" dirty="0">
                        <a:latin typeface="Arial" panose="020B0604020202020204" pitchFamily="34" charset="0"/>
                        <a:cs typeface="Arial" panose="020B0604020202020204" pitchFamily="34" charset="0"/>
                      </a:endParaRPr>
                    </a:p>
                  </a:txBody>
                  <a:tcPr/>
                </a:tc>
                <a:tc hMerge="1">
                  <a:txBody>
                    <a:bodyPr/>
                    <a:lstStyle/>
                    <a:p>
                      <a:pPr latinLnBrk="1"/>
                      <a:endParaRPr lang="ko-KR" alt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63063682"/>
                  </a:ext>
                </a:extLst>
              </a:tr>
              <a:tr h="224405">
                <a:tc vMerge="1">
                  <a:txBody>
                    <a:bodyPr/>
                    <a:lstStyle/>
                    <a:p>
                      <a:pPr latinLnBrk="1"/>
                      <a:endParaRPr lang="ko-KR" altLang="en-US"/>
                    </a:p>
                  </a:txBody>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ko-KR" altLang="en-US" sz="1000" dirty="0">
                          <a:latin typeface="Arial" panose="020B0604020202020204" pitchFamily="34" charset="0"/>
                          <a:cs typeface="Arial" panose="020B0604020202020204" pitchFamily="34" charset="0"/>
                        </a:rPr>
                        <a:t>∆ </a:t>
                      </a:r>
                      <a:r>
                        <a:rPr lang="en-US" altLang="ko-KR" sz="1000" dirty="0">
                          <a:latin typeface="Arial" panose="020B0604020202020204" pitchFamily="34" charset="0"/>
                          <a:cs typeface="Arial" panose="020B0604020202020204" pitchFamily="34" charset="0"/>
                        </a:rPr>
                        <a:t>FVC (ml)</a:t>
                      </a:r>
                      <a:endParaRPr lang="ko-KR" altLang="en-US" sz="1000" dirty="0">
                        <a:latin typeface="Arial" panose="020B0604020202020204" pitchFamily="34" charset="0"/>
                        <a:cs typeface="Arial" panose="020B0604020202020204" pitchFamily="34" charset="0"/>
                      </a:endParaRPr>
                    </a:p>
                  </a:txBody>
                  <a:tcPr/>
                </a:tc>
                <a:tc>
                  <a:txBody>
                    <a:bodyPr/>
                    <a:lstStyle/>
                    <a:p>
                      <a:pPr algn="ctr" latinLnBrk="1"/>
                      <a:r>
                        <a:rPr lang="en-US" altLang="ko-KR" sz="1000" dirty="0">
                          <a:latin typeface="Arial" panose="020B0604020202020204" pitchFamily="34" charset="0"/>
                          <a:cs typeface="Arial" panose="020B0604020202020204" pitchFamily="34" charset="0"/>
                        </a:rPr>
                        <a:t>Difference from control (ml)</a:t>
                      </a:r>
                      <a:endParaRPr lang="ko-KR" altLang="en-US" sz="100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000" dirty="0">
                          <a:latin typeface="Arial" panose="020B0604020202020204" pitchFamily="34" charset="0"/>
                          <a:cs typeface="Arial" panose="020B0604020202020204" pitchFamily="34" charset="0"/>
                        </a:rPr>
                        <a:t>P-value</a:t>
                      </a:r>
                      <a:endParaRPr lang="ko-KR" altLang="en-US" sz="100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ko-KR" altLang="en-US" sz="1000" dirty="0">
                          <a:latin typeface="Arial" panose="020B0604020202020204" pitchFamily="34" charset="0"/>
                          <a:cs typeface="Arial" panose="020B0604020202020204" pitchFamily="34" charset="0"/>
                        </a:rPr>
                        <a:t>∆</a:t>
                      </a:r>
                      <a:r>
                        <a:rPr lang="en-US" altLang="ko-KR" sz="1000" dirty="0">
                          <a:latin typeface="Arial" panose="020B0604020202020204" pitchFamily="34" charset="0"/>
                          <a:cs typeface="Arial" panose="020B0604020202020204" pitchFamily="34" charset="0"/>
                        </a:rPr>
                        <a:t> FVC (ml)</a:t>
                      </a:r>
                      <a:endParaRPr lang="ko-KR" altLang="en-US" sz="100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000" dirty="0">
                          <a:latin typeface="Arial" panose="020B0604020202020204" pitchFamily="34" charset="0"/>
                          <a:cs typeface="Arial" panose="020B0604020202020204" pitchFamily="34" charset="0"/>
                        </a:rPr>
                        <a:t>Difference from control (ml)</a:t>
                      </a:r>
                      <a:endParaRPr lang="ko-KR" altLang="en-US" sz="100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000" dirty="0">
                          <a:latin typeface="Arial" panose="020B0604020202020204" pitchFamily="34" charset="0"/>
                          <a:cs typeface="Arial" panose="020B0604020202020204" pitchFamily="34" charset="0"/>
                        </a:rPr>
                        <a:t>P-value</a:t>
                      </a:r>
                      <a:endParaRPr lang="ko-KR" alt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63070517"/>
                  </a:ext>
                </a:extLst>
              </a:tr>
              <a:tr h="296725">
                <a:tc>
                  <a:txBody>
                    <a:bodyPr/>
                    <a:lstStyle/>
                    <a:p>
                      <a:pPr latinLnBrk="1"/>
                      <a:r>
                        <a:rPr lang="en-US" altLang="ko-KR" sz="1000" dirty="0">
                          <a:latin typeface="Arial" panose="020B0604020202020204" pitchFamily="34" charset="0"/>
                          <a:cs typeface="Arial" panose="020B0604020202020204" pitchFamily="34" charset="0"/>
                        </a:rPr>
                        <a:t>Control</a:t>
                      </a:r>
                      <a:endParaRPr lang="ko-KR" altLang="en-US" sz="1000" dirty="0">
                        <a:latin typeface="Arial" panose="020B0604020202020204" pitchFamily="34" charset="0"/>
                        <a:cs typeface="Arial" panose="020B0604020202020204" pitchFamily="34" charset="0"/>
                      </a:endParaRPr>
                    </a:p>
                  </a:txBody>
                  <a:tcPr/>
                </a:tc>
                <a:tc>
                  <a:txBody>
                    <a:bodyPr/>
                    <a:lstStyle/>
                    <a:p>
                      <a:pPr algn="ctr" latinLnBrk="1"/>
                      <a:r>
                        <a:rPr lang="en-US" altLang="ko-KR" sz="1000" dirty="0">
                          <a:latin typeface="Arial" panose="020B0604020202020204" pitchFamily="34" charset="0"/>
                          <a:cs typeface="Arial" panose="020B0604020202020204" pitchFamily="34" charset="0"/>
                        </a:rPr>
                        <a:t>200.7±28.2</a:t>
                      </a:r>
                      <a:endParaRPr lang="ko-KR" altLang="en-US" sz="100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lang="ko-KR" altLang="en-US" sz="100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lang="ko-KR" altLang="en-US" sz="100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000" dirty="0">
                          <a:latin typeface="Arial" panose="020B0604020202020204" pitchFamily="34" charset="0"/>
                          <a:cs typeface="Arial" panose="020B0604020202020204" pitchFamily="34" charset="0"/>
                        </a:rPr>
                        <a:t>27.2±45.3</a:t>
                      </a:r>
                      <a:endParaRPr lang="ko-KR" altLang="en-US" sz="1000" dirty="0">
                        <a:latin typeface="Arial" panose="020B0604020202020204" pitchFamily="34" charset="0"/>
                        <a:cs typeface="Arial" panose="020B0604020202020204" pitchFamily="34" charset="0"/>
                      </a:endParaRPr>
                    </a:p>
                  </a:txBody>
                  <a:tcPr/>
                </a:tc>
                <a:tc>
                  <a:txBody>
                    <a:bodyPr/>
                    <a:lstStyle/>
                    <a:p>
                      <a:pPr algn="ctr" latinLnBrk="1"/>
                      <a:endParaRPr lang="ko-KR" altLang="en-US" sz="1000" dirty="0">
                        <a:latin typeface="Arial" panose="020B0604020202020204" pitchFamily="34" charset="0"/>
                        <a:cs typeface="Arial" panose="020B0604020202020204" pitchFamily="34" charset="0"/>
                      </a:endParaRPr>
                    </a:p>
                  </a:txBody>
                  <a:tcPr/>
                </a:tc>
                <a:tc>
                  <a:txBody>
                    <a:bodyPr/>
                    <a:lstStyle/>
                    <a:p>
                      <a:pPr algn="ctr" latinLnBrk="1"/>
                      <a:endParaRPr lang="ko-KR" alt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79331116"/>
                  </a:ext>
                </a:extLst>
              </a:tr>
              <a:tr h="279613">
                <a:tc>
                  <a:txBody>
                    <a:bodyPr/>
                    <a:lstStyle/>
                    <a:p>
                      <a:pPr latinLnBrk="1"/>
                      <a:r>
                        <a:rPr lang="en-US" altLang="ko-KR" sz="1000" dirty="0">
                          <a:latin typeface="Arial" panose="020B0604020202020204" pitchFamily="34" charset="0"/>
                          <a:cs typeface="Arial" panose="020B0604020202020204" pitchFamily="34" charset="0"/>
                        </a:rPr>
                        <a:t>&lt; 1200 mg</a:t>
                      </a:r>
                      <a:endParaRPr lang="ko-KR" altLang="en-US" sz="1000" dirty="0">
                        <a:latin typeface="Arial" panose="020B0604020202020204" pitchFamily="34" charset="0"/>
                        <a:cs typeface="Arial" panose="020B0604020202020204" pitchFamily="34" charset="0"/>
                      </a:endParaRPr>
                    </a:p>
                  </a:txBody>
                  <a:tcPr/>
                </a:tc>
                <a:tc>
                  <a:txBody>
                    <a:bodyPr/>
                    <a:lstStyle/>
                    <a:p>
                      <a:pPr algn="ctr" latinLnBrk="1"/>
                      <a:r>
                        <a:rPr lang="en-US" altLang="ko-KR" sz="1000" dirty="0">
                          <a:latin typeface="Arial" panose="020B0604020202020204" pitchFamily="34" charset="0"/>
                          <a:cs typeface="Arial" panose="020B0604020202020204" pitchFamily="34" charset="0"/>
                        </a:rPr>
                        <a:t>88.4±31.4</a:t>
                      </a:r>
                      <a:endParaRPr lang="ko-KR" altLang="en-US" sz="100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000" dirty="0">
                          <a:latin typeface="Arial" panose="020B0604020202020204" pitchFamily="34" charset="0"/>
                          <a:cs typeface="Arial" panose="020B0604020202020204" pitchFamily="34" charset="0"/>
                        </a:rPr>
                        <a:t>112.4±42.2</a:t>
                      </a:r>
                      <a:endParaRPr lang="ko-KR" altLang="en-US" sz="100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000" dirty="0">
                          <a:latin typeface="Arial" panose="020B0604020202020204" pitchFamily="34" charset="0"/>
                          <a:cs typeface="Arial" panose="020B0604020202020204" pitchFamily="34" charset="0"/>
                        </a:rPr>
                        <a:t>0.026</a:t>
                      </a:r>
                      <a:endParaRPr lang="ko-KR" altLang="en-US" sz="100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000" dirty="0">
                          <a:latin typeface="Arial" panose="020B0604020202020204" pitchFamily="34" charset="0"/>
                          <a:cs typeface="Arial" panose="020B0604020202020204" pitchFamily="34" charset="0"/>
                        </a:rPr>
                        <a:t>76.6±10.8</a:t>
                      </a:r>
                      <a:endParaRPr lang="ko-KR" altLang="en-US" sz="1000" dirty="0">
                        <a:latin typeface="Arial" panose="020B0604020202020204" pitchFamily="34" charset="0"/>
                        <a:cs typeface="Arial" panose="020B0604020202020204" pitchFamily="34" charset="0"/>
                      </a:endParaRPr>
                    </a:p>
                  </a:txBody>
                  <a:tcPr/>
                </a:tc>
                <a:tc>
                  <a:txBody>
                    <a:bodyPr/>
                    <a:lstStyle/>
                    <a:p>
                      <a:pPr algn="ctr" latinLnBrk="1"/>
                      <a:r>
                        <a:rPr lang="en-US" altLang="ko-KR" sz="1000" dirty="0">
                          <a:latin typeface="Arial" panose="020B0604020202020204" pitchFamily="34" charset="0"/>
                          <a:cs typeface="Arial" panose="020B0604020202020204" pitchFamily="34" charset="0"/>
                        </a:rPr>
                        <a:t>40.5±60.1</a:t>
                      </a:r>
                      <a:endParaRPr lang="ko-KR" altLang="en-US" sz="1000" dirty="0">
                        <a:latin typeface="Arial" panose="020B0604020202020204" pitchFamily="34" charset="0"/>
                        <a:cs typeface="Arial" panose="020B0604020202020204" pitchFamily="34" charset="0"/>
                      </a:endParaRPr>
                    </a:p>
                  </a:txBody>
                  <a:tcPr/>
                </a:tc>
                <a:tc>
                  <a:txBody>
                    <a:bodyPr/>
                    <a:lstStyle/>
                    <a:p>
                      <a:pPr algn="ctr" latinLnBrk="1"/>
                      <a:r>
                        <a:rPr lang="en-US" altLang="ko-KR" sz="1000" dirty="0">
                          <a:latin typeface="Arial" panose="020B0604020202020204" pitchFamily="34" charset="0"/>
                          <a:cs typeface="Arial" panose="020B0604020202020204" pitchFamily="34" charset="0"/>
                        </a:rPr>
                        <a:t>0.503</a:t>
                      </a:r>
                      <a:endParaRPr lang="ko-KR" alt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54133708"/>
                  </a:ext>
                </a:extLst>
              </a:tr>
              <a:tr h="296725">
                <a:tc>
                  <a:txBody>
                    <a:bodyPr/>
                    <a:lstStyle/>
                    <a:p>
                      <a:pPr latinLnBrk="1"/>
                      <a:r>
                        <a:rPr lang="en-US" altLang="ko-KR" sz="1000" dirty="0">
                          <a:latin typeface="Arial" panose="020B0604020202020204" pitchFamily="34" charset="0"/>
                          <a:cs typeface="Arial" panose="020B0604020202020204" pitchFamily="34" charset="0"/>
                        </a:rPr>
                        <a:t>≥ 1200 mg</a:t>
                      </a:r>
                      <a:endParaRPr lang="ko-KR" altLang="en-US" sz="1000" dirty="0">
                        <a:latin typeface="Arial" panose="020B0604020202020204" pitchFamily="34" charset="0"/>
                        <a:cs typeface="Arial" panose="020B0604020202020204" pitchFamily="34" charset="0"/>
                      </a:endParaRPr>
                    </a:p>
                  </a:txBody>
                  <a:tcPr/>
                </a:tc>
                <a:tc>
                  <a:txBody>
                    <a:bodyPr/>
                    <a:lstStyle/>
                    <a:p>
                      <a:pPr algn="ctr" latinLnBrk="1"/>
                      <a:r>
                        <a:rPr lang="en-US" altLang="ko-KR" sz="1000" dirty="0">
                          <a:latin typeface="Arial" panose="020B0604020202020204" pitchFamily="34" charset="0"/>
                          <a:cs typeface="Arial" panose="020B0604020202020204" pitchFamily="34" charset="0"/>
                        </a:rPr>
                        <a:t>94.7±35.3</a:t>
                      </a:r>
                      <a:endParaRPr lang="ko-KR" altLang="en-US" sz="100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000" dirty="0">
                          <a:latin typeface="Arial" panose="020B0604020202020204" pitchFamily="34" charset="0"/>
                          <a:cs typeface="Arial" panose="020B0604020202020204" pitchFamily="34" charset="0"/>
                        </a:rPr>
                        <a:t>106.0±45.2</a:t>
                      </a:r>
                      <a:endParaRPr lang="ko-KR" altLang="en-US" sz="100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000" dirty="0">
                          <a:latin typeface="Arial" panose="020B0604020202020204" pitchFamily="34" charset="0"/>
                          <a:cs typeface="Arial" panose="020B0604020202020204" pitchFamily="34" charset="0"/>
                        </a:rPr>
                        <a:t>0.047</a:t>
                      </a:r>
                      <a:endParaRPr lang="ko-KR" altLang="en-US" sz="100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000" dirty="0">
                          <a:latin typeface="Arial" panose="020B0604020202020204" pitchFamily="34" charset="0"/>
                          <a:cs typeface="Arial" panose="020B0604020202020204" pitchFamily="34" charset="0"/>
                        </a:rPr>
                        <a:t>63.5±44.8</a:t>
                      </a:r>
                      <a:endParaRPr lang="ko-KR" altLang="en-US" sz="1000" dirty="0">
                        <a:latin typeface="Arial" panose="020B0604020202020204" pitchFamily="34" charset="0"/>
                        <a:cs typeface="Arial" panose="020B0604020202020204" pitchFamily="34" charset="0"/>
                      </a:endParaRPr>
                    </a:p>
                  </a:txBody>
                  <a:tcPr/>
                </a:tc>
                <a:tc>
                  <a:txBody>
                    <a:bodyPr/>
                    <a:lstStyle/>
                    <a:p>
                      <a:pPr algn="ctr" latinLnBrk="1"/>
                      <a:r>
                        <a:rPr lang="en-US" altLang="ko-KR" sz="1000" dirty="0">
                          <a:latin typeface="Arial" panose="020B0604020202020204" pitchFamily="34" charset="0"/>
                          <a:cs typeface="Arial" panose="020B0604020202020204" pitchFamily="34" charset="0"/>
                        </a:rPr>
                        <a:t>36.4±63.7</a:t>
                      </a:r>
                      <a:endParaRPr lang="ko-KR" altLang="en-US" sz="1000" dirty="0">
                        <a:latin typeface="Arial" panose="020B0604020202020204" pitchFamily="34" charset="0"/>
                        <a:cs typeface="Arial" panose="020B0604020202020204" pitchFamily="34" charset="0"/>
                      </a:endParaRPr>
                    </a:p>
                  </a:txBody>
                  <a:tcPr/>
                </a:tc>
                <a:tc>
                  <a:txBody>
                    <a:bodyPr/>
                    <a:lstStyle/>
                    <a:p>
                      <a:pPr algn="ctr" latinLnBrk="1"/>
                      <a:r>
                        <a:rPr lang="en-US" altLang="ko-KR" sz="1000" dirty="0">
                          <a:latin typeface="Arial" panose="020B0604020202020204" pitchFamily="34" charset="0"/>
                          <a:cs typeface="Arial" panose="020B0604020202020204" pitchFamily="34" charset="0"/>
                        </a:rPr>
                        <a:t>0.568</a:t>
                      </a:r>
                      <a:endParaRPr lang="ko-KR" alt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86675098"/>
                  </a:ext>
                </a:extLst>
              </a:tr>
            </a:tbl>
          </a:graphicData>
        </a:graphic>
      </p:graphicFrame>
      <p:sp>
        <p:nvSpPr>
          <p:cNvPr id="2" name="TextBox 1">
            <a:extLst>
              <a:ext uri="{FF2B5EF4-FFF2-40B4-BE49-F238E27FC236}">
                <a16:creationId xmlns:a16="http://schemas.microsoft.com/office/drawing/2014/main" id="{D03EEFBD-6C55-4B20-AF6E-5AC77E4F839E}"/>
              </a:ext>
            </a:extLst>
          </p:cNvPr>
          <p:cNvSpPr txBox="1"/>
          <p:nvPr/>
        </p:nvSpPr>
        <p:spPr>
          <a:xfrm>
            <a:off x="175097" y="145915"/>
            <a:ext cx="1892242" cy="276999"/>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2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Supplementary fig</a:t>
            </a:r>
            <a:r>
              <a:rPr lang="en-US" altLang="ko-KR" sz="1200" dirty="0" err="1">
                <a:solidFill>
                  <a:prstClr val="black"/>
                </a:solidFill>
                <a:latin typeface="Arial" panose="020B0604020202020204" pitchFamily="34" charset="0"/>
                <a:ea typeface="맑은 고딕" panose="020B0503020000020004" pitchFamily="50" charset="-127"/>
                <a:cs typeface="Arial" panose="020B0604020202020204" pitchFamily="34" charset="0"/>
              </a:rPr>
              <a:t>ure</a:t>
            </a:r>
            <a:r>
              <a:rPr lang="ko-KR" altLang="en-US" sz="1200" dirty="0">
                <a:solidFill>
                  <a:prstClr val="black"/>
                </a:solidFill>
                <a:latin typeface="Arial" panose="020B0604020202020204" pitchFamily="34" charset="0"/>
                <a:ea typeface="맑은 고딕" panose="020B0503020000020004" pitchFamily="50" charset="-127"/>
                <a:cs typeface="Arial" panose="020B0604020202020204" pitchFamily="34" charset="0"/>
              </a:rPr>
              <a:t> </a:t>
            </a:r>
            <a:r>
              <a:rPr kumimoji="0" lang="en-US" altLang="ko-KR" sz="12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1</a:t>
            </a:r>
            <a:endParaRPr kumimoji="0" lang="ko-KR" altLang="en-US" sz="12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3" name="TextBox 2">
            <a:extLst>
              <a:ext uri="{FF2B5EF4-FFF2-40B4-BE49-F238E27FC236}">
                <a16:creationId xmlns:a16="http://schemas.microsoft.com/office/drawing/2014/main" id="{E2141036-1DB9-4F55-A5B6-32E9BFC98EF9}"/>
              </a:ext>
            </a:extLst>
          </p:cNvPr>
          <p:cNvSpPr txBox="1"/>
          <p:nvPr/>
        </p:nvSpPr>
        <p:spPr>
          <a:xfrm>
            <a:off x="428101" y="6439517"/>
            <a:ext cx="2903359" cy="246221"/>
          </a:xfrm>
          <a:prstGeom prst="rect">
            <a:avLst/>
          </a:prstGeom>
          <a:noFill/>
        </p:spPr>
        <p:txBody>
          <a:bodyPr wrap="none" rtlCol="0">
            <a:spAutoFit/>
          </a:bodyPr>
          <a:lstStyle/>
          <a:p>
            <a:r>
              <a:rPr lang="en-US" altLang="ko-KR" sz="1000" dirty="0">
                <a:solidFill>
                  <a:srgbClr val="212121"/>
                </a:solidFill>
                <a:effectLst/>
                <a:latin typeface="Arial" panose="020B0604020202020204" pitchFamily="34" charset="0"/>
                <a:ea typeface="맑은 고딕" panose="020B0503020000020004" pitchFamily="50" charset="-127"/>
                <a:cs typeface="Arial" panose="020B0604020202020204" pitchFamily="34" charset="0"/>
              </a:rPr>
              <a:t>Values are</a:t>
            </a:r>
            <a:r>
              <a:rPr lang="en-US" altLang="ko-KR" sz="1000" kern="0" dirty="0">
                <a:solidFill>
                  <a:srgbClr val="000000"/>
                </a:solidFill>
                <a:effectLst/>
                <a:latin typeface="Arial" panose="020B0604020202020204" pitchFamily="34" charset="0"/>
                <a:ea typeface="맑은 고딕" panose="020B0503020000020004" pitchFamily="50" charset="-127"/>
                <a:cs typeface="Arial" panose="020B0604020202020204" pitchFamily="34" charset="0"/>
              </a:rPr>
              <a:t> expressed as mean ± standard error</a:t>
            </a:r>
            <a:endParaRPr lang="ko-KR" alt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17836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0" name="직선 연결선 99">
            <a:extLst>
              <a:ext uri="{FF2B5EF4-FFF2-40B4-BE49-F238E27FC236}">
                <a16:creationId xmlns:a16="http://schemas.microsoft.com/office/drawing/2014/main" id="{6C8ABD24-598D-4173-972A-2DA8BC2D65C3}"/>
              </a:ext>
            </a:extLst>
          </p:cNvPr>
          <p:cNvCxnSpPr>
            <a:cxnSpLocks/>
          </p:cNvCxnSpPr>
          <p:nvPr/>
        </p:nvCxnSpPr>
        <p:spPr>
          <a:xfrm flipH="1">
            <a:off x="4707768" y="4874663"/>
            <a:ext cx="6005" cy="9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9" name="그룹 128">
            <a:extLst>
              <a:ext uri="{FF2B5EF4-FFF2-40B4-BE49-F238E27FC236}">
                <a16:creationId xmlns:a16="http://schemas.microsoft.com/office/drawing/2014/main" id="{BC5300A4-D784-44E3-B08E-97ACFAA99114}"/>
              </a:ext>
            </a:extLst>
          </p:cNvPr>
          <p:cNvGrpSpPr/>
          <p:nvPr/>
        </p:nvGrpSpPr>
        <p:grpSpPr>
          <a:xfrm>
            <a:off x="5833855" y="614953"/>
            <a:ext cx="6358145" cy="5235635"/>
            <a:chOff x="5822913" y="614953"/>
            <a:chExt cx="6358145" cy="5235635"/>
          </a:xfrm>
        </p:grpSpPr>
        <p:graphicFrame>
          <p:nvGraphicFramePr>
            <p:cNvPr id="127" name="차트 126">
              <a:extLst>
                <a:ext uri="{FF2B5EF4-FFF2-40B4-BE49-F238E27FC236}">
                  <a16:creationId xmlns:a16="http://schemas.microsoft.com/office/drawing/2014/main" id="{BD658234-453A-42C6-ABDB-EF1438DA8933}"/>
                </a:ext>
              </a:extLst>
            </p:cNvPr>
            <p:cNvGraphicFramePr/>
            <p:nvPr>
              <p:extLst>
                <p:ext uri="{D42A27DB-BD31-4B8C-83A1-F6EECF244321}">
                  <p14:modId xmlns:p14="http://schemas.microsoft.com/office/powerpoint/2010/main" val="4170122487"/>
                </p:ext>
              </p:extLst>
            </p:nvPr>
          </p:nvGraphicFramePr>
          <p:xfrm>
            <a:off x="6022193" y="614953"/>
            <a:ext cx="6158865" cy="5235635"/>
          </p:xfrm>
          <a:graphic>
            <a:graphicData uri="http://schemas.openxmlformats.org/drawingml/2006/chart">
              <c:chart xmlns:c="http://schemas.openxmlformats.org/drawingml/2006/chart" xmlns:r="http://schemas.openxmlformats.org/officeDocument/2006/relationships" r:id="rId2"/>
            </a:graphicData>
          </a:graphic>
        </p:graphicFrame>
        <p:sp>
          <p:nvSpPr>
            <p:cNvPr id="128" name="직사각형 127">
              <a:extLst>
                <a:ext uri="{FF2B5EF4-FFF2-40B4-BE49-F238E27FC236}">
                  <a16:creationId xmlns:a16="http://schemas.microsoft.com/office/drawing/2014/main" id="{6FE0A4E2-CF4E-49BE-BC1D-4A5FC5B05602}"/>
                </a:ext>
              </a:extLst>
            </p:cNvPr>
            <p:cNvSpPr/>
            <p:nvPr/>
          </p:nvSpPr>
          <p:spPr>
            <a:xfrm rot="16200000">
              <a:off x="4939338" y="3029067"/>
              <a:ext cx="2044149" cy="276999"/>
            </a:xfrm>
            <a:prstGeom prst="rect">
              <a:avLst/>
            </a:prstGeom>
          </p:spPr>
          <p:txBody>
            <a:bodyPr wrap="none">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en-US" altLang="ko-KR" sz="12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Functional vital capacity (L)</a:t>
              </a:r>
              <a:endParaRPr kumimoji="0" lang="ko-KR" altLang="en-US" sz="12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grpSp>
      <p:sp>
        <p:nvSpPr>
          <p:cNvPr id="133" name="TextBox 132">
            <a:extLst>
              <a:ext uri="{FF2B5EF4-FFF2-40B4-BE49-F238E27FC236}">
                <a16:creationId xmlns:a16="http://schemas.microsoft.com/office/drawing/2014/main" id="{B4B5E3AC-0190-46C1-AF15-041D491A0F3E}"/>
              </a:ext>
            </a:extLst>
          </p:cNvPr>
          <p:cNvSpPr txBox="1"/>
          <p:nvPr/>
        </p:nvSpPr>
        <p:spPr>
          <a:xfrm>
            <a:off x="5872267" y="462737"/>
            <a:ext cx="299851"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1"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b</a:t>
            </a:r>
            <a:endParaRPr kumimoji="0" lang="ko-KR" altLang="en-US" sz="1000" b="1"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134" name="TextBox 133">
            <a:extLst>
              <a:ext uri="{FF2B5EF4-FFF2-40B4-BE49-F238E27FC236}">
                <a16:creationId xmlns:a16="http://schemas.microsoft.com/office/drawing/2014/main" id="{03DE85DB-8582-4946-BB83-4661B627C02A}"/>
              </a:ext>
            </a:extLst>
          </p:cNvPr>
          <p:cNvSpPr txBox="1"/>
          <p:nvPr/>
        </p:nvSpPr>
        <p:spPr>
          <a:xfrm>
            <a:off x="140188" y="322842"/>
            <a:ext cx="299851"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1"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a</a:t>
            </a:r>
            <a:endParaRPr kumimoji="0" lang="ko-KR" altLang="en-US" sz="1000" b="1"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cxnSp>
        <p:nvCxnSpPr>
          <p:cNvPr id="5" name="직선 연결선 4">
            <a:extLst>
              <a:ext uri="{FF2B5EF4-FFF2-40B4-BE49-F238E27FC236}">
                <a16:creationId xmlns:a16="http://schemas.microsoft.com/office/drawing/2014/main" id="{A2570980-A3FA-49C0-A1DA-B306E920201D}"/>
              </a:ext>
            </a:extLst>
          </p:cNvPr>
          <p:cNvCxnSpPr/>
          <p:nvPr/>
        </p:nvCxnSpPr>
        <p:spPr>
          <a:xfrm>
            <a:off x="11157626" y="3592058"/>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직선 연결선 8">
            <a:extLst>
              <a:ext uri="{FF2B5EF4-FFF2-40B4-BE49-F238E27FC236}">
                <a16:creationId xmlns:a16="http://schemas.microsoft.com/office/drawing/2014/main" id="{FB2DB15B-927E-47AE-AD8A-DBA54DB3EB92}"/>
              </a:ext>
            </a:extLst>
          </p:cNvPr>
          <p:cNvCxnSpPr/>
          <p:nvPr/>
        </p:nvCxnSpPr>
        <p:spPr>
          <a:xfrm>
            <a:off x="11293813" y="3592058"/>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1" name="그룹 10">
            <a:extLst>
              <a:ext uri="{FF2B5EF4-FFF2-40B4-BE49-F238E27FC236}">
                <a16:creationId xmlns:a16="http://schemas.microsoft.com/office/drawing/2014/main" id="{C3E95D87-D2C5-4394-9F17-3024E65FFCF0}"/>
              </a:ext>
            </a:extLst>
          </p:cNvPr>
          <p:cNvGrpSpPr/>
          <p:nvPr/>
        </p:nvGrpSpPr>
        <p:grpSpPr>
          <a:xfrm>
            <a:off x="610128" y="853360"/>
            <a:ext cx="5024785" cy="4758820"/>
            <a:chOff x="610128" y="853360"/>
            <a:chExt cx="5024785" cy="4758820"/>
          </a:xfrm>
        </p:grpSpPr>
        <p:grpSp>
          <p:nvGrpSpPr>
            <p:cNvPr id="126" name="그룹 125">
              <a:extLst>
                <a:ext uri="{FF2B5EF4-FFF2-40B4-BE49-F238E27FC236}">
                  <a16:creationId xmlns:a16="http://schemas.microsoft.com/office/drawing/2014/main" id="{D6B1D37F-B77D-4D09-A0F4-49D7B25A293D}"/>
                </a:ext>
              </a:extLst>
            </p:cNvPr>
            <p:cNvGrpSpPr/>
            <p:nvPr/>
          </p:nvGrpSpPr>
          <p:grpSpPr>
            <a:xfrm>
              <a:off x="610128" y="853360"/>
              <a:ext cx="5024785" cy="4758820"/>
              <a:chOff x="770422" y="863564"/>
              <a:chExt cx="5024785" cy="4758820"/>
            </a:xfrm>
          </p:grpSpPr>
          <p:grpSp>
            <p:nvGrpSpPr>
              <p:cNvPr id="124" name="그룹 123">
                <a:extLst>
                  <a:ext uri="{FF2B5EF4-FFF2-40B4-BE49-F238E27FC236}">
                    <a16:creationId xmlns:a16="http://schemas.microsoft.com/office/drawing/2014/main" id="{790D4A4B-8C4D-4D33-868F-5B63F5119436}"/>
                  </a:ext>
                </a:extLst>
              </p:cNvPr>
              <p:cNvGrpSpPr/>
              <p:nvPr/>
            </p:nvGrpSpPr>
            <p:grpSpPr>
              <a:xfrm>
                <a:off x="1114053" y="863564"/>
                <a:ext cx="4681154" cy="4758820"/>
                <a:chOff x="276092" y="723179"/>
                <a:chExt cx="4681154" cy="4758820"/>
              </a:xfrm>
            </p:grpSpPr>
            <p:grpSp>
              <p:nvGrpSpPr>
                <p:cNvPr id="123" name="그룹 122">
                  <a:extLst>
                    <a:ext uri="{FF2B5EF4-FFF2-40B4-BE49-F238E27FC236}">
                      <a16:creationId xmlns:a16="http://schemas.microsoft.com/office/drawing/2014/main" id="{C5AD5541-B919-4713-8F50-BA7B9355BDEB}"/>
                    </a:ext>
                  </a:extLst>
                </p:cNvPr>
                <p:cNvGrpSpPr/>
                <p:nvPr/>
              </p:nvGrpSpPr>
              <p:grpSpPr>
                <a:xfrm>
                  <a:off x="276092" y="723179"/>
                  <a:ext cx="4681154" cy="4758820"/>
                  <a:chOff x="272452" y="726172"/>
                  <a:chExt cx="4681154" cy="4758820"/>
                </a:xfrm>
              </p:grpSpPr>
              <p:pic>
                <p:nvPicPr>
                  <p:cNvPr id="98" name="그림 97">
                    <a:extLst>
                      <a:ext uri="{FF2B5EF4-FFF2-40B4-BE49-F238E27FC236}">
                        <a16:creationId xmlns:a16="http://schemas.microsoft.com/office/drawing/2014/main" id="{ABD7BAB5-2802-4871-8B4F-6BA20C9AB3D5}"/>
                      </a:ext>
                    </a:extLst>
                  </p:cNvPr>
                  <p:cNvPicPr>
                    <a:picLocks noChangeAspect="1"/>
                  </p:cNvPicPr>
                  <p:nvPr/>
                </p:nvPicPr>
                <p:blipFill rotWithShape="1">
                  <a:blip r:embed="rId3" cstate="print"/>
                  <a:srcRect l="110"/>
                  <a:stretch/>
                </p:blipFill>
                <p:spPr>
                  <a:xfrm>
                    <a:off x="623312" y="913905"/>
                    <a:ext cx="4155723" cy="3973106"/>
                  </a:xfrm>
                  <a:prstGeom prst="rect">
                    <a:avLst/>
                  </a:prstGeom>
                </p:spPr>
              </p:pic>
              <p:grpSp>
                <p:nvGrpSpPr>
                  <p:cNvPr id="122" name="그룹 121">
                    <a:extLst>
                      <a:ext uri="{FF2B5EF4-FFF2-40B4-BE49-F238E27FC236}">
                        <a16:creationId xmlns:a16="http://schemas.microsoft.com/office/drawing/2014/main" id="{55C2A0A4-FFCD-448C-85C5-A40D0F9FC18B}"/>
                      </a:ext>
                    </a:extLst>
                  </p:cNvPr>
                  <p:cNvGrpSpPr/>
                  <p:nvPr/>
                </p:nvGrpSpPr>
                <p:grpSpPr>
                  <a:xfrm>
                    <a:off x="272452" y="726172"/>
                    <a:ext cx="4681154" cy="4758820"/>
                    <a:chOff x="272452" y="726172"/>
                    <a:chExt cx="4681154" cy="4758820"/>
                  </a:xfrm>
                </p:grpSpPr>
                <p:sp>
                  <p:nvSpPr>
                    <p:cNvPr id="86" name="TextBox 85">
                      <a:extLst>
                        <a:ext uri="{FF2B5EF4-FFF2-40B4-BE49-F238E27FC236}">
                          <a16:creationId xmlns:a16="http://schemas.microsoft.com/office/drawing/2014/main" id="{97A124C7-3A4A-4E69-B5DC-E8B3A7B5B07B}"/>
                        </a:ext>
                      </a:extLst>
                    </p:cNvPr>
                    <p:cNvSpPr txBox="1"/>
                    <p:nvPr/>
                  </p:nvSpPr>
                  <p:spPr>
                    <a:xfrm>
                      <a:off x="428149" y="4951981"/>
                      <a:ext cx="449990"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200</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87" name="TextBox 86">
                      <a:extLst>
                        <a:ext uri="{FF2B5EF4-FFF2-40B4-BE49-F238E27FC236}">
                          <a16:creationId xmlns:a16="http://schemas.microsoft.com/office/drawing/2014/main" id="{C65D4449-1A6A-442C-9ADF-A3CFEF965433}"/>
                        </a:ext>
                      </a:extLst>
                    </p:cNvPr>
                    <p:cNvSpPr txBox="1"/>
                    <p:nvPr/>
                  </p:nvSpPr>
                  <p:spPr>
                    <a:xfrm>
                      <a:off x="847025" y="4958592"/>
                      <a:ext cx="449990"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300</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88" name="TextBox 87">
                      <a:extLst>
                        <a:ext uri="{FF2B5EF4-FFF2-40B4-BE49-F238E27FC236}">
                          <a16:creationId xmlns:a16="http://schemas.microsoft.com/office/drawing/2014/main" id="{683AD2C2-352F-49C7-8410-3B7C462703D4}"/>
                        </a:ext>
                      </a:extLst>
                    </p:cNvPr>
                    <p:cNvSpPr txBox="1"/>
                    <p:nvPr/>
                  </p:nvSpPr>
                  <p:spPr>
                    <a:xfrm>
                      <a:off x="1242706" y="4958593"/>
                      <a:ext cx="449990"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400</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89" name="TextBox 88">
                      <a:extLst>
                        <a:ext uri="{FF2B5EF4-FFF2-40B4-BE49-F238E27FC236}">
                          <a16:creationId xmlns:a16="http://schemas.microsoft.com/office/drawing/2014/main" id="{84712A52-4590-4EDE-82D8-2EB1620A882E}"/>
                        </a:ext>
                      </a:extLst>
                    </p:cNvPr>
                    <p:cNvSpPr txBox="1"/>
                    <p:nvPr/>
                  </p:nvSpPr>
                  <p:spPr>
                    <a:xfrm>
                      <a:off x="1673963" y="4961794"/>
                      <a:ext cx="449990"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500</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90" name="TextBox 89">
                      <a:extLst>
                        <a:ext uri="{FF2B5EF4-FFF2-40B4-BE49-F238E27FC236}">
                          <a16:creationId xmlns:a16="http://schemas.microsoft.com/office/drawing/2014/main" id="{04048D8B-F73C-430E-A265-35511A17CA1F}"/>
                        </a:ext>
                      </a:extLst>
                    </p:cNvPr>
                    <p:cNvSpPr txBox="1"/>
                    <p:nvPr/>
                  </p:nvSpPr>
                  <p:spPr>
                    <a:xfrm>
                      <a:off x="2081779" y="4950304"/>
                      <a:ext cx="512804"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600</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91" name="TextBox 90">
                      <a:extLst>
                        <a:ext uri="{FF2B5EF4-FFF2-40B4-BE49-F238E27FC236}">
                          <a16:creationId xmlns:a16="http://schemas.microsoft.com/office/drawing/2014/main" id="{8AC79BB1-6191-4885-A38A-84E78A12B7FC}"/>
                        </a:ext>
                      </a:extLst>
                    </p:cNvPr>
                    <p:cNvSpPr txBox="1"/>
                    <p:nvPr/>
                  </p:nvSpPr>
                  <p:spPr>
                    <a:xfrm>
                      <a:off x="2879727" y="4970873"/>
                      <a:ext cx="449990"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800</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92" name="TextBox 91">
                      <a:extLst>
                        <a:ext uri="{FF2B5EF4-FFF2-40B4-BE49-F238E27FC236}">
                          <a16:creationId xmlns:a16="http://schemas.microsoft.com/office/drawing/2014/main" id="{E242A4F2-264E-4560-962B-9D0BBBB9A214}"/>
                        </a:ext>
                      </a:extLst>
                    </p:cNvPr>
                    <p:cNvSpPr txBox="1"/>
                    <p:nvPr/>
                  </p:nvSpPr>
                  <p:spPr>
                    <a:xfrm>
                      <a:off x="2452287" y="4960487"/>
                      <a:ext cx="449990"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700</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93" name="TextBox 92">
                      <a:extLst>
                        <a:ext uri="{FF2B5EF4-FFF2-40B4-BE49-F238E27FC236}">
                          <a16:creationId xmlns:a16="http://schemas.microsoft.com/office/drawing/2014/main" id="{5DFBF857-72EA-42F7-8835-E5FCAA849FA0}"/>
                        </a:ext>
                      </a:extLst>
                    </p:cNvPr>
                    <p:cNvSpPr txBox="1"/>
                    <p:nvPr/>
                  </p:nvSpPr>
                  <p:spPr>
                    <a:xfrm>
                      <a:off x="3262949" y="4965255"/>
                      <a:ext cx="449990"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900</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94" name="TextBox 93">
                      <a:extLst>
                        <a:ext uri="{FF2B5EF4-FFF2-40B4-BE49-F238E27FC236}">
                          <a16:creationId xmlns:a16="http://schemas.microsoft.com/office/drawing/2014/main" id="{47D025C9-BFC5-4DE6-8A76-621436C5AA82}"/>
                        </a:ext>
                      </a:extLst>
                    </p:cNvPr>
                    <p:cNvSpPr txBox="1"/>
                    <p:nvPr/>
                  </p:nvSpPr>
                  <p:spPr>
                    <a:xfrm>
                      <a:off x="3695819" y="4965255"/>
                      <a:ext cx="518703"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1000</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95" name="TextBox 94">
                      <a:extLst>
                        <a:ext uri="{FF2B5EF4-FFF2-40B4-BE49-F238E27FC236}">
                          <a16:creationId xmlns:a16="http://schemas.microsoft.com/office/drawing/2014/main" id="{9481CCCA-4736-4DE9-9767-D745CCD043FF}"/>
                        </a:ext>
                      </a:extLst>
                    </p:cNvPr>
                    <p:cNvSpPr txBox="1"/>
                    <p:nvPr/>
                  </p:nvSpPr>
                  <p:spPr>
                    <a:xfrm>
                      <a:off x="4091334" y="4967772"/>
                      <a:ext cx="466140"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1100</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104" name="TextBox 103">
                      <a:extLst>
                        <a:ext uri="{FF2B5EF4-FFF2-40B4-BE49-F238E27FC236}">
                          <a16:creationId xmlns:a16="http://schemas.microsoft.com/office/drawing/2014/main" id="{EC296E1D-075E-4557-B27D-1938E9BDD0AE}"/>
                        </a:ext>
                      </a:extLst>
                    </p:cNvPr>
                    <p:cNvSpPr txBox="1"/>
                    <p:nvPr/>
                  </p:nvSpPr>
                  <p:spPr>
                    <a:xfrm>
                      <a:off x="4487466" y="4968959"/>
                      <a:ext cx="466140"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1200</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105" name="TextBox 104">
                      <a:extLst>
                        <a:ext uri="{FF2B5EF4-FFF2-40B4-BE49-F238E27FC236}">
                          <a16:creationId xmlns:a16="http://schemas.microsoft.com/office/drawing/2014/main" id="{CD079118-54A3-4AC6-AB1D-DAEBE1E539CE}"/>
                        </a:ext>
                      </a:extLst>
                    </p:cNvPr>
                    <p:cNvSpPr txBox="1"/>
                    <p:nvPr/>
                  </p:nvSpPr>
                  <p:spPr>
                    <a:xfrm>
                      <a:off x="1234518" y="5207993"/>
                      <a:ext cx="2825857" cy="276999"/>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200" b="0" i="0" u="none" strike="noStrike" kern="1200" cap="none" spc="0" normalizeH="0" baseline="0" noProof="0" dirty="0" err="1">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BSA</a:t>
                      </a:r>
                      <a:r>
                        <a:rPr kumimoji="0" lang="en-US" altLang="ko-KR" sz="12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-adjusted pirfenidone dose (mg/m</a:t>
                      </a:r>
                      <a:r>
                        <a:rPr kumimoji="0" lang="en-US" altLang="ko-KR" sz="1200" b="0" i="0" u="none" strike="noStrike" kern="1200" cap="none" spc="0" normalizeH="0" baseline="3000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2</a:t>
                      </a:r>
                      <a:r>
                        <a:rPr kumimoji="0" lang="en-US" altLang="ko-KR" sz="12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a:t>
                      </a:r>
                      <a:endParaRPr kumimoji="0" lang="ko-KR" altLang="en-US" sz="12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106" name="TextBox 105">
                      <a:extLst>
                        <a:ext uri="{FF2B5EF4-FFF2-40B4-BE49-F238E27FC236}">
                          <a16:creationId xmlns:a16="http://schemas.microsoft.com/office/drawing/2014/main" id="{69F029CC-DAE2-498D-BCB2-8D5C1EB291E7}"/>
                        </a:ext>
                      </a:extLst>
                    </p:cNvPr>
                    <p:cNvSpPr txBox="1"/>
                    <p:nvPr/>
                  </p:nvSpPr>
                  <p:spPr>
                    <a:xfrm rot="16200000">
                      <a:off x="287892" y="4721788"/>
                      <a:ext cx="302353"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0</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107" name="TextBox 106">
                      <a:extLst>
                        <a:ext uri="{FF2B5EF4-FFF2-40B4-BE49-F238E27FC236}">
                          <a16:creationId xmlns:a16="http://schemas.microsoft.com/office/drawing/2014/main" id="{90C3F612-FA29-4184-BECB-69518BDB1BD3}"/>
                        </a:ext>
                      </a:extLst>
                    </p:cNvPr>
                    <p:cNvSpPr txBox="1"/>
                    <p:nvPr/>
                  </p:nvSpPr>
                  <p:spPr>
                    <a:xfrm rot="16200000">
                      <a:off x="268999" y="4062317"/>
                      <a:ext cx="302353"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5</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108" name="TextBox 107">
                      <a:extLst>
                        <a:ext uri="{FF2B5EF4-FFF2-40B4-BE49-F238E27FC236}">
                          <a16:creationId xmlns:a16="http://schemas.microsoft.com/office/drawing/2014/main" id="{D0F3DAF6-EA4C-488C-8CD0-1FA12134C2F1}"/>
                        </a:ext>
                      </a:extLst>
                    </p:cNvPr>
                    <p:cNvSpPr txBox="1"/>
                    <p:nvPr/>
                  </p:nvSpPr>
                  <p:spPr>
                    <a:xfrm rot="16200000">
                      <a:off x="191506" y="3313258"/>
                      <a:ext cx="408114"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10</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109" name="TextBox 108">
                      <a:extLst>
                        <a:ext uri="{FF2B5EF4-FFF2-40B4-BE49-F238E27FC236}">
                          <a16:creationId xmlns:a16="http://schemas.microsoft.com/office/drawing/2014/main" id="{FEDCC0A7-DB62-4A77-9D2B-4660524BC7E1}"/>
                        </a:ext>
                      </a:extLst>
                    </p:cNvPr>
                    <p:cNvSpPr txBox="1"/>
                    <p:nvPr/>
                  </p:nvSpPr>
                  <p:spPr>
                    <a:xfrm rot="16200000">
                      <a:off x="220807" y="2622549"/>
                      <a:ext cx="357522"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15</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110" name="TextBox 109">
                      <a:extLst>
                        <a:ext uri="{FF2B5EF4-FFF2-40B4-BE49-F238E27FC236}">
                          <a16:creationId xmlns:a16="http://schemas.microsoft.com/office/drawing/2014/main" id="{21D082BF-E238-4E10-91C1-5444D1FE823A}"/>
                        </a:ext>
                      </a:extLst>
                    </p:cNvPr>
                    <p:cNvSpPr txBox="1"/>
                    <p:nvPr/>
                  </p:nvSpPr>
                  <p:spPr>
                    <a:xfrm rot="16200000">
                      <a:off x="223989" y="1905264"/>
                      <a:ext cx="388027"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20</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111" name="TextBox 110">
                      <a:extLst>
                        <a:ext uri="{FF2B5EF4-FFF2-40B4-BE49-F238E27FC236}">
                          <a16:creationId xmlns:a16="http://schemas.microsoft.com/office/drawing/2014/main" id="{34012169-7BFD-488E-9327-28A7882C9DF4}"/>
                        </a:ext>
                      </a:extLst>
                    </p:cNvPr>
                    <p:cNvSpPr txBox="1"/>
                    <p:nvPr/>
                  </p:nvSpPr>
                  <p:spPr>
                    <a:xfrm rot="16200000">
                      <a:off x="206331" y="1306034"/>
                      <a:ext cx="408115"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25</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112" name="TextBox 111">
                      <a:extLst>
                        <a:ext uri="{FF2B5EF4-FFF2-40B4-BE49-F238E27FC236}">
                          <a16:creationId xmlns:a16="http://schemas.microsoft.com/office/drawing/2014/main" id="{34B7CF49-A330-46D3-ABD2-3617F9BD16F2}"/>
                        </a:ext>
                      </a:extLst>
                    </p:cNvPr>
                    <p:cNvSpPr txBox="1"/>
                    <p:nvPr/>
                  </p:nvSpPr>
                  <p:spPr>
                    <a:xfrm>
                      <a:off x="2713567" y="726172"/>
                      <a:ext cx="391155"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28</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113" name="TextBox 112">
                      <a:extLst>
                        <a:ext uri="{FF2B5EF4-FFF2-40B4-BE49-F238E27FC236}">
                          <a16:creationId xmlns:a16="http://schemas.microsoft.com/office/drawing/2014/main" id="{48685D50-C948-4656-BAD0-876CBEA314AD}"/>
                        </a:ext>
                      </a:extLst>
                    </p:cNvPr>
                    <p:cNvSpPr txBox="1"/>
                    <p:nvPr/>
                  </p:nvSpPr>
                  <p:spPr>
                    <a:xfrm>
                      <a:off x="704766" y="4203969"/>
                      <a:ext cx="315964"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3</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114" name="TextBox 113">
                      <a:extLst>
                        <a:ext uri="{FF2B5EF4-FFF2-40B4-BE49-F238E27FC236}">
                          <a16:creationId xmlns:a16="http://schemas.microsoft.com/office/drawing/2014/main" id="{A8469260-E146-43F3-B574-5E1362661026}"/>
                        </a:ext>
                      </a:extLst>
                    </p:cNvPr>
                    <p:cNvSpPr txBox="1"/>
                    <p:nvPr/>
                  </p:nvSpPr>
                  <p:spPr>
                    <a:xfrm>
                      <a:off x="1504251" y="2954952"/>
                      <a:ext cx="391155"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12</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115" name="TextBox 114">
                      <a:extLst>
                        <a:ext uri="{FF2B5EF4-FFF2-40B4-BE49-F238E27FC236}">
                          <a16:creationId xmlns:a16="http://schemas.microsoft.com/office/drawing/2014/main" id="{45BF1E34-9804-48B4-8EC2-389C153051AD}"/>
                        </a:ext>
                      </a:extLst>
                    </p:cNvPr>
                    <p:cNvSpPr txBox="1"/>
                    <p:nvPr/>
                  </p:nvSpPr>
                  <p:spPr>
                    <a:xfrm>
                      <a:off x="1101437" y="2393011"/>
                      <a:ext cx="391155"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16</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116" name="TextBox 115">
                      <a:extLst>
                        <a:ext uri="{FF2B5EF4-FFF2-40B4-BE49-F238E27FC236}">
                          <a16:creationId xmlns:a16="http://schemas.microsoft.com/office/drawing/2014/main" id="{34B4B8E4-7280-4602-B4C8-637570F72F1A}"/>
                        </a:ext>
                      </a:extLst>
                    </p:cNvPr>
                    <p:cNvSpPr txBox="1"/>
                    <p:nvPr/>
                  </p:nvSpPr>
                  <p:spPr>
                    <a:xfrm>
                      <a:off x="1863169" y="1574545"/>
                      <a:ext cx="391155"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22</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117" name="TextBox 116">
                      <a:extLst>
                        <a:ext uri="{FF2B5EF4-FFF2-40B4-BE49-F238E27FC236}">
                          <a16:creationId xmlns:a16="http://schemas.microsoft.com/office/drawing/2014/main" id="{5A8F4C23-5631-43A6-99E2-55BC1176DC16}"/>
                        </a:ext>
                      </a:extLst>
                    </p:cNvPr>
                    <p:cNvSpPr txBox="1"/>
                    <p:nvPr/>
                  </p:nvSpPr>
                  <p:spPr>
                    <a:xfrm>
                      <a:off x="2320401" y="1697655"/>
                      <a:ext cx="391155"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21</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118" name="TextBox 117">
                      <a:extLst>
                        <a:ext uri="{FF2B5EF4-FFF2-40B4-BE49-F238E27FC236}">
                          <a16:creationId xmlns:a16="http://schemas.microsoft.com/office/drawing/2014/main" id="{7AFB217F-5A7D-4402-ADDD-09ED73F02C4B}"/>
                        </a:ext>
                      </a:extLst>
                    </p:cNvPr>
                    <p:cNvSpPr txBox="1"/>
                    <p:nvPr/>
                  </p:nvSpPr>
                  <p:spPr>
                    <a:xfrm>
                      <a:off x="3115096" y="2126730"/>
                      <a:ext cx="391155"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18</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119" name="TextBox 118">
                      <a:extLst>
                        <a:ext uri="{FF2B5EF4-FFF2-40B4-BE49-F238E27FC236}">
                          <a16:creationId xmlns:a16="http://schemas.microsoft.com/office/drawing/2014/main" id="{05451510-7377-43F2-8013-807C7A50B7F5}"/>
                        </a:ext>
                      </a:extLst>
                    </p:cNvPr>
                    <p:cNvSpPr txBox="1"/>
                    <p:nvPr/>
                  </p:nvSpPr>
                  <p:spPr>
                    <a:xfrm>
                      <a:off x="3530559" y="2544111"/>
                      <a:ext cx="391155"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15</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120" name="TextBox 119">
                      <a:extLst>
                        <a:ext uri="{FF2B5EF4-FFF2-40B4-BE49-F238E27FC236}">
                          <a16:creationId xmlns:a16="http://schemas.microsoft.com/office/drawing/2014/main" id="{8DB9FD78-5DC5-44B2-BC48-A0ECF3734950}"/>
                        </a:ext>
                      </a:extLst>
                    </p:cNvPr>
                    <p:cNvSpPr txBox="1"/>
                    <p:nvPr/>
                  </p:nvSpPr>
                  <p:spPr>
                    <a:xfrm>
                      <a:off x="3971731" y="3785650"/>
                      <a:ext cx="391155" cy="246221"/>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6</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121" name="TextBox 120">
                      <a:extLst>
                        <a:ext uri="{FF2B5EF4-FFF2-40B4-BE49-F238E27FC236}">
                          <a16:creationId xmlns:a16="http://schemas.microsoft.com/office/drawing/2014/main" id="{2A54396F-3A77-4ABC-B381-FE5899995601}"/>
                        </a:ext>
                      </a:extLst>
                    </p:cNvPr>
                    <p:cNvSpPr txBox="1"/>
                    <p:nvPr/>
                  </p:nvSpPr>
                  <p:spPr>
                    <a:xfrm>
                      <a:off x="4310223" y="4463347"/>
                      <a:ext cx="391155" cy="246221"/>
                    </a:xfrm>
                    <a:prstGeom prst="rect">
                      <a:avLst/>
                    </a:prstGeom>
                    <a:noFill/>
                  </p:spPr>
                  <p:txBody>
                    <a:bodyPr wrap="square" rtlCol="0">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en-US" altLang="ko-KR"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1</a:t>
                      </a:r>
                      <a:endParaRPr kumimoji="0" lang="ko-KR" altLang="en-US" sz="10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grpSp>
            </p:grpSp>
            <p:grpSp>
              <p:nvGrpSpPr>
                <p:cNvPr id="85" name="그룹 84">
                  <a:extLst>
                    <a:ext uri="{FF2B5EF4-FFF2-40B4-BE49-F238E27FC236}">
                      <a16:creationId xmlns:a16="http://schemas.microsoft.com/office/drawing/2014/main" id="{66DA0C11-084F-40FB-A338-9DB625309D50}"/>
                    </a:ext>
                  </a:extLst>
                </p:cNvPr>
                <p:cNvGrpSpPr/>
                <p:nvPr/>
              </p:nvGrpSpPr>
              <p:grpSpPr>
                <a:xfrm>
                  <a:off x="535246" y="1439608"/>
                  <a:ext cx="4194509" cy="3523130"/>
                  <a:chOff x="834877" y="1762822"/>
                  <a:chExt cx="4194509" cy="3523130"/>
                </a:xfrm>
              </p:grpSpPr>
              <p:cxnSp>
                <p:nvCxnSpPr>
                  <p:cNvPr id="77" name="직선 연결선 76">
                    <a:extLst>
                      <a:ext uri="{FF2B5EF4-FFF2-40B4-BE49-F238E27FC236}">
                        <a16:creationId xmlns:a16="http://schemas.microsoft.com/office/drawing/2014/main" id="{13A0FA72-34C4-41EF-984A-22EDCE9FE97A}"/>
                      </a:ext>
                    </a:extLst>
                  </p:cNvPr>
                  <p:cNvCxnSpPr>
                    <a:cxnSpLocks/>
                  </p:cNvCxnSpPr>
                  <p:nvPr/>
                </p:nvCxnSpPr>
                <p:spPr>
                  <a:xfrm>
                    <a:off x="843425" y="1765780"/>
                    <a:ext cx="9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4" name="그룹 83">
                    <a:extLst>
                      <a:ext uri="{FF2B5EF4-FFF2-40B4-BE49-F238E27FC236}">
                        <a16:creationId xmlns:a16="http://schemas.microsoft.com/office/drawing/2014/main" id="{25F85218-3C1F-4DA5-8FE8-BFA2E0513714}"/>
                      </a:ext>
                    </a:extLst>
                  </p:cNvPr>
                  <p:cNvGrpSpPr/>
                  <p:nvPr/>
                </p:nvGrpSpPr>
                <p:grpSpPr>
                  <a:xfrm>
                    <a:off x="834877" y="1762822"/>
                    <a:ext cx="4194509" cy="3523130"/>
                    <a:chOff x="834877" y="1762822"/>
                    <a:chExt cx="4194509" cy="3523130"/>
                  </a:xfrm>
                </p:grpSpPr>
                <p:grpSp>
                  <p:nvGrpSpPr>
                    <p:cNvPr id="83" name="그룹 82">
                      <a:extLst>
                        <a:ext uri="{FF2B5EF4-FFF2-40B4-BE49-F238E27FC236}">
                          <a16:creationId xmlns:a16="http://schemas.microsoft.com/office/drawing/2014/main" id="{4178EDCB-093C-42D3-B0C1-B27D134D91D7}"/>
                        </a:ext>
                      </a:extLst>
                    </p:cNvPr>
                    <p:cNvGrpSpPr/>
                    <p:nvPr/>
                  </p:nvGrpSpPr>
                  <p:grpSpPr>
                    <a:xfrm>
                      <a:off x="834877" y="2383116"/>
                      <a:ext cx="4194509" cy="2811664"/>
                      <a:chOff x="834877" y="2383116"/>
                      <a:chExt cx="4194509" cy="2811664"/>
                    </a:xfrm>
                  </p:grpSpPr>
                  <p:cxnSp>
                    <p:nvCxnSpPr>
                      <p:cNvPr id="57" name="직선 연결선 56">
                        <a:extLst>
                          <a:ext uri="{FF2B5EF4-FFF2-40B4-BE49-F238E27FC236}">
                            <a16:creationId xmlns:a16="http://schemas.microsoft.com/office/drawing/2014/main" id="{8F995AF6-E402-43C6-A0F8-86294B33B738}"/>
                          </a:ext>
                        </a:extLst>
                      </p:cNvPr>
                      <p:cNvCxnSpPr>
                        <a:cxnSpLocks/>
                      </p:cNvCxnSpPr>
                      <p:nvPr/>
                    </p:nvCxnSpPr>
                    <p:spPr>
                      <a:xfrm flipV="1">
                        <a:off x="834877" y="5192515"/>
                        <a:ext cx="4194509" cy="226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직선 연결선 74">
                        <a:extLst>
                          <a:ext uri="{FF2B5EF4-FFF2-40B4-BE49-F238E27FC236}">
                            <a16:creationId xmlns:a16="http://schemas.microsoft.com/office/drawing/2014/main" id="{7DBF0592-7099-4627-AF7B-46E40101944D}"/>
                          </a:ext>
                        </a:extLst>
                      </p:cNvPr>
                      <p:cNvCxnSpPr/>
                      <p:nvPr/>
                    </p:nvCxnSpPr>
                    <p:spPr>
                      <a:xfrm>
                        <a:off x="836177" y="4514094"/>
                        <a:ext cx="9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직선 연결선 75">
                        <a:extLst>
                          <a:ext uri="{FF2B5EF4-FFF2-40B4-BE49-F238E27FC236}">
                            <a16:creationId xmlns:a16="http://schemas.microsoft.com/office/drawing/2014/main" id="{64929C50-FF2B-4116-B9ED-D907A4E51CA2}"/>
                          </a:ext>
                        </a:extLst>
                      </p:cNvPr>
                      <p:cNvCxnSpPr/>
                      <p:nvPr/>
                    </p:nvCxnSpPr>
                    <p:spPr>
                      <a:xfrm>
                        <a:off x="834877" y="3774887"/>
                        <a:ext cx="9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직선 연결선 77">
                        <a:extLst>
                          <a:ext uri="{FF2B5EF4-FFF2-40B4-BE49-F238E27FC236}">
                            <a16:creationId xmlns:a16="http://schemas.microsoft.com/office/drawing/2014/main" id="{0B23D0D1-9107-43F0-8421-38FCB33BE111}"/>
                          </a:ext>
                        </a:extLst>
                      </p:cNvPr>
                      <p:cNvCxnSpPr/>
                      <p:nvPr/>
                    </p:nvCxnSpPr>
                    <p:spPr>
                      <a:xfrm>
                        <a:off x="843425" y="2383116"/>
                        <a:ext cx="9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직선 연결선 78">
                        <a:extLst>
                          <a:ext uri="{FF2B5EF4-FFF2-40B4-BE49-F238E27FC236}">
                            <a16:creationId xmlns:a16="http://schemas.microsoft.com/office/drawing/2014/main" id="{B537BE60-9645-49F5-9BCC-AEBABBDE0077}"/>
                          </a:ext>
                        </a:extLst>
                      </p:cNvPr>
                      <p:cNvCxnSpPr/>
                      <p:nvPr/>
                    </p:nvCxnSpPr>
                    <p:spPr>
                      <a:xfrm>
                        <a:off x="836177" y="3091014"/>
                        <a:ext cx="9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 name="직선 연결선 2">
                      <a:extLst>
                        <a:ext uri="{FF2B5EF4-FFF2-40B4-BE49-F238E27FC236}">
                          <a16:creationId xmlns:a16="http://schemas.microsoft.com/office/drawing/2014/main" id="{89F703AC-B6EA-4331-82B6-47DF7F5CF9BA}"/>
                        </a:ext>
                      </a:extLst>
                    </p:cNvPr>
                    <p:cNvCxnSpPr>
                      <a:cxnSpLocks/>
                    </p:cNvCxnSpPr>
                    <p:nvPr/>
                  </p:nvCxnSpPr>
                  <p:spPr>
                    <a:xfrm flipV="1">
                      <a:off x="924877" y="1762822"/>
                      <a:ext cx="0" cy="352313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grpSp>
          <p:sp>
            <p:nvSpPr>
              <p:cNvPr id="125" name="TextBox 124">
                <a:extLst>
                  <a:ext uri="{FF2B5EF4-FFF2-40B4-BE49-F238E27FC236}">
                    <a16:creationId xmlns:a16="http://schemas.microsoft.com/office/drawing/2014/main" id="{A2DF75B8-C718-4393-90C5-EF8A9DABCD81}"/>
                  </a:ext>
                </a:extLst>
              </p:cNvPr>
              <p:cNvSpPr txBox="1"/>
              <p:nvPr/>
            </p:nvSpPr>
            <p:spPr>
              <a:xfrm rot="16200000">
                <a:off x="118890" y="3094739"/>
                <a:ext cx="1579127" cy="276064"/>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2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Number of patients</a:t>
                </a:r>
                <a:endParaRPr kumimoji="0" lang="ko-KR" altLang="en-US" sz="12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grpSp>
        <p:cxnSp>
          <p:nvCxnSpPr>
            <p:cNvPr id="70" name="직선 연결선 69">
              <a:extLst>
                <a:ext uri="{FF2B5EF4-FFF2-40B4-BE49-F238E27FC236}">
                  <a16:creationId xmlns:a16="http://schemas.microsoft.com/office/drawing/2014/main" id="{5C0E514E-6CA2-4E71-8A08-641E1B00EB2F}"/>
                </a:ext>
              </a:extLst>
            </p:cNvPr>
            <p:cNvCxnSpPr/>
            <p:nvPr/>
          </p:nvCxnSpPr>
          <p:spPr>
            <a:xfrm>
              <a:off x="1723623" y="5006272"/>
              <a:ext cx="0" cy="72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직선 연결선 72">
              <a:extLst>
                <a:ext uri="{FF2B5EF4-FFF2-40B4-BE49-F238E27FC236}">
                  <a16:creationId xmlns:a16="http://schemas.microsoft.com/office/drawing/2014/main" id="{FE8AF2C4-7063-47EF-A44F-95648C980985}"/>
                </a:ext>
              </a:extLst>
            </p:cNvPr>
            <p:cNvCxnSpPr/>
            <p:nvPr/>
          </p:nvCxnSpPr>
          <p:spPr>
            <a:xfrm>
              <a:off x="2135103" y="4997583"/>
              <a:ext cx="0" cy="72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직선 연결선 73">
              <a:extLst>
                <a:ext uri="{FF2B5EF4-FFF2-40B4-BE49-F238E27FC236}">
                  <a16:creationId xmlns:a16="http://schemas.microsoft.com/office/drawing/2014/main" id="{2A99EA35-7F66-44A4-BE39-449AFA2CE940}"/>
                </a:ext>
              </a:extLst>
            </p:cNvPr>
            <p:cNvCxnSpPr/>
            <p:nvPr/>
          </p:nvCxnSpPr>
          <p:spPr>
            <a:xfrm>
              <a:off x="2546983" y="4993604"/>
              <a:ext cx="0" cy="72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직선 연결선 79">
              <a:extLst>
                <a:ext uri="{FF2B5EF4-FFF2-40B4-BE49-F238E27FC236}">
                  <a16:creationId xmlns:a16="http://schemas.microsoft.com/office/drawing/2014/main" id="{E23C077D-2D24-4A02-A1E7-814062F1B81C}"/>
                </a:ext>
              </a:extLst>
            </p:cNvPr>
            <p:cNvCxnSpPr/>
            <p:nvPr/>
          </p:nvCxnSpPr>
          <p:spPr>
            <a:xfrm>
              <a:off x="2954881" y="4989963"/>
              <a:ext cx="0" cy="72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직선 연결선 80">
              <a:extLst>
                <a:ext uri="{FF2B5EF4-FFF2-40B4-BE49-F238E27FC236}">
                  <a16:creationId xmlns:a16="http://schemas.microsoft.com/office/drawing/2014/main" id="{CE3E8577-41E5-4A4A-BAF7-62705BE7AC80}"/>
                </a:ext>
              </a:extLst>
            </p:cNvPr>
            <p:cNvCxnSpPr/>
            <p:nvPr/>
          </p:nvCxnSpPr>
          <p:spPr>
            <a:xfrm>
              <a:off x="3362127" y="4997987"/>
              <a:ext cx="0" cy="72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직선 연결선 81">
              <a:extLst>
                <a:ext uri="{FF2B5EF4-FFF2-40B4-BE49-F238E27FC236}">
                  <a16:creationId xmlns:a16="http://schemas.microsoft.com/office/drawing/2014/main" id="{2B2CD49C-5B98-449F-A73A-31F3B5CF5E4B}"/>
                </a:ext>
              </a:extLst>
            </p:cNvPr>
            <p:cNvCxnSpPr/>
            <p:nvPr/>
          </p:nvCxnSpPr>
          <p:spPr>
            <a:xfrm>
              <a:off x="3768430" y="4993604"/>
              <a:ext cx="0" cy="72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직선 연결선 95">
              <a:extLst>
                <a:ext uri="{FF2B5EF4-FFF2-40B4-BE49-F238E27FC236}">
                  <a16:creationId xmlns:a16="http://schemas.microsoft.com/office/drawing/2014/main" id="{186536F8-9DB0-449E-A231-D3F11A1BC8EA}"/>
                </a:ext>
              </a:extLst>
            </p:cNvPr>
            <p:cNvCxnSpPr/>
            <p:nvPr/>
          </p:nvCxnSpPr>
          <p:spPr>
            <a:xfrm>
              <a:off x="4183893" y="4990367"/>
              <a:ext cx="0" cy="72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직선 연결선 96">
              <a:extLst>
                <a:ext uri="{FF2B5EF4-FFF2-40B4-BE49-F238E27FC236}">
                  <a16:creationId xmlns:a16="http://schemas.microsoft.com/office/drawing/2014/main" id="{FFC4A106-B67E-4ED2-8FA3-032365FF5011}"/>
                </a:ext>
              </a:extLst>
            </p:cNvPr>
            <p:cNvCxnSpPr/>
            <p:nvPr/>
          </p:nvCxnSpPr>
          <p:spPr>
            <a:xfrm>
              <a:off x="4595401" y="4989963"/>
              <a:ext cx="0" cy="72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직선 연결선 98">
              <a:extLst>
                <a:ext uri="{FF2B5EF4-FFF2-40B4-BE49-F238E27FC236}">
                  <a16:creationId xmlns:a16="http://schemas.microsoft.com/office/drawing/2014/main" id="{D3C591CD-ACAD-448F-B966-AB9141355CC7}"/>
                </a:ext>
              </a:extLst>
            </p:cNvPr>
            <p:cNvCxnSpPr/>
            <p:nvPr/>
          </p:nvCxnSpPr>
          <p:spPr>
            <a:xfrm>
              <a:off x="4990853" y="4997987"/>
              <a:ext cx="0" cy="72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직선 연결선 100">
              <a:extLst>
                <a:ext uri="{FF2B5EF4-FFF2-40B4-BE49-F238E27FC236}">
                  <a16:creationId xmlns:a16="http://schemas.microsoft.com/office/drawing/2014/main" id="{1E0D5062-DAB8-4ED3-82A0-85C4DD60FAE7}"/>
                </a:ext>
              </a:extLst>
            </p:cNvPr>
            <p:cNvCxnSpPr/>
            <p:nvPr/>
          </p:nvCxnSpPr>
          <p:spPr>
            <a:xfrm>
              <a:off x="5413165" y="4997987"/>
              <a:ext cx="0" cy="72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extBox 1">
            <a:extLst>
              <a:ext uri="{FF2B5EF4-FFF2-40B4-BE49-F238E27FC236}">
                <a16:creationId xmlns:a16="http://schemas.microsoft.com/office/drawing/2014/main" id="{0E1BFDD9-5008-4123-B55A-0F73C9DB20A4}"/>
              </a:ext>
            </a:extLst>
          </p:cNvPr>
          <p:cNvSpPr txBox="1"/>
          <p:nvPr/>
        </p:nvSpPr>
        <p:spPr>
          <a:xfrm>
            <a:off x="130749" y="113310"/>
            <a:ext cx="1892242" cy="276999"/>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2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Supplementary fig</a:t>
            </a:r>
            <a:r>
              <a:rPr lang="en-US" altLang="ko-KR" sz="1200" dirty="0" err="1">
                <a:solidFill>
                  <a:prstClr val="black"/>
                </a:solidFill>
                <a:latin typeface="Arial" panose="020B0604020202020204" pitchFamily="34" charset="0"/>
                <a:ea typeface="맑은 고딕" panose="020B0503020000020004" pitchFamily="50" charset="-127"/>
                <a:cs typeface="Arial" panose="020B0604020202020204" pitchFamily="34" charset="0"/>
              </a:rPr>
              <a:t>ure</a:t>
            </a:r>
            <a:r>
              <a:rPr lang="ko-KR" altLang="en-US" sz="1200" dirty="0">
                <a:solidFill>
                  <a:prstClr val="black"/>
                </a:solidFill>
                <a:latin typeface="Arial" panose="020B0604020202020204" pitchFamily="34" charset="0"/>
                <a:ea typeface="맑은 고딕" panose="020B0503020000020004" pitchFamily="50" charset="-127"/>
                <a:cs typeface="Arial" panose="020B0604020202020204" pitchFamily="34" charset="0"/>
              </a:rPr>
              <a:t> </a:t>
            </a:r>
            <a:r>
              <a:rPr lang="en-US" altLang="ko-KR" sz="1200" dirty="0">
                <a:solidFill>
                  <a:prstClr val="black"/>
                </a:solidFill>
                <a:latin typeface="Arial" panose="020B0604020202020204" pitchFamily="34" charset="0"/>
                <a:ea typeface="맑은 고딕" panose="020B0503020000020004" pitchFamily="50" charset="-127"/>
                <a:cs typeface="Arial" panose="020B0604020202020204" pitchFamily="34" charset="0"/>
              </a:rPr>
              <a:t>2</a:t>
            </a:r>
            <a:endParaRPr kumimoji="0" lang="ko-KR" altLang="en-US" sz="12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Tree>
    <p:extLst>
      <p:ext uri="{BB962C8B-B14F-4D97-AF65-F5344CB8AC3E}">
        <p14:creationId xmlns:p14="http://schemas.microsoft.com/office/powerpoint/2010/main" val="19498188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표 7">
            <a:extLst>
              <a:ext uri="{FF2B5EF4-FFF2-40B4-BE49-F238E27FC236}">
                <a16:creationId xmlns:a16="http://schemas.microsoft.com/office/drawing/2014/main" id="{AF0F056B-8B20-4C66-B80C-F1D187477804}"/>
              </a:ext>
            </a:extLst>
          </p:cNvPr>
          <p:cNvGraphicFramePr>
            <a:graphicFrameLocks noGrp="1"/>
          </p:cNvGraphicFramePr>
          <p:nvPr>
            <p:extLst>
              <p:ext uri="{D42A27DB-BD31-4B8C-83A1-F6EECF244321}">
                <p14:modId xmlns:p14="http://schemas.microsoft.com/office/powerpoint/2010/main" val="229475689"/>
              </p:ext>
            </p:extLst>
          </p:nvPr>
        </p:nvGraphicFramePr>
        <p:xfrm>
          <a:off x="765011" y="4543422"/>
          <a:ext cx="4702339" cy="1063659"/>
        </p:xfrm>
        <a:graphic>
          <a:graphicData uri="http://schemas.openxmlformats.org/drawingml/2006/table">
            <a:tbl>
              <a:tblPr firstRow="1" bandRow="1">
                <a:tableStyleId>{5940675A-B579-460E-94D1-54222C63F5DA}</a:tableStyleId>
              </a:tblPr>
              <a:tblGrid>
                <a:gridCol w="796462">
                  <a:extLst>
                    <a:ext uri="{9D8B030D-6E8A-4147-A177-3AD203B41FA5}">
                      <a16:colId xmlns:a16="http://schemas.microsoft.com/office/drawing/2014/main" val="3891056443"/>
                    </a:ext>
                  </a:extLst>
                </a:gridCol>
                <a:gridCol w="1496052">
                  <a:extLst>
                    <a:ext uri="{9D8B030D-6E8A-4147-A177-3AD203B41FA5}">
                      <a16:colId xmlns:a16="http://schemas.microsoft.com/office/drawing/2014/main" val="1724739366"/>
                    </a:ext>
                  </a:extLst>
                </a:gridCol>
                <a:gridCol w="1685925">
                  <a:extLst>
                    <a:ext uri="{9D8B030D-6E8A-4147-A177-3AD203B41FA5}">
                      <a16:colId xmlns:a16="http://schemas.microsoft.com/office/drawing/2014/main" val="878678114"/>
                    </a:ext>
                  </a:extLst>
                </a:gridCol>
                <a:gridCol w="723900">
                  <a:extLst>
                    <a:ext uri="{9D8B030D-6E8A-4147-A177-3AD203B41FA5}">
                      <a16:colId xmlns:a16="http://schemas.microsoft.com/office/drawing/2014/main" val="3675739391"/>
                    </a:ext>
                  </a:extLst>
                </a:gridCol>
              </a:tblGrid>
              <a:tr h="143628">
                <a:tc>
                  <a:txBody>
                    <a:bodyPr/>
                    <a:lstStyle/>
                    <a:p>
                      <a:pPr latinLnBrk="1"/>
                      <a:endParaRPr lang="ko-KR" altLang="en-US" sz="1000" dirty="0">
                        <a:latin typeface="Arial" panose="020B0604020202020204" pitchFamily="34" charset="0"/>
                        <a:cs typeface="Arial" panose="020B0604020202020204" pitchFamily="34" charset="0"/>
                      </a:endParaRPr>
                    </a:p>
                  </a:txBody>
                  <a:tcPr/>
                </a:tc>
                <a:tc>
                  <a:txBody>
                    <a:bodyPr/>
                    <a:lstStyle/>
                    <a:p>
                      <a:pPr algn="ctr" latinLnBrk="1"/>
                      <a:r>
                        <a:rPr lang="ko-KR" altLang="en-US" sz="1000" dirty="0">
                          <a:latin typeface="Arial" panose="020B0604020202020204" pitchFamily="34" charset="0"/>
                          <a:cs typeface="Arial" panose="020B0604020202020204" pitchFamily="34" charset="0"/>
                        </a:rPr>
                        <a:t>∆ </a:t>
                      </a:r>
                      <a:r>
                        <a:rPr lang="en-US" altLang="ko-KR" sz="1000" dirty="0">
                          <a:latin typeface="Arial" panose="020B0604020202020204" pitchFamily="34" charset="0"/>
                          <a:cs typeface="Arial" panose="020B0604020202020204" pitchFamily="34" charset="0"/>
                        </a:rPr>
                        <a:t>FVC at</a:t>
                      </a:r>
                      <a:r>
                        <a:rPr lang="ko-KR" altLang="en-US" sz="1000" dirty="0">
                          <a:latin typeface="Arial" panose="020B0604020202020204" pitchFamily="34" charset="0"/>
                          <a:cs typeface="Arial" panose="020B0604020202020204" pitchFamily="34" charset="0"/>
                        </a:rPr>
                        <a:t> </a:t>
                      </a:r>
                      <a:r>
                        <a:rPr lang="en-US" altLang="ko-KR" sz="1000" dirty="0">
                          <a:latin typeface="Arial" panose="020B0604020202020204" pitchFamily="34" charset="0"/>
                          <a:cs typeface="Arial" panose="020B0604020202020204" pitchFamily="34" charset="0"/>
                        </a:rPr>
                        <a:t>first year (ml)</a:t>
                      </a:r>
                      <a:endParaRPr lang="ko-KR" altLang="en-US" sz="1000" dirty="0">
                        <a:latin typeface="Arial" panose="020B0604020202020204" pitchFamily="34" charset="0"/>
                        <a:cs typeface="Arial" panose="020B0604020202020204" pitchFamily="34" charset="0"/>
                      </a:endParaRPr>
                    </a:p>
                  </a:txBody>
                  <a:tcPr/>
                </a:tc>
                <a:tc>
                  <a:txBody>
                    <a:bodyPr/>
                    <a:lstStyle/>
                    <a:p>
                      <a:pPr algn="ctr" latinLnBrk="1"/>
                      <a:r>
                        <a:rPr lang="en-US" altLang="ko-KR" sz="1000" dirty="0">
                          <a:latin typeface="Arial" panose="020B0604020202020204" pitchFamily="34" charset="0"/>
                          <a:cs typeface="Arial" panose="020B0604020202020204" pitchFamily="34" charset="0"/>
                        </a:rPr>
                        <a:t>Difference from control (ml)</a:t>
                      </a:r>
                      <a:endParaRPr lang="ko-KR" altLang="en-US" sz="1000" dirty="0">
                        <a:latin typeface="Arial" panose="020B0604020202020204" pitchFamily="34" charset="0"/>
                        <a:cs typeface="Arial" panose="020B0604020202020204" pitchFamily="34" charset="0"/>
                      </a:endParaRPr>
                    </a:p>
                  </a:txBody>
                  <a:tcPr/>
                </a:tc>
                <a:tc>
                  <a:txBody>
                    <a:bodyPr/>
                    <a:lstStyle/>
                    <a:p>
                      <a:pPr algn="ctr" latinLnBrk="1"/>
                      <a:r>
                        <a:rPr lang="en-US" altLang="ko-KR" sz="1000" dirty="0">
                          <a:latin typeface="Arial" panose="020B0604020202020204" pitchFamily="34" charset="0"/>
                          <a:cs typeface="Arial" panose="020B0604020202020204" pitchFamily="34" charset="0"/>
                        </a:rPr>
                        <a:t>P-value</a:t>
                      </a:r>
                      <a:endParaRPr lang="ko-KR" alt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63063682"/>
                  </a:ext>
                </a:extLst>
              </a:tr>
              <a:tr h="273273">
                <a:tc>
                  <a:txBody>
                    <a:bodyPr/>
                    <a:lstStyle/>
                    <a:p>
                      <a:pPr latinLnBrk="1"/>
                      <a:r>
                        <a:rPr lang="en-US" altLang="ko-KR" sz="1000" dirty="0">
                          <a:latin typeface="Arial" panose="020B0604020202020204" pitchFamily="34" charset="0"/>
                          <a:cs typeface="Arial" panose="020B0604020202020204" pitchFamily="34" charset="0"/>
                        </a:rPr>
                        <a:t>Control</a:t>
                      </a:r>
                      <a:endParaRPr lang="ko-KR" altLang="en-US" sz="1000" dirty="0">
                        <a:latin typeface="Arial" panose="020B0604020202020204" pitchFamily="34" charset="0"/>
                        <a:cs typeface="Arial" panose="020B0604020202020204" pitchFamily="34" charset="0"/>
                      </a:endParaRPr>
                    </a:p>
                  </a:txBody>
                  <a:tcPr/>
                </a:tc>
                <a:tc>
                  <a:txBody>
                    <a:bodyPr/>
                    <a:lstStyle/>
                    <a:p>
                      <a:pPr algn="ctr" latinLnBrk="1"/>
                      <a:r>
                        <a:rPr lang="en-US" altLang="ko-KR" sz="1000" dirty="0">
                          <a:latin typeface="Arial" panose="020B0604020202020204" pitchFamily="34" charset="0"/>
                          <a:cs typeface="Arial" panose="020B0604020202020204" pitchFamily="34" charset="0"/>
                        </a:rPr>
                        <a:t>200.7±28.2</a:t>
                      </a:r>
                      <a:endParaRPr lang="ko-KR" altLang="en-US" sz="1000" dirty="0">
                        <a:latin typeface="Arial" panose="020B0604020202020204" pitchFamily="34" charset="0"/>
                        <a:cs typeface="Arial" panose="020B0604020202020204" pitchFamily="34" charset="0"/>
                      </a:endParaRPr>
                    </a:p>
                  </a:txBody>
                  <a:tcPr/>
                </a:tc>
                <a:tc>
                  <a:txBody>
                    <a:bodyPr/>
                    <a:lstStyle/>
                    <a:p>
                      <a:pPr algn="ctr" latinLnBrk="1"/>
                      <a:endParaRPr lang="ko-KR" altLang="en-US" sz="1000" dirty="0">
                        <a:latin typeface="Arial" panose="020B0604020202020204" pitchFamily="34" charset="0"/>
                        <a:cs typeface="Arial" panose="020B0604020202020204" pitchFamily="34" charset="0"/>
                      </a:endParaRPr>
                    </a:p>
                  </a:txBody>
                  <a:tcPr/>
                </a:tc>
                <a:tc>
                  <a:txBody>
                    <a:bodyPr/>
                    <a:lstStyle/>
                    <a:p>
                      <a:pPr algn="ctr" latinLnBrk="1"/>
                      <a:endParaRPr lang="ko-KR" alt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79331116"/>
                  </a:ext>
                </a:extLst>
              </a:tr>
              <a:tr h="273273">
                <a:tc>
                  <a:txBody>
                    <a:bodyPr/>
                    <a:lstStyle/>
                    <a:p>
                      <a:pPr latinLnBrk="1"/>
                      <a:r>
                        <a:rPr lang="en-US" altLang="ko-KR" sz="1000" dirty="0">
                          <a:latin typeface="Arial" panose="020B0604020202020204" pitchFamily="34" charset="0"/>
                          <a:cs typeface="Arial" panose="020B0604020202020204" pitchFamily="34" charset="0"/>
                        </a:rPr>
                        <a:t>&lt; 1000 mg</a:t>
                      </a:r>
                      <a:endParaRPr lang="ko-KR" altLang="en-US" sz="1000" dirty="0">
                        <a:latin typeface="Arial" panose="020B0604020202020204" pitchFamily="34" charset="0"/>
                        <a:cs typeface="Arial" panose="020B0604020202020204" pitchFamily="34" charset="0"/>
                      </a:endParaRPr>
                    </a:p>
                  </a:txBody>
                  <a:tcPr/>
                </a:tc>
                <a:tc>
                  <a:txBody>
                    <a:bodyPr/>
                    <a:lstStyle/>
                    <a:p>
                      <a:pPr algn="ctr" latinLnBrk="1"/>
                      <a:r>
                        <a:rPr lang="en-US" altLang="ko-KR" sz="1000" dirty="0">
                          <a:latin typeface="Arial" panose="020B0604020202020204" pitchFamily="34" charset="0"/>
                          <a:cs typeface="Arial" panose="020B0604020202020204" pitchFamily="34" charset="0"/>
                        </a:rPr>
                        <a:t>74.8±40.8</a:t>
                      </a:r>
                      <a:endParaRPr lang="ko-KR" altLang="en-US" sz="1000" dirty="0">
                        <a:latin typeface="Arial" panose="020B0604020202020204" pitchFamily="34" charset="0"/>
                        <a:cs typeface="Arial" panose="020B0604020202020204" pitchFamily="34" charset="0"/>
                      </a:endParaRPr>
                    </a:p>
                  </a:txBody>
                  <a:tcPr/>
                </a:tc>
                <a:tc>
                  <a:txBody>
                    <a:bodyPr/>
                    <a:lstStyle/>
                    <a:p>
                      <a:pPr algn="ctr" latinLnBrk="1"/>
                      <a:r>
                        <a:rPr lang="en-US" altLang="ko-KR" sz="1000" dirty="0">
                          <a:latin typeface="Arial" panose="020B0604020202020204" pitchFamily="34" charset="0"/>
                          <a:cs typeface="Arial" panose="020B0604020202020204" pitchFamily="34" charset="0"/>
                        </a:rPr>
                        <a:t>125.9±49.6</a:t>
                      </a:r>
                      <a:endParaRPr lang="ko-KR" altLang="en-US" sz="1000" dirty="0">
                        <a:latin typeface="Arial" panose="020B0604020202020204" pitchFamily="34" charset="0"/>
                        <a:cs typeface="Arial" panose="020B0604020202020204" pitchFamily="34" charset="0"/>
                      </a:endParaRPr>
                    </a:p>
                  </a:txBody>
                  <a:tcPr/>
                </a:tc>
                <a:tc>
                  <a:txBody>
                    <a:bodyPr/>
                    <a:lstStyle/>
                    <a:p>
                      <a:pPr algn="ctr" latinLnBrk="1"/>
                      <a:r>
                        <a:rPr lang="en-US" altLang="ko-KR" sz="1000" dirty="0">
                          <a:latin typeface="Arial" panose="020B0604020202020204" pitchFamily="34" charset="0"/>
                          <a:cs typeface="Arial" panose="020B0604020202020204" pitchFamily="34" charset="0"/>
                        </a:rPr>
                        <a:t>0.034</a:t>
                      </a:r>
                      <a:endParaRPr lang="ko-KR" alt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54133708"/>
                  </a:ext>
                </a:extLst>
              </a:tr>
              <a:tr h="273273">
                <a:tc>
                  <a:txBody>
                    <a:bodyPr/>
                    <a:lstStyle/>
                    <a:p>
                      <a:pPr latinLnBrk="1"/>
                      <a:r>
                        <a:rPr lang="en-US" altLang="ko-KR" sz="1000" dirty="0">
                          <a:latin typeface="Arial" panose="020B0604020202020204" pitchFamily="34" charset="0"/>
                          <a:cs typeface="Arial" panose="020B0604020202020204" pitchFamily="34" charset="0"/>
                        </a:rPr>
                        <a:t>≥ 1000 mg</a:t>
                      </a:r>
                      <a:endParaRPr lang="ko-KR" altLang="en-US" sz="1000" dirty="0">
                        <a:latin typeface="Arial" panose="020B0604020202020204" pitchFamily="34" charset="0"/>
                        <a:cs typeface="Arial" panose="020B0604020202020204" pitchFamily="34" charset="0"/>
                      </a:endParaRPr>
                    </a:p>
                  </a:txBody>
                  <a:tcPr/>
                </a:tc>
                <a:tc>
                  <a:txBody>
                    <a:bodyPr/>
                    <a:lstStyle/>
                    <a:p>
                      <a:pPr algn="ctr" latinLnBrk="1"/>
                      <a:r>
                        <a:rPr lang="en-US" altLang="ko-KR" sz="1000" dirty="0">
                          <a:latin typeface="Arial" panose="020B0604020202020204" pitchFamily="34" charset="0"/>
                          <a:cs typeface="Arial" panose="020B0604020202020204" pitchFamily="34" charset="0"/>
                        </a:rPr>
                        <a:t>99.2±28.7</a:t>
                      </a:r>
                      <a:endParaRPr lang="ko-KR" altLang="en-US" sz="1000" dirty="0">
                        <a:latin typeface="Arial" panose="020B0604020202020204" pitchFamily="34" charset="0"/>
                        <a:cs typeface="Arial" panose="020B0604020202020204" pitchFamily="34" charset="0"/>
                      </a:endParaRPr>
                    </a:p>
                  </a:txBody>
                  <a:tcPr/>
                </a:tc>
                <a:tc>
                  <a:txBody>
                    <a:bodyPr/>
                    <a:lstStyle/>
                    <a:p>
                      <a:pPr algn="ctr" latinLnBrk="1"/>
                      <a:r>
                        <a:rPr lang="en-US" altLang="ko-KR" sz="1000" dirty="0">
                          <a:latin typeface="Arial" panose="020B0604020202020204" pitchFamily="34" charset="0"/>
                          <a:cs typeface="Arial" panose="020B0604020202020204" pitchFamily="34" charset="0"/>
                        </a:rPr>
                        <a:t>101.5±40.2</a:t>
                      </a:r>
                      <a:endParaRPr lang="ko-KR" altLang="en-US" sz="1000" dirty="0">
                        <a:latin typeface="Arial" panose="020B0604020202020204" pitchFamily="34" charset="0"/>
                        <a:cs typeface="Arial" panose="020B0604020202020204" pitchFamily="34" charset="0"/>
                      </a:endParaRPr>
                    </a:p>
                  </a:txBody>
                  <a:tcPr/>
                </a:tc>
                <a:tc>
                  <a:txBody>
                    <a:bodyPr/>
                    <a:lstStyle/>
                    <a:p>
                      <a:pPr algn="ctr" latinLnBrk="1"/>
                      <a:r>
                        <a:rPr lang="en-US" altLang="ko-KR" sz="1000" dirty="0">
                          <a:latin typeface="Arial" panose="020B0604020202020204" pitchFamily="34" charset="0"/>
                          <a:cs typeface="Arial" panose="020B0604020202020204" pitchFamily="34" charset="0"/>
                        </a:rPr>
                        <a:t>0.036</a:t>
                      </a:r>
                      <a:endParaRPr lang="ko-KR" alt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86675098"/>
                  </a:ext>
                </a:extLst>
              </a:tr>
            </a:tbl>
          </a:graphicData>
        </a:graphic>
      </p:graphicFrame>
      <p:grpSp>
        <p:nvGrpSpPr>
          <p:cNvPr id="10" name="그룹 9">
            <a:extLst>
              <a:ext uri="{FF2B5EF4-FFF2-40B4-BE49-F238E27FC236}">
                <a16:creationId xmlns:a16="http://schemas.microsoft.com/office/drawing/2014/main" id="{FD11A81E-ADA3-467E-ABC2-972B26692E1B}"/>
              </a:ext>
            </a:extLst>
          </p:cNvPr>
          <p:cNvGrpSpPr/>
          <p:nvPr/>
        </p:nvGrpSpPr>
        <p:grpSpPr>
          <a:xfrm>
            <a:off x="463043" y="726939"/>
            <a:ext cx="6836358" cy="3620271"/>
            <a:chOff x="501143" y="695250"/>
            <a:chExt cx="6836358" cy="3620271"/>
          </a:xfrm>
        </p:grpSpPr>
        <p:graphicFrame>
          <p:nvGraphicFramePr>
            <p:cNvPr id="4" name="차트 3">
              <a:extLst>
                <a:ext uri="{FF2B5EF4-FFF2-40B4-BE49-F238E27FC236}">
                  <a16:creationId xmlns:a16="http://schemas.microsoft.com/office/drawing/2014/main" id="{2AF2A185-B393-46C2-9EC4-A3240BD3CCA2}"/>
                </a:ext>
              </a:extLst>
            </p:cNvPr>
            <p:cNvGraphicFramePr/>
            <p:nvPr>
              <p:extLst>
                <p:ext uri="{D42A27DB-BD31-4B8C-83A1-F6EECF244321}">
                  <p14:modId xmlns:p14="http://schemas.microsoft.com/office/powerpoint/2010/main" val="2063221871"/>
                </p:ext>
              </p:extLst>
            </p:nvPr>
          </p:nvGraphicFramePr>
          <p:xfrm>
            <a:off x="501143" y="695250"/>
            <a:ext cx="6836358" cy="3620271"/>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12">
              <a:extLst>
                <a:ext uri="{FF2B5EF4-FFF2-40B4-BE49-F238E27FC236}">
                  <a16:creationId xmlns:a16="http://schemas.microsoft.com/office/drawing/2014/main" id="{28F5E7D8-37A0-4B2F-8AC1-79CCE3F4FCCD}"/>
                </a:ext>
              </a:extLst>
            </p:cNvPr>
            <p:cNvSpPr txBox="1"/>
            <p:nvPr/>
          </p:nvSpPr>
          <p:spPr>
            <a:xfrm>
              <a:off x="3518657" y="825190"/>
              <a:ext cx="2069686" cy="602409"/>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altLang="ko-KR" sz="1000" dirty="0">
                  <a:latin typeface="Arial" panose="020B0604020202020204" pitchFamily="34" charset="0"/>
                  <a:cs typeface="Arial" panose="020B0604020202020204" pitchFamily="34" charset="0"/>
                </a:rPr>
                <a:t>Control</a:t>
              </a:r>
            </a:p>
            <a:p>
              <a:r>
                <a:rPr lang="en-US" altLang="ko-KR" sz="1000" dirty="0">
                  <a:latin typeface="Arial" panose="020B0604020202020204" pitchFamily="34" charset="0"/>
                  <a:cs typeface="Arial" panose="020B0604020202020204" pitchFamily="34" charset="0"/>
                </a:rPr>
                <a:t>Low-dose group (&lt;1000mg/d)</a:t>
              </a:r>
            </a:p>
            <a:p>
              <a:pPr>
                <a:lnSpc>
                  <a:spcPct val="150000"/>
                </a:lnSpc>
              </a:pPr>
              <a:r>
                <a:rPr lang="en-US" altLang="ko-KR" sz="1000" dirty="0">
                  <a:latin typeface="Arial" panose="020B0604020202020204" pitchFamily="34" charset="0"/>
                  <a:cs typeface="Arial" panose="020B0604020202020204" pitchFamily="34" charset="0"/>
                </a:rPr>
                <a:t>High-dose group (≥1000mg/d)</a:t>
              </a:r>
              <a:endParaRPr lang="ko-KR" altLang="en-US" sz="1000" dirty="0">
                <a:latin typeface="Arial" panose="020B0604020202020204" pitchFamily="34" charset="0"/>
                <a:cs typeface="Arial" panose="020B0604020202020204" pitchFamily="34" charset="0"/>
              </a:endParaRPr>
            </a:p>
          </p:txBody>
        </p:sp>
      </p:grpSp>
      <p:sp>
        <p:nvSpPr>
          <p:cNvPr id="11" name="TextBox 10">
            <a:extLst>
              <a:ext uri="{FF2B5EF4-FFF2-40B4-BE49-F238E27FC236}">
                <a16:creationId xmlns:a16="http://schemas.microsoft.com/office/drawing/2014/main" id="{435546C1-5BFC-49A4-BCF9-B110F31D6B95}"/>
              </a:ext>
            </a:extLst>
          </p:cNvPr>
          <p:cNvSpPr txBox="1"/>
          <p:nvPr/>
        </p:nvSpPr>
        <p:spPr>
          <a:xfrm>
            <a:off x="638396" y="5636341"/>
            <a:ext cx="2903359" cy="246221"/>
          </a:xfrm>
          <a:prstGeom prst="rect">
            <a:avLst/>
          </a:prstGeom>
          <a:noFill/>
        </p:spPr>
        <p:txBody>
          <a:bodyPr wrap="none" rtlCol="0">
            <a:spAutoFit/>
          </a:bodyPr>
          <a:lstStyle/>
          <a:p>
            <a:r>
              <a:rPr lang="en-US" altLang="ko-KR" sz="1000" dirty="0">
                <a:solidFill>
                  <a:srgbClr val="212121"/>
                </a:solidFill>
                <a:effectLst/>
                <a:latin typeface="Arial" panose="020B0604020202020204" pitchFamily="34" charset="0"/>
                <a:ea typeface="맑은 고딕" panose="020B0503020000020004" pitchFamily="50" charset="-127"/>
                <a:cs typeface="Arial" panose="020B0604020202020204" pitchFamily="34" charset="0"/>
              </a:rPr>
              <a:t>Values are</a:t>
            </a:r>
            <a:r>
              <a:rPr lang="en-US" altLang="ko-KR" sz="1000" kern="0" dirty="0">
                <a:solidFill>
                  <a:srgbClr val="000000"/>
                </a:solidFill>
                <a:effectLst/>
                <a:latin typeface="Arial" panose="020B0604020202020204" pitchFamily="34" charset="0"/>
                <a:ea typeface="맑은 고딕" panose="020B0503020000020004" pitchFamily="50" charset="-127"/>
                <a:cs typeface="Arial" panose="020B0604020202020204" pitchFamily="34" charset="0"/>
              </a:rPr>
              <a:t> expressed as mean ± standard error</a:t>
            </a:r>
            <a:endParaRPr lang="ko-KR" altLang="en-US" sz="10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0372BE50-08BD-4D36-8CA0-540B6B1DEB84}"/>
              </a:ext>
            </a:extLst>
          </p:cNvPr>
          <p:cNvSpPr txBox="1"/>
          <p:nvPr/>
        </p:nvSpPr>
        <p:spPr>
          <a:xfrm>
            <a:off x="130749" y="113310"/>
            <a:ext cx="1892242" cy="276999"/>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2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Supplementary fig</a:t>
            </a:r>
            <a:r>
              <a:rPr lang="en-US" altLang="ko-KR" sz="1200" dirty="0" err="1">
                <a:solidFill>
                  <a:prstClr val="black"/>
                </a:solidFill>
                <a:latin typeface="Arial" panose="020B0604020202020204" pitchFamily="34" charset="0"/>
                <a:ea typeface="맑은 고딕" panose="020B0503020000020004" pitchFamily="50" charset="-127"/>
                <a:cs typeface="Arial" panose="020B0604020202020204" pitchFamily="34" charset="0"/>
              </a:rPr>
              <a:t>ure</a:t>
            </a:r>
            <a:r>
              <a:rPr lang="ko-KR" altLang="en-US" sz="1200" dirty="0">
                <a:solidFill>
                  <a:prstClr val="black"/>
                </a:solidFill>
                <a:latin typeface="Arial" panose="020B0604020202020204" pitchFamily="34" charset="0"/>
                <a:ea typeface="맑은 고딕" panose="020B0503020000020004" pitchFamily="50" charset="-127"/>
                <a:cs typeface="Arial" panose="020B0604020202020204" pitchFamily="34" charset="0"/>
              </a:rPr>
              <a:t> </a:t>
            </a:r>
            <a:r>
              <a:rPr lang="en-US" altLang="ko-KR" sz="1200" dirty="0">
                <a:solidFill>
                  <a:prstClr val="black"/>
                </a:solidFill>
                <a:latin typeface="Arial" panose="020B0604020202020204" pitchFamily="34" charset="0"/>
                <a:ea typeface="맑은 고딕" panose="020B0503020000020004" pitchFamily="50" charset="-127"/>
                <a:cs typeface="Arial" panose="020B0604020202020204" pitchFamily="34" charset="0"/>
              </a:rPr>
              <a:t>3</a:t>
            </a:r>
            <a:endParaRPr kumimoji="0" lang="ko-KR" altLang="en-US" sz="12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Tree>
    <p:extLst>
      <p:ext uri="{BB962C8B-B14F-4D97-AF65-F5344CB8AC3E}">
        <p14:creationId xmlns:p14="http://schemas.microsoft.com/office/powerpoint/2010/main" val="1359089682"/>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931</TotalTime>
  <Words>414</Words>
  <Application>Microsoft Office PowerPoint</Application>
  <PresentationFormat>와이드스크린</PresentationFormat>
  <Paragraphs>106</Paragraphs>
  <Slides>4</Slides>
  <Notes>0</Notes>
  <HiddenSlides>0</HiddenSlides>
  <MMClips>0</MMClips>
  <ScaleCrop>false</ScaleCrop>
  <HeadingPairs>
    <vt:vector size="6" baseType="variant">
      <vt:variant>
        <vt:lpstr>사용한 글꼴</vt:lpstr>
      </vt:variant>
      <vt:variant>
        <vt:i4>2</vt:i4>
      </vt:variant>
      <vt:variant>
        <vt:lpstr>테마</vt:lpstr>
      </vt:variant>
      <vt:variant>
        <vt:i4>1</vt:i4>
      </vt:variant>
      <vt:variant>
        <vt:lpstr>슬라이드 제목</vt:lpstr>
      </vt:variant>
      <vt:variant>
        <vt:i4>4</vt:i4>
      </vt:variant>
    </vt:vector>
  </HeadingPairs>
  <TitlesOfParts>
    <vt:vector size="7" baseType="lpstr">
      <vt:lpstr>맑은 고딕</vt:lpstr>
      <vt:lpstr>Arial</vt:lpstr>
      <vt:lpstr>Office 테마</vt:lpstr>
      <vt:lpstr>Efficacy of low dose pirfenidone in idiopathic pulmonary fibrosis: Real world experience from a tertiary university hospital   Myung Jin Song1, Sung Woo Moon2, Ji Soo Choi2, Sang Hoon Lee2, Su Hwan Lee2, Kyung Soo Chung2, Ji Ye Jung2, Young Ae Kang2, Moo Suk Park2, Young Sam Kim2, Joon Chang2 and Song Yee Kim2, *   1Division of Pulmonary and Critical Care Medicine, Department of Internal Medicine, Seoul National University College of Medicine, Seoul National University Bundang Hospital, Seongnam, South Korea 2Division of Pulmonology, Department of Internal Medicine, Severance Hospital, Yonsei University College of Medicine, Seoul, Republic of Korea      *Corresponding author Song Yee Kim, MD, PhD Division of Pulmonology, Department of Internal Medicine, Severance Hospital, Yonsei University College of Medicine, 50-1 Yonsei-ro, Seodaemun-gu, Seoul 03722, Republic of Korea E-mail address: dobie@yuhs.ac</vt:lpstr>
      <vt:lpstr>PowerPoint 프레젠테이션</vt:lpstr>
      <vt:lpstr>PowerPoint 프레젠테이션</vt:lpstr>
      <vt:lpstr>PowerPoint 프레젠테이션</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Song MyungJin</dc:creator>
  <cp:lastModifiedBy>송명진</cp:lastModifiedBy>
  <cp:revision>36</cp:revision>
  <dcterms:created xsi:type="dcterms:W3CDTF">2020-01-13T12:24:19Z</dcterms:created>
  <dcterms:modified xsi:type="dcterms:W3CDTF">2020-09-02T03:31:09Z</dcterms:modified>
</cp:coreProperties>
</file>