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</p:sldIdLst>
  <p:sldSz cx="6858000" cy="9144000" type="letter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668"/>
    <p:restoredTop sz="96315"/>
  </p:normalViewPr>
  <p:slideViewPr>
    <p:cSldViewPr snapToGrid="0" snapToObjects="1">
      <p:cViewPr>
        <p:scale>
          <a:sx n="400" d="100"/>
          <a:sy n="400" d="100"/>
        </p:scale>
        <p:origin x="-4824" y="-60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521ECF-8F65-0D40-AB4A-8E8BD9AFEADC}" type="datetimeFigureOut">
              <a:rPr lang="en-US" smtClean="0"/>
              <a:t>11/2/20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B16E14-A1E8-A540-991F-CBFDD30962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5737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521ECF-8F65-0D40-AB4A-8E8BD9AFEADC}" type="datetimeFigureOut">
              <a:rPr lang="en-US" smtClean="0"/>
              <a:t>11/2/20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B16E14-A1E8-A540-991F-CBFDD30962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85525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521ECF-8F65-0D40-AB4A-8E8BD9AFEADC}" type="datetimeFigureOut">
              <a:rPr lang="en-US" smtClean="0"/>
              <a:t>11/2/20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B16E14-A1E8-A540-991F-CBFDD30962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61254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521ECF-8F65-0D40-AB4A-8E8BD9AFEADC}" type="datetimeFigureOut">
              <a:rPr lang="en-US" smtClean="0"/>
              <a:t>11/2/20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B16E14-A1E8-A540-991F-CBFDD30962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55598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521ECF-8F65-0D40-AB4A-8E8BD9AFEADC}" type="datetimeFigureOut">
              <a:rPr lang="en-US" smtClean="0"/>
              <a:t>11/2/20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B16E14-A1E8-A540-991F-CBFDD30962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14773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521ECF-8F65-0D40-AB4A-8E8BD9AFEADC}" type="datetimeFigureOut">
              <a:rPr lang="en-US" smtClean="0"/>
              <a:t>11/2/20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B16E14-A1E8-A540-991F-CBFDD30962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30936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521ECF-8F65-0D40-AB4A-8E8BD9AFEADC}" type="datetimeFigureOut">
              <a:rPr lang="en-US" smtClean="0"/>
              <a:t>11/2/20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B16E14-A1E8-A540-991F-CBFDD30962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47369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521ECF-8F65-0D40-AB4A-8E8BD9AFEADC}" type="datetimeFigureOut">
              <a:rPr lang="en-US" smtClean="0"/>
              <a:t>11/2/20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B16E14-A1E8-A540-991F-CBFDD30962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62656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521ECF-8F65-0D40-AB4A-8E8BD9AFEADC}" type="datetimeFigureOut">
              <a:rPr lang="en-US" smtClean="0"/>
              <a:t>11/2/20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B16E14-A1E8-A540-991F-CBFDD30962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54029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521ECF-8F65-0D40-AB4A-8E8BD9AFEADC}" type="datetimeFigureOut">
              <a:rPr lang="en-US" smtClean="0"/>
              <a:t>11/2/20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B16E14-A1E8-A540-991F-CBFDD30962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76016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521ECF-8F65-0D40-AB4A-8E8BD9AFEADC}" type="datetimeFigureOut">
              <a:rPr lang="en-US" smtClean="0"/>
              <a:t>11/2/20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B16E14-A1E8-A540-991F-CBFDD30962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6303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521ECF-8F65-0D40-AB4A-8E8BD9AFEADC}" type="datetimeFigureOut">
              <a:rPr lang="en-US" smtClean="0"/>
              <a:t>11/2/20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B16E14-A1E8-A540-991F-CBFDD30962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26508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CCB1166B-54B3-AC4A-9D3C-129B8A4489D3}"/>
              </a:ext>
            </a:extLst>
          </p:cNvPr>
          <p:cNvSpPr txBox="1"/>
          <p:nvPr/>
        </p:nvSpPr>
        <p:spPr>
          <a:xfrm>
            <a:off x="5738371" y="0"/>
            <a:ext cx="109677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Attal </a:t>
            </a:r>
            <a:r>
              <a:rPr lang="en-US" sz="1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et al</a:t>
            </a:r>
            <a:r>
              <a:rPr lang="en-US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en-US" sz="1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Suppl Fig. 1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192B5818-0A43-3549-B927-2E56C2FC64A8}"/>
              </a:ext>
            </a:extLst>
          </p:cNvPr>
          <p:cNvSpPr/>
          <p:nvPr/>
        </p:nvSpPr>
        <p:spPr>
          <a:xfrm>
            <a:off x="103368" y="7388051"/>
            <a:ext cx="6647290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100" b="1" i="1" dirty="0">
                <a:latin typeface="Times New Roman" panose="02020603050405020304" pitchFamily="18" charset="0"/>
                <a:ea typeface="MS Mincho" panose="02020609040205080304" pitchFamily="49" charset="-128"/>
              </a:rPr>
              <a:t>Supplemental Figure 1. Ethanol stimulates FABP4 expression-secretion in CYP2E1-expressing human hepatoma cells in a concentration-dependent manner. A)</a:t>
            </a:r>
            <a:r>
              <a:rPr lang="en-US" sz="1100" dirty="0">
                <a:latin typeface="Times New Roman" panose="02020603050405020304" pitchFamily="18" charset="0"/>
                <a:ea typeface="MS Mincho" panose="02020609040205080304" pitchFamily="49" charset="-128"/>
              </a:rPr>
              <a:t> HepG2 and CYP2E1-expressing HepG2-E47 and </a:t>
            </a:r>
            <a:r>
              <a:rPr lang="en-US" sz="1100" b="1" i="1" dirty="0">
                <a:latin typeface="Times New Roman" panose="02020603050405020304" pitchFamily="18" charset="0"/>
                <a:ea typeface="MS Mincho" panose="02020609040205080304" pitchFamily="49" charset="-128"/>
              </a:rPr>
              <a:t>B) </a:t>
            </a:r>
            <a:r>
              <a:rPr lang="en-US" sz="1100" dirty="0">
                <a:latin typeface="Times New Roman" panose="02020603050405020304" pitchFamily="18" charset="0"/>
                <a:ea typeface="MS Mincho" panose="02020609040205080304" pitchFamily="49" charset="-128"/>
              </a:rPr>
              <a:t>HuH-7 and CYP2E1-expressing HuH-7 (CYP-HuH7) HCC cells were exposed to 0-100mM ethanol (EtOH) and analyzed for changes in FABP4 mRNA expression. *P&lt;0.05 </a:t>
            </a:r>
            <a:r>
              <a:rPr lang="en-US" sz="1100" i="1" dirty="0">
                <a:latin typeface="Times New Roman" panose="02020603050405020304" pitchFamily="18" charset="0"/>
                <a:ea typeface="MS Mincho" panose="02020609040205080304" pitchFamily="49" charset="-128"/>
              </a:rPr>
              <a:t>versus</a:t>
            </a:r>
            <a:r>
              <a:rPr lang="en-US" sz="1100" dirty="0">
                <a:latin typeface="Times New Roman" panose="02020603050405020304" pitchFamily="18" charset="0"/>
                <a:ea typeface="MS Mincho" panose="02020609040205080304" pitchFamily="49" charset="-128"/>
              </a:rPr>
              <a:t> 0mM, #P&lt;0.05 HCC cells </a:t>
            </a:r>
            <a:r>
              <a:rPr lang="en-US" sz="1100" i="1" dirty="0">
                <a:latin typeface="Times New Roman" panose="02020603050405020304" pitchFamily="18" charset="0"/>
                <a:ea typeface="MS Mincho" panose="02020609040205080304" pitchFamily="49" charset="-128"/>
              </a:rPr>
              <a:t>versus</a:t>
            </a:r>
            <a:r>
              <a:rPr lang="en-US" sz="1100" dirty="0">
                <a:latin typeface="Times New Roman" panose="02020603050405020304" pitchFamily="18" charset="0"/>
                <a:ea typeface="MS Mincho" panose="02020609040205080304" pitchFamily="49" charset="-128"/>
              </a:rPr>
              <a:t> CYP-expressing HCC cells at same EtOH concentration. N=3 independent experiments. </a:t>
            </a:r>
            <a:r>
              <a:rPr lang="en-US" sz="1100" b="1" i="1" dirty="0">
                <a:latin typeface="Times New Roman" panose="02020603050405020304" pitchFamily="18" charset="0"/>
                <a:ea typeface="MS Mincho" panose="02020609040205080304" pitchFamily="49" charset="-128"/>
              </a:rPr>
              <a:t>C)</a:t>
            </a:r>
            <a:r>
              <a:rPr lang="en-US" sz="1100" dirty="0">
                <a:latin typeface="Times New Roman" panose="02020603050405020304" pitchFamily="18" charset="0"/>
                <a:ea typeface="MS Mincho" panose="02020609040205080304" pitchFamily="49" charset="-128"/>
              </a:rPr>
              <a:t> HepG2 and HepG2-E47 and </a:t>
            </a:r>
            <a:r>
              <a:rPr lang="en-US" sz="1100" b="1" i="1" dirty="0">
                <a:latin typeface="Times New Roman" panose="02020603050405020304" pitchFamily="18" charset="0"/>
                <a:ea typeface="MS Mincho" panose="02020609040205080304" pitchFamily="49" charset="-128"/>
              </a:rPr>
              <a:t>D) </a:t>
            </a:r>
            <a:r>
              <a:rPr lang="en-US" sz="1100" dirty="0">
                <a:latin typeface="Times New Roman" panose="02020603050405020304" pitchFamily="18" charset="0"/>
                <a:ea typeface="MS Mincho" panose="02020609040205080304" pitchFamily="49" charset="-128"/>
              </a:rPr>
              <a:t>HuH-7 and CYP-HuH7 cells were exposed to 0-100mM ethanol (EtOH) and analyzed for changes in FABP4 protein secretion (ELISA). *P&lt;0.05 </a:t>
            </a:r>
            <a:r>
              <a:rPr lang="en-US" sz="1100" i="1" dirty="0">
                <a:latin typeface="Times New Roman" panose="02020603050405020304" pitchFamily="18" charset="0"/>
                <a:ea typeface="MS Mincho" panose="02020609040205080304" pitchFamily="49" charset="-128"/>
              </a:rPr>
              <a:t>versus</a:t>
            </a:r>
            <a:r>
              <a:rPr lang="en-US" sz="1100" dirty="0">
                <a:latin typeface="Times New Roman" panose="02020603050405020304" pitchFamily="18" charset="0"/>
                <a:ea typeface="MS Mincho" panose="02020609040205080304" pitchFamily="49" charset="-128"/>
              </a:rPr>
              <a:t> 0mM, #P&lt;0.05 HCC cells </a:t>
            </a:r>
            <a:r>
              <a:rPr lang="en-US" sz="1100" i="1" dirty="0">
                <a:latin typeface="Times New Roman" panose="02020603050405020304" pitchFamily="18" charset="0"/>
                <a:ea typeface="MS Mincho" panose="02020609040205080304" pitchFamily="49" charset="-128"/>
              </a:rPr>
              <a:t>versus</a:t>
            </a:r>
            <a:r>
              <a:rPr lang="en-US" sz="1100" dirty="0">
                <a:latin typeface="Times New Roman" panose="02020603050405020304" pitchFamily="18" charset="0"/>
                <a:ea typeface="MS Mincho" panose="02020609040205080304" pitchFamily="49" charset="-128"/>
              </a:rPr>
              <a:t> CYP-expressing HCC cells at same EtOH concentration. N=3 independent experiments. </a:t>
            </a:r>
          </a:p>
        </p:txBody>
      </p:sp>
      <p:grpSp>
        <p:nvGrpSpPr>
          <p:cNvPr id="432" name="Group 431">
            <a:extLst>
              <a:ext uri="{FF2B5EF4-FFF2-40B4-BE49-F238E27FC236}">
                <a16:creationId xmlns:a16="http://schemas.microsoft.com/office/drawing/2014/main" id="{56C7251C-DE95-A54B-B05A-B582CC207617}"/>
              </a:ext>
            </a:extLst>
          </p:cNvPr>
          <p:cNvGrpSpPr/>
          <p:nvPr/>
        </p:nvGrpSpPr>
        <p:grpSpPr>
          <a:xfrm>
            <a:off x="293744" y="3926517"/>
            <a:ext cx="5976675" cy="2094879"/>
            <a:chOff x="293744" y="3926517"/>
            <a:chExt cx="5976675" cy="2094879"/>
          </a:xfrm>
        </p:grpSpPr>
        <p:grpSp>
          <p:nvGrpSpPr>
            <p:cNvPr id="296" name="Group 295">
              <a:extLst>
                <a:ext uri="{FF2B5EF4-FFF2-40B4-BE49-F238E27FC236}">
                  <a16:creationId xmlns:a16="http://schemas.microsoft.com/office/drawing/2014/main" id="{B460728D-7E3C-F14A-86C4-C757CBA9D0FD}"/>
                </a:ext>
              </a:extLst>
            </p:cNvPr>
            <p:cNvGrpSpPr/>
            <p:nvPr/>
          </p:nvGrpSpPr>
          <p:grpSpPr>
            <a:xfrm>
              <a:off x="293744" y="4235213"/>
              <a:ext cx="2831693" cy="1786183"/>
              <a:chOff x="425857" y="3050484"/>
              <a:chExt cx="2831693" cy="1786183"/>
            </a:xfrm>
          </p:grpSpPr>
          <p:grpSp>
            <p:nvGrpSpPr>
              <p:cNvPr id="294" name="Group 293">
                <a:extLst>
                  <a:ext uri="{FF2B5EF4-FFF2-40B4-BE49-F238E27FC236}">
                    <a16:creationId xmlns:a16="http://schemas.microsoft.com/office/drawing/2014/main" id="{37A496B1-B30E-5B44-82D4-AB9E66EF27AD}"/>
                  </a:ext>
                </a:extLst>
              </p:cNvPr>
              <p:cNvGrpSpPr/>
              <p:nvPr/>
            </p:nvGrpSpPr>
            <p:grpSpPr>
              <a:xfrm>
                <a:off x="979482" y="4187490"/>
                <a:ext cx="244263" cy="154038"/>
                <a:chOff x="979482" y="4187490"/>
                <a:chExt cx="244263" cy="154038"/>
              </a:xfrm>
            </p:grpSpPr>
            <p:cxnSp>
              <p:nvCxnSpPr>
                <p:cNvPr id="162" name="Straight Connector 161">
                  <a:extLst>
                    <a:ext uri="{FF2B5EF4-FFF2-40B4-BE49-F238E27FC236}">
                      <a16:creationId xmlns:a16="http://schemas.microsoft.com/office/drawing/2014/main" id="{EE414E9D-7499-134D-A37E-D529DD4CB8D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037602" y="4187490"/>
                  <a:ext cx="128025" cy="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3" name="Straight Connector 162">
                  <a:extLst>
                    <a:ext uri="{FF2B5EF4-FFF2-40B4-BE49-F238E27FC236}">
                      <a16:creationId xmlns:a16="http://schemas.microsoft.com/office/drawing/2014/main" id="{07C09941-ED64-5F40-83A8-7118B392417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101614" y="4188288"/>
                  <a:ext cx="0" cy="43303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64" name="Rectangle 163">
                  <a:extLst>
                    <a:ext uri="{FF2B5EF4-FFF2-40B4-BE49-F238E27FC236}">
                      <a16:creationId xmlns:a16="http://schemas.microsoft.com/office/drawing/2014/main" id="{7EB42828-933E-E848-8779-C6411BBC8711}"/>
                    </a:ext>
                  </a:extLst>
                </p:cNvPr>
                <p:cNvSpPr/>
                <p:nvPr/>
              </p:nvSpPr>
              <p:spPr>
                <a:xfrm>
                  <a:off x="979482" y="4212980"/>
                  <a:ext cx="244263" cy="128548"/>
                </a:xfrm>
                <a:prstGeom prst="rect">
                  <a:avLst/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8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p:grpSp>
          <p:sp>
            <p:nvSpPr>
              <p:cNvPr id="169" name="TextBox 168">
                <a:extLst>
                  <a:ext uri="{FF2B5EF4-FFF2-40B4-BE49-F238E27FC236}">
                    <a16:creationId xmlns:a16="http://schemas.microsoft.com/office/drawing/2014/main" id="{21BE1F1E-0692-7249-9B54-911FEE20A2B0}"/>
                  </a:ext>
                </a:extLst>
              </p:cNvPr>
              <p:cNvSpPr txBox="1"/>
              <p:nvPr/>
            </p:nvSpPr>
            <p:spPr>
              <a:xfrm>
                <a:off x="604254" y="3344110"/>
                <a:ext cx="337613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sz="800" b="1" dirty="0">
                    <a:latin typeface="Times New Roman" panose="02020603050405020304" pitchFamily="18" charset="0"/>
                    <a:ea typeface="Arial" charset="0"/>
                    <a:cs typeface="Times New Roman" panose="02020603050405020304" pitchFamily="18" charset="0"/>
                  </a:rPr>
                  <a:t>150</a:t>
                </a:r>
              </a:p>
            </p:txBody>
          </p:sp>
          <p:sp>
            <p:nvSpPr>
              <p:cNvPr id="170" name="TextBox 169">
                <a:extLst>
                  <a:ext uri="{FF2B5EF4-FFF2-40B4-BE49-F238E27FC236}">
                    <a16:creationId xmlns:a16="http://schemas.microsoft.com/office/drawing/2014/main" id="{7AFA08A3-743F-4C46-9902-75D44AAF22BC}"/>
                  </a:ext>
                </a:extLst>
              </p:cNvPr>
              <p:cNvSpPr txBox="1"/>
              <p:nvPr/>
            </p:nvSpPr>
            <p:spPr>
              <a:xfrm>
                <a:off x="714376" y="4239424"/>
                <a:ext cx="224316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sz="800" b="1" dirty="0">
                    <a:latin typeface="Times New Roman" panose="02020603050405020304" pitchFamily="18" charset="0"/>
                    <a:ea typeface="Arial" charset="0"/>
                    <a:cs typeface="Times New Roman" panose="02020603050405020304" pitchFamily="18" charset="0"/>
                  </a:rPr>
                  <a:t>0</a:t>
                </a:r>
              </a:p>
            </p:txBody>
          </p:sp>
          <p:sp>
            <p:nvSpPr>
              <p:cNvPr id="171" name="TextBox 170">
                <a:extLst>
                  <a:ext uri="{FF2B5EF4-FFF2-40B4-BE49-F238E27FC236}">
                    <a16:creationId xmlns:a16="http://schemas.microsoft.com/office/drawing/2014/main" id="{CA96EB09-D1DE-B840-BF2B-34A50D979212}"/>
                  </a:ext>
                </a:extLst>
              </p:cNvPr>
              <p:cNvSpPr txBox="1"/>
              <p:nvPr/>
            </p:nvSpPr>
            <p:spPr>
              <a:xfrm rot="16200000">
                <a:off x="336" y="3642598"/>
                <a:ext cx="1081873" cy="2308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900" b="1" dirty="0">
                    <a:latin typeface="Times New Roman" panose="02020603050405020304" pitchFamily="18" charset="0"/>
                    <a:ea typeface="Arial" charset="0"/>
                    <a:cs typeface="Times New Roman" panose="02020603050405020304" pitchFamily="18" charset="0"/>
                  </a:rPr>
                  <a:t>[FABP4] (</a:t>
                </a:r>
                <a:r>
                  <a:rPr lang="en-US" sz="900" b="1" dirty="0" err="1">
                    <a:latin typeface="Times New Roman" panose="02020603050405020304" pitchFamily="18" charset="0"/>
                    <a:ea typeface="Arial" charset="0"/>
                    <a:cs typeface="Times New Roman" panose="02020603050405020304" pitchFamily="18" charset="0"/>
                  </a:rPr>
                  <a:t>pg</a:t>
                </a:r>
                <a:r>
                  <a:rPr lang="en-US" sz="900" b="1" dirty="0">
                    <a:latin typeface="Times New Roman" panose="02020603050405020304" pitchFamily="18" charset="0"/>
                    <a:ea typeface="Arial" charset="0"/>
                    <a:cs typeface="Times New Roman" panose="02020603050405020304" pitchFamily="18" charset="0"/>
                  </a:rPr>
                  <a:t>/mL)</a:t>
                </a:r>
                <a:endParaRPr lang="en-US" sz="900" b="1" dirty="0">
                  <a:latin typeface="Times New Roman" panose="02020603050405020304" pitchFamily="18" charset="0"/>
                  <a:ea typeface="Symbol" charset="2"/>
                  <a:cs typeface="Times New Roman" panose="02020603050405020304" pitchFamily="18" charset="0"/>
                </a:endParaRPr>
              </a:p>
            </p:txBody>
          </p:sp>
          <p:sp>
            <p:nvSpPr>
              <p:cNvPr id="173" name="TextBox 172">
                <a:extLst>
                  <a:ext uri="{FF2B5EF4-FFF2-40B4-BE49-F238E27FC236}">
                    <a16:creationId xmlns:a16="http://schemas.microsoft.com/office/drawing/2014/main" id="{0419E6A4-54D5-204D-A9E7-482E837C00F5}"/>
                  </a:ext>
                </a:extLst>
              </p:cNvPr>
              <p:cNvSpPr txBox="1"/>
              <p:nvPr/>
            </p:nvSpPr>
            <p:spPr>
              <a:xfrm>
                <a:off x="647701" y="3939928"/>
                <a:ext cx="290991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sz="800" b="1" dirty="0">
                    <a:latin typeface="Times New Roman" panose="02020603050405020304" pitchFamily="18" charset="0"/>
                    <a:ea typeface="Arial" charset="0"/>
                    <a:cs typeface="Times New Roman" panose="02020603050405020304" pitchFamily="18" charset="0"/>
                  </a:rPr>
                  <a:t>50</a:t>
                </a:r>
              </a:p>
            </p:txBody>
          </p:sp>
          <p:sp>
            <p:nvSpPr>
              <p:cNvPr id="174" name="TextBox 173">
                <a:extLst>
                  <a:ext uri="{FF2B5EF4-FFF2-40B4-BE49-F238E27FC236}">
                    <a16:creationId xmlns:a16="http://schemas.microsoft.com/office/drawing/2014/main" id="{0141746D-8A06-2542-A626-40CFB78F4F20}"/>
                  </a:ext>
                </a:extLst>
              </p:cNvPr>
              <p:cNvSpPr txBox="1"/>
              <p:nvPr/>
            </p:nvSpPr>
            <p:spPr>
              <a:xfrm>
                <a:off x="600076" y="3643607"/>
                <a:ext cx="335441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sz="800" b="1" dirty="0">
                    <a:latin typeface="Times New Roman" panose="02020603050405020304" pitchFamily="18" charset="0"/>
                    <a:ea typeface="Arial" charset="0"/>
                    <a:cs typeface="Times New Roman" panose="02020603050405020304" pitchFamily="18" charset="0"/>
                  </a:rPr>
                  <a:t>100</a:t>
                </a:r>
              </a:p>
            </p:txBody>
          </p:sp>
          <p:grpSp>
            <p:nvGrpSpPr>
              <p:cNvPr id="292" name="Group 291">
                <a:extLst>
                  <a:ext uri="{FF2B5EF4-FFF2-40B4-BE49-F238E27FC236}">
                    <a16:creationId xmlns:a16="http://schemas.microsoft.com/office/drawing/2014/main" id="{52CFE6A6-60C9-1440-BAEA-22731FE8FB07}"/>
                  </a:ext>
                </a:extLst>
              </p:cNvPr>
              <p:cNvGrpSpPr/>
              <p:nvPr/>
            </p:nvGrpSpPr>
            <p:grpSpPr>
              <a:xfrm>
                <a:off x="1554566" y="4172513"/>
                <a:ext cx="244263" cy="165901"/>
                <a:chOff x="1546448" y="4172513"/>
                <a:chExt cx="244263" cy="165901"/>
              </a:xfrm>
            </p:grpSpPr>
            <p:cxnSp>
              <p:nvCxnSpPr>
                <p:cNvPr id="176" name="Straight Connector 175">
                  <a:extLst>
                    <a:ext uri="{FF2B5EF4-FFF2-40B4-BE49-F238E27FC236}">
                      <a16:creationId xmlns:a16="http://schemas.microsoft.com/office/drawing/2014/main" id="{6F232453-6513-8E41-8C0C-45C2ABB8B2A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1604278" y="4172513"/>
                  <a:ext cx="128602" cy="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3" name="Straight Connector 192">
                  <a:extLst>
                    <a:ext uri="{FF2B5EF4-FFF2-40B4-BE49-F238E27FC236}">
                      <a16:creationId xmlns:a16="http://schemas.microsoft.com/office/drawing/2014/main" id="{EC389C81-FA8C-2940-A942-521DBE55340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668579" y="4172513"/>
                  <a:ext cx="0" cy="67924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75" name="Rectangle 174">
                  <a:extLst>
                    <a:ext uri="{FF2B5EF4-FFF2-40B4-BE49-F238E27FC236}">
                      <a16:creationId xmlns:a16="http://schemas.microsoft.com/office/drawing/2014/main" id="{A6508576-391F-4A4F-BE3E-65F89FB0FA34}"/>
                    </a:ext>
                  </a:extLst>
                </p:cNvPr>
                <p:cNvSpPr/>
                <p:nvPr/>
              </p:nvSpPr>
              <p:spPr>
                <a:xfrm>
                  <a:off x="1546448" y="4221722"/>
                  <a:ext cx="244263" cy="116692"/>
                </a:xfrm>
                <a:prstGeom prst="rect">
                  <a:avLst/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80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p:grpSp>
          <p:sp>
            <p:nvSpPr>
              <p:cNvPr id="183" name="TextBox 182">
                <a:extLst>
                  <a:ext uri="{FF2B5EF4-FFF2-40B4-BE49-F238E27FC236}">
                    <a16:creationId xmlns:a16="http://schemas.microsoft.com/office/drawing/2014/main" id="{480C1583-AAA9-BC42-84A4-F1DD7F5B2179}"/>
                  </a:ext>
                </a:extLst>
              </p:cNvPr>
              <p:cNvSpPr txBox="1"/>
              <p:nvPr/>
            </p:nvSpPr>
            <p:spPr>
              <a:xfrm>
                <a:off x="1031155" y="4445066"/>
                <a:ext cx="420616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800" b="1" dirty="0">
                    <a:latin typeface="Times New Roman" panose="02020603050405020304" pitchFamily="18" charset="0"/>
                    <a:ea typeface="Arial" charset="0"/>
                    <a:cs typeface="Times New Roman" panose="02020603050405020304" pitchFamily="18" charset="0"/>
                  </a:rPr>
                  <a:t>0</a:t>
                </a:r>
              </a:p>
            </p:txBody>
          </p:sp>
          <p:sp>
            <p:nvSpPr>
              <p:cNvPr id="185" name="TextBox 184">
                <a:extLst>
                  <a:ext uri="{FF2B5EF4-FFF2-40B4-BE49-F238E27FC236}">
                    <a16:creationId xmlns:a16="http://schemas.microsoft.com/office/drawing/2014/main" id="{E2F9ECDB-6115-9C42-8926-B66F321363A3}"/>
                  </a:ext>
                </a:extLst>
              </p:cNvPr>
              <p:cNvSpPr txBox="1"/>
              <p:nvPr/>
            </p:nvSpPr>
            <p:spPr>
              <a:xfrm>
                <a:off x="1584326" y="4443575"/>
                <a:ext cx="469590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800" b="1" dirty="0">
                    <a:latin typeface="Times New Roman" panose="02020603050405020304" pitchFamily="18" charset="0"/>
                    <a:ea typeface="Arial" charset="0"/>
                    <a:cs typeface="Times New Roman" panose="02020603050405020304" pitchFamily="18" charset="0"/>
                  </a:rPr>
                  <a:t>25</a:t>
                </a:r>
              </a:p>
            </p:txBody>
          </p:sp>
          <p:cxnSp>
            <p:nvCxnSpPr>
              <p:cNvPr id="186" name="Straight Connector 185">
                <a:extLst>
                  <a:ext uri="{FF2B5EF4-FFF2-40B4-BE49-F238E27FC236}">
                    <a16:creationId xmlns:a16="http://schemas.microsoft.com/office/drawing/2014/main" id="{A3E335F7-EAEB-D34C-ADA0-24CF328930E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557777" y="4410793"/>
                <a:ext cx="529557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293" name="Group 292">
                <a:extLst>
                  <a:ext uri="{FF2B5EF4-FFF2-40B4-BE49-F238E27FC236}">
                    <a16:creationId xmlns:a16="http://schemas.microsoft.com/office/drawing/2014/main" id="{369E516C-18F8-AC4B-A72F-892FC117D5B5}"/>
                  </a:ext>
                </a:extLst>
              </p:cNvPr>
              <p:cNvGrpSpPr/>
              <p:nvPr/>
            </p:nvGrpSpPr>
            <p:grpSpPr>
              <a:xfrm>
                <a:off x="1267024" y="4192707"/>
                <a:ext cx="244263" cy="147270"/>
                <a:chOff x="1263375" y="4192707"/>
                <a:chExt cx="244263" cy="147270"/>
              </a:xfrm>
            </p:grpSpPr>
            <p:cxnSp>
              <p:nvCxnSpPr>
                <p:cNvPr id="165" name="Straight Connector 164">
                  <a:extLst>
                    <a:ext uri="{FF2B5EF4-FFF2-40B4-BE49-F238E27FC236}">
                      <a16:creationId xmlns:a16="http://schemas.microsoft.com/office/drawing/2014/main" id="{036F4A71-FC48-3C47-9499-38A458E0256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321494" y="4198546"/>
                  <a:ext cx="128025" cy="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67" name="Rectangle 166">
                  <a:extLst>
                    <a:ext uri="{FF2B5EF4-FFF2-40B4-BE49-F238E27FC236}">
                      <a16:creationId xmlns:a16="http://schemas.microsoft.com/office/drawing/2014/main" id="{21892617-E883-4842-A5D9-F69A58A8EECE}"/>
                    </a:ext>
                  </a:extLst>
                </p:cNvPr>
                <p:cNvSpPr/>
                <p:nvPr/>
              </p:nvSpPr>
              <p:spPr>
                <a:xfrm>
                  <a:off x="1263375" y="4219245"/>
                  <a:ext cx="244263" cy="120732"/>
                </a:xfrm>
                <a:prstGeom prst="rect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8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cxnSp>
              <p:nvCxnSpPr>
                <p:cNvPr id="187" name="Straight Connector 186">
                  <a:extLst>
                    <a:ext uri="{FF2B5EF4-FFF2-40B4-BE49-F238E27FC236}">
                      <a16:creationId xmlns:a16="http://schemas.microsoft.com/office/drawing/2014/main" id="{4B100B78-7644-474D-B8F4-081E1BE214D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387303" y="4192707"/>
                  <a:ext cx="0" cy="43303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91" name="Group 290">
                <a:extLst>
                  <a:ext uri="{FF2B5EF4-FFF2-40B4-BE49-F238E27FC236}">
                    <a16:creationId xmlns:a16="http://schemas.microsoft.com/office/drawing/2014/main" id="{88BB02E4-4A2B-BB45-B00B-BA6F5636F6BA}"/>
                  </a:ext>
                </a:extLst>
              </p:cNvPr>
              <p:cNvGrpSpPr/>
              <p:nvPr/>
            </p:nvGrpSpPr>
            <p:grpSpPr>
              <a:xfrm>
                <a:off x="1842108" y="3945809"/>
                <a:ext cx="244263" cy="392605"/>
                <a:chOff x="1829965" y="3945809"/>
                <a:chExt cx="244263" cy="392605"/>
              </a:xfrm>
            </p:grpSpPr>
            <p:cxnSp>
              <p:nvCxnSpPr>
                <p:cNvPr id="178" name="Straight Connector 177">
                  <a:extLst>
                    <a:ext uri="{FF2B5EF4-FFF2-40B4-BE49-F238E27FC236}">
                      <a16:creationId xmlns:a16="http://schemas.microsoft.com/office/drawing/2014/main" id="{FD944DD1-00ED-0948-9781-750FB290976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888084" y="3946129"/>
                  <a:ext cx="128025" cy="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9" name="Straight Connector 178">
                  <a:extLst>
                    <a:ext uri="{FF2B5EF4-FFF2-40B4-BE49-F238E27FC236}">
                      <a16:creationId xmlns:a16="http://schemas.microsoft.com/office/drawing/2014/main" id="{56A1D2A9-3CD7-164E-9461-D0185C82D3E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952096" y="3945809"/>
                  <a:ext cx="0" cy="128416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94" name="Rectangle 193">
                  <a:extLst>
                    <a:ext uri="{FF2B5EF4-FFF2-40B4-BE49-F238E27FC236}">
                      <a16:creationId xmlns:a16="http://schemas.microsoft.com/office/drawing/2014/main" id="{D114A22C-46BD-A244-885D-6CEC6D446313}"/>
                    </a:ext>
                  </a:extLst>
                </p:cNvPr>
                <p:cNvSpPr/>
                <p:nvPr/>
              </p:nvSpPr>
              <p:spPr>
                <a:xfrm>
                  <a:off x="1829965" y="4029798"/>
                  <a:ext cx="244263" cy="308616"/>
                </a:xfrm>
                <a:prstGeom prst="rect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90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p:grpSp>
          <p:grpSp>
            <p:nvGrpSpPr>
              <p:cNvPr id="289" name="Group 288">
                <a:extLst>
                  <a:ext uri="{FF2B5EF4-FFF2-40B4-BE49-F238E27FC236}">
                    <a16:creationId xmlns:a16="http://schemas.microsoft.com/office/drawing/2014/main" id="{3E475D64-CAF0-8848-AED2-5A335A68E9C0}"/>
                  </a:ext>
                </a:extLst>
              </p:cNvPr>
              <p:cNvGrpSpPr/>
              <p:nvPr/>
            </p:nvGrpSpPr>
            <p:grpSpPr>
              <a:xfrm>
                <a:off x="2388826" y="3259688"/>
                <a:ext cx="304258" cy="1086459"/>
                <a:chOff x="2373722" y="3259688"/>
                <a:chExt cx="304258" cy="1086459"/>
              </a:xfrm>
            </p:grpSpPr>
            <p:sp>
              <p:nvSpPr>
                <p:cNvPr id="180" name="TextBox 179">
                  <a:extLst>
                    <a:ext uri="{FF2B5EF4-FFF2-40B4-BE49-F238E27FC236}">
                      <a16:creationId xmlns:a16="http://schemas.microsoft.com/office/drawing/2014/main" id="{4DE83303-F317-BB49-BEFA-35539D4D9860}"/>
                    </a:ext>
                  </a:extLst>
                </p:cNvPr>
                <p:cNvSpPr txBox="1"/>
                <p:nvPr/>
              </p:nvSpPr>
              <p:spPr>
                <a:xfrm>
                  <a:off x="2373722" y="3259688"/>
                  <a:ext cx="304258" cy="2308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900" b="1" dirty="0">
                      <a:latin typeface="Times New Roman" panose="02020603050405020304" pitchFamily="18" charset="0"/>
                      <a:ea typeface="Arial" charset="0"/>
                      <a:cs typeface="Times New Roman" panose="02020603050405020304" pitchFamily="18" charset="0"/>
                    </a:rPr>
                    <a:t>*#</a:t>
                  </a:r>
                </a:p>
              </p:txBody>
            </p:sp>
            <p:sp>
              <p:nvSpPr>
                <p:cNvPr id="182" name="Rectangle 181">
                  <a:extLst>
                    <a:ext uri="{FF2B5EF4-FFF2-40B4-BE49-F238E27FC236}">
                      <a16:creationId xmlns:a16="http://schemas.microsoft.com/office/drawing/2014/main" id="{37BA30F7-BAA7-2C4B-B1CB-717213804E3B}"/>
                    </a:ext>
                  </a:extLst>
                </p:cNvPr>
                <p:cNvSpPr/>
                <p:nvPr/>
              </p:nvSpPr>
              <p:spPr>
                <a:xfrm>
                  <a:off x="2402088" y="3628937"/>
                  <a:ext cx="244263" cy="717210"/>
                </a:xfrm>
                <a:prstGeom prst="rect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90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cxnSp>
              <p:nvCxnSpPr>
                <p:cNvPr id="197" name="Straight Connector 196">
                  <a:extLst>
                    <a:ext uri="{FF2B5EF4-FFF2-40B4-BE49-F238E27FC236}">
                      <a16:creationId xmlns:a16="http://schemas.microsoft.com/office/drawing/2014/main" id="{1E029B7F-2F31-9243-9F8C-CB8E5F01E30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524219" y="3504031"/>
                  <a:ext cx="0" cy="128416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8" name="Straight Connector 197">
                  <a:extLst>
                    <a:ext uri="{FF2B5EF4-FFF2-40B4-BE49-F238E27FC236}">
                      <a16:creationId xmlns:a16="http://schemas.microsoft.com/office/drawing/2014/main" id="{AEC11F3C-1F96-B342-9472-D1EBF9C46DE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460207" y="3498125"/>
                  <a:ext cx="128025" cy="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90" name="Group 289">
                <a:extLst>
                  <a:ext uri="{FF2B5EF4-FFF2-40B4-BE49-F238E27FC236}">
                    <a16:creationId xmlns:a16="http://schemas.microsoft.com/office/drawing/2014/main" id="{EAFE3998-AB9B-3647-8B5F-3096424F4A8B}"/>
                  </a:ext>
                </a:extLst>
              </p:cNvPr>
              <p:cNvGrpSpPr/>
              <p:nvPr/>
            </p:nvGrpSpPr>
            <p:grpSpPr>
              <a:xfrm>
                <a:off x="2129650" y="4152642"/>
                <a:ext cx="244263" cy="193505"/>
                <a:chOff x="2120578" y="4152642"/>
                <a:chExt cx="244263" cy="193505"/>
              </a:xfrm>
            </p:grpSpPr>
            <p:sp>
              <p:nvSpPr>
                <p:cNvPr id="195" name="Rectangle 194">
                  <a:extLst>
                    <a:ext uri="{FF2B5EF4-FFF2-40B4-BE49-F238E27FC236}">
                      <a16:creationId xmlns:a16="http://schemas.microsoft.com/office/drawing/2014/main" id="{52A3B721-D6CC-DD4C-AB3B-A733170E2753}"/>
                    </a:ext>
                  </a:extLst>
                </p:cNvPr>
                <p:cNvSpPr/>
                <p:nvPr/>
              </p:nvSpPr>
              <p:spPr>
                <a:xfrm>
                  <a:off x="2120578" y="4229455"/>
                  <a:ext cx="244263" cy="116692"/>
                </a:xfrm>
                <a:prstGeom prst="rect">
                  <a:avLst/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80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cxnSp>
              <p:nvCxnSpPr>
                <p:cNvPr id="199" name="Straight Connector 198">
                  <a:extLst>
                    <a:ext uri="{FF2B5EF4-FFF2-40B4-BE49-F238E27FC236}">
                      <a16:creationId xmlns:a16="http://schemas.microsoft.com/office/drawing/2014/main" id="{14C4AA5E-545B-3E40-BC4C-E236EE8603A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242709" y="4157210"/>
                  <a:ext cx="0" cy="67924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0" name="Straight Connector 199">
                  <a:extLst>
                    <a:ext uri="{FF2B5EF4-FFF2-40B4-BE49-F238E27FC236}">
                      <a16:creationId xmlns:a16="http://schemas.microsoft.com/office/drawing/2014/main" id="{F3579539-155C-7F45-BBF1-E8BC1952340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2178408" y="4152642"/>
                  <a:ext cx="128602" cy="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88" name="Group 287">
                <a:extLst>
                  <a:ext uri="{FF2B5EF4-FFF2-40B4-BE49-F238E27FC236}">
                    <a16:creationId xmlns:a16="http://schemas.microsoft.com/office/drawing/2014/main" id="{7101A82A-1D04-B44F-A9DB-A3EB37AE1990}"/>
                  </a:ext>
                </a:extLst>
              </p:cNvPr>
              <p:cNvGrpSpPr/>
              <p:nvPr/>
            </p:nvGrpSpPr>
            <p:grpSpPr>
              <a:xfrm>
                <a:off x="2704734" y="4157832"/>
                <a:ext cx="244263" cy="188315"/>
                <a:chOff x="2689038" y="4157832"/>
                <a:chExt cx="244263" cy="188315"/>
              </a:xfrm>
            </p:grpSpPr>
            <p:sp>
              <p:nvSpPr>
                <p:cNvPr id="201" name="Rectangle 200">
                  <a:extLst>
                    <a:ext uri="{FF2B5EF4-FFF2-40B4-BE49-F238E27FC236}">
                      <a16:creationId xmlns:a16="http://schemas.microsoft.com/office/drawing/2014/main" id="{BFB44C4C-07BD-EF42-BFCE-CE1F2F23013B}"/>
                    </a:ext>
                  </a:extLst>
                </p:cNvPr>
                <p:cNvSpPr/>
                <p:nvPr/>
              </p:nvSpPr>
              <p:spPr>
                <a:xfrm>
                  <a:off x="2689038" y="4229455"/>
                  <a:ext cx="244263" cy="116692"/>
                </a:xfrm>
                <a:prstGeom prst="rect">
                  <a:avLst/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80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cxnSp>
              <p:nvCxnSpPr>
                <p:cNvPr id="202" name="Straight Connector 201">
                  <a:extLst>
                    <a:ext uri="{FF2B5EF4-FFF2-40B4-BE49-F238E27FC236}">
                      <a16:creationId xmlns:a16="http://schemas.microsoft.com/office/drawing/2014/main" id="{6417C5B8-E38F-9743-A0AF-BE51B9B2B5F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811169" y="4157832"/>
                  <a:ext cx="0" cy="67924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3" name="Straight Connector 202">
                  <a:extLst>
                    <a:ext uri="{FF2B5EF4-FFF2-40B4-BE49-F238E27FC236}">
                      <a16:creationId xmlns:a16="http://schemas.microsoft.com/office/drawing/2014/main" id="{59DF7A89-36BF-3447-ACB1-24562389D57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2746868" y="4157832"/>
                  <a:ext cx="128602" cy="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210" name="Straight Connector 209">
                <a:extLst>
                  <a:ext uri="{FF2B5EF4-FFF2-40B4-BE49-F238E27FC236}">
                    <a16:creationId xmlns:a16="http://schemas.microsoft.com/office/drawing/2014/main" id="{4CF0A611-736C-BD42-A8AB-C99B1011CB4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131733" y="4410793"/>
                <a:ext cx="529557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11" name="TextBox 210">
                <a:extLst>
                  <a:ext uri="{FF2B5EF4-FFF2-40B4-BE49-F238E27FC236}">
                    <a16:creationId xmlns:a16="http://schemas.microsoft.com/office/drawing/2014/main" id="{016A44FB-872E-544F-BF2B-E1E1DFB1271E}"/>
                  </a:ext>
                </a:extLst>
              </p:cNvPr>
              <p:cNvSpPr txBox="1"/>
              <p:nvPr/>
            </p:nvSpPr>
            <p:spPr>
              <a:xfrm>
                <a:off x="2143125" y="4455878"/>
                <a:ext cx="500251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800" b="1" dirty="0">
                    <a:latin typeface="Times New Roman" panose="02020603050405020304" pitchFamily="18" charset="0"/>
                    <a:ea typeface="Arial" charset="0"/>
                    <a:cs typeface="Times New Roman" panose="02020603050405020304" pitchFamily="18" charset="0"/>
                  </a:rPr>
                  <a:t>50</a:t>
                </a:r>
              </a:p>
            </p:txBody>
          </p:sp>
          <p:cxnSp>
            <p:nvCxnSpPr>
              <p:cNvPr id="212" name="Straight Connector 211">
                <a:extLst>
                  <a:ext uri="{FF2B5EF4-FFF2-40B4-BE49-F238E27FC236}">
                    <a16:creationId xmlns:a16="http://schemas.microsoft.com/office/drawing/2014/main" id="{142F48F8-AD08-0D4E-A53C-CC6A93695FA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705689" y="4411362"/>
                <a:ext cx="529557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13" name="TextBox 212">
                <a:extLst>
                  <a:ext uri="{FF2B5EF4-FFF2-40B4-BE49-F238E27FC236}">
                    <a16:creationId xmlns:a16="http://schemas.microsoft.com/office/drawing/2014/main" id="{5B680963-478A-874C-81D5-E85537D65D45}"/>
                  </a:ext>
                </a:extLst>
              </p:cNvPr>
              <p:cNvSpPr txBox="1"/>
              <p:nvPr/>
            </p:nvSpPr>
            <p:spPr>
              <a:xfrm>
                <a:off x="2679700" y="4445401"/>
                <a:ext cx="577850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800" b="1" dirty="0">
                    <a:latin typeface="Times New Roman" panose="02020603050405020304" pitchFamily="18" charset="0"/>
                    <a:ea typeface="Arial" charset="0"/>
                    <a:cs typeface="Times New Roman" panose="02020603050405020304" pitchFamily="18" charset="0"/>
                  </a:rPr>
                  <a:t>100</a:t>
                </a:r>
              </a:p>
            </p:txBody>
          </p:sp>
          <p:sp>
            <p:nvSpPr>
              <p:cNvPr id="214" name="TextBox 213">
                <a:extLst>
                  <a:ext uri="{FF2B5EF4-FFF2-40B4-BE49-F238E27FC236}">
                    <a16:creationId xmlns:a16="http://schemas.microsoft.com/office/drawing/2014/main" id="{811BB192-83C6-4447-BF7A-D424D753D537}"/>
                  </a:ext>
                </a:extLst>
              </p:cNvPr>
              <p:cNvSpPr txBox="1"/>
              <p:nvPr/>
            </p:nvSpPr>
            <p:spPr>
              <a:xfrm>
                <a:off x="1695450" y="4621223"/>
                <a:ext cx="831849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800" b="1" dirty="0">
                    <a:latin typeface="Times New Roman" panose="02020603050405020304" pitchFamily="18" charset="0"/>
                    <a:ea typeface="Arial" charset="0"/>
                    <a:cs typeface="Times New Roman" panose="02020603050405020304" pitchFamily="18" charset="0"/>
                  </a:rPr>
                  <a:t>[EtOH] (mM)</a:t>
                </a:r>
              </a:p>
            </p:txBody>
          </p:sp>
          <p:sp>
            <p:nvSpPr>
              <p:cNvPr id="215" name="TextBox 214">
                <a:extLst>
                  <a:ext uri="{FF2B5EF4-FFF2-40B4-BE49-F238E27FC236}">
                    <a16:creationId xmlns:a16="http://schemas.microsoft.com/office/drawing/2014/main" id="{A9D0FD4F-199C-DD4F-9D6E-644DDD936B36}"/>
                  </a:ext>
                </a:extLst>
              </p:cNvPr>
              <p:cNvSpPr txBox="1"/>
              <p:nvPr/>
            </p:nvSpPr>
            <p:spPr>
              <a:xfrm>
                <a:off x="552023" y="3050484"/>
                <a:ext cx="386669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sz="800" b="1" dirty="0">
                    <a:latin typeface="Times New Roman" panose="02020603050405020304" pitchFamily="18" charset="0"/>
                    <a:ea typeface="Arial" charset="0"/>
                    <a:cs typeface="Times New Roman" panose="02020603050405020304" pitchFamily="18" charset="0"/>
                  </a:rPr>
                  <a:t>200</a:t>
                </a:r>
              </a:p>
            </p:txBody>
          </p:sp>
          <p:grpSp>
            <p:nvGrpSpPr>
              <p:cNvPr id="287" name="Group 286">
                <a:extLst>
                  <a:ext uri="{FF2B5EF4-FFF2-40B4-BE49-F238E27FC236}">
                    <a16:creationId xmlns:a16="http://schemas.microsoft.com/office/drawing/2014/main" id="{E258526C-11CC-FC48-BBC1-38FBFCB205B0}"/>
                  </a:ext>
                </a:extLst>
              </p:cNvPr>
              <p:cNvGrpSpPr/>
              <p:nvPr/>
            </p:nvGrpSpPr>
            <p:grpSpPr>
              <a:xfrm>
                <a:off x="2992278" y="3187258"/>
                <a:ext cx="244263" cy="1158889"/>
                <a:chOff x="2992278" y="3187258"/>
                <a:chExt cx="244263" cy="1158889"/>
              </a:xfrm>
            </p:grpSpPr>
            <p:sp>
              <p:nvSpPr>
                <p:cNvPr id="196" name="Rectangle 195">
                  <a:extLst>
                    <a:ext uri="{FF2B5EF4-FFF2-40B4-BE49-F238E27FC236}">
                      <a16:creationId xmlns:a16="http://schemas.microsoft.com/office/drawing/2014/main" id="{9A1A73D8-8F1E-7443-A49B-E272030C9935}"/>
                    </a:ext>
                  </a:extLst>
                </p:cNvPr>
                <p:cNvSpPr/>
                <p:nvPr/>
              </p:nvSpPr>
              <p:spPr>
                <a:xfrm>
                  <a:off x="2992278" y="3357236"/>
                  <a:ext cx="244263" cy="988911"/>
                </a:xfrm>
                <a:prstGeom prst="rect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90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cxnSp>
              <p:nvCxnSpPr>
                <p:cNvPr id="204" name="Straight Connector 203">
                  <a:extLst>
                    <a:ext uri="{FF2B5EF4-FFF2-40B4-BE49-F238E27FC236}">
                      <a16:creationId xmlns:a16="http://schemas.microsoft.com/office/drawing/2014/main" id="{17FE3E5F-B852-FC41-B53E-2D4961B6660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3114409" y="3189844"/>
                  <a:ext cx="0" cy="175495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5" name="Straight Connector 204">
                  <a:extLst>
                    <a:ext uri="{FF2B5EF4-FFF2-40B4-BE49-F238E27FC236}">
                      <a16:creationId xmlns:a16="http://schemas.microsoft.com/office/drawing/2014/main" id="{A7012514-86FA-A343-9A54-2ED88805A2B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3050397" y="3187258"/>
                  <a:ext cx="128025" cy="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86" name="Group 285">
                <a:extLst>
                  <a:ext uri="{FF2B5EF4-FFF2-40B4-BE49-F238E27FC236}">
                    <a16:creationId xmlns:a16="http://schemas.microsoft.com/office/drawing/2014/main" id="{54D9EB1A-EF89-DD45-83E5-B28212B5A0D1}"/>
                  </a:ext>
                </a:extLst>
              </p:cNvPr>
              <p:cNvGrpSpPr/>
              <p:nvPr/>
            </p:nvGrpSpPr>
            <p:grpSpPr>
              <a:xfrm>
                <a:off x="890052" y="3158644"/>
                <a:ext cx="35403" cy="1189200"/>
                <a:chOff x="861477" y="3155469"/>
                <a:chExt cx="35403" cy="1189200"/>
              </a:xfrm>
            </p:grpSpPr>
            <p:cxnSp>
              <p:nvCxnSpPr>
                <p:cNvPr id="188" name="Straight Connector 187">
                  <a:extLst>
                    <a:ext uri="{FF2B5EF4-FFF2-40B4-BE49-F238E27FC236}">
                      <a16:creationId xmlns:a16="http://schemas.microsoft.com/office/drawing/2014/main" id="{FD763FEB-966D-BA44-9EA6-54B6CBF4065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896880" y="3155949"/>
                  <a:ext cx="0" cy="118872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9" name="Straight Connector 188">
                  <a:extLst>
                    <a:ext uri="{FF2B5EF4-FFF2-40B4-BE49-F238E27FC236}">
                      <a16:creationId xmlns:a16="http://schemas.microsoft.com/office/drawing/2014/main" id="{3B74539B-3E0A-2445-87E4-84EA378BD09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861477" y="4341832"/>
                  <a:ext cx="35403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0" name="Straight Connector 189">
                  <a:extLst>
                    <a:ext uri="{FF2B5EF4-FFF2-40B4-BE49-F238E27FC236}">
                      <a16:creationId xmlns:a16="http://schemas.microsoft.com/office/drawing/2014/main" id="{0C660D0D-746A-DB41-A3F8-A631F1A4F8A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861477" y="3748649"/>
                  <a:ext cx="35403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1" name="Straight Connector 190">
                  <a:extLst>
                    <a:ext uri="{FF2B5EF4-FFF2-40B4-BE49-F238E27FC236}">
                      <a16:creationId xmlns:a16="http://schemas.microsoft.com/office/drawing/2014/main" id="{342332B0-02B4-0041-9BD1-C7F7B6C5002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861477" y="4045239"/>
                  <a:ext cx="35403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2" name="Straight Connector 191">
                  <a:extLst>
                    <a:ext uri="{FF2B5EF4-FFF2-40B4-BE49-F238E27FC236}">
                      <a16:creationId xmlns:a16="http://schemas.microsoft.com/office/drawing/2014/main" id="{58DF2DFE-3A39-254D-A9D2-90833E42DC7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861477" y="3452059"/>
                  <a:ext cx="35403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6" name="Straight Connector 215">
                  <a:extLst>
                    <a:ext uri="{FF2B5EF4-FFF2-40B4-BE49-F238E27FC236}">
                      <a16:creationId xmlns:a16="http://schemas.microsoft.com/office/drawing/2014/main" id="{3028F9E7-9475-3B4A-ADF6-06E677F1B5D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861477" y="3155469"/>
                  <a:ext cx="35403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2" name="Straight Connector 281">
                  <a:extLst>
                    <a:ext uri="{FF2B5EF4-FFF2-40B4-BE49-F238E27FC236}">
                      <a16:creationId xmlns:a16="http://schemas.microsoft.com/office/drawing/2014/main" id="{DAC54232-047C-094D-8F5C-2AE75DE10CC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861477" y="3896944"/>
                  <a:ext cx="35403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3" name="Straight Connector 282">
                  <a:extLst>
                    <a:ext uri="{FF2B5EF4-FFF2-40B4-BE49-F238E27FC236}">
                      <a16:creationId xmlns:a16="http://schemas.microsoft.com/office/drawing/2014/main" id="{7D13C4CE-FCBD-4F43-9012-AA304648EA0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861477" y="4193534"/>
                  <a:ext cx="35403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4" name="Straight Connector 283">
                  <a:extLst>
                    <a:ext uri="{FF2B5EF4-FFF2-40B4-BE49-F238E27FC236}">
                      <a16:creationId xmlns:a16="http://schemas.microsoft.com/office/drawing/2014/main" id="{79F92988-844D-444D-8129-5D1A5E9A087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861477" y="3600354"/>
                  <a:ext cx="35403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5" name="Straight Connector 284">
                  <a:extLst>
                    <a:ext uri="{FF2B5EF4-FFF2-40B4-BE49-F238E27FC236}">
                      <a16:creationId xmlns:a16="http://schemas.microsoft.com/office/drawing/2014/main" id="{4A662DD8-651B-B347-BAAF-5B71292C590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861477" y="3303764"/>
                  <a:ext cx="35403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295" name="Straight Connector 294">
                <a:extLst>
                  <a:ext uri="{FF2B5EF4-FFF2-40B4-BE49-F238E27FC236}">
                    <a16:creationId xmlns:a16="http://schemas.microsoft.com/office/drawing/2014/main" id="{F75AEE13-D4C5-A940-9432-2FFD1514DAD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3821" y="4417143"/>
                <a:ext cx="529557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97" name="Group 296">
              <a:extLst>
                <a:ext uri="{FF2B5EF4-FFF2-40B4-BE49-F238E27FC236}">
                  <a16:creationId xmlns:a16="http://schemas.microsoft.com/office/drawing/2014/main" id="{F4E26969-98F6-C849-B579-B593EB15311C}"/>
                </a:ext>
              </a:extLst>
            </p:cNvPr>
            <p:cNvGrpSpPr/>
            <p:nvPr/>
          </p:nvGrpSpPr>
          <p:grpSpPr>
            <a:xfrm>
              <a:off x="3438726" y="4235213"/>
              <a:ext cx="2831693" cy="1786183"/>
              <a:chOff x="425857" y="3050484"/>
              <a:chExt cx="2831693" cy="1786183"/>
            </a:xfrm>
          </p:grpSpPr>
          <p:grpSp>
            <p:nvGrpSpPr>
              <p:cNvPr id="298" name="Group 297">
                <a:extLst>
                  <a:ext uri="{FF2B5EF4-FFF2-40B4-BE49-F238E27FC236}">
                    <a16:creationId xmlns:a16="http://schemas.microsoft.com/office/drawing/2014/main" id="{09203676-EBE3-6F45-A909-82A964AC1339}"/>
                  </a:ext>
                </a:extLst>
              </p:cNvPr>
              <p:cNvGrpSpPr/>
              <p:nvPr/>
            </p:nvGrpSpPr>
            <p:grpSpPr>
              <a:xfrm>
                <a:off x="979482" y="4187490"/>
                <a:ext cx="244263" cy="154037"/>
                <a:chOff x="979482" y="4187490"/>
                <a:chExt cx="244263" cy="154037"/>
              </a:xfrm>
            </p:grpSpPr>
            <p:cxnSp>
              <p:nvCxnSpPr>
                <p:cNvPr id="355" name="Straight Connector 354">
                  <a:extLst>
                    <a:ext uri="{FF2B5EF4-FFF2-40B4-BE49-F238E27FC236}">
                      <a16:creationId xmlns:a16="http://schemas.microsoft.com/office/drawing/2014/main" id="{26824C6E-E84F-AF4B-B624-869D7F564F4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037602" y="4187490"/>
                  <a:ext cx="128025" cy="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56" name="Straight Connector 355">
                  <a:extLst>
                    <a:ext uri="{FF2B5EF4-FFF2-40B4-BE49-F238E27FC236}">
                      <a16:creationId xmlns:a16="http://schemas.microsoft.com/office/drawing/2014/main" id="{A64C939D-0A6B-E147-B553-7EA98A95E95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101614" y="4188288"/>
                  <a:ext cx="0" cy="43303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57" name="Rectangle 356">
                  <a:extLst>
                    <a:ext uri="{FF2B5EF4-FFF2-40B4-BE49-F238E27FC236}">
                      <a16:creationId xmlns:a16="http://schemas.microsoft.com/office/drawing/2014/main" id="{0A976EB3-E357-CE42-A06C-68C090B2DE16}"/>
                    </a:ext>
                  </a:extLst>
                </p:cNvPr>
                <p:cNvSpPr/>
                <p:nvPr/>
              </p:nvSpPr>
              <p:spPr>
                <a:xfrm>
                  <a:off x="979482" y="4231868"/>
                  <a:ext cx="244263" cy="109659"/>
                </a:xfrm>
                <a:prstGeom prst="rect">
                  <a:avLst/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80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p:grpSp>
          <p:sp>
            <p:nvSpPr>
              <p:cNvPr id="299" name="TextBox 298">
                <a:extLst>
                  <a:ext uri="{FF2B5EF4-FFF2-40B4-BE49-F238E27FC236}">
                    <a16:creationId xmlns:a16="http://schemas.microsoft.com/office/drawing/2014/main" id="{B3993A68-DBC5-9549-8C73-356C84B2E8BD}"/>
                  </a:ext>
                </a:extLst>
              </p:cNvPr>
              <p:cNvSpPr txBox="1"/>
              <p:nvPr/>
            </p:nvSpPr>
            <p:spPr>
              <a:xfrm>
                <a:off x="604254" y="3344110"/>
                <a:ext cx="337613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sz="800" b="1" dirty="0">
                    <a:latin typeface="Times New Roman" panose="02020603050405020304" pitchFamily="18" charset="0"/>
                    <a:ea typeface="Arial" charset="0"/>
                    <a:cs typeface="Times New Roman" panose="02020603050405020304" pitchFamily="18" charset="0"/>
                  </a:rPr>
                  <a:t>150</a:t>
                </a:r>
              </a:p>
            </p:txBody>
          </p:sp>
          <p:sp>
            <p:nvSpPr>
              <p:cNvPr id="300" name="TextBox 299">
                <a:extLst>
                  <a:ext uri="{FF2B5EF4-FFF2-40B4-BE49-F238E27FC236}">
                    <a16:creationId xmlns:a16="http://schemas.microsoft.com/office/drawing/2014/main" id="{A732BEF3-F5B7-E341-B1E4-36146C6BA4F2}"/>
                  </a:ext>
                </a:extLst>
              </p:cNvPr>
              <p:cNvSpPr txBox="1"/>
              <p:nvPr/>
            </p:nvSpPr>
            <p:spPr>
              <a:xfrm>
                <a:off x="714376" y="4239424"/>
                <a:ext cx="224316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sz="800" b="1" dirty="0">
                    <a:latin typeface="Times New Roman" panose="02020603050405020304" pitchFamily="18" charset="0"/>
                    <a:ea typeface="Arial" charset="0"/>
                    <a:cs typeface="Times New Roman" panose="02020603050405020304" pitchFamily="18" charset="0"/>
                  </a:rPr>
                  <a:t>0</a:t>
                </a:r>
              </a:p>
            </p:txBody>
          </p:sp>
          <p:sp>
            <p:nvSpPr>
              <p:cNvPr id="301" name="TextBox 300">
                <a:extLst>
                  <a:ext uri="{FF2B5EF4-FFF2-40B4-BE49-F238E27FC236}">
                    <a16:creationId xmlns:a16="http://schemas.microsoft.com/office/drawing/2014/main" id="{01BD426D-7C3D-AE47-8AB5-2536779C655A}"/>
                  </a:ext>
                </a:extLst>
              </p:cNvPr>
              <p:cNvSpPr txBox="1"/>
              <p:nvPr/>
            </p:nvSpPr>
            <p:spPr>
              <a:xfrm rot="16200000">
                <a:off x="336" y="3642598"/>
                <a:ext cx="1081873" cy="2308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900" b="1" dirty="0">
                    <a:latin typeface="Times New Roman" panose="02020603050405020304" pitchFamily="18" charset="0"/>
                    <a:ea typeface="Arial" charset="0"/>
                    <a:cs typeface="Times New Roman" panose="02020603050405020304" pitchFamily="18" charset="0"/>
                  </a:rPr>
                  <a:t>[FABP4] (</a:t>
                </a:r>
                <a:r>
                  <a:rPr lang="en-US" sz="900" b="1" dirty="0" err="1">
                    <a:latin typeface="Times New Roman" panose="02020603050405020304" pitchFamily="18" charset="0"/>
                    <a:ea typeface="Arial" charset="0"/>
                    <a:cs typeface="Times New Roman" panose="02020603050405020304" pitchFamily="18" charset="0"/>
                  </a:rPr>
                  <a:t>pg</a:t>
                </a:r>
                <a:r>
                  <a:rPr lang="en-US" sz="900" b="1" dirty="0">
                    <a:latin typeface="Times New Roman" panose="02020603050405020304" pitchFamily="18" charset="0"/>
                    <a:ea typeface="Arial" charset="0"/>
                    <a:cs typeface="Times New Roman" panose="02020603050405020304" pitchFamily="18" charset="0"/>
                  </a:rPr>
                  <a:t>/mL)</a:t>
                </a:r>
                <a:endParaRPr lang="en-US" sz="900" b="1" dirty="0">
                  <a:latin typeface="Times New Roman" panose="02020603050405020304" pitchFamily="18" charset="0"/>
                  <a:ea typeface="Symbol" charset="2"/>
                  <a:cs typeface="Times New Roman" panose="02020603050405020304" pitchFamily="18" charset="0"/>
                </a:endParaRPr>
              </a:p>
            </p:txBody>
          </p:sp>
          <p:sp>
            <p:nvSpPr>
              <p:cNvPr id="302" name="TextBox 301">
                <a:extLst>
                  <a:ext uri="{FF2B5EF4-FFF2-40B4-BE49-F238E27FC236}">
                    <a16:creationId xmlns:a16="http://schemas.microsoft.com/office/drawing/2014/main" id="{538CA421-E37D-1B45-BB91-CED088CE66A4}"/>
                  </a:ext>
                </a:extLst>
              </p:cNvPr>
              <p:cNvSpPr txBox="1"/>
              <p:nvPr/>
            </p:nvSpPr>
            <p:spPr>
              <a:xfrm>
                <a:off x="647701" y="3939928"/>
                <a:ext cx="290991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sz="800" b="1" dirty="0">
                    <a:latin typeface="Times New Roman" panose="02020603050405020304" pitchFamily="18" charset="0"/>
                    <a:ea typeface="Arial" charset="0"/>
                    <a:cs typeface="Times New Roman" panose="02020603050405020304" pitchFamily="18" charset="0"/>
                  </a:rPr>
                  <a:t>50</a:t>
                </a:r>
              </a:p>
            </p:txBody>
          </p:sp>
          <p:sp>
            <p:nvSpPr>
              <p:cNvPr id="303" name="TextBox 302">
                <a:extLst>
                  <a:ext uri="{FF2B5EF4-FFF2-40B4-BE49-F238E27FC236}">
                    <a16:creationId xmlns:a16="http://schemas.microsoft.com/office/drawing/2014/main" id="{26D0F4DA-7E11-BA47-829E-EFE8F5CD442E}"/>
                  </a:ext>
                </a:extLst>
              </p:cNvPr>
              <p:cNvSpPr txBox="1"/>
              <p:nvPr/>
            </p:nvSpPr>
            <p:spPr>
              <a:xfrm>
                <a:off x="600076" y="3643607"/>
                <a:ext cx="335441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sz="800" b="1" dirty="0">
                    <a:latin typeface="Times New Roman" panose="02020603050405020304" pitchFamily="18" charset="0"/>
                    <a:ea typeface="Arial" charset="0"/>
                    <a:cs typeface="Times New Roman" panose="02020603050405020304" pitchFamily="18" charset="0"/>
                  </a:rPr>
                  <a:t>100</a:t>
                </a:r>
              </a:p>
            </p:txBody>
          </p:sp>
          <p:grpSp>
            <p:nvGrpSpPr>
              <p:cNvPr id="304" name="Group 303">
                <a:extLst>
                  <a:ext uri="{FF2B5EF4-FFF2-40B4-BE49-F238E27FC236}">
                    <a16:creationId xmlns:a16="http://schemas.microsoft.com/office/drawing/2014/main" id="{4BF147C0-AEC4-2940-825A-8ACD87A66553}"/>
                  </a:ext>
                </a:extLst>
              </p:cNvPr>
              <p:cNvGrpSpPr/>
              <p:nvPr/>
            </p:nvGrpSpPr>
            <p:grpSpPr>
              <a:xfrm>
                <a:off x="1554566" y="4132469"/>
                <a:ext cx="244263" cy="205944"/>
                <a:chOff x="1546448" y="4132469"/>
                <a:chExt cx="244263" cy="205944"/>
              </a:xfrm>
            </p:grpSpPr>
            <p:cxnSp>
              <p:nvCxnSpPr>
                <p:cNvPr id="352" name="Straight Connector 351">
                  <a:extLst>
                    <a:ext uri="{FF2B5EF4-FFF2-40B4-BE49-F238E27FC236}">
                      <a16:creationId xmlns:a16="http://schemas.microsoft.com/office/drawing/2014/main" id="{5AAC9D19-66A2-6D43-8434-47F963DC692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1604278" y="4132469"/>
                  <a:ext cx="128602" cy="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53" name="Straight Connector 352">
                  <a:extLst>
                    <a:ext uri="{FF2B5EF4-FFF2-40B4-BE49-F238E27FC236}">
                      <a16:creationId xmlns:a16="http://schemas.microsoft.com/office/drawing/2014/main" id="{BFB4DBEF-C4A3-394E-86AF-1BA505598DA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668579" y="4134810"/>
                  <a:ext cx="0" cy="105627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54" name="Rectangle 353">
                  <a:extLst>
                    <a:ext uri="{FF2B5EF4-FFF2-40B4-BE49-F238E27FC236}">
                      <a16:creationId xmlns:a16="http://schemas.microsoft.com/office/drawing/2014/main" id="{2C886103-80BA-6E43-AB4E-C068A059A006}"/>
                    </a:ext>
                  </a:extLst>
                </p:cNvPr>
                <p:cNvSpPr/>
                <p:nvPr/>
              </p:nvSpPr>
              <p:spPr>
                <a:xfrm>
                  <a:off x="1546448" y="4231868"/>
                  <a:ext cx="244263" cy="106545"/>
                </a:xfrm>
                <a:prstGeom prst="rect">
                  <a:avLst/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80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p:grpSp>
          <p:sp>
            <p:nvSpPr>
              <p:cNvPr id="305" name="TextBox 304">
                <a:extLst>
                  <a:ext uri="{FF2B5EF4-FFF2-40B4-BE49-F238E27FC236}">
                    <a16:creationId xmlns:a16="http://schemas.microsoft.com/office/drawing/2014/main" id="{5A4D2F4B-E0FF-0840-8776-4309B907472F}"/>
                  </a:ext>
                </a:extLst>
              </p:cNvPr>
              <p:cNvSpPr txBox="1"/>
              <p:nvPr/>
            </p:nvSpPr>
            <p:spPr>
              <a:xfrm>
                <a:off x="1031155" y="4445066"/>
                <a:ext cx="420616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800" b="1" dirty="0">
                    <a:latin typeface="Times New Roman" panose="02020603050405020304" pitchFamily="18" charset="0"/>
                    <a:ea typeface="Arial" charset="0"/>
                    <a:cs typeface="Times New Roman" panose="02020603050405020304" pitchFamily="18" charset="0"/>
                  </a:rPr>
                  <a:t>0</a:t>
                </a:r>
              </a:p>
            </p:txBody>
          </p:sp>
          <p:sp>
            <p:nvSpPr>
              <p:cNvPr id="306" name="TextBox 305">
                <a:extLst>
                  <a:ext uri="{FF2B5EF4-FFF2-40B4-BE49-F238E27FC236}">
                    <a16:creationId xmlns:a16="http://schemas.microsoft.com/office/drawing/2014/main" id="{6A06C4C9-733F-0041-B28D-2EC56BA7D609}"/>
                  </a:ext>
                </a:extLst>
              </p:cNvPr>
              <p:cNvSpPr txBox="1"/>
              <p:nvPr/>
            </p:nvSpPr>
            <p:spPr>
              <a:xfrm>
                <a:off x="1584326" y="4443575"/>
                <a:ext cx="469590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800" b="1" dirty="0">
                    <a:latin typeface="Times New Roman" panose="02020603050405020304" pitchFamily="18" charset="0"/>
                    <a:ea typeface="Arial" charset="0"/>
                    <a:cs typeface="Times New Roman" panose="02020603050405020304" pitchFamily="18" charset="0"/>
                  </a:rPr>
                  <a:t>25</a:t>
                </a:r>
              </a:p>
            </p:txBody>
          </p:sp>
          <p:cxnSp>
            <p:nvCxnSpPr>
              <p:cNvPr id="307" name="Straight Connector 306">
                <a:extLst>
                  <a:ext uri="{FF2B5EF4-FFF2-40B4-BE49-F238E27FC236}">
                    <a16:creationId xmlns:a16="http://schemas.microsoft.com/office/drawing/2014/main" id="{12CB9E9F-2C6F-9447-A5F9-932F8AE46F8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557777" y="4410793"/>
                <a:ext cx="529557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308" name="Group 307">
                <a:extLst>
                  <a:ext uri="{FF2B5EF4-FFF2-40B4-BE49-F238E27FC236}">
                    <a16:creationId xmlns:a16="http://schemas.microsoft.com/office/drawing/2014/main" id="{80E3A255-CEBD-F34C-BDFA-D96E25DC3CD2}"/>
                  </a:ext>
                </a:extLst>
              </p:cNvPr>
              <p:cNvGrpSpPr/>
              <p:nvPr/>
            </p:nvGrpSpPr>
            <p:grpSpPr>
              <a:xfrm>
                <a:off x="1267024" y="4192707"/>
                <a:ext cx="244263" cy="147269"/>
                <a:chOff x="1263375" y="4192707"/>
                <a:chExt cx="244263" cy="147269"/>
              </a:xfrm>
            </p:grpSpPr>
            <p:cxnSp>
              <p:nvCxnSpPr>
                <p:cNvPr id="349" name="Straight Connector 348">
                  <a:extLst>
                    <a:ext uri="{FF2B5EF4-FFF2-40B4-BE49-F238E27FC236}">
                      <a16:creationId xmlns:a16="http://schemas.microsoft.com/office/drawing/2014/main" id="{49FB595E-E1D6-E542-9313-2A493006BC9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321494" y="4198546"/>
                  <a:ext cx="128025" cy="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50" name="Rectangle 349">
                  <a:extLst>
                    <a:ext uri="{FF2B5EF4-FFF2-40B4-BE49-F238E27FC236}">
                      <a16:creationId xmlns:a16="http://schemas.microsoft.com/office/drawing/2014/main" id="{68A890BA-661C-154A-BF33-DFDBA0C24C0D}"/>
                    </a:ext>
                  </a:extLst>
                </p:cNvPr>
                <p:cNvSpPr/>
                <p:nvPr/>
              </p:nvSpPr>
              <p:spPr>
                <a:xfrm>
                  <a:off x="1263375" y="4238849"/>
                  <a:ext cx="244263" cy="101127"/>
                </a:xfrm>
                <a:prstGeom prst="rect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8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cxnSp>
              <p:nvCxnSpPr>
                <p:cNvPr id="351" name="Straight Connector 350">
                  <a:extLst>
                    <a:ext uri="{FF2B5EF4-FFF2-40B4-BE49-F238E27FC236}">
                      <a16:creationId xmlns:a16="http://schemas.microsoft.com/office/drawing/2014/main" id="{8FC110BB-1528-C04E-BB58-1575ABB364E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387303" y="4192707"/>
                  <a:ext cx="0" cy="43303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309" name="Group 308">
                <a:extLst>
                  <a:ext uri="{FF2B5EF4-FFF2-40B4-BE49-F238E27FC236}">
                    <a16:creationId xmlns:a16="http://schemas.microsoft.com/office/drawing/2014/main" id="{0AAC22D2-29F9-F94D-995A-70B8D7E84A29}"/>
                  </a:ext>
                </a:extLst>
              </p:cNvPr>
              <p:cNvGrpSpPr/>
              <p:nvPr/>
            </p:nvGrpSpPr>
            <p:grpSpPr>
              <a:xfrm>
                <a:off x="1842108" y="3929514"/>
                <a:ext cx="244263" cy="408899"/>
                <a:chOff x="1829965" y="3929514"/>
                <a:chExt cx="244263" cy="408899"/>
              </a:xfrm>
            </p:grpSpPr>
            <p:cxnSp>
              <p:nvCxnSpPr>
                <p:cNvPr id="346" name="Straight Connector 345">
                  <a:extLst>
                    <a:ext uri="{FF2B5EF4-FFF2-40B4-BE49-F238E27FC236}">
                      <a16:creationId xmlns:a16="http://schemas.microsoft.com/office/drawing/2014/main" id="{50D4979C-777B-B646-93A6-3D37F164193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888084" y="3929834"/>
                  <a:ext cx="128025" cy="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47" name="Straight Connector 346">
                  <a:extLst>
                    <a:ext uri="{FF2B5EF4-FFF2-40B4-BE49-F238E27FC236}">
                      <a16:creationId xmlns:a16="http://schemas.microsoft.com/office/drawing/2014/main" id="{F9E87635-6A09-AB4B-A78C-2E392E68B92D}"/>
                    </a:ext>
                  </a:extLst>
                </p:cNvPr>
                <p:cNvCxnSpPr>
                  <a:cxnSpLocks/>
                  <a:endCxn id="348" idx="0"/>
                </p:cNvCxnSpPr>
                <p:nvPr/>
              </p:nvCxnSpPr>
              <p:spPr>
                <a:xfrm>
                  <a:off x="1952096" y="3929514"/>
                  <a:ext cx="1" cy="143556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48" name="Rectangle 347">
                  <a:extLst>
                    <a:ext uri="{FF2B5EF4-FFF2-40B4-BE49-F238E27FC236}">
                      <a16:creationId xmlns:a16="http://schemas.microsoft.com/office/drawing/2014/main" id="{4CEE17FD-635F-1E40-A5C5-B6C8B5BE2881}"/>
                    </a:ext>
                  </a:extLst>
                </p:cNvPr>
                <p:cNvSpPr/>
                <p:nvPr/>
              </p:nvSpPr>
              <p:spPr>
                <a:xfrm>
                  <a:off x="1829965" y="4073070"/>
                  <a:ext cx="244263" cy="265343"/>
                </a:xfrm>
                <a:prstGeom prst="rect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90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p:grpSp>
          <p:grpSp>
            <p:nvGrpSpPr>
              <p:cNvPr id="310" name="Group 309">
                <a:extLst>
                  <a:ext uri="{FF2B5EF4-FFF2-40B4-BE49-F238E27FC236}">
                    <a16:creationId xmlns:a16="http://schemas.microsoft.com/office/drawing/2014/main" id="{44DD176C-DCF0-284F-BF4C-2AC0EDC5D9F1}"/>
                  </a:ext>
                </a:extLst>
              </p:cNvPr>
              <p:cNvGrpSpPr/>
              <p:nvPr/>
            </p:nvGrpSpPr>
            <p:grpSpPr>
              <a:xfrm>
                <a:off x="2417192" y="3629101"/>
                <a:ext cx="244263" cy="717046"/>
                <a:chOff x="2402088" y="3629101"/>
                <a:chExt cx="244263" cy="717046"/>
              </a:xfrm>
            </p:grpSpPr>
            <p:sp>
              <p:nvSpPr>
                <p:cNvPr id="343" name="Rectangle 342">
                  <a:extLst>
                    <a:ext uri="{FF2B5EF4-FFF2-40B4-BE49-F238E27FC236}">
                      <a16:creationId xmlns:a16="http://schemas.microsoft.com/office/drawing/2014/main" id="{67A1448A-25C7-E24E-AD0A-98CD94240DB3}"/>
                    </a:ext>
                  </a:extLst>
                </p:cNvPr>
                <p:cNvSpPr/>
                <p:nvPr/>
              </p:nvSpPr>
              <p:spPr>
                <a:xfrm>
                  <a:off x="2402088" y="3719780"/>
                  <a:ext cx="244263" cy="626367"/>
                </a:xfrm>
                <a:prstGeom prst="rect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90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cxnSp>
              <p:nvCxnSpPr>
                <p:cNvPr id="344" name="Straight Connector 343">
                  <a:extLst>
                    <a:ext uri="{FF2B5EF4-FFF2-40B4-BE49-F238E27FC236}">
                      <a16:creationId xmlns:a16="http://schemas.microsoft.com/office/drawing/2014/main" id="{595A41E7-EC73-4148-AFC0-4B374A07AEF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524219" y="3629101"/>
                  <a:ext cx="0" cy="128416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45" name="Straight Connector 344">
                  <a:extLst>
                    <a:ext uri="{FF2B5EF4-FFF2-40B4-BE49-F238E27FC236}">
                      <a16:creationId xmlns:a16="http://schemas.microsoft.com/office/drawing/2014/main" id="{50E23ED3-2DE2-034F-A1BC-42347B875B7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460207" y="3633333"/>
                  <a:ext cx="128025" cy="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311" name="Group 310">
                <a:extLst>
                  <a:ext uri="{FF2B5EF4-FFF2-40B4-BE49-F238E27FC236}">
                    <a16:creationId xmlns:a16="http://schemas.microsoft.com/office/drawing/2014/main" id="{EB193F83-BD03-3A43-8A2F-42B534AE7CCF}"/>
                  </a:ext>
                </a:extLst>
              </p:cNvPr>
              <p:cNvGrpSpPr/>
              <p:nvPr/>
            </p:nvGrpSpPr>
            <p:grpSpPr>
              <a:xfrm>
                <a:off x="2129650" y="4176002"/>
                <a:ext cx="244263" cy="170145"/>
                <a:chOff x="2120578" y="4176002"/>
                <a:chExt cx="244263" cy="170145"/>
              </a:xfrm>
            </p:grpSpPr>
            <p:cxnSp>
              <p:nvCxnSpPr>
                <p:cNvPr id="340" name="Straight Connector 339">
                  <a:extLst>
                    <a:ext uri="{FF2B5EF4-FFF2-40B4-BE49-F238E27FC236}">
                      <a16:creationId xmlns:a16="http://schemas.microsoft.com/office/drawing/2014/main" id="{61353616-2B7B-E646-9DF8-8B7EA3F90F9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242709" y="4177232"/>
                  <a:ext cx="0" cy="67924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41" name="Straight Connector 340">
                  <a:extLst>
                    <a:ext uri="{FF2B5EF4-FFF2-40B4-BE49-F238E27FC236}">
                      <a16:creationId xmlns:a16="http://schemas.microsoft.com/office/drawing/2014/main" id="{A4BB6835-8684-D94F-A1C1-70DF70EFB9C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2178408" y="4176002"/>
                  <a:ext cx="128602" cy="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39" name="Rectangle 338">
                  <a:extLst>
                    <a:ext uri="{FF2B5EF4-FFF2-40B4-BE49-F238E27FC236}">
                      <a16:creationId xmlns:a16="http://schemas.microsoft.com/office/drawing/2014/main" id="{67D71E5E-6A74-7F4D-B461-A3D9004EF744}"/>
                    </a:ext>
                  </a:extLst>
                </p:cNvPr>
                <p:cNvSpPr/>
                <p:nvPr/>
              </p:nvSpPr>
              <p:spPr>
                <a:xfrm>
                  <a:off x="2120578" y="4231589"/>
                  <a:ext cx="244263" cy="114558"/>
                </a:xfrm>
                <a:prstGeom prst="rect">
                  <a:avLst/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80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p:grpSp>
          <p:grpSp>
            <p:nvGrpSpPr>
              <p:cNvPr id="312" name="Group 311">
                <a:extLst>
                  <a:ext uri="{FF2B5EF4-FFF2-40B4-BE49-F238E27FC236}">
                    <a16:creationId xmlns:a16="http://schemas.microsoft.com/office/drawing/2014/main" id="{7FD15F11-0B8D-E348-BA7C-0C9483A7AF84}"/>
                  </a:ext>
                </a:extLst>
              </p:cNvPr>
              <p:cNvGrpSpPr/>
              <p:nvPr/>
            </p:nvGrpSpPr>
            <p:grpSpPr>
              <a:xfrm>
                <a:off x="2704734" y="4174517"/>
                <a:ext cx="244263" cy="171630"/>
                <a:chOff x="2689038" y="4174517"/>
                <a:chExt cx="244263" cy="171630"/>
              </a:xfrm>
            </p:grpSpPr>
            <p:cxnSp>
              <p:nvCxnSpPr>
                <p:cNvPr id="337" name="Straight Connector 336">
                  <a:extLst>
                    <a:ext uri="{FF2B5EF4-FFF2-40B4-BE49-F238E27FC236}">
                      <a16:creationId xmlns:a16="http://schemas.microsoft.com/office/drawing/2014/main" id="{0F3DDBBB-2A86-5D4E-9044-6935104FA37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811169" y="4174517"/>
                  <a:ext cx="0" cy="67924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38" name="Straight Connector 337">
                  <a:extLst>
                    <a:ext uri="{FF2B5EF4-FFF2-40B4-BE49-F238E27FC236}">
                      <a16:creationId xmlns:a16="http://schemas.microsoft.com/office/drawing/2014/main" id="{75DC7E63-4F54-2448-BB58-03DDA3F6342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2746868" y="4177854"/>
                  <a:ext cx="128602" cy="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36" name="Rectangle 335">
                  <a:extLst>
                    <a:ext uri="{FF2B5EF4-FFF2-40B4-BE49-F238E27FC236}">
                      <a16:creationId xmlns:a16="http://schemas.microsoft.com/office/drawing/2014/main" id="{2FF37A46-6FAD-B74C-B180-01866D8E2284}"/>
                    </a:ext>
                  </a:extLst>
                </p:cNvPr>
                <p:cNvSpPr/>
                <p:nvPr/>
              </p:nvSpPr>
              <p:spPr>
                <a:xfrm>
                  <a:off x="2689038" y="4229455"/>
                  <a:ext cx="244263" cy="116692"/>
                </a:xfrm>
                <a:prstGeom prst="rect">
                  <a:avLst/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80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p:grpSp>
          <p:cxnSp>
            <p:nvCxnSpPr>
              <p:cNvPr id="313" name="Straight Connector 312">
                <a:extLst>
                  <a:ext uri="{FF2B5EF4-FFF2-40B4-BE49-F238E27FC236}">
                    <a16:creationId xmlns:a16="http://schemas.microsoft.com/office/drawing/2014/main" id="{1697E0FA-B896-274B-9C7C-DAEC853C521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131733" y="4410793"/>
                <a:ext cx="529557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14" name="TextBox 313">
                <a:extLst>
                  <a:ext uri="{FF2B5EF4-FFF2-40B4-BE49-F238E27FC236}">
                    <a16:creationId xmlns:a16="http://schemas.microsoft.com/office/drawing/2014/main" id="{2583302A-1921-C742-8BD4-E0700AC92F18}"/>
                  </a:ext>
                </a:extLst>
              </p:cNvPr>
              <p:cNvSpPr txBox="1"/>
              <p:nvPr/>
            </p:nvSpPr>
            <p:spPr>
              <a:xfrm>
                <a:off x="2143125" y="4455878"/>
                <a:ext cx="500251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800" b="1" dirty="0">
                    <a:latin typeface="Times New Roman" panose="02020603050405020304" pitchFamily="18" charset="0"/>
                    <a:ea typeface="Arial" charset="0"/>
                    <a:cs typeface="Times New Roman" panose="02020603050405020304" pitchFamily="18" charset="0"/>
                  </a:rPr>
                  <a:t>50</a:t>
                </a:r>
              </a:p>
            </p:txBody>
          </p:sp>
          <p:cxnSp>
            <p:nvCxnSpPr>
              <p:cNvPr id="315" name="Straight Connector 314">
                <a:extLst>
                  <a:ext uri="{FF2B5EF4-FFF2-40B4-BE49-F238E27FC236}">
                    <a16:creationId xmlns:a16="http://schemas.microsoft.com/office/drawing/2014/main" id="{98270350-9461-7749-92FA-05137DEE5AC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705689" y="4411362"/>
                <a:ext cx="529557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16" name="TextBox 315">
                <a:extLst>
                  <a:ext uri="{FF2B5EF4-FFF2-40B4-BE49-F238E27FC236}">
                    <a16:creationId xmlns:a16="http://schemas.microsoft.com/office/drawing/2014/main" id="{13800F41-EA23-8B41-BF76-159B6BC914AF}"/>
                  </a:ext>
                </a:extLst>
              </p:cNvPr>
              <p:cNvSpPr txBox="1"/>
              <p:nvPr/>
            </p:nvSpPr>
            <p:spPr>
              <a:xfrm>
                <a:off x="2679700" y="4445401"/>
                <a:ext cx="577850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800" b="1" dirty="0">
                    <a:latin typeface="Times New Roman" panose="02020603050405020304" pitchFamily="18" charset="0"/>
                    <a:ea typeface="Arial" charset="0"/>
                    <a:cs typeface="Times New Roman" panose="02020603050405020304" pitchFamily="18" charset="0"/>
                  </a:rPr>
                  <a:t>100</a:t>
                </a:r>
              </a:p>
            </p:txBody>
          </p:sp>
          <p:sp>
            <p:nvSpPr>
              <p:cNvPr id="317" name="TextBox 316">
                <a:extLst>
                  <a:ext uri="{FF2B5EF4-FFF2-40B4-BE49-F238E27FC236}">
                    <a16:creationId xmlns:a16="http://schemas.microsoft.com/office/drawing/2014/main" id="{AB1818BC-7652-804E-BDEB-109F09D693A2}"/>
                  </a:ext>
                </a:extLst>
              </p:cNvPr>
              <p:cNvSpPr txBox="1"/>
              <p:nvPr/>
            </p:nvSpPr>
            <p:spPr>
              <a:xfrm>
                <a:off x="1695450" y="4621223"/>
                <a:ext cx="831849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800" b="1" dirty="0">
                    <a:latin typeface="Times New Roman" panose="02020603050405020304" pitchFamily="18" charset="0"/>
                    <a:ea typeface="Arial" charset="0"/>
                    <a:cs typeface="Times New Roman" panose="02020603050405020304" pitchFamily="18" charset="0"/>
                  </a:rPr>
                  <a:t>[EtOH] (mM)</a:t>
                </a:r>
              </a:p>
            </p:txBody>
          </p:sp>
          <p:sp>
            <p:nvSpPr>
              <p:cNvPr id="318" name="TextBox 317">
                <a:extLst>
                  <a:ext uri="{FF2B5EF4-FFF2-40B4-BE49-F238E27FC236}">
                    <a16:creationId xmlns:a16="http://schemas.microsoft.com/office/drawing/2014/main" id="{7F3816C9-445C-C94A-BBE1-2931235385B5}"/>
                  </a:ext>
                </a:extLst>
              </p:cNvPr>
              <p:cNvSpPr txBox="1"/>
              <p:nvPr/>
            </p:nvSpPr>
            <p:spPr>
              <a:xfrm>
                <a:off x="552023" y="3050484"/>
                <a:ext cx="386669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sz="800" b="1" dirty="0">
                    <a:latin typeface="Times New Roman" panose="02020603050405020304" pitchFamily="18" charset="0"/>
                    <a:ea typeface="Arial" charset="0"/>
                    <a:cs typeface="Times New Roman" panose="02020603050405020304" pitchFamily="18" charset="0"/>
                  </a:rPr>
                  <a:t>200</a:t>
                </a:r>
              </a:p>
            </p:txBody>
          </p:sp>
          <p:grpSp>
            <p:nvGrpSpPr>
              <p:cNvPr id="319" name="Group 318">
                <a:extLst>
                  <a:ext uri="{FF2B5EF4-FFF2-40B4-BE49-F238E27FC236}">
                    <a16:creationId xmlns:a16="http://schemas.microsoft.com/office/drawing/2014/main" id="{27A7D58C-A05E-064F-9B2E-7E14907CAC93}"/>
                  </a:ext>
                </a:extLst>
              </p:cNvPr>
              <p:cNvGrpSpPr/>
              <p:nvPr/>
            </p:nvGrpSpPr>
            <p:grpSpPr>
              <a:xfrm>
                <a:off x="2992278" y="3315285"/>
                <a:ext cx="244263" cy="1030862"/>
                <a:chOff x="2992278" y="3315285"/>
                <a:chExt cx="244263" cy="1030862"/>
              </a:xfrm>
            </p:grpSpPr>
            <p:sp>
              <p:nvSpPr>
                <p:cNvPr id="332" name="Rectangle 331">
                  <a:extLst>
                    <a:ext uri="{FF2B5EF4-FFF2-40B4-BE49-F238E27FC236}">
                      <a16:creationId xmlns:a16="http://schemas.microsoft.com/office/drawing/2014/main" id="{86E93D80-BB83-3647-B553-FFEED7D6321A}"/>
                    </a:ext>
                  </a:extLst>
                </p:cNvPr>
                <p:cNvSpPr/>
                <p:nvPr/>
              </p:nvSpPr>
              <p:spPr>
                <a:xfrm>
                  <a:off x="2992278" y="3463470"/>
                  <a:ext cx="244263" cy="882677"/>
                </a:xfrm>
                <a:prstGeom prst="rect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90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cxnSp>
              <p:nvCxnSpPr>
                <p:cNvPr id="333" name="Straight Connector 332">
                  <a:extLst>
                    <a:ext uri="{FF2B5EF4-FFF2-40B4-BE49-F238E27FC236}">
                      <a16:creationId xmlns:a16="http://schemas.microsoft.com/office/drawing/2014/main" id="{BCCDE9E6-262D-A04B-99B8-8CED7F819D8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3114409" y="3317998"/>
                  <a:ext cx="0" cy="161515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34" name="Straight Connector 333">
                  <a:extLst>
                    <a:ext uri="{FF2B5EF4-FFF2-40B4-BE49-F238E27FC236}">
                      <a16:creationId xmlns:a16="http://schemas.microsoft.com/office/drawing/2014/main" id="{8054FC64-A333-214A-ACCC-51BC13DFAFB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3050397" y="3315285"/>
                  <a:ext cx="128025" cy="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320" name="Group 319">
                <a:extLst>
                  <a:ext uri="{FF2B5EF4-FFF2-40B4-BE49-F238E27FC236}">
                    <a16:creationId xmlns:a16="http://schemas.microsoft.com/office/drawing/2014/main" id="{0748E0D2-35B1-EC48-B1D1-134DD680F757}"/>
                  </a:ext>
                </a:extLst>
              </p:cNvPr>
              <p:cNvGrpSpPr/>
              <p:nvPr/>
            </p:nvGrpSpPr>
            <p:grpSpPr>
              <a:xfrm>
                <a:off x="890052" y="3158644"/>
                <a:ext cx="35403" cy="1189200"/>
                <a:chOff x="861477" y="3155469"/>
                <a:chExt cx="35403" cy="1189200"/>
              </a:xfrm>
            </p:grpSpPr>
            <p:cxnSp>
              <p:nvCxnSpPr>
                <p:cNvPr id="322" name="Straight Connector 321">
                  <a:extLst>
                    <a:ext uri="{FF2B5EF4-FFF2-40B4-BE49-F238E27FC236}">
                      <a16:creationId xmlns:a16="http://schemas.microsoft.com/office/drawing/2014/main" id="{744FAE58-F156-3F45-B86E-EDA83D984F6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896880" y="3155949"/>
                  <a:ext cx="0" cy="118872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23" name="Straight Connector 322">
                  <a:extLst>
                    <a:ext uri="{FF2B5EF4-FFF2-40B4-BE49-F238E27FC236}">
                      <a16:creationId xmlns:a16="http://schemas.microsoft.com/office/drawing/2014/main" id="{DC5E15A9-32E4-3B4F-AEEF-5A1DDE012EA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861477" y="4341832"/>
                  <a:ext cx="35403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24" name="Straight Connector 323">
                  <a:extLst>
                    <a:ext uri="{FF2B5EF4-FFF2-40B4-BE49-F238E27FC236}">
                      <a16:creationId xmlns:a16="http://schemas.microsoft.com/office/drawing/2014/main" id="{B819E366-51CD-004E-8144-DF92C83880B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861477" y="3748649"/>
                  <a:ext cx="35403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25" name="Straight Connector 324">
                  <a:extLst>
                    <a:ext uri="{FF2B5EF4-FFF2-40B4-BE49-F238E27FC236}">
                      <a16:creationId xmlns:a16="http://schemas.microsoft.com/office/drawing/2014/main" id="{74AEEFA8-BAD1-8E4F-B527-6C6A4078196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861477" y="4045239"/>
                  <a:ext cx="35403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26" name="Straight Connector 325">
                  <a:extLst>
                    <a:ext uri="{FF2B5EF4-FFF2-40B4-BE49-F238E27FC236}">
                      <a16:creationId xmlns:a16="http://schemas.microsoft.com/office/drawing/2014/main" id="{BFA253A5-8F0B-2342-81A7-0EE776BC05D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861477" y="3452059"/>
                  <a:ext cx="35403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27" name="Straight Connector 326">
                  <a:extLst>
                    <a:ext uri="{FF2B5EF4-FFF2-40B4-BE49-F238E27FC236}">
                      <a16:creationId xmlns:a16="http://schemas.microsoft.com/office/drawing/2014/main" id="{CAC1E4D7-1A36-9745-A669-136B9CE0D37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861477" y="3155469"/>
                  <a:ext cx="35403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28" name="Straight Connector 327">
                  <a:extLst>
                    <a:ext uri="{FF2B5EF4-FFF2-40B4-BE49-F238E27FC236}">
                      <a16:creationId xmlns:a16="http://schemas.microsoft.com/office/drawing/2014/main" id="{D4134812-FB80-C445-B8E0-5A5A367520D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861477" y="3896944"/>
                  <a:ext cx="35403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29" name="Straight Connector 328">
                  <a:extLst>
                    <a:ext uri="{FF2B5EF4-FFF2-40B4-BE49-F238E27FC236}">
                      <a16:creationId xmlns:a16="http://schemas.microsoft.com/office/drawing/2014/main" id="{38BB766F-EEAC-D54C-8D45-642AFD2676A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861477" y="4193534"/>
                  <a:ext cx="35403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30" name="Straight Connector 329">
                  <a:extLst>
                    <a:ext uri="{FF2B5EF4-FFF2-40B4-BE49-F238E27FC236}">
                      <a16:creationId xmlns:a16="http://schemas.microsoft.com/office/drawing/2014/main" id="{E12D523E-AD41-EB45-8A5A-F6F8CBFF5BB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861477" y="3600354"/>
                  <a:ext cx="35403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31" name="Straight Connector 330">
                  <a:extLst>
                    <a:ext uri="{FF2B5EF4-FFF2-40B4-BE49-F238E27FC236}">
                      <a16:creationId xmlns:a16="http://schemas.microsoft.com/office/drawing/2014/main" id="{52DE2F91-D237-4C4E-A826-7109134CB6B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861477" y="3303764"/>
                  <a:ext cx="35403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321" name="Straight Connector 320">
                <a:extLst>
                  <a:ext uri="{FF2B5EF4-FFF2-40B4-BE49-F238E27FC236}">
                    <a16:creationId xmlns:a16="http://schemas.microsoft.com/office/drawing/2014/main" id="{CFC4B615-EA15-654D-A89A-C462F475314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3821" y="4417143"/>
                <a:ext cx="529557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61" name="TextBox 360">
              <a:extLst>
                <a:ext uri="{FF2B5EF4-FFF2-40B4-BE49-F238E27FC236}">
                  <a16:creationId xmlns:a16="http://schemas.microsoft.com/office/drawing/2014/main" id="{A7B43A2F-D42C-6046-A2F2-BC8352C2F35B}"/>
                </a:ext>
              </a:extLst>
            </p:cNvPr>
            <p:cNvSpPr txBox="1"/>
            <p:nvPr/>
          </p:nvSpPr>
          <p:spPr>
            <a:xfrm>
              <a:off x="1249936" y="3926517"/>
              <a:ext cx="537327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HepG2</a:t>
              </a:r>
            </a:p>
          </p:txBody>
        </p:sp>
        <p:sp>
          <p:nvSpPr>
            <p:cNvPr id="362" name="TextBox 361">
              <a:extLst>
                <a:ext uri="{FF2B5EF4-FFF2-40B4-BE49-F238E27FC236}">
                  <a16:creationId xmlns:a16="http://schemas.microsoft.com/office/drawing/2014/main" id="{87AD727E-D997-AC46-A845-75ED1F8781D4}"/>
                </a:ext>
              </a:extLst>
            </p:cNvPr>
            <p:cNvSpPr txBox="1"/>
            <p:nvPr/>
          </p:nvSpPr>
          <p:spPr>
            <a:xfrm>
              <a:off x="4408102" y="3926517"/>
              <a:ext cx="486030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HuH7</a:t>
              </a:r>
            </a:p>
          </p:txBody>
        </p:sp>
        <p:sp>
          <p:nvSpPr>
            <p:cNvPr id="426" name="TextBox 425">
              <a:extLst>
                <a:ext uri="{FF2B5EF4-FFF2-40B4-BE49-F238E27FC236}">
                  <a16:creationId xmlns:a16="http://schemas.microsoft.com/office/drawing/2014/main" id="{650E897F-F21E-D646-8D4C-19C752287566}"/>
                </a:ext>
              </a:extLst>
            </p:cNvPr>
            <p:cNvSpPr txBox="1"/>
            <p:nvPr/>
          </p:nvSpPr>
          <p:spPr>
            <a:xfrm>
              <a:off x="2008053" y="3926517"/>
              <a:ext cx="768159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E47-HepG2</a:t>
              </a:r>
            </a:p>
          </p:txBody>
        </p:sp>
        <p:sp>
          <p:nvSpPr>
            <p:cNvPr id="427" name="TextBox 426">
              <a:extLst>
                <a:ext uri="{FF2B5EF4-FFF2-40B4-BE49-F238E27FC236}">
                  <a16:creationId xmlns:a16="http://schemas.microsoft.com/office/drawing/2014/main" id="{418BB402-F8CC-D544-B756-E1CC993A66D6}"/>
                </a:ext>
              </a:extLst>
            </p:cNvPr>
            <p:cNvSpPr txBox="1"/>
            <p:nvPr/>
          </p:nvSpPr>
          <p:spPr>
            <a:xfrm>
              <a:off x="5038087" y="3926517"/>
              <a:ext cx="761747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HuH7-CYP</a:t>
              </a:r>
            </a:p>
          </p:txBody>
        </p:sp>
        <p:sp>
          <p:nvSpPr>
            <p:cNvPr id="428" name="Rectangle 427">
              <a:extLst>
                <a:ext uri="{FF2B5EF4-FFF2-40B4-BE49-F238E27FC236}">
                  <a16:creationId xmlns:a16="http://schemas.microsoft.com/office/drawing/2014/main" id="{4AB673C6-723E-A449-A90E-7F4436393B93}"/>
                </a:ext>
              </a:extLst>
            </p:cNvPr>
            <p:cNvSpPr/>
            <p:nvPr/>
          </p:nvSpPr>
          <p:spPr>
            <a:xfrm>
              <a:off x="1141544" y="3983691"/>
              <a:ext cx="122309" cy="11648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9" name="Rectangle 428">
              <a:extLst>
                <a:ext uri="{FF2B5EF4-FFF2-40B4-BE49-F238E27FC236}">
                  <a16:creationId xmlns:a16="http://schemas.microsoft.com/office/drawing/2014/main" id="{12C44682-87F5-A347-B840-384A4C754F96}"/>
                </a:ext>
              </a:extLst>
            </p:cNvPr>
            <p:cNvSpPr/>
            <p:nvPr/>
          </p:nvSpPr>
          <p:spPr>
            <a:xfrm>
              <a:off x="4316706" y="3983691"/>
              <a:ext cx="122309" cy="11648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0" name="Rectangle 429">
              <a:extLst>
                <a:ext uri="{FF2B5EF4-FFF2-40B4-BE49-F238E27FC236}">
                  <a16:creationId xmlns:a16="http://schemas.microsoft.com/office/drawing/2014/main" id="{3A9B3B1C-5C64-B645-8A76-E7ADE190AE85}"/>
                </a:ext>
              </a:extLst>
            </p:cNvPr>
            <p:cNvSpPr/>
            <p:nvPr/>
          </p:nvSpPr>
          <p:spPr>
            <a:xfrm>
              <a:off x="1905486" y="3983691"/>
              <a:ext cx="122309" cy="116484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1" name="Rectangle 430">
              <a:extLst>
                <a:ext uri="{FF2B5EF4-FFF2-40B4-BE49-F238E27FC236}">
                  <a16:creationId xmlns:a16="http://schemas.microsoft.com/office/drawing/2014/main" id="{97019A79-92D7-3241-9792-0519D36896E1}"/>
                </a:ext>
              </a:extLst>
            </p:cNvPr>
            <p:cNvSpPr/>
            <p:nvPr/>
          </p:nvSpPr>
          <p:spPr>
            <a:xfrm>
              <a:off x="4958339" y="3983691"/>
              <a:ext cx="122309" cy="116484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86" name="Group 585">
            <a:extLst>
              <a:ext uri="{FF2B5EF4-FFF2-40B4-BE49-F238E27FC236}">
                <a16:creationId xmlns:a16="http://schemas.microsoft.com/office/drawing/2014/main" id="{2B301EA2-D99F-DB4B-A698-11D95CD31E8F}"/>
              </a:ext>
            </a:extLst>
          </p:cNvPr>
          <p:cNvGrpSpPr/>
          <p:nvPr/>
        </p:nvGrpSpPr>
        <p:grpSpPr>
          <a:xfrm>
            <a:off x="207563" y="985765"/>
            <a:ext cx="2917874" cy="2094879"/>
            <a:chOff x="207563" y="985765"/>
            <a:chExt cx="2917874" cy="2094879"/>
          </a:xfrm>
        </p:grpSpPr>
        <p:grpSp>
          <p:nvGrpSpPr>
            <p:cNvPr id="504" name="Group 503">
              <a:extLst>
                <a:ext uri="{FF2B5EF4-FFF2-40B4-BE49-F238E27FC236}">
                  <a16:creationId xmlns:a16="http://schemas.microsoft.com/office/drawing/2014/main" id="{63D09196-603C-734C-8EEE-17B74E0021C5}"/>
                </a:ext>
              </a:extLst>
            </p:cNvPr>
            <p:cNvGrpSpPr/>
            <p:nvPr/>
          </p:nvGrpSpPr>
          <p:grpSpPr>
            <a:xfrm>
              <a:off x="847369" y="2460731"/>
              <a:ext cx="244263" cy="124773"/>
              <a:chOff x="979482" y="4216754"/>
              <a:chExt cx="244263" cy="124773"/>
            </a:xfrm>
          </p:grpSpPr>
          <p:cxnSp>
            <p:nvCxnSpPr>
              <p:cNvPr id="561" name="Straight Connector 560">
                <a:extLst>
                  <a:ext uri="{FF2B5EF4-FFF2-40B4-BE49-F238E27FC236}">
                    <a16:creationId xmlns:a16="http://schemas.microsoft.com/office/drawing/2014/main" id="{4D73D6B8-20D2-354E-A015-221002198CF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037602" y="4216754"/>
                <a:ext cx="128025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2" name="Straight Connector 561">
                <a:extLst>
                  <a:ext uri="{FF2B5EF4-FFF2-40B4-BE49-F238E27FC236}">
                    <a16:creationId xmlns:a16="http://schemas.microsoft.com/office/drawing/2014/main" id="{AAF1DA0E-0F47-2342-96A4-6459981DE6B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101614" y="4221210"/>
                <a:ext cx="0" cy="43303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63" name="Rectangle 562">
                <a:extLst>
                  <a:ext uri="{FF2B5EF4-FFF2-40B4-BE49-F238E27FC236}">
                    <a16:creationId xmlns:a16="http://schemas.microsoft.com/office/drawing/2014/main" id="{82960256-EFE7-1C42-9795-B21AC5EABD76}"/>
                  </a:ext>
                </a:extLst>
              </p:cNvPr>
              <p:cNvSpPr/>
              <p:nvPr/>
            </p:nvSpPr>
            <p:spPr>
              <a:xfrm>
                <a:off x="979482" y="4228560"/>
                <a:ext cx="244263" cy="112967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8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sp>
          <p:nvSpPr>
            <p:cNvPr id="505" name="TextBox 504">
              <a:extLst>
                <a:ext uri="{FF2B5EF4-FFF2-40B4-BE49-F238E27FC236}">
                  <a16:creationId xmlns:a16="http://schemas.microsoft.com/office/drawing/2014/main" id="{61DB9632-2331-4B41-9422-FC65066DAE1B}"/>
                </a:ext>
              </a:extLst>
            </p:cNvPr>
            <p:cNvSpPr txBox="1"/>
            <p:nvPr/>
          </p:nvSpPr>
          <p:spPr>
            <a:xfrm>
              <a:off x="472141" y="1527125"/>
              <a:ext cx="337613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800" b="1" dirty="0">
                  <a:latin typeface="Times New Roman" panose="02020603050405020304" pitchFamily="18" charset="0"/>
                  <a:ea typeface="Arial" charset="0"/>
                  <a:cs typeface="Times New Roman" panose="02020603050405020304" pitchFamily="18" charset="0"/>
                </a:rPr>
                <a:t>8</a:t>
              </a:r>
            </a:p>
          </p:txBody>
        </p:sp>
        <p:sp>
          <p:nvSpPr>
            <p:cNvPr id="506" name="TextBox 505">
              <a:extLst>
                <a:ext uri="{FF2B5EF4-FFF2-40B4-BE49-F238E27FC236}">
                  <a16:creationId xmlns:a16="http://schemas.microsoft.com/office/drawing/2014/main" id="{A1EC69DD-3BD9-6B43-8C5C-6F51E1EF72F3}"/>
                </a:ext>
              </a:extLst>
            </p:cNvPr>
            <p:cNvSpPr txBox="1"/>
            <p:nvPr/>
          </p:nvSpPr>
          <p:spPr>
            <a:xfrm>
              <a:off x="585650" y="2480014"/>
              <a:ext cx="224316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800" b="1" dirty="0">
                  <a:latin typeface="Times New Roman" panose="02020603050405020304" pitchFamily="18" charset="0"/>
                  <a:ea typeface="Arial" charset="0"/>
                  <a:cs typeface="Times New Roman" panose="02020603050405020304" pitchFamily="18" charset="0"/>
                </a:rPr>
                <a:t>0</a:t>
              </a:r>
            </a:p>
          </p:txBody>
        </p:sp>
        <p:sp>
          <p:nvSpPr>
            <p:cNvPr id="507" name="TextBox 506">
              <a:extLst>
                <a:ext uri="{FF2B5EF4-FFF2-40B4-BE49-F238E27FC236}">
                  <a16:creationId xmlns:a16="http://schemas.microsoft.com/office/drawing/2014/main" id="{1C86D67E-75F3-324A-9770-5F30910A00F4}"/>
                </a:ext>
              </a:extLst>
            </p:cNvPr>
            <p:cNvSpPr txBox="1"/>
            <p:nvPr/>
          </p:nvSpPr>
          <p:spPr>
            <a:xfrm rot="16200000">
              <a:off x="-235998" y="1818545"/>
              <a:ext cx="125645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900" b="1" dirty="0">
                  <a:latin typeface="Times New Roman" panose="02020603050405020304" pitchFamily="18" charset="0"/>
                  <a:ea typeface="Arial" charset="0"/>
                  <a:cs typeface="Times New Roman" panose="02020603050405020304" pitchFamily="18" charset="0"/>
                </a:rPr>
                <a:t>FABP4 mRNA (Relative Expression)</a:t>
              </a:r>
              <a:endParaRPr lang="en-US" sz="900" b="1" dirty="0">
                <a:latin typeface="Times New Roman" panose="02020603050405020304" pitchFamily="18" charset="0"/>
                <a:ea typeface="Symbol" charset="2"/>
                <a:cs typeface="Times New Roman" panose="02020603050405020304" pitchFamily="18" charset="0"/>
              </a:endParaRPr>
            </a:p>
          </p:txBody>
        </p:sp>
        <p:sp>
          <p:nvSpPr>
            <p:cNvPr id="508" name="TextBox 507">
              <a:extLst>
                <a:ext uri="{FF2B5EF4-FFF2-40B4-BE49-F238E27FC236}">
                  <a16:creationId xmlns:a16="http://schemas.microsoft.com/office/drawing/2014/main" id="{FF34120F-D795-954F-A20B-B6525C25B388}"/>
                </a:ext>
              </a:extLst>
            </p:cNvPr>
            <p:cNvSpPr txBox="1"/>
            <p:nvPr/>
          </p:nvSpPr>
          <p:spPr>
            <a:xfrm>
              <a:off x="518975" y="2004413"/>
              <a:ext cx="290991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800" b="1" dirty="0">
                  <a:latin typeface="Times New Roman" panose="02020603050405020304" pitchFamily="18" charset="0"/>
                  <a:ea typeface="Arial" charset="0"/>
                  <a:cs typeface="Times New Roman" panose="02020603050405020304" pitchFamily="18" charset="0"/>
                </a:rPr>
                <a:t>4</a:t>
              </a:r>
            </a:p>
          </p:txBody>
        </p:sp>
        <p:sp>
          <p:nvSpPr>
            <p:cNvPr id="509" name="TextBox 508">
              <a:extLst>
                <a:ext uri="{FF2B5EF4-FFF2-40B4-BE49-F238E27FC236}">
                  <a16:creationId xmlns:a16="http://schemas.microsoft.com/office/drawing/2014/main" id="{45EA3E0E-0E9B-8942-A5F8-88AB8BED2FA8}"/>
                </a:ext>
              </a:extLst>
            </p:cNvPr>
            <p:cNvSpPr txBox="1"/>
            <p:nvPr/>
          </p:nvSpPr>
          <p:spPr>
            <a:xfrm>
              <a:off x="474737" y="1765661"/>
              <a:ext cx="335441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800" b="1" dirty="0">
                  <a:latin typeface="Times New Roman" panose="02020603050405020304" pitchFamily="18" charset="0"/>
                  <a:ea typeface="Arial" charset="0"/>
                  <a:cs typeface="Times New Roman" panose="02020603050405020304" pitchFamily="18" charset="0"/>
                </a:rPr>
                <a:t>6</a:t>
              </a:r>
            </a:p>
          </p:txBody>
        </p:sp>
        <p:grpSp>
          <p:nvGrpSpPr>
            <p:cNvPr id="510" name="Group 509">
              <a:extLst>
                <a:ext uri="{FF2B5EF4-FFF2-40B4-BE49-F238E27FC236}">
                  <a16:creationId xmlns:a16="http://schemas.microsoft.com/office/drawing/2014/main" id="{44100BC0-61BA-B746-984F-E1B96B1ECEFA}"/>
                </a:ext>
              </a:extLst>
            </p:cNvPr>
            <p:cNvGrpSpPr/>
            <p:nvPr/>
          </p:nvGrpSpPr>
          <p:grpSpPr>
            <a:xfrm>
              <a:off x="1422453" y="2354309"/>
              <a:ext cx="244263" cy="228082"/>
              <a:chOff x="1546448" y="4110332"/>
              <a:chExt cx="244263" cy="228082"/>
            </a:xfrm>
          </p:grpSpPr>
          <p:cxnSp>
            <p:nvCxnSpPr>
              <p:cNvPr id="558" name="Straight Connector 557">
                <a:extLst>
                  <a:ext uri="{FF2B5EF4-FFF2-40B4-BE49-F238E27FC236}">
                    <a16:creationId xmlns:a16="http://schemas.microsoft.com/office/drawing/2014/main" id="{9DB39A0D-54D3-1F40-A981-577F0CD3A1D1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1604278" y="4110332"/>
                <a:ext cx="128602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9" name="Straight Connector 558">
                <a:extLst>
                  <a:ext uri="{FF2B5EF4-FFF2-40B4-BE49-F238E27FC236}">
                    <a16:creationId xmlns:a16="http://schemas.microsoft.com/office/drawing/2014/main" id="{6CEC2DFF-64F6-2A46-8065-744ECFDE47D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668579" y="4118833"/>
                <a:ext cx="0" cy="95998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60" name="Rectangle 559">
                <a:extLst>
                  <a:ext uri="{FF2B5EF4-FFF2-40B4-BE49-F238E27FC236}">
                    <a16:creationId xmlns:a16="http://schemas.microsoft.com/office/drawing/2014/main" id="{620A4031-398D-0E41-845B-2C9D618DB05D}"/>
                  </a:ext>
                </a:extLst>
              </p:cNvPr>
              <p:cNvSpPr/>
              <p:nvPr/>
            </p:nvSpPr>
            <p:spPr>
              <a:xfrm>
                <a:off x="1546448" y="4213930"/>
                <a:ext cx="244263" cy="124484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8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sp>
          <p:nvSpPr>
            <p:cNvPr id="511" name="TextBox 510">
              <a:extLst>
                <a:ext uri="{FF2B5EF4-FFF2-40B4-BE49-F238E27FC236}">
                  <a16:creationId xmlns:a16="http://schemas.microsoft.com/office/drawing/2014/main" id="{32505BD2-5526-0C43-8F5C-B2A12D5606E1}"/>
                </a:ext>
              </a:extLst>
            </p:cNvPr>
            <p:cNvSpPr txBox="1"/>
            <p:nvPr/>
          </p:nvSpPr>
          <p:spPr>
            <a:xfrm>
              <a:off x="899042" y="2689043"/>
              <a:ext cx="420616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b="1" dirty="0">
                  <a:latin typeface="Times New Roman" panose="02020603050405020304" pitchFamily="18" charset="0"/>
                  <a:ea typeface="Arial" charset="0"/>
                  <a:cs typeface="Times New Roman" panose="02020603050405020304" pitchFamily="18" charset="0"/>
                </a:rPr>
                <a:t>0</a:t>
              </a:r>
            </a:p>
          </p:txBody>
        </p:sp>
        <p:sp>
          <p:nvSpPr>
            <p:cNvPr id="512" name="TextBox 511">
              <a:extLst>
                <a:ext uri="{FF2B5EF4-FFF2-40B4-BE49-F238E27FC236}">
                  <a16:creationId xmlns:a16="http://schemas.microsoft.com/office/drawing/2014/main" id="{86DCF7B6-0B5A-A749-840A-1606B905ED57}"/>
                </a:ext>
              </a:extLst>
            </p:cNvPr>
            <p:cNvSpPr txBox="1"/>
            <p:nvPr/>
          </p:nvSpPr>
          <p:spPr>
            <a:xfrm>
              <a:off x="1452213" y="2687552"/>
              <a:ext cx="469590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b="1" dirty="0">
                  <a:latin typeface="Times New Roman" panose="02020603050405020304" pitchFamily="18" charset="0"/>
                  <a:ea typeface="Arial" charset="0"/>
                  <a:cs typeface="Times New Roman" panose="02020603050405020304" pitchFamily="18" charset="0"/>
                </a:rPr>
                <a:t>25</a:t>
              </a:r>
            </a:p>
          </p:txBody>
        </p:sp>
        <p:cxnSp>
          <p:nvCxnSpPr>
            <p:cNvPr id="513" name="Straight Connector 512">
              <a:extLst>
                <a:ext uri="{FF2B5EF4-FFF2-40B4-BE49-F238E27FC236}">
                  <a16:creationId xmlns:a16="http://schemas.microsoft.com/office/drawing/2014/main" id="{3FEF5F3D-AA36-CC4A-8459-19D74F0A967C}"/>
                </a:ext>
              </a:extLst>
            </p:cNvPr>
            <p:cNvCxnSpPr>
              <a:cxnSpLocks/>
            </p:cNvCxnSpPr>
            <p:nvPr/>
          </p:nvCxnSpPr>
          <p:spPr>
            <a:xfrm>
              <a:off x="1425664" y="2654770"/>
              <a:ext cx="529557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514" name="Group 513">
              <a:extLst>
                <a:ext uri="{FF2B5EF4-FFF2-40B4-BE49-F238E27FC236}">
                  <a16:creationId xmlns:a16="http://schemas.microsoft.com/office/drawing/2014/main" id="{5E7ACA5A-1D80-D24B-AFDD-4F7C7E5A4042}"/>
                </a:ext>
              </a:extLst>
            </p:cNvPr>
            <p:cNvGrpSpPr/>
            <p:nvPr/>
          </p:nvGrpSpPr>
          <p:grpSpPr>
            <a:xfrm>
              <a:off x="1134911" y="2310847"/>
              <a:ext cx="244263" cy="273107"/>
              <a:chOff x="1263375" y="4066870"/>
              <a:chExt cx="244263" cy="273107"/>
            </a:xfrm>
          </p:grpSpPr>
          <p:cxnSp>
            <p:nvCxnSpPr>
              <p:cNvPr id="555" name="Straight Connector 554">
                <a:extLst>
                  <a:ext uri="{FF2B5EF4-FFF2-40B4-BE49-F238E27FC236}">
                    <a16:creationId xmlns:a16="http://schemas.microsoft.com/office/drawing/2014/main" id="{510193B7-D0D1-2C48-9940-1DEB610E04B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321494" y="4066870"/>
                <a:ext cx="128025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56" name="Rectangle 555">
                <a:extLst>
                  <a:ext uri="{FF2B5EF4-FFF2-40B4-BE49-F238E27FC236}">
                    <a16:creationId xmlns:a16="http://schemas.microsoft.com/office/drawing/2014/main" id="{B46F4B3D-4F37-6D44-AAA0-E968C9C2D804}"/>
                  </a:ext>
                </a:extLst>
              </p:cNvPr>
              <p:cNvSpPr/>
              <p:nvPr/>
            </p:nvSpPr>
            <p:spPr>
              <a:xfrm>
                <a:off x="1263375" y="4159066"/>
                <a:ext cx="244263" cy="180911"/>
              </a:xfrm>
              <a:prstGeom prst="rect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8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cxnSp>
            <p:nvCxnSpPr>
              <p:cNvPr id="557" name="Straight Connector 556">
                <a:extLst>
                  <a:ext uri="{FF2B5EF4-FFF2-40B4-BE49-F238E27FC236}">
                    <a16:creationId xmlns:a16="http://schemas.microsoft.com/office/drawing/2014/main" id="{1492F75A-748D-6048-919F-B22B515255E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387303" y="4071284"/>
                <a:ext cx="0" cy="146439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15" name="Group 514">
              <a:extLst>
                <a:ext uri="{FF2B5EF4-FFF2-40B4-BE49-F238E27FC236}">
                  <a16:creationId xmlns:a16="http://schemas.microsoft.com/office/drawing/2014/main" id="{576B1E2B-E3B6-534D-902E-8AB5F3E5D0D9}"/>
                </a:ext>
              </a:extLst>
            </p:cNvPr>
            <p:cNvGrpSpPr/>
            <p:nvPr/>
          </p:nvGrpSpPr>
          <p:grpSpPr>
            <a:xfrm>
              <a:off x="1709995" y="2214452"/>
              <a:ext cx="244263" cy="367938"/>
              <a:chOff x="1829965" y="3970475"/>
              <a:chExt cx="244263" cy="367938"/>
            </a:xfrm>
          </p:grpSpPr>
          <p:cxnSp>
            <p:nvCxnSpPr>
              <p:cNvPr id="552" name="Straight Connector 551">
                <a:extLst>
                  <a:ext uri="{FF2B5EF4-FFF2-40B4-BE49-F238E27FC236}">
                    <a16:creationId xmlns:a16="http://schemas.microsoft.com/office/drawing/2014/main" id="{C9FBE02F-E903-9D4B-8607-90F01373365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888084" y="3970475"/>
                <a:ext cx="128025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3" name="Straight Connector 552">
                <a:extLst>
                  <a:ext uri="{FF2B5EF4-FFF2-40B4-BE49-F238E27FC236}">
                    <a16:creationId xmlns:a16="http://schemas.microsoft.com/office/drawing/2014/main" id="{F970F8C4-BCBB-A24C-8912-8E513E11CE6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952096" y="3976186"/>
                <a:ext cx="0" cy="147985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54" name="Rectangle 553">
                <a:extLst>
                  <a:ext uri="{FF2B5EF4-FFF2-40B4-BE49-F238E27FC236}">
                    <a16:creationId xmlns:a16="http://schemas.microsoft.com/office/drawing/2014/main" id="{29A150E9-ADAF-0843-8C61-C439D0BBE986}"/>
                  </a:ext>
                </a:extLst>
              </p:cNvPr>
              <p:cNvSpPr/>
              <p:nvPr/>
            </p:nvSpPr>
            <p:spPr>
              <a:xfrm>
                <a:off x="1829965" y="4096886"/>
                <a:ext cx="244263" cy="241527"/>
              </a:xfrm>
              <a:prstGeom prst="rect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9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516" name="Group 515">
              <a:extLst>
                <a:ext uri="{FF2B5EF4-FFF2-40B4-BE49-F238E27FC236}">
                  <a16:creationId xmlns:a16="http://schemas.microsoft.com/office/drawing/2014/main" id="{8C65C4F2-D659-3042-8BD3-7DCFC522AD73}"/>
                </a:ext>
              </a:extLst>
            </p:cNvPr>
            <p:cNvGrpSpPr/>
            <p:nvPr/>
          </p:nvGrpSpPr>
          <p:grpSpPr>
            <a:xfrm>
              <a:off x="2285079" y="1837198"/>
              <a:ext cx="244263" cy="752926"/>
              <a:chOff x="2402088" y="3593221"/>
              <a:chExt cx="244263" cy="752926"/>
            </a:xfrm>
          </p:grpSpPr>
          <p:sp>
            <p:nvSpPr>
              <p:cNvPr id="549" name="Rectangle 548">
                <a:extLst>
                  <a:ext uri="{FF2B5EF4-FFF2-40B4-BE49-F238E27FC236}">
                    <a16:creationId xmlns:a16="http://schemas.microsoft.com/office/drawing/2014/main" id="{8465A65D-42D0-0B40-AA1E-B643E5598A63}"/>
                  </a:ext>
                </a:extLst>
              </p:cNvPr>
              <p:cNvSpPr/>
              <p:nvPr/>
            </p:nvSpPr>
            <p:spPr>
              <a:xfrm>
                <a:off x="2402088" y="3767703"/>
                <a:ext cx="244263" cy="578444"/>
              </a:xfrm>
              <a:prstGeom prst="rect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9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cxnSp>
            <p:nvCxnSpPr>
              <p:cNvPr id="550" name="Straight Connector 549">
                <a:extLst>
                  <a:ext uri="{FF2B5EF4-FFF2-40B4-BE49-F238E27FC236}">
                    <a16:creationId xmlns:a16="http://schemas.microsoft.com/office/drawing/2014/main" id="{B9D5B3F9-5D63-5E46-BD7E-6CA15CF025E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524219" y="3599453"/>
                <a:ext cx="0" cy="179298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1" name="Straight Connector 550">
                <a:extLst>
                  <a:ext uri="{FF2B5EF4-FFF2-40B4-BE49-F238E27FC236}">
                    <a16:creationId xmlns:a16="http://schemas.microsoft.com/office/drawing/2014/main" id="{DFCE86DA-270E-614F-82B5-0B523993AD4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460207" y="3593221"/>
                <a:ext cx="128025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17" name="Group 516">
              <a:extLst>
                <a:ext uri="{FF2B5EF4-FFF2-40B4-BE49-F238E27FC236}">
                  <a16:creationId xmlns:a16="http://schemas.microsoft.com/office/drawing/2014/main" id="{DABBAF3C-3579-B84F-8EC0-A33C387EF18C}"/>
                </a:ext>
              </a:extLst>
            </p:cNvPr>
            <p:cNvGrpSpPr/>
            <p:nvPr/>
          </p:nvGrpSpPr>
          <p:grpSpPr>
            <a:xfrm>
              <a:off x="1997537" y="2366466"/>
              <a:ext cx="244263" cy="223658"/>
              <a:chOff x="2120578" y="4122489"/>
              <a:chExt cx="244263" cy="223658"/>
            </a:xfrm>
          </p:grpSpPr>
          <p:cxnSp>
            <p:nvCxnSpPr>
              <p:cNvPr id="546" name="Straight Connector 545">
                <a:extLst>
                  <a:ext uri="{FF2B5EF4-FFF2-40B4-BE49-F238E27FC236}">
                    <a16:creationId xmlns:a16="http://schemas.microsoft.com/office/drawing/2014/main" id="{4B98D405-6BAB-C14B-9AAC-2D97DDBF87B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242709" y="4122489"/>
                <a:ext cx="0" cy="88013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7" name="Straight Connector 546">
                <a:extLst>
                  <a:ext uri="{FF2B5EF4-FFF2-40B4-BE49-F238E27FC236}">
                    <a16:creationId xmlns:a16="http://schemas.microsoft.com/office/drawing/2014/main" id="{6D737A77-7588-654D-8888-FF386E8875EB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178408" y="4123378"/>
                <a:ext cx="128602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45" name="Rectangle 544">
                <a:extLst>
                  <a:ext uri="{FF2B5EF4-FFF2-40B4-BE49-F238E27FC236}">
                    <a16:creationId xmlns:a16="http://schemas.microsoft.com/office/drawing/2014/main" id="{5E35F043-F5BF-8945-A0C1-E1ABD063E671}"/>
                  </a:ext>
                </a:extLst>
              </p:cNvPr>
              <p:cNvSpPr/>
              <p:nvPr/>
            </p:nvSpPr>
            <p:spPr>
              <a:xfrm>
                <a:off x="2120578" y="4181723"/>
                <a:ext cx="244263" cy="164424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8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518" name="Group 517">
              <a:extLst>
                <a:ext uri="{FF2B5EF4-FFF2-40B4-BE49-F238E27FC236}">
                  <a16:creationId xmlns:a16="http://schemas.microsoft.com/office/drawing/2014/main" id="{755F3271-C240-0345-9E88-66D0A9BFFA4C}"/>
                </a:ext>
              </a:extLst>
            </p:cNvPr>
            <p:cNvGrpSpPr/>
            <p:nvPr/>
          </p:nvGrpSpPr>
          <p:grpSpPr>
            <a:xfrm>
              <a:off x="2572621" y="2401809"/>
              <a:ext cx="244263" cy="188315"/>
              <a:chOff x="2689038" y="4157832"/>
              <a:chExt cx="244263" cy="188315"/>
            </a:xfrm>
          </p:grpSpPr>
          <p:sp>
            <p:nvSpPr>
              <p:cNvPr id="542" name="Rectangle 541">
                <a:extLst>
                  <a:ext uri="{FF2B5EF4-FFF2-40B4-BE49-F238E27FC236}">
                    <a16:creationId xmlns:a16="http://schemas.microsoft.com/office/drawing/2014/main" id="{6A4B07A9-D0CC-E740-B641-4A60578BE3C7}"/>
                  </a:ext>
                </a:extLst>
              </p:cNvPr>
              <p:cNvSpPr/>
              <p:nvPr/>
            </p:nvSpPr>
            <p:spPr>
              <a:xfrm>
                <a:off x="2689038" y="4229455"/>
                <a:ext cx="244263" cy="116692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8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cxnSp>
            <p:nvCxnSpPr>
              <p:cNvPr id="543" name="Straight Connector 542">
                <a:extLst>
                  <a:ext uri="{FF2B5EF4-FFF2-40B4-BE49-F238E27FC236}">
                    <a16:creationId xmlns:a16="http://schemas.microsoft.com/office/drawing/2014/main" id="{B607778C-9949-F542-BE92-3A279DCDC19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811169" y="4157832"/>
                <a:ext cx="0" cy="67924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4" name="Straight Connector 543">
                <a:extLst>
                  <a:ext uri="{FF2B5EF4-FFF2-40B4-BE49-F238E27FC236}">
                    <a16:creationId xmlns:a16="http://schemas.microsoft.com/office/drawing/2014/main" id="{220F283A-B44B-8644-A70D-B3875F37A992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746868" y="4157832"/>
                <a:ext cx="128602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519" name="Straight Connector 518">
              <a:extLst>
                <a:ext uri="{FF2B5EF4-FFF2-40B4-BE49-F238E27FC236}">
                  <a16:creationId xmlns:a16="http://schemas.microsoft.com/office/drawing/2014/main" id="{716E8427-9A42-0F4A-A137-95EA8080AB4F}"/>
                </a:ext>
              </a:extLst>
            </p:cNvPr>
            <p:cNvCxnSpPr>
              <a:cxnSpLocks/>
            </p:cNvCxnSpPr>
            <p:nvPr/>
          </p:nvCxnSpPr>
          <p:spPr>
            <a:xfrm>
              <a:off x="1999620" y="2654770"/>
              <a:ext cx="529557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20" name="TextBox 519">
              <a:extLst>
                <a:ext uri="{FF2B5EF4-FFF2-40B4-BE49-F238E27FC236}">
                  <a16:creationId xmlns:a16="http://schemas.microsoft.com/office/drawing/2014/main" id="{E42D6E57-C1D4-3A41-A5DA-8A2B622FB40D}"/>
                </a:ext>
              </a:extLst>
            </p:cNvPr>
            <p:cNvSpPr txBox="1"/>
            <p:nvPr/>
          </p:nvSpPr>
          <p:spPr>
            <a:xfrm>
              <a:off x="2011012" y="2699855"/>
              <a:ext cx="500251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b="1" dirty="0">
                  <a:latin typeface="Times New Roman" panose="02020603050405020304" pitchFamily="18" charset="0"/>
                  <a:ea typeface="Arial" charset="0"/>
                  <a:cs typeface="Times New Roman" panose="02020603050405020304" pitchFamily="18" charset="0"/>
                </a:rPr>
                <a:t>50</a:t>
              </a:r>
            </a:p>
          </p:txBody>
        </p:sp>
        <p:cxnSp>
          <p:nvCxnSpPr>
            <p:cNvPr id="521" name="Straight Connector 520">
              <a:extLst>
                <a:ext uri="{FF2B5EF4-FFF2-40B4-BE49-F238E27FC236}">
                  <a16:creationId xmlns:a16="http://schemas.microsoft.com/office/drawing/2014/main" id="{B3A5293C-26F7-DA48-81B1-F18339C28FF4}"/>
                </a:ext>
              </a:extLst>
            </p:cNvPr>
            <p:cNvCxnSpPr>
              <a:cxnSpLocks/>
            </p:cNvCxnSpPr>
            <p:nvPr/>
          </p:nvCxnSpPr>
          <p:spPr>
            <a:xfrm>
              <a:off x="2573576" y="2655339"/>
              <a:ext cx="529557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22" name="TextBox 521">
              <a:extLst>
                <a:ext uri="{FF2B5EF4-FFF2-40B4-BE49-F238E27FC236}">
                  <a16:creationId xmlns:a16="http://schemas.microsoft.com/office/drawing/2014/main" id="{DDF5BADD-33F5-7748-B7D1-A37A70A684FE}"/>
                </a:ext>
              </a:extLst>
            </p:cNvPr>
            <p:cNvSpPr txBox="1"/>
            <p:nvPr/>
          </p:nvSpPr>
          <p:spPr>
            <a:xfrm>
              <a:off x="2547587" y="2689378"/>
              <a:ext cx="577850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b="1" dirty="0">
                  <a:latin typeface="Times New Roman" panose="02020603050405020304" pitchFamily="18" charset="0"/>
                  <a:ea typeface="Arial" charset="0"/>
                  <a:cs typeface="Times New Roman" panose="02020603050405020304" pitchFamily="18" charset="0"/>
                </a:rPr>
                <a:t>100</a:t>
              </a:r>
            </a:p>
          </p:txBody>
        </p:sp>
        <p:sp>
          <p:nvSpPr>
            <p:cNvPr id="523" name="TextBox 522">
              <a:extLst>
                <a:ext uri="{FF2B5EF4-FFF2-40B4-BE49-F238E27FC236}">
                  <a16:creationId xmlns:a16="http://schemas.microsoft.com/office/drawing/2014/main" id="{A7A5C702-5C8D-AC40-971D-C092E2AF4D6B}"/>
                </a:ext>
              </a:extLst>
            </p:cNvPr>
            <p:cNvSpPr txBox="1"/>
            <p:nvPr/>
          </p:nvSpPr>
          <p:spPr>
            <a:xfrm>
              <a:off x="1563337" y="2865200"/>
              <a:ext cx="831849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b="1" dirty="0">
                  <a:latin typeface="Times New Roman" panose="02020603050405020304" pitchFamily="18" charset="0"/>
                  <a:ea typeface="Arial" charset="0"/>
                  <a:cs typeface="Times New Roman" panose="02020603050405020304" pitchFamily="18" charset="0"/>
                </a:rPr>
                <a:t>[EtOH] (mM)</a:t>
              </a:r>
            </a:p>
          </p:txBody>
        </p:sp>
        <p:sp>
          <p:nvSpPr>
            <p:cNvPr id="524" name="TextBox 523">
              <a:extLst>
                <a:ext uri="{FF2B5EF4-FFF2-40B4-BE49-F238E27FC236}">
                  <a16:creationId xmlns:a16="http://schemas.microsoft.com/office/drawing/2014/main" id="{EAD6DDBC-96B9-A24F-8FB3-3696ABF74A08}"/>
                </a:ext>
              </a:extLst>
            </p:cNvPr>
            <p:cNvSpPr txBox="1"/>
            <p:nvPr/>
          </p:nvSpPr>
          <p:spPr>
            <a:xfrm>
              <a:off x="419910" y="1294461"/>
              <a:ext cx="386669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800" b="1" dirty="0">
                  <a:latin typeface="Times New Roman" panose="02020603050405020304" pitchFamily="18" charset="0"/>
                  <a:ea typeface="Arial" charset="0"/>
                  <a:cs typeface="Times New Roman" panose="02020603050405020304" pitchFamily="18" charset="0"/>
                </a:rPr>
                <a:t>10</a:t>
              </a:r>
            </a:p>
          </p:txBody>
        </p:sp>
        <p:grpSp>
          <p:nvGrpSpPr>
            <p:cNvPr id="525" name="Group 524">
              <a:extLst>
                <a:ext uri="{FF2B5EF4-FFF2-40B4-BE49-F238E27FC236}">
                  <a16:creationId xmlns:a16="http://schemas.microsoft.com/office/drawing/2014/main" id="{D54459C0-3867-BA49-A0EC-BC17E95332BC}"/>
                </a:ext>
              </a:extLst>
            </p:cNvPr>
            <p:cNvGrpSpPr/>
            <p:nvPr/>
          </p:nvGrpSpPr>
          <p:grpSpPr>
            <a:xfrm>
              <a:off x="2860165" y="1508795"/>
              <a:ext cx="244263" cy="1081329"/>
              <a:chOff x="2992278" y="3264818"/>
              <a:chExt cx="244263" cy="1081329"/>
            </a:xfrm>
          </p:grpSpPr>
          <p:sp>
            <p:nvSpPr>
              <p:cNvPr id="538" name="Rectangle 537">
                <a:extLst>
                  <a:ext uri="{FF2B5EF4-FFF2-40B4-BE49-F238E27FC236}">
                    <a16:creationId xmlns:a16="http://schemas.microsoft.com/office/drawing/2014/main" id="{B0746AC8-6671-5345-9775-BDAC7868A16D}"/>
                  </a:ext>
                </a:extLst>
              </p:cNvPr>
              <p:cNvSpPr/>
              <p:nvPr/>
            </p:nvSpPr>
            <p:spPr>
              <a:xfrm>
                <a:off x="2992278" y="3453149"/>
                <a:ext cx="244263" cy="892998"/>
              </a:xfrm>
              <a:prstGeom prst="rect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9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cxnSp>
            <p:nvCxnSpPr>
              <p:cNvPr id="539" name="Straight Connector 538">
                <a:extLst>
                  <a:ext uri="{FF2B5EF4-FFF2-40B4-BE49-F238E27FC236}">
                    <a16:creationId xmlns:a16="http://schemas.microsoft.com/office/drawing/2014/main" id="{24DB9D98-68E0-6E41-8497-D20CE991A44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114409" y="3270269"/>
                <a:ext cx="0" cy="179195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0" name="Straight Connector 539">
                <a:extLst>
                  <a:ext uri="{FF2B5EF4-FFF2-40B4-BE49-F238E27FC236}">
                    <a16:creationId xmlns:a16="http://schemas.microsoft.com/office/drawing/2014/main" id="{E6498EC2-9E68-BE4E-94C1-1CF7BE9EB2F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050397" y="3264818"/>
                <a:ext cx="128025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528" name="Straight Connector 527">
              <a:extLst>
                <a:ext uri="{FF2B5EF4-FFF2-40B4-BE49-F238E27FC236}">
                  <a16:creationId xmlns:a16="http://schemas.microsoft.com/office/drawing/2014/main" id="{B4F2CA96-8973-954D-810F-31E81069394F}"/>
                </a:ext>
              </a:extLst>
            </p:cNvPr>
            <p:cNvCxnSpPr>
              <a:cxnSpLocks/>
            </p:cNvCxnSpPr>
            <p:nvPr/>
          </p:nvCxnSpPr>
          <p:spPr>
            <a:xfrm>
              <a:off x="796729" y="1403101"/>
              <a:ext cx="0" cy="118872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9" name="Straight Connector 528">
              <a:extLst>
                <a:ext uri="{FF2B5EF4-FFF2-40B4-BE49-F238E27FC236}">
                  <a16:creationId xmlns:a16="http://schemas.microsoft.com/office/drawing/2014/main" id="{FA6609F8-6DD7-A246-BFDB-7549BA465066}"/>
                </a:ext>
              </a:extLst>
            </p:cNvPr>
            <p:cNvCxnSpPr>
              <a:cxnSpLocks/>
            </p:cNvCxnSpPr>
            <p:nvPr/>
          </p:nvCxnSpPr>
          <p:spPr>
            <a:xfrm>
              <a:off x="761324" y="2588984"/>
              <a:ext cx="35403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0" name="Straight Connector 529">
              <a:extLst>
                <a:ext uri="{FF2B5EF4-FFF2-40B4-BE49-F238E27FC236}">
                  <a16:creationId xmlns:a16="http://schemas.microsoft.com/office/drawing/2014/main" id="{034EBEDE-864C-1A44-B59E-D299673C1B33}"/>
                </a:ext>
              </a:extLst>
            </p:cNvPr>
            <p:cNvCxnSpPr>
              <a:cxnSpLocks/>
            </p:cNvCxnSpPr>
            <p:nvPr/>
          </p:nvCxnSpPr>
          <p:spPr>
            <a:xfrm>
              <a:off x="761324" y="2114437"/>
              <a:ext cx="35403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1" name="Straight Connector 530">
              <a:extLst>
                <a:ext uri="{FF2B5EF4-FFF2-40B4-BE49-F238E27FC236}">
                  <a16:creationId xmlns:a16="http://schemas.microsoft.com/office/drawing/2014/main" id="{A7ECFD1A-BCA3-4244-B657-9200A9806EE4}"/>
                </a:ext>
              </a:extLst>
            </p:cNvPr>
            <p:cNvCxnSpPr>
              <a:cxnSpLocks/>
            </p:cNvCxnSpPr>
            <p:nvPr/>
          </p:nvCxnSpPr>
          <p:spPr>
            <a:xfrm>
              <a:off x="761324" y="2351709"/>
              <a:ext cx="35403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2" name="Straight Connector 531">
              <a:extLst>
                <a:ext uri="{FF2B5EF4-FFF2-40B4-BE49-F238E27FC236}">
                  <a16:creationId xmlns:a16="http://schemas.microsoft.com/office/drawing/2014/main" id="{A6FC72AA-D7FF-A442-8BBF-A1AB04D67CDD}"/>
                </a:ext>
              </a:extLst>
            </p:cNvPr>
            <p:cNvCxnSpPr>
              <a:cxnSpLocks/>
            </p:cNvCxnSpPr>
            <p:nvPr/>
          </p:nvCxnSpPr>
          <p:spPr>
            <a:xfrm>
              <a:off x="761324" y="1758529"/>
              <a:ext cx="35403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3" name="Straight Connector 532">
              <a:extLst>
                <a:ext uri="{FF2B5EF4-FFF2-40B4-BE49-F238E27FC236}">
                  <a16:creationId xmlns:a16="http://schemas.microsoft.com/office/drawing/2014/main" id="{3230E58A-B6DA-0A40-A7F6-8014EDEA3038}"/>
                </a:ext>
              </a:extLst>
            </p:cNvPr>
            <p:cNvCxnSpPr>
              <a:cxnSpLocks/>
            </p:cNvCxnSpPr>
            <p:nvPr/>
          </p:nvCxnSpPr>
          <p:spPr>
            <a:xfrm>
              <a:off x="761324" y="1402621"/>
              <a:ext cx="35403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4" name="Straight Connector 533">
              <a:extLst>
                <a:ext uri="{FF2B5EF4-FFF2-40B4-BE49-F238E27FC236}">
                  <a16:creationId xmlns:a16="http://schemas.microsoft.com/office/drawing/2014/main" id="{1355859E-B700-EC4E-9881-C24DADE5997D}"/>
                </a:ext>
              </a:extLst>
            </p:cNvPr>
            <p:cNvCxnSpPr>
              <a:cxnSpLocks/>
            </p:cNvCxnSpPr>
            <p:nvPr/>
          </p:nvCxnSpPr>
          <p:spPr>
            <a:xfrm>
              <a:off x="761324" y="2233073"/>
              <a:ext cx="35403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5" name="Straight Connector 534">
              <a:extLst>
                <a:ext uri="{FF2B5EF4-FFF2-40B4-BE49-F238E27FC236}">
                  <a16:creationId xmlns:a16="http://schemas.microsoft.com/office/drawing/2014/main" id="{968254E7-ECDA-4D4C-A8E2-A9483CCB12B8}"/>
                </a:ext>
              </a:extLst>
            </p:cNvPr>
            <p:cNvCxnSpPr>
              <a:cxnSpLocks/>
            </p:cNvCxnSpPr>
            <p:nvPr/>
          </p:nvCxnSpPr>
          <p:spPr>
            <a:xfrm>
              <a:off x="761324" y="2470345"/>
              <a:ext cx="35403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6" name="Straight Connector 535">
              <a:extLst>
                <a:ext uri="{FF2B5EF4-FFF2-40B4-BE49-F238E27FC236}">
                  <a16:creationId xmlns:a16="http://schemas.microsoft.com/office/drawing/2014/main" id="{28E719CB-A4E8-D942-AADD-2B1766BD4186}"/>
                </a:ext>
              </a:extLst>
            </p:cNvPr>
            <p:cNvCxnSpPr>
              <a:cxnSpLocks/>
            </p:cNvCxnSpPr>
            <p:nvPr/>
          </p:nvCxnSpPr>
          <p:spPr>
            <a:xfrm>
              <a:off x="761324" y="1995801"/>
              <a:ext cx="35403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7" name="Straight Connector 536">
              <a:extLst>
                <a:ext uri="{FF2B5EF4-FFF2-40B4-BE49-F238E27FC236}">
                  <a16:creationId xmlns:a16="http://schemas.microsoft.com/office/drawing/2014/main" id="{47388C42-5F87-4F4C-8E64-D1DC367F969F}"/>
                </a:ext>
              </a:extLst>
            </p:cNvPr>
            <p:cNvCxnSpPr>
              <a:cxnSpLocks/>
            </p:cNvCxnSpPr>
            <p:nvPr/>
          </p:nvCxnSpPr>
          <p:spPr>
            <a:xfrm>
              <a:off x="761324" y="1521257"/>
              <a:ext cx="35403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7" name="Straight Connector 526">
              <a:extLst>
                <a:ext uri="{FF2B5EF4-FFF2-40B4-BE49-F238E27FC236}">
                  <a16:creationId xmlns:a16="http://schemas.microsoft.com/office/drawing/2014/main" id="{2ACDAAC4-711D-AA4B-AC51-390978AB8F10}"/>
                </a:ext>
              </a:extLst>
            </p:cNvPr>
            <p:cNvCxnSpPr>
              <a:cxnSpLocks/>
            </p:cNvCxnSpPr>
            <p:nvPr/>
          </p:nvCxnSpPr>
          <p:spPr>
            <a:xfrm>
              <a:off x="851708" y="2661120"/>
              <a:ext cx="529557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36" name="TextBox 435">
              <a:extLst>
                <a:ext uri="{FF2B5EF4-FFF2-40B4-BE49-F238E27FC236}">
                  <a16:creationId xmlns:a16="http://schemas.microsoft.com/office/drawing/2014/main" id="{1948ECA9-C2A0-CA4C-BD75-3BC03F90605E}"/>
                </a:ext>
              </a:extLst>
            </p:cNvPr>
            <p:cNvSpPr txBox="1"/>
            <p:nvPr/>
          </p:nvSpPr>
          <p:spPr>
            <a:xfrm>
              <a:off x="1249936" y="985765"/>
              <a:ext cx="537327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HepG2</a:t>
              </a:r>
            </a:p>
          </p:txBody>
        </p:sp>
        <p:sp>
          <p:nvSpPr>
            <p:cNvPr id="438" name="TextBox 437">
              <a:extLst>
                <a:ext uri="{FF2B5EF4-FFF2-40B4-BE49-F238E27FC236}">
                  <a16:creationId xmlns:a16="http://schemas.microsoft.com/office/drawing/2014/main" id="{9EA27B91-C67E-4E45-8FB8-B819932461B6}"/>
                </a:ext>
              </a:extLst>
            </p:cNvPr>
            <p:cNvSpPr txBox="1"/>
            <p:nvPr/>
          </p:nvSpPr>
          <p:spPr>
            <a:xfrm>
              <a:off x="2008053" y="985765"/>
              <a:ext cx="768159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E47-HepG2</a:t>
              </a:r>
            </a:p>
          </p:txBody>
        </p:sp>
        <p:sp>
          <p:nvSpPr>
            <p:cNvPr id="440" name="Rectangle 439">
              <a:extLst>
                <a:ext uri="{FF2B5EF4-FFF2-40B4-BE49-F238E27FC236}">
                  <a16:creationId xmlns:a16="http://schemas.microsoft.com/office/drawing/2014/main" id="{A697E759-37AB-1B44-9374-4FF21FB19C56}"/>
                </a:ext>
              </a:extLst>
            </p:cNvPr>
            <p:cNvSpPr/>
            <p:nvPr/>
          </p:nvSpPr>
          <p:spPr>
            <a:xfrm>
              <a:off x="1141544" y="1042939"/>
              <a:ext cx="122309" cy="11648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2" name="Rectangle 441">
              <a:extLst>
                <a:ext uri="{FF2B5EF4-FFF2-40B4-BE49-F238E27FC236}">
                  <a16:creationId xmlns:a16="http://schemas.microsoft.com/office/drawing/2014/main" id="{92883CA3-5814-C442-AFA1-6F7942291FAC}"/>
                </a:ext>
              </a:extLst>
            </p:cNvPr>
            <p:cNvSpPr/>
            <p:nvPr/>
          </p:nvSpPr>
          <p:spPr>
            <a:xfrm>
              <a:off x="1905486" y="1042939"/>
              <a:ext cx="122309" cy="116484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4" name="TextBox 563">
              <a:extLst>
                <a:ext uri="{FF2B5EF4-FFF2-40B4-BE49-F238E27FC236}">
                  <a16:creationId xmlns:a16="http://schemas.microsoft.com/office/drawing/2014/main" id="{60FF8540-695C-9E4B-B487-EECCF162494B}"/>
                </a:ext>
              </a:extLst>
            </p:cNvPr>
            <p:cNvSpPr txBox="1"/>
            <p:nvPr/>
          </p:nvSpPr>
          <p:spPr>
            <a:xfrm>
              <a:off x="481511" y="2243181"/>
              <a:ext cx="335441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800" b="1" dirty="0">
                  <a:latin typeface="Times New Roman" panose="02020603050405020304" pitchFamily="18" charset="0"/>
                  <a:ea typeface="Arial" charset="0"/>
                  <a:cs typeface="Times New Roman" panose="02020603050405020304" pitchFamily="18" charset="0"/>
                </a:rPr>
                <a:t>2</a:t>
              </a:r>
            </a:p>
          </p:txBody>
        </p:sp>
        <p:cxnSp>
          <p:nvCxnSpPr>
            <p:cNvPr id="565" name="Straight Connector 564">
              <a:extLst>
                <a:ext uri="{FF2B5EF4-FFF2-40B4-BE49-F238E27FC236}">
                  <a16:creationId xmlns:a16="http://schemas.microsoft.com/office/drawing/2014/main" id="{3F5A0B62-489E-9C4E-AD0B-0F957BE4C49B}"/>
                </a:ext>
              </a:extLst>
            </p:cNvPr>
            <p:cNvCxnSpPr>
              <a:cxnSpLocks/>
            </p:cNvCxnSpPr>
            <p:nvPr/>
          </p:nvCxnSpPr>
          <p:spPr>
            <a:xfrm>
              <a:off x="761324" y="1639893"/>
              <a:ext cx="35403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6" name="Straight Connector 565">
              <a:extLst>
                <a:ext uri="{FF2B5EF4-FFF2-40B4-BE49-F238E27FC236}">
                  <a16:creationId xmlns:a16="http://schemas.microsoft.com/office/drawing/2014/main" id="{9B5D1013-A67D-D44A-88B7-718232081F72}"/>
                </a:ext>
              </a:extLst>
            </p:cNvPr>
            <p:cNvCxnSpPr>
              <a:cxnSpLocks/>
            </p:cNvCxnSpPr>
            <p:nvPr/>
          </p:nvCxnSpPr>
          <p:spPr>
            <a:xfrm>
              <a:off x="761324" y="1877165"/>
              <a:ext cx="35403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87" name="Group 586">
            <a:extLst>
              <a:ext uri="{FF2B5EF4-FFF2-40B4-BE49-F238E27FC236}">
                <a16:creationId xmlns:a16="http://schemas.microsoft.com/office/drawing/2014/main" id="{CC897662-3974-9C44-8EFC-515E2F579E92}"/>
              </a:ext>
            </a:extLst>
          </p:cNvPr>
          <p:cNvGrpSpPr/>
          <p:nvPr/>
        </p:nvGrpSpPr>
        <p:grpSpPr>
          <a:xfrm>
            <a:off x="3344702" y="985765"/>
            <a:ext cx="2925717" cy="2094879"/>
            <a:chOff x="3344702" y="985765"/>
            <a:chExt cx="2925717" cy="2094879"/>
          </a:xfrm>
        </p:grpSpPr>
        <p:grpSp>
          <p:nvGrpSpPr>
            <p:cNvPr id="444" name="Group 443">
              <a:extLst>
                <a:ext uri="{FF2B5EF4-FFF2-40B4-BE49-F238E27FC236}">
                  <a16:creationId xmlns:a16="http://schemas.microsoft.com/office/drawing/2014/main" id="{F1343DBF-969F-A54B-8EF6-DBFE1DF7C0BD}"/>
                </a:ext>
              </a:extLst>
            </p:cNvPr>
            <p:cNvGrpSpPr/>
            <p:nvPr/>
          </p:nvGrpSpPr>
          <p:grpSpPr>
            <a:xfrm>
              <a:off x="3992351" y="2444167"/>
              <a:ext cx="244263" cy="141338"/>
              <a:chOff x="979482" y="4200190"/>
              <a:chExt cx="244263" cy="141338"/>
            </a:xfrm>
          </p:grpSpPr>
          <p:cxnSp>
            <p:nvCxnSpPr>
              <p:cNvPr id="501" name="Straight Connector 500">
                <a:extLst>
                  <a:ext uri="{FF2B5EF4-FFF2-40B4-BE49-F238E27FC236}">
                    <a16:creationId xmlns:a16="http://schemas.microsoft.com/office/drawing/2014/main" id="{2FF9D67A-73EA-B74C-A8DD-161007EF4F6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037602" y="4200190"/>
                <a:ext cx="128025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2" name="Straight Connector 501">
                <a:extLst>
                  <a:ext uri="{FF2B5EF4-FFF2-40B4-BE49-F238E27FC236}">
                    <a16:creationId xmlns:a16="http://schemas.microsoft.com/office/drawing/2014/main" id="{1B23B61C-403B-0E4C-936F-19F678325F2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101614" y="4200988"/>
                <a:ext cx="0" cy="43303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03" name="Rectangle 502">
                <a:extLst>
                  <a:ext uri="{FF2B5EF4-FFF2-40B4-BE49-F238E27FC236}">
                    <a16:creationId xmlns:a16="http://schemas.microsoft.com/office/drawing/2014/main" id="{BDA4C32D-9E94-5543-88D7-34D73AB7E7C2}"/>
                  </a:ext>
                </a:extLst>
              </p:cNvPr>
              <p:cNvSpPr/>
              <p:nvPr/>
            </p:nvSpPr>
            <p:spPr>
              <a:xfrm>
                <a:off x="979482" y="4221578"/>
                <a:ext cx="244263" cy="119950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8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450" name="Group 449">
              <a:extLst>
                <a:ext uri="{FF2B5EF4-FFF2-40B4-BE49-F238E27FC236}">
                  <a16:creationId xmlns:a16="http://schemas.microsoft.com/office/drawing/2014/main" id="{898918AC-666B-F445-BF13-FC29B03E602C}"/>
                </a:ext>
              </a:extLst>
            </p:cNvPr>
            <p:cNvGrpSpPr/>
            <p:nvPr/>
          </p:nvGrpSpPr>
          <p:grpSpPr>
            <a:xfrm>
              <a:off x="4567435" y="2408196"/>
              <a:ext cx="244263" cy="174195"/>
              <a:chOff x="1546448" y="4164219"/>
              <a:chExt cx="244263" cy="174195"/>
            </a:xfrm>
          </p:grpSpPr>
          <p:cxnSp>
            <p:nvCxnSpPr>
              <p:cNvPr id="498" name="Straight Connector 497">
                <a:extLst>
                  <a:ext uri="{FF2B5EF4-FFF2-40B4-BE49-F238E27FC236}">
                    <a16:creationId xmlns:a16="http://schemas.microsoft.com/office/drawing/2014/main" id="{A8B69892-3D14-4F48-8D0F-A8DA23C48475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1604278" y="4164219"/>
                <a:ext cx="128602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9" name="Straight Connector 498">
                <a:extLst>
                  <a:ext uri="{FF2B5EF4-FFF2-40B4-BE49-F238E27FC236}">
                    <a16:creationId xmlns:a16="http://schemas.microsoft.com/office/drawing/2014/main" id="{172756A0-EA6A-8F47-84C9-51AD1B2A46B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668579" y="4169023"/>
                <a:ext cx="0" cy="119039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00" name="Rectangle 499">
                <a:extLst>
                  <a:ext uri="{FF2B5EF4-FFF2-40B4-BE49-F238E27FC236}">
                    <a16:creationId xmlns:a16="http://schemas.microsoft.com/office/drawing/2014/main" id="{6CEF11DA-C058-B540-ADB0-2F4A590A3D95}"/>
                  </a:ext>
                </a:extLst>
              </p:cNvPr>
              <p:cNvSpPr/>
              <p:nvPr/>
            </p:nvSpPr>
            <p:spPr>
              <a:xfrm>
                <a:off x="1546448" y="4221722"/>
                <a:ext cx="244263" cy="116692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8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sp>
          <p:nvSpPr>
            <p:cNvPr id="451" name="TextBox 450">
              <a:extLst>
                <a:ext uri="{FF2B5EF4-FFF2-40B4-BE49-F238E27FC236}">
                  <a16:creationId xmlns:a16="http://schemas.microsoft.com/office/drawing/2014/main" id="{B8AD4467-5B77-ED4C-8F06-BC69AC44C1B3}"/>
                </a:ext>
              </a:extLst>
            </p:cNvPr>
            <p:cNvSpPr txBox="1"/>
            <p:nvPr/>
          </p:nvSpPr>
          <p:spPr>
            <a:xfrm>
              <a:off x="4044024" y="2689043"/>
              <a:ext cx="420616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b="1" dirty="0">
                  <a:latin typeface="Times New Roman" panose="02020603050405020304" pitchFamily="18" charset="0"/>
                  <a:ea typeface="Arial" charset="0"/>
                  <a:cs typeface="Times New Roman" panose="02020603050405020304" pitchFamily="18" charset="0"/>
                </a:rPr>
                <a:t>0</a:t>
              </a:r>
            </a:p>
          </p:txBody>
        </p:sp>
        <p:sp>
          <p:nvSpPr>
            <p:cNvPr id="452" name="TextBox 451">
              <a:extLst>
                <a:ext uri="{FF2B5EF4-FFF2-40B4-BE49-F238E27FC236}">
                  <a16:creationId xmlns:a16="http://schemas.microsoft.com/office/drawing/2014/main" id="{07DFB2B5-EC20-D347-ACAE-C188896F98BB}"/>
                </a:ext>
              </a:extLst>
            </p:cNvPr>
            <p:cNvSpPr txBox="1"/>
            <p:nvPr/>
          </p:nvSpPr>
          <p:spPr>
            <a:xfrm>
              <a:off x="4597195" y="2687552"/>
              <a:ext cx="469590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b="1" dirty="0">
                  <a:latin typeface="Times New Roman" panose="02020603050405020304" pitchFamily="18" charset="0"/>
                  <a:ea typeface="Arial" charset="0"/>
                  <a:cs typeface="Times New Roman" panose="02020603050405020304" pitchFamily="18" charset="0"/>
                </a:rPr>
                <a:t>25</a:t>
              </a:r>
            </a:p>
          </p:txBody>
        </p:sp>
        <p:cxnSp>
          <p:nvCxnSpPr>
            <p:cNvPr id="453" name="Straight Connector 452">
              <a:extLst>
                <a:ext uri="{FF2B5EF4-FFF2-40B4-BE49-F238E27FC236}">
                  <a16:creationId xmlns:a16="http://schemas.microsoft.com/office/drawing/2014/main" id="{A800A9CD-D1E9-1B45-A220-FDF594B84B7D}"/>
                </a:ext>
              </a:extLst>
            </p:cNvPr>
            <p:cNvCxnSpPr>
              <a:cxnSpLocks/>
            </p:cNvCxnSpPr>
            <p:nvPr/>
          </p:nvCxnSpPr>
          <p:spPr>
            <a:xfrm>
              <a:off x="4570646" y="2654770"/>
              <a:ext cx="529557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454" name="Group 453">
              <a:extLst>
                <a:ext uri="{FF2B5EF4-FFF2-40B4-BE49-F238E27FC236}">
                  <a16:creationId xmlns:a16="http://schemas.microsoft.com/office/drawing/2014/main" id="{2A638660-4172-D744-84F7-97D456702655}"/>
                </a:ext>
              </a:extLst>
            </p:cNvPr>
            <p:cNvGrpSpPr/>
            <p:nvPr/>
          </p:nvGrpSpPr>
          <p:grpSpPr>
            <a:xfrm>
              <a:off x="4279893" y="2311400"/>
              <a:ext cx="244263" cy="272554"/>
              <a:chOff x="1263375" y="4067423"/>
              <a:chExt cx="244263" cy="272554"/>
            </a:xfrm>
          </p:grpSpPr>
          <p:cxnSp>
            <p:nvCxnSpPr>
              <p:cNvPr id="495" name="Straight Connector 494">
                <a:extLst>
                  <a:ext uri="{FF2B5EF4-FFF2-40B4-BE49-F238E27FC236}">
                    <a16:creationId xmlns:a16="http://schemas.microsoft.com/office/drawing/2014/main" id="{4C070CF9-7769-AE4F-9B21-4141FD8276C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321494" y="4068371"/>
                <a:ext cx="128025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96" name="Rectangle 495">
                <a:extLst>
                  <a:ext uri="{FF2B5EF4-FFF2-40B4-BE49-F238E27FC236}">
                    <a16:creationId xmlns:a16="http://schemas.microsoft.com/office/drawing/2014/main" id="{F7090909-91D4-BC42-A1A8-BE21EAD524EE}"/>
                  </a:ext>
                </a:extLst>
              </p:cNvPr>
              <p:cNvSpPr/>
              <p:nvPr/>
            </p:nvSpPr>
            <p:spPr>
              <a:xfrm>
                <a:off x="1263375" y="4165848"/>
                <a:ext cx="244263" cy="174129"/>
              </a:xfrm>
              <a:prstGeom prst="rect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8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cxnSp>
            <p:nvCxnSpPr>
              <p:cNvPr id="497" name="Straight Connector 496">
                <a:extLst>
                  <a:ext uri="{FF2B5EF4-FFF2-40B4-BE49-F238E27FC236}">
                    <a16:creationId xmlns:a16="http://schemas.microsoft.com/office/drawing/2014/main" id="{64CB6D98-8DA9-7946-A1C4-133DDB33B35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387303" y="4067423"/>
                <a:ext cx="0" cy="98737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55" name="Group 454">
              <a:extLst>
                <a:ext uri="{FF2B5EF4-FFF2-40B4-BE49-F238E27FC236}">
                  <a16:creationId xmlns:a16="http://schemas.microsoft.com/office/drawing/2014/main" id="{1190CAB8-8673-0B42-B897-525B27C239ED}"/>
                </a:ext>
              </a:extLst>
            </p:cNvPr>
            <p:cNvGrpSpPr/>
            <p:nvPr/>
          </p:nvGrpSpPr>
          <p:grpSpPr>
            <a:xfrm>
              <a:off x="4854977" y="2131927"/>
              <a:ext cx="244263" cy="450464"/>
              <a:chOff x="1829965" y="3887950"/>
              <a:chExt cx="244263" cy="450464"/>
            </a:xfrm>
          </p:grpSpPr>
          <p:cxnSp>
            <p:nvCxnSpPr>
              <p:cNvPr id="492" name="Straight Connector 491">
                <a:extLst>
                  <a:ext uri="{FF2B5EF4-FFF2-40B4-BE49-F238E27FC236}">
                    <a16:creationId xmlns:a16="http://schemas.microsoft.com/office/drawing/2014/main" id="{C44E6D13-DE5A-1340-A77A-57810EE54D5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888084" y="3888270"/>
                <a:ext cx="128025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3" name="Straight Connector 492">
                <a:extLst>
                  <a:ext uri="{FF2B5EF4-FFF2-40B4-BE49-F238E27FC236}">
                    <a16:creationId xmlns:a16="http://schemas.microsoft.com/office/drawing/2014/main" id="{1F868998-5F6B-8645-8DFF-EEF84C2266B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952096" y="3887950"/>
                <a:ext cx="0" cy="128416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94" name="Rectangle 493">
                <a:extLst>
                  <a:ext uri="{FF2B5EF4-FFF2-40B4-BE49-F238E27FC236}">
                    <a16:creationId xmlns:a16="http://schemas.microsoft.com/office/drawing/2014/main" id="{4DE62CE7-949A-ED40-BFBF-8804C7BB4504}"/>
                  </a:ext>
                </a:extLst>
              </p:cNvPr>
              <p:cNvSpPr/>
              <p:nvPr/>
            </p:nvSpPr>
            <p:spPr>
              <a:xfrm>
                <a:off x="1829965" y="3988048"/>
                <a:ext cx="244263" cy="350366"/>
              </a:xfrm>
              <a:prstGeom prst="rect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9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456" name="Group 455">
              <a:extLst>
                <a:ext uri="{FF2B5EF4-FFF2-40B4-BE49-F238E27FC236}">
                  <a16:creationId xmlns:a16="http://schemas.microsoft.com/office/drawing/2014/main" id="{105ACC2D-D2AE-054F-B0BB-7D968942CC40}"/>
                </a:ext>
              </a:extLst>
            </p:cNvPr>
            <p:cNvGrpSpPr/>
            <p:nvPr/>
          </p:nvGrpSpPr>
          <p:grpSpPr>
            <a:xfrm>
              <a:off x="5430061" y="1668915"/>
              <a:ext cx="244263" cy="921209"/>
              <a:chOff x="2402088" y="3424938"/>
              <a:chExt cx="244263" cy="921209"/>
            </a:xfrm>
          </p:grpSpPr>
          <p:sp>
            <p:nvSpPr>
              <p:cNvPr id="489" name="Rectangle 488">
                <a:extLst>
                  <a:ext uri="{FF2B5EF4-FFF2-40B4-BE49-F238E27FC236}">
                    <a16:creationId xmlns:a16="http://schemas.microsoft.com/office/drawing/2014/main" id="{CB24F356-A9C6-3E4A-AE4D-4BB594C57B8A}"/>
                  </a:ext>
                </a:extLst>
              </p:cNvPr>
              <p:cNvSpPr/>
              <p:nvPr/>
            </p:nvSpPr>
            <p:spPr>
              <a:xfrm>
                <a:off x="2402088" y="3597523"/>
                <a:ext cx="244263" cy="748624"/>
              </a:xfrm>
              <a:prstGeom prst="rect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9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cxnSp>
            <p:nvCxnSpPr>
              <p:cNvPr id="490" name="Straight Connector 489">
                <a:extLst>
                  <a:ext uri="{FF2B5EF4-FFF2-40B4-BE49-F238E27FC236}">
                    <a16:creationId xmlns:a16="http://schemas.microsoft.com/office/drawing/2014/main" id="{4B8CD697-0A54-8E47-B713-7FFD696A878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524219" y="3429248"/>
                <a:ext cx="0" cy="161438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1" name="Straight Connector 490">
                <a:extLst>
                  <a:ext uri="{FF2B5EF4-FFF2-40B4-BE49-F238E27FC236}">
                    <a16:creationId xmlns:a16="http://schemas.microsoft.com/office/drawing/2014/main" id="{3AC0700E-FBA5-BF46-A000-E87E2F096AE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460207" y="3424938"/>
                <a:ext cx="128025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57" name="Group 456">
              <a:extLst>
                <a:ext uri="{FF2B5EF4-FFF2-40B4-BE49-F238E27FC236}">
                  <a16:creationId xmlns:a16="http://schemas.microsoft.com/office/drawing/2014/main" id="{1BFA9C8C-13FC-AA4F-AE03-76FCFC3FEF7A}"/>
                </a:ext>
              </a:extLst>
            </p:cNvPr>
            <p:cNvGrpSpPr/>
            <p:nvPr/>
          </p:nvGrpSpPr>
          <p:grpSpPr>
            <a:xfrm>
              <a:off x="5142519" y="2364059"/>
              <a:ext cx="244263" cy="226065"/>
              <a:chOff x="2120578" y="4120082"/>
              <a:chExt cx="244263" cy="226065"/>
            </a:xfrm>
          </p:grpSpPr>
          <p:sp>
            <p:nvSpPr>
              <p:cNvPr id="485" name="Rectangle 484">
                <a:extLst>
                  <a:ext uri="{FF2B5EF4-FFF2-40B4-BE49-F238E27FC236}">
                    <a16:creationId xmlns:a16="http://schemas.microsoft.com/office/drawing/2014/main" id="{11D57552-983B-9249-ACED-47CE19ED6BC6}"/>
                  </a:ext>
                </a:extLst>
              </p:cNvPr>
              <p:cNvSpPr/>
              <p:nvPr/>
            </p:nvSpPr>
            <p:spPr>
              <a:xfrm>
                <a:off x="2120578" y="4219823"/>
                <a:ext cx="244263" cy="126324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8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cxnSp>
            <p:nvCxnSpPr>
              <p:cNvPr id="486" name="Straight Connector 485">
                <a:extLst>
                  <a:ext uri="{FF2B5EF4-FFF2-40B4-BE49-F238E27FC236}">
                    <a16:creationId xmlns:a16="http://schemas.microsoft.com/office/drawing/2014/main" id="{4DDB4D57-BD79-FD48-BDA0-4FF4D6B3D75A}"/>
                  </a:ext>
                </a:extLst>
              </p:cNvPr>
              <p:cNvCxnSpPr>
                <a:cxnSpLocks/>
                <a:endCxn id="485" idx="0"/>
              </p:cNvCxnSpPr>
              <p:nvPr/>
            </p:nvCxnSpPr>
            <p:spPr>
              <a:xfrm>
                <a:off x="2242709" y="4120082"/>
                <a:ext cx="1" cy="99741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7" name="Straight Connector 486">
                <a:extLst>
                  <a:ext uri="{FF2B5EF4-FFF2-40B4-BE49-F238E27FC236}">
                    <a16:creationId xmlns:a16="http://schemas.microsoft.com/office/drawing/2014/main" id="{444D90C4-0037-D046-B42E-92150F96FD98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178408" y="4122027"/>
                <a:ext cx="128602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58" name="Group 457">
              <a:extLst>
                <a:ext uri="{FF2B5EF4-FFF2-40B4-BE49-F238E27FC236}">
                  <a16:creationId xmlns:a16="http://schemas.microsoft.com/office/drawing/2014/main" id="{34C57719-494A-284E-A7FC-21B02BDCD272}"/>
                </a:ext>
              </a:extLst>
            </p:cNvPr>
            <p:cNvGrpSpPr/>
            <p:nvPr/>
          </p:nvGrpSpPr>
          <p:grpSpPr>
            <a:xfrm>
              <a:off x="5717603" y="2418494"/>
              <a:ext cx="244263" cy="171630"/>
              <a:chOff x="2689038" y="4174517"/>
              <a:chExt cx="244263" cy="171630"/>
            </a:xfrm>
          </p:grpSpPr>
          <p:cxnSp>
            <p:nvCxnSpPr>
              <p:cNvPr id="482" name="Straight Connector 481">
                <a:extLst>
                  <a:ext uri="{FF2B5EF4-FFF2-40B4-BE49-F238E27FC236}">
                    <a16:creationId xmlns:a16="http://schemas.microsoft.com/office/drawing/2014/main" id="{EBF36897-27E7-8A44-873E-30B3BB3B1EC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811169" y="4174517"/>
                <a:ext cx="0" cy="67924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3" name="Straight Connector 482">
                <a:extLst>
                  <a:ext uri="{FF2B5EF4-FFF2-40B4-BE49-F238E27FC236}">
                    <a16:creationId xmlns:a16="http://schemas.microsoft.com/office/drawing/2014/main" id="{7C48D9B9-964A-D842-A172-CDDB0A800AEB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746868" y="4177854"/>
                <a:ext cx="128602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84" name="Rectangle 483">
                <a:extLst>
                  <a:ext uri="{FF2B5EF4-FFF2-40B4-BE49-F238E27FC236}">
                    <a16:creationId xmlns:a16="http://schemas.microsoft.com/office/drawing/2014/main" id="{EA4BD25F-B426-C74B-9594-017105AFE67A}"/>
                  </a:ext>
                </a:extLst>
              </p:cNvPr>
              <p:cNvSpPr/>
              <p:nvPr/>
            </p:nvSpPr>
            <p:spPr>
              <a:xfrm>
                <a:off x="2689038" y="4229455"/>
                <a:ext cx="244263" cy="116692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8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cxnSp>
          <p:nvCxnSpPr>
            <p:cNvPr id="459" name="Straight Connector 458">
              <a:extLst>
                <a:ext uri="{FF2B5EF4-FFF2-40B4-BE49-F238E27FC236}">
                  <a16:creationId xmlns:a16="http://schemas.microsoft.com/office/drawing/2014/main" id="{1E3AC17F-68F2-D64F-8906-22005A51F62E}"/>
                </a:ext>
              </a:extLst>
            </p:cNvPr>
            <p:cNvCxnSpPr>
              <a:cxnSpLocks/>
            </p:cNvCxnSpPr>
            <p:nvPr/>
          </p:nvCxnSpPr>
          <p:spPr>
            <a:xfrm>
              <a:off x="5144602" y="2654770"/>
              <a:ext cx="529557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60" name="TextBox 459">
              <a:extLst>
                <a:ext uri="{FF2B5EF4-FFF2-40B4-BE49-F238E27FC236}">
                  <a16:creationId xmlns:a16="http://schemas.microsoft.com/office/drawing/2014/main" id="{04D10D7D-F091-8B49-AD68-F3588DE63B75}"/>
                </a:ext>
              </a:extLst>
            </p:cNvPr>
            <p:cNvSpPr txBox="1"/>
            <p:nvPr/>
          </p:nvSpPr>
          <p:spPr>
            <a:xfrm>
              <a:off x="5155994" y="2699855"/>
              <a:ext cx="500251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b="1" dirty="0">
                  <a:latin typeface="Times New Roman" panose="02020603050405020304" pitchFamily="18" charset="0"/>
                  <a:ea typeface="Arial" charset="0"/>
                  <a:cs typeface="Times New Roman" panose="02020603050405020304" pitchFamily="18" charset="0"/>
                </a:rPr>
                <a:t>50</a:t>
              </a:r>
            </a:p>
          </p:txBody>
        </p:sp>
        <p:cxnSp>
          <p:nvCxnSpPr>
            <p:cNvPr id="461" name="Straight Connector 460">
              <a:extLst>
                <a:ext uri="{FF2B5EF4-FFF2-40B4-BE49-F238E27FC236}">
                  <a16:creationId xmlns:a16="http://schemas.microsoft.com/office/drawing/2014/main" id="{CA3DAB4F-076C-3E4F-814E-C1BD97851DC0}"/>
                </a:ext>
              </a:extLst>
            </p:cNvPr>
            <p:cNvCxnSpPr>
              <a:cxnSpLocks/>
            </p:cNvCxnSpPr>
            <p:nvPr/>
          </p:nvCxnSpPr>
          <p:spPr>
            <a:xfrm>
              <a:off x="5718558" y="2655339"/>
              <a:ext cx="529557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62" name="TextBox 461">
              <a:extLst>
                <a:ext uri="{FF2B5EF4-FFF2-40B4-BE49-F238E27FC236}">
                  <a16:creationId xmlns:a16="http://schemas.microsoft.com/office/drawing/2014/main" id="{2AF6082D-6FC8-3D42-AD01-2D2D3E78E960}"/>
                </a:ext>
              </a:extLst>
            </p:cNvPr>
            <p:cNvSpPr txBox="1"/>
            <p:nvPr/>
          </p:nvSpPr>
          <p:spPr>
            <a:xfrm>
              <a:off x="5692569" y="2689378"/>
              <a:ext cx="577850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b="1" dirty="0">
                  <a:latin typeface="Times New Roman" panose="02020603050405020304" pitchFamily="18" charset="0"/>
                  <a:ea typeface="Arial" charset="0"/>
                  <a:cs typeface="Times New Roman" panose="02020603050405020304" pitchFamily="18" charset="0"/>
                </a:rPr>
                <a:t>100</a:t>
              </a:r>
            </a:p>
          </p:txBody>
        </p:sp>
        <p:sp>
          <p:nvSpPr>
            <p:cNvPr id="463" name="TextBox 462">
              <a:extLst>
                <a:ext uri="{FF2B5EF4-FFF2-40B4-BE49-F238E27FC236}">
                  <a16:creationId xmlns:a16="http://schemas.microsoft.com/office/drawing/2014/main" id="{9500610E-701C-FB45-BAB7-7A2CFE7A24F0}"/>
                </a:ext>
              </a:extLst>
            </p:cNvPr>
            <p:cNvSpPr txBox="1"/>
            <p:nvPr/>
          </p:nvSpPr>
          <p:spPr>
            <a:xfrm>
              <a:off x="4708319" y="2865200"/>
              <a:ext cx="831849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b="1" dirty="0">
                  <a:latin typeface="Times New Roman" panose="02020603050405020304" pitchFamily="18" charset="0"/>
                  <a:ea typeface="Arial" charset="0"/>
                  <a:cs typeface="Times New Roman" panose="02020603050405020304" pitchFamily="18" charset="0"/>
                </a:rPr>
                <a:t>[EtOH] (mM)</a:t>
              </a:r>
            </a:p>
          </p:txBody>
        </p:sp>
        <p:grpSp>
          <p:nvGrpSpPr>
            <p:cNvPr id="465" name="Group 464">
              <a:extLst>
                <a:ext uri="{FF2B5EF4-FFF2-40B4-BE49-F238E27FC236}">
                  <a16:creationId xmlns:a16="http://schemas.microsoft.com/office/drawing/2014/main" id="{A6A46E70-D599-9C4B-ABD1-36ECFF9D9981}"/>
                </a:ext>
              </a:extLst>
            </p:cNvPr>
            <p:cNvGrpSpPr/>
            <p:nvPr/>
          </p:nvGrpSpPr>
          <p:grpSpPr>
            <a:xfrm>
              <a:off x="6005147" y="1392162"/>
              <a:ext cx="244263" cy="1197963"/>
              <a:chOff x="2992278" y="3148185"/>
              <a:chExt cx="244263" cy="1197963"/>
            </a:xfrm>
          </p:grpSpPr>
          <p:sp>
            <p:nvSpPr>
              <p:cNvPr id="478" name="Rectangle 477">
                <a:extLst>
                  <a:ext uri="{FF2B5EF4-FFF2-40B4-BE49-F238E27FC236}">
                    <a16:creationId xmlns:a16="http://schemas.microsoft.com/office/drawing/2014/main" id="{DDED761D-46B3-6B42-AB62-EF93C9420A09}"/>
                  </a:ext>
                </a:extLst>
              </p:cNvPr>
              <p:cNvSpPr/>
              <p:nvPr/>
            </p:nvSpPr>
            <p:spPr>
              <a:xfrm>
                <a:off x="2992278" y="3283198"/>
                <a:ext cx="244263" cy="1062950"/>
              </a:xfrm>
              <a:prstGeom prst="rect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9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cxnSp>
            <p:nvCxnSpPr>
              <p:cNvPr id="479" name="Straight Connector 478">
                <a:extLst>
                  <a:ext uri="{FF2B5EF4-FFF2-40B4-BE49-F238E27FC236}">
                    <a16:creationId xmlns:a16="http://schemas.microsoft.com/office/drawing/2014/main" id="{36968706-C3AC-9E4A-9ECD-84E5C5DECBB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114409" y="3148185"/>
                <a:ext cx="0" cy="128416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0" name="Straight Connector 479">
                <a:extLst>
                  <a:ext uri="{FF2B5EF4-FFF2-40B4-BE49-F238E27FC236}">
                    <a16:creationId xmlns:a16="http://schemas.microsoft.com/office/drawing/2014/main" id="{BACAABA5-7665-4C48-856E-7CD2A529DC7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050397" y="3150474"/>
                <a:ext cx="128025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467" name="Straight Connector 466">
              <a:extLst>
                <a:ext uri="{FF2B5EF4-FFF2-40B4-BE49-F238E27FC236}">
                  <a16:creationId xmlns:a16="http://schemas.microsoft.com/office/drawing/2014/main" id="{789333D1-C8EB-CD47-9CE0-557F3725E9E2}"/>
                </a:ext>
              </a:extLst>
            </p:cNvPr>
            <p:cNvCxnSpPr>
              <a:cxnSpLocks/>
            </p:cNvCxnSpPr>
            <p:nvPr/>
          </p:nvCxnSpPr>
          <p:spPr>
            <a:xfrm>
              <a:off x="3996690" y="2661120"/>
              <a:ext cx="529557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37" name="TextBox 436">
              <a:extLst>
                <a:ext uri="{FF2B5EF4-FFF2-40B4-BE49-F238E27FC236}">
                  <a16:creationId xmlns:a16="http://schemas.microsoft.com/office/drawing/2014/main" id="{A155C52D-A3AB-CA4B-ABF4-A0350074B8F5}"/>
                </a:ext>
              </a:extLst>
            </p:cNvPr>
            <p:cNvSpPr txBox="1"/>
            <p:nvPr/>
          </p:nvSpPr>
          <p:spPr>
            <a:xfrm>
              <a:off x="4408102" y="985765"/>
              <a:ext cx="486030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HuH7</a:t>
              </a:r>
            </a:p>
          </p:txBody>
        </p:sp>
        <p:sp>
          <p:nvSpPr>
            <p:cNvPr id="439" name="TextBox 438">
              <a:extLst>
                <a:ext uri="{FF2B5EF4-FFF2-40B4-BE49-F238E27FC236}">
                  <a16:creationId xmlns:a16="http://schemas.microsoft.com/office/drawing/2014/main" id="{5A418693-ADFF-BA44-8F62-FCCA5719BD01}"/>
                </a:ext>
              </a:extLst>
            </p:cNvPr>
            <p:cNvSpPr txBox="1"/>
            <p:nvPr/>
          </p:nvSpPr>
          <p:spPr>
            <a:xfrm>
              <a:off x="5038087" y="985765"/>
              <a:ext cx="761747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HuH7-CYP</a:t>
              </a:r>
            </a:p>
          </p:txBody>
        </p:sp>
        <p:sp>
          <p:nvSpPr>
            <p:cNvPr id="441" name="Rectangle 440">
              <a:extLst>
                <a:ext uri="{FF2B5EF4-FFF2-40B4-BE49-F238E27FC236}">
                  <a16:creationId xmlns:a16="http://schemas.microsoft.com/office/drawing/2014/main" id="{3CB9DF1B-7474-E548-8574-040B93ACA0F4}"/>
                </a:ext>
              </a:extLst>
            </p:cNvPr>
            <p:cNvSpPr/>
            <p:nvPr/>
          </p:nvSpPr>
          <p:spPr>
            <a:xfrm>
              <a:off x="4316706" y="1042939"/>
              <a:ext cx="122309" cy="11648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3" name="Rectangle 442">
              <a:extLst>
                <a:ext uri="{FF2B5EF4-FFF2-40B4-BE49-F238E27FC236}">
                  <a16:creationId xmlns:a16="http://schemas.microsoft.com/office/drawing/2014/main" id="{A70769B2-8D14-3A4A-93D6-5BAF891EACFA}"/>
                </a:ext>
              </a:extLst>
            </p:cNvPr>
            <p:cNvSpPr/>
            <p:nvPr/>
          </p:nvSpPr>
          <p:spPr>
            <a:xfrm>
              <a:off x="4958339" y="1042939"/>
              <a:ext cx="122309" cy="116484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7" name="TextBox 566">
              <a:extLst>
                <a:ext uri="{FF2B5EF4-FFF2-40B4-BE49-F238E27FC236}">
                  <a16:creationId xmlns:a16="http://schemas.microsoft.com/office/drawing/2014/main" id="{ABC43780-A94E-6445-9ECF-361FED6AE6C1}"/>
                </a:ext>
              </a:extLst>
            </p:cNvPr>
            <p:cNvSpPr txBox="1"/>
            <p:nvPr/>
          </p:nvSpPr>
          <p:spPr>
            <a:xfrm>
              <a:off x="3609280" y="1524249"/>
              <a:ext cx="337613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800" b="1" dirty="0">
                  <a:latin typeface="Times New Roman" panose="02020603050405020304" pitchFamily="18" charset="0"/>
                  <a:ea typeface="Arial" charset="0"/>
                  <a:cs typeface="Times New Roman" panose="02020603050405020304" pitchFamily="18" charset="0"/>
                </a:rPr>
                <a:t>8</a:t>
              </a:r>
            </a:p>
          </p:txBody>
        </p:sp>
        <p:sp>
          <p:nvSpPr>
            <p:cNvPr id="568" name="TextBox 567">
              <a:extLst>
                <a:ext uri="{FF2B5EF4-FFF2-40B4-BE49-F238E27FC236}">
                  <a16:creationId xmlns:a16="http://schemas.microsoft.com/office/drawing/2014/main" id="{D0728F6C-BF39-144E-A9AB-82ACE51A1AC7}"/>
                </a:ext>
              </a:extLst>
            </p:cNvPr>
            <p:cNvSpPr txBox="1"/>
            <p:nvPr/>
          </p:nvSpPr>
          <p:spPr>
            <a:xfrm>
              <a:off x="3722789" y="2477138"/>
              <a:ext cx="224316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800" b="1" dirty="0">
                  <a:latin typeface="Times New Roman" panose="02020603050405020304" pitchFamily="18" charset="0"/>
                  <a:ea typeface="Arial" charset="0"/>
                  <a:cs typeface="Times New Roman" panose="02020603050405020304" pitchFamily="18" charset="0"/>
                </a:rPr>
                <a:t>0</a:t>
              </a:r>
            </a:p>
          </p:txBody>
        </p:sp>
        <p:sp>
          <p:nvSpPr>
            <p:cNvPr id="569" name="TextBox 568">
              <a:extLst>
                <a:ext uri="{FF2B5EF4-FFF2-40B4-BE49-F238E27FC236}">
                  <a16:creationId xmlns:a16="http://schemas.microsoft.com/office/drawing/2014/main" id="{D76F2053-06C2-8547-A035-807F7B5B2F7E}"/>
                </a:ext>
              </a:extLst>
            </p:cNvPr>
            <p:cNvSpPr txBox="1"/>
            <p:nvPr/>
          </p:nvSpPr>
          <p:spPr>
            <a:xfrm rot="16200000">
              <a:off x="2901141" y="1815669"/>
              <a:ext cx="125645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900" b="1" dirty="0">
                  <a:latin typeface="Times New Roman" panose="02020603050405020304" pitchFamily="18" charset="0"/>
                  <a:ea typeface="Arial" charset="0"/>
                  <a:cs typeface="Times New Roman" panose="02020603050405020304" pitchFamily="18" charset="0"/>
                </a:rPr>
                <a:t>FABP4 mRNA (Relative Expression)</a:t>
              </a:r>
              <a:endParaRPr lang="en-US" sz="900" b="1" dirty="0">
                <a:latin typeface="Times New Roman" panose="02020603050405020304" pitchFamily="18" charset="0"/>
                <a:ea typeface="Symbol" charset="2"/>
                <a:cs typeface="Times New Roman" panose="02020603050405020304" pitchFamily="18" charset="0"/>
              </a:endParaRPr>
            </a:p>
          </p:txBody>
        </p:sp>
        <p:sp>
          <p:nvSpPr>
            <p:cNvPr id="570" name="TextBox 569">
              <a:extLst>
                <a:ext uri="{FF2B5EF4-FFF2-40B4-BE49-F238E27FC236}">
                  <a16:creationId xmlns:a16="http://schemas.microsoft.com/office/drawing/2014/main" id="{ED92277E-459A-C64D-AC2D-EA98400B7841}"/>
                </a:ext>
              </a:extLst>
            </p:cNvPr>
            <p:cNvSpPr txBox="1"/>
            <p:nvPr/>
          </p:nvSpPr>
          <p:spPr>
            <a:xfrm>
              <a:off x="3656114" y="2001537"/>
              <a:ext cx="290991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800" b="1" dirty="0">
                  <a:latin typeface="Times New Roman" panose="02020603050405020304" pitchFamily="18" charset="0"/>
                  <a:ea typeface="Arial" charset="0"/>
                  <a:cs typeface="Times New Roman" panose="02020603050405020304" pitchFamily="18" charset="0"/>
                </a:rPr>
                <a:t>4</a:t>
              </a:r>
            </a:p>
          </p:txBody>
        </p:sp>
        <p:sp>
          <p:nvSpPr>
            <p:cNvPr id="571" name="TextBox 570">
              <a:extLst>
                <a:ext uri="{FF2B5EF4-FFF2-40B4-BE49-F238E27FC236}">
                  <a16:creationId xmlns:a16="http://schemas.microsoft.com/office/drawing/2014/main" id="{66AD73F3-DDE3-2E47-A275-E6FD682BBF3C}"/>
                </a:ext>
              </a:extLst>
            </p:cNvPr>
            <p:cNvSpPr txBox="1"/>
            <p:nvPr/>
          </p:nvSpPr>
          <p:spPr>
            <a:xfrm>
              <a:off x="3611876" y="1762785"/>
              <a:ext cx="335441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800" b="1" dirty="0">
                  <a:latin typeface="Times New Roman" panose="02020603050405020304" pitchFamily="18" charset="0"/>
                  <a:ea typeface="Arial" charset="0"/>
                  <a:cs typeface="Times New Roman" panose="02020603050405020304" pitchFamily="18" charset="0"/>
                </a:rPr>
                <a:t>6</a:t>
              </a:r>
            </a:p>
          </p:txBody>
        </p:sp>
        <p:sp>
          <p:nvSpPr>
            <p:cNvPr id="572" name="TextBox 571">
              <a:extLst>
                <a:ext uri="{FF2B5EF4-FFF2-40B4-BE49-F238E27FC236}">
                  <a16:creationId xmlns:a16="http://schemas.microsoft.com/office/drawing/2014/main" id="{1352B467-EB2D-0244-9E24-A44BE52FE400}"/>
                </a:ext>
              </a:extLst>
            </p:cNvPr>
            <p:cNvSpPr txBox="1"/>
            <p:nvPr/>
          </p:nvSpPr>
          <p:spPr>
            <a:xfrm>
              <a:off x="3557049" y="1291585"/>
              <a:ext cx="386669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800" b="1" dirty="0">
                  <a:latin typeface="Times New Roman" panose="02020603050405020304" pitchFamily="18" charset="0"/>
                  <a:ea typeface="Arial" charset="0"/>
                  <a:cs typeface="Times New Roman" panose="02020603050405020304" pitchFamily="18" charset="0"/>
                </a:rPr>
                <a:t>10</a:t>
              </a:r>
            </a:p>
          </p:txBody>
        </p:sp>
        <p:cxnSp>
          <p:nvCxnSpPr>
            <p:cNvPr id="573" name="Straight Connector 572">
              <a:extLst>
                <a:ext uri="{FF2B5EF4-FFF2-40B4-BE49-F238E27FC236}">
                  <a16:creationId xmlns:a16="http://schemas.microsoft.com/office/drawing/2014/main" id="{C421FC38-0C66-F644-8FA1-3A6D86CB2F6C}"/>
                </a:ext>
              </a:extLst>
            </p:cNvPr>
            <p:cNvCxnSpPr>
              <a:cxnSpLocks/>
            </p:cNvCxnSpPr>
            <p:nvPr/>
          </p:nvCxnSpPr>
          <p:spPr>
            <a:xfrm>
              <a:off x="3933868" y="1400225"/>
              <a:ext cx="0" cy="118872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4" name="Straight Connector 573">
              <a:extLst>
                <a:ext uri="{FF2B5EF4-FFF2-40B4-BE49-F238E27FC236}">
                  <a16:creationId xmlns:a16="http://schemas.microsoft.com/office/drawing/2014/main" id="{8E0EF55C-DEDC-5748-852A-3D6D0491AD8C}"/>
                </a:ext>
              </a:extLst>
            </p:cNvPr>
            <p:cNvCxnSpPr>
              <a:cxnSpLocks/>
            </p:cNvCxnSpPr>
            <p:nvPr/>
          </p:nvCxnSpPr>
          <p:spPr>
            <a:xfrm>
              <a:off x="3898463" y="2586108"/>
              <a:ext cx="35403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5" name="Straight Connector 574">
              <a:extLst>
                <a:ext uri="{FF2B5EF4-FFF2-40B4-BE49-F238E27FC236}">
                  <a16:creationId xmlns:a16="http://schemas.microsoft.com/office/drawing/2014/main" id="{114C6364-DE5B-7644-92FD-41A0C6B75DED}"/>
                </a:ext>
              </a:extLst>
            </p:cNvPr>
            <p:cNvCxnSpPr>
              <a:cxnSpLocks/>
            </p:cNvCxnSpPr>
            <p:nvPr/>
          </p:nvCxnSpPr>
          <p:spPr>
            <a:xfrm>
              <a:off x="3898463" y="2111561"/>
              <a:ext cx="35403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6" name="Straight Connector 575">
              <a:extLst>
                <a:ext uri="{FF2B5EF4-FFF2-40B4-BE49-F238E27FC236}">
                  <a16:creationId xmlns:a16="http://schemas.microsoft.com/office/drawing/2014/main" id="{1E884A6A-AA0D-8844-BB38-FE3C1CF95D87}"/>
                </a:ext>
              </a:extLst>
            </p:cNvPr>
            <p:cNvCxnSpPr>
              <a:cxnSpLocks/>
            </p:cNvCxnSpPr>
            <p:nvPr/>
          </p:nvCxnSpPr>
          <p:spPr>
            <a:xfrm>
              <a:off x="3898463" y="2348833"/>
              <a:ext cx="35403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7" name="Straight Connector 576">
              <a:extLst>
                <a:ext uri="{FF2B5EF4-FFF2-40B4-BE49-F238E27FC236}">
                  <a16:creationId xmlns:a16="http://schemas.microsoft.com/office/drawing/2014/main" id="{0004BCDF-4A92-D84F-B64A-67D925C26857}"/>
                </a:ext>
              </a:extLst>
            </p:cNvPr>
            <p:cNvCxnSpPr>
              <a:cxnSpLocks/>
            </p:cNvCxnSpPr>
            <p:nvPr/>
          </p:nvCxnSpPr>
          <p:spPr>
            <a:xfrm>
              <a:off x="3898463" y="1755653"/>
              <a:ext cx="35403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8" name="Straight Connector 577">
              <a:extLst>
                <a:ext uri="{FF2B5EF4-FFF2-40B4-BE49-F238E27FC236}">
                  <a16:creationId xmlns:a16="http://schemas.microsoft.com/office/drawing/2014/main" id="{7DFD55D5-B198-5043-91C5-D1CE912DA1C9}"/>
                </a:ext>
              </a:extLst>
            </p:cNvPr>
            <p:cNvCxnSpPr>
              <a:cxnSpLocks/>
            </p:cNvCxnSpPr>
            <p:nvPr/>
          </p:nvCxnSpPr>
          <p:spPr>
            <a:xfrm>
              <a:off x="3898463" y="1399745"/>
              <a:ext cx="35403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9" name="Straight Connector 578">
              <a:extLst>
                <a:ext uri="{FF2B5EF4-FFF2-40B4-BE49-F238E27FC236}">
                  <a16:creationId xmlns:a16="http://schemas.microsoft.com/office/drawing/2014/main" id="{382811BF-956E-9740-80D5-A65CF25DD38A}"/>
                </a:ext>
              </a:extLst>
            </p:cNvPr>
            <p:cNvCxnSpPr>
              <a:cxnSpLocks/>
            </p:cNvCxnSpPr>
            <p:nvPr/>
          </p:nvCxnSpPr>
          <p:spPr>
            <a:xfrm>
              <a:off x="3898463" y="2230197"/>
              <a:ext cx="35403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0" name="Straight Connector 579">
              <a:extLst>
                <a:ext uri="{FF2B5EF4-FFF2-40B4-BE49-F238E27FC236}">
                  <a16:creationId xmlns:a16="http://schemas.microsoft.com/office/drawing/2014/main" id="{D00B1AA7-CF71-AB45-BAF7-43A3949B2719}"/>
                </a:ext>
              </a:extLst>
            </p:cNvPr>
            <p:cNvCxnSpPr>
              <a:cxnSpLocks/>
            </p:cNvCxnSpPr>
            <p:nvPr/>
          </p:nvCxnSpPr>
          <p:spPr>
            <a:xfrm>
              <a:off x="3898463" y="2467469"/>
              <a:ext cx="35403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1" name="Straight Connector 580">
              <a:extLst>
                <a:ext uri="{FF2B5EF4-FFF2-40B4-BE49-F238E27FC236}">
                  <a16:creationId xmlns:a16="http://schemas.microsoft.com/office/drawing/2014/main" id="{1FBEA905-9E62-DC43-AEF3-26E4F6B9039B}"/>
                </a:ext>
              </a:extLst>
            </p:cNvPr>
            <p:cNvCxnSpPr>
              <a:cxnSpLocks/>
            </p:cNvCxnSpPr>
            <p:nvPr/>
          </p:nvCxnSpPr>
          <p:spPr>
            <a:xfrm>
              <a:off x="3898463" y="1992925"/>
              <a:ext cx="35403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2" name="Straight Connector 581">
              <a:extLst>
                <a:ext uri="{FF2B5EF4-FFF2-40B4-BE49-F238E27FC236}">
                  <a16:creationId xmlns:a16="http://schemas.microsoft.com/office/drawing/2014/main" id="{A89D139B-A63A-194B-9D8E-734B0DDDA77B}"/>
                </a:ext>
              </a:extLst>
            </p:cNvPr>
            <p:cNvCxnSpPr>
              <a:cxnSpLocks/>
            </p:cNvCxnSpPr>
            <p:nvPr/>
          </p:nvCxnSpPr>
          <p:spPr>
            <a:xfrm>
              <a:off x="3898463" y="1518381"/>
              <a:ext cx="35403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83" name="TextBox 582">
              <a:extLst>
                <a:ext uri="{FF2B5EF4-FFF2-40B4-BE49-F238E27FC236}">
                  <a16:creationId xmlns:a16="http://schemas.microsoft.com/office/drawing/2014/main" id="{D9C20F95-1C47-F54D-B4C6-E952B2345940}"/>
                </a:ext>
              </a:extLst>
            </p:cNvPr>
            <p:cNvSpPr txBox="1"/>
            <p:nvPr/>
          </p:nvSpPr>
          <p:spPr>
            <a:xfrm>
              <a:off x="3618650" y="2240305"/>
              <a:ext cx="335441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800" b="1" dirty="0">
                  <a:latin typeface="Times New Roman" panose="02020603050405020304" pitchFamily="18" charset="0"/>
                  <a:ea typeface="Arial" charset="0"/>
                  <a:cs typeface="Times New Roman" panose="02020603050405020304" pitchFamily="18" charset="0"/>
                </a:rPr>
                <a:t>2</a:t>
              </a:r>
            </a:p>
          </p:txBody>
        </p:sp>
        <p:cxnSp>
          <p:nvCxnSpPr>
            <p:cNvPr id="584" name="Straight Connector 583">
              <a:extLst>
                <a:ext uri="{FF2B5EF4-FFF2-40B4-BE49-F238E27FC236}">
                  <a16:creationId xmlns:a16="http://schemas.microsoft.com/office/drawing/2014/main" id="{A695D947-CDD0-A645-8B86-8EC662B56B03}"/>
                </a:ext>
              </a:extLst>
            </p:cNvPr>
            <p:cNvCxnSpPr>
              <a:cxnSpLocks/>
            </p:cNvCxnSpPr>
            <p:nvPr/>
          </p:nvCxnSpPr>
          <p:spPr>
            <a:xfrm>
              <a:off x="3898463" y="1637017"/>
              <a:ext cx="35403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5" name="Straight Connector 584">
              <a:extLst>
                <a:ext uri="{FF2B5EF4-FFF2-40B4-BE49-F238E27FC236}">
                  <a16:creationId xmlns:a16="http://schemas.microsoft.com/office/drawing/2014/main" id="{6D53B0EA-E3A1-8144-9596-F40410582617}"/>
                </a:ext>
              </a:extLst>
            </p:cNvPr>
            <p:cNvCxnSpPr>
              <a:cxnSpLocks/>
            </p:cNvCxnSpPr>
            <p:nvPr/>
          </p:nvCxnSpPr>
          <p:spPr>
            <a:xfrm>
              <a:off x="3898463" y="1874289"/>
              <a:ext cx="35403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88" name="TextBox 587">
            <a:extLst>
              <a:ext uri="{FF2B5EF4-FFF2-40B4-BE49-F238E27FC236}">
                <a16:creationId xmlns:a16="http://schemas.microsoft.com/office/drawing/2014/main" id="{1D713DE2-436D-3044-A2DC-D8ACB7913B13}"/>
              </a:ext>
            </a:extLst>
          </p:cNvPr>
          <p:cNvSpPr txBox="1"/>
          <p:nvPr/>
        </p:nvSpPr>
        <p:spPr>
          <a:xfrm>
            <a:off x="2832564" y="4137474"/>
            <a:ext cx="30425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>
                <a:latin typeface="Times New Roman" panose="02020603050405020304" pitchFamily="18" charset="0"/>
                <a:ea typeface="Arial" charset="0"/>
                <a:cs typeface="Times New Roman" panose="02020603050405020304" pitchFamily="18" charset="0"/>
              </a:rPr>
              <a:t>*#</a:t>
            </a:r>
          </a:p>
        </p:txBody>
      </p:sp>
      <p:sp>
        <p:nvSpPr>
          <p:cNvPr id="589" name="TextBox 588">
            <a:extLst>
              <a:ext uri="{FF2B5EF4-FFF2-40B4-BE49-F238E27FC236}">
                <a16:creationId xmlns:a16="http://schemas.microsoft.com/office/drawing/2014/main" id="{FF69ACBB-5248-684A-8176-E460F30C07D3}"/>
              </a:ext>
            </a:extLst>
          </p:cNvPr>
          <p:cNvSpPr txBox="1"/>
          <p:nvPr/>
        </p:nvSpPr>
        <p:spPr>
          <a:xfrm>
            <a:off x="5399624" y="4578959"/>
            <a:ext cx="30425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>
                <a:latin typeface="Times New Roman" panose="02020603050405020304" pitchFamily="18" charset="0"/>
                <a:ea typeface="Arial" charset="0"/>
                <a:cs typeface="Times New Roman" panose="02020603050405020304" pitchFamily="18" charset="0"/>
              </a:rPr>
              <a:t>*#</a:t>
            </a:r>
          </a:p>
        </p:txBody>
      </p:sp>
      <p:sp>
        <p:nvSpPr>
          <p:cNvPr id="590" name="TextBox 589">
            <a:extLst>
              <a:ext uri="{FF2B5EF4-FFF2-40B4-BE49-F238E27FC236}">
                <a16:creationId xmlns:a16="http://schemas.microsoft.com/office/drawing/2014/main" id="{338FF2DF-1561-504A-9E87-F037D7BA1A98}"/>
              </a:ext>
            </a:extLst>
          </p:cNvPr>
          <p:cNvSpPr txBox="1"/>
          <p:nvPr/>
        </p:nvSpPr>
        <p:spPr>
          <a:xfrm>
            <a:off x="5975056" y="4268970"/>
            <a:ext cx="30425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>
                <a:latin typeface="Times New Roman" panose="02020603050405020304" pitchFamily="18" charset="0"/>
                <a:ea typeface="Arial" charset="0"/>
                <a:cs typeface="Times New Roman" panose="02020603050405020304" pitchFamily="18" charset="0"/>
              </a:rPr>
              <a:t>*#</a:t>
            </a:r>
          </a:p>
        </p:txBody>
      </p:sp>
      <p:sp>
        <p:nvSpPr>
          <p:cNvPr id="591" name="TextBox 590">
            <a:extLst>
              <a:ext uri="{FF2B5EF4-FFF2-40B4-BE49-F238E27FC236}">
                <a16:creationId xmlns:a16="http://schemas.microsoft.com/office/drawing/2014/main" id="{06CB95B4-3AB4-A84A-9AA6-967325D28A62}"/>
              </a:ext>
            </a:extLst>
          </p:cNvPr>
          <p:cNvSpPr txBox="1"/>
          <p:nvPr/>
        </p:nvSpPr>
        <p:spPr>
          <a:xfrm>
            <a:off x="5404537" y="1349437"/>
            <a:ext cx="30425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>
                <a:latin typeface="Times New Roman" panose="02020603050405020304" pitchFamily="18" charset="0"/>
                <a:ea typeface="Arial" charset="0"/>
                <a:cs typeface="Times New Roman" panose="02020603050405020304" pitchFamily="18" charset="0"/>
              </a:rPr>
              <a:t>*#</a:t>
            </a:r>
          </a:p>
        </p:txBody>
      </p:sp>
      <p:sp>
        <p:nvSpPr>
          <p:cNvPr id="592" name="TextBox 591">
            <a:extLst>
              <a:ext uri="{FF2B5EF4-FFF2-40B4-BE49-F238E27FC236}">
                <a16:creationId xmlns:a16="http://schemas.microsoft.com/office/drawing/2014/main" id="{C28C4860-E4E0-3447-B017-319E4528EFE8}"/>
              </a:ext>
            </a:extLst>
          </p:cNvPr>
          <p:cNvSpPr txBox="1"/>
          <p:nvPr/>
        </p:nvSpPr>
        <p:spPr>
          <a:xfrm>
            <a:off x="5974071" y="1111480"/>
            <a:ext cx="30425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>
                <a:latin typeface="Times New Roman" panose="02020603050405020304" pitchFamily="18" charset="0"/>
                <a:ea typeface="Arial" charset="0"/>
                <a:cs typeface="Times New Roman" panose="02020603050405020304" pitchFamily="18" charset="0"/>
              </a:rPr>
              <a:t>*#</a:t>
            </a:r>
          </a:p>
        </p:txBody>
      </p:sp>
      <p:sp>
        <p:nvSpPr>
          <p:cNvPr id="593" name="TextBox 592">
            <a:extLst>
              <a:ext uri="{FF2B5EF4-FFF2-40B4-BE49-F238E27FC236}">
                <a16:creationId xmlns:a16="http://schemas.microsoft.com/office/drawing/2014/main" id="{4DABEF14-2057-8944-BE09-A25C4D38014C}"/>
              </a:ext>
            </a:extLst>
          </p:cNvPr>
          <p:cNvSpPr txBox="1"/>
          <p:nvPr/>
        </p:nvSpPr>
        <p:spPr>
          <a:xfrm>
            <a:off x="2259197" y="1602784"/>
            <a:ext cx="30425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>
                <a:latin typeface="Times New Roman" panose="02020603050405020304" pitchFamily="18" charset="0"/>
                <a:ea typeface="Arial" charset="0"/>
                <a:cs typeface="Times New Roman" panose="02020603050405020304" pitchFamily="18" charset="0"/>
              </a:rPr>
              <a:t>*#</a:t>
            </a:r>
          </a:p>
        </p:txBody>
      </p:sp>
      <p:sp>
        <p:nvSpPr>
          <p:cNvPr id="594" name="TextBox 593">
            <a:extLst>
              <a:ext uri="{FF2B5EF4-FFF2-40B4-BE49-F238E27FC236}">
                <a16:creationId xmlns:a16="http://schemas.microsoft.com/office/drawing/2014/main" id="{B018B676-B918-C941-A3E6-65657C467E78}"/>
              </a:ext>
            </a:extLst>
          </p:cNvPr>
          <p:cNvSpPr txBox="1"/>
          <p:nvPr/>
        </p:nvSpPr>
        <p:spPr>
          <a:xfrm>
            <a:off x="2828731" y="1272626"/>
            <a:ext cx="30425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>
                <a:latin typeface="Times New Roman" panose="02020603050405020304" pitchFamily="18" charset="0"/>
                <a:ea typeface="Arial" charset="0"/>
                <a:cs typeface="Times New Roman" panose="02020603050405020304" pitchFamily="18" charset="0"/>
              </a:rPr>
              <a:t>*#</a:t>
            </a:r>
          </a:p>
        </p:txBody>
      </p:sp>
    </p:spTree>
    <p:extLst>
      <p:ext uri="{BB962C8B-B14F-4D97-AF65-F5344CB8AC3E}">
        <p14:creationId xmlns:p14="http://schemas.microsoft.com/office/powerpoint/2010/main" val="30911743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58</TotalTime>
  <Words>254</Words>
  <Application>Microsoft Macintosh PowerPoint</Application>
  <PresentationFormat>Letter Paper (8.5x11 in)</PresentationFormat>
  <Paragraphs>65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Mckillop, Iain H</dc:creator>
  <cp:lastModifiedBy>Mckillop, Iain H</cp:lastModifiedBy>
  <cp:revision>9</cp:revision>
  <dcterms:created xsi:type="dcterms:W3CDTF">2020-09-02T16:27:15Z</dcterms:created>
  <dcterms:modified xsi:type="dcterms:W3CDTF">2020-11-02T22:54:25Z</dcterms:modified>
</cp:coreProperties>
</file>