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wdp" ContentType="image/vnd.ms-photo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drawings/drawing1.xml" ContentType="application/vnd.openxmlformats-officedocument.drawingml.chartshapes+xml"/>
  <Override PartName="/ppt/charts/chart5.xml" ContentType="application/vnd.openxmlformats-officedocument.drawingml.chart+xml"/>
  <Override PartName="/ppt/theme/themeOverride1.xml" ContentType="application/vnd.openxmlformats-officedocument.themeOverride+xml"/>
  <Override PartName="/ppt/charts/chart6.xml" ContentType="application/vnd.openxmlformats-officedocument.drawingml.chart+xml"/>
  <Override PartName="/ppt/theme/themeOverride2.xml" ContentType="application/vnd.openxmlformats-officedocument.themeOverride+xml"/>
  <Override PartName="/ppt/drawings/drawing2.xml" ContentType="application/vnd.openxmlformats-officedocument.drawingml.chartshapes+xml"/>
  <Override PartName="/ppt/charts/chart7.xml" ContentType="application/vnd.openxmlformats-officedocument.drawingml.chart+xml"/>
  <Override PartName="/ppt/notesSlides/notesSlide2.xml" ContentType="application/vnd.openxmlformats-officedocument.presentationml.notesSlide+xml"/>
  <Override PartName="/ppt/charts/chart8.xml" ContentType="application/vnd.openxmlformats-officedocument.drawingml.chart+xml"/>
  <Override PartName="/ppt/theme/themeOverride3.xml" ContentType="application/vnd.openxmlformats-officedocument.themeOverride+xml"/>
  <Override PartName="/ppt/charts/chart9.xml" ContentType="application/vnd.openxmlformats-officedocument.drawingml.chart+xml"/>
  <Override PartName="/ppt/theme/themeOverride4.xml" ContentType="application/vnd.openxmlformats-officedocument.themeOverride+xml"/>
  <Override PartName="/ppt/charts/chart10.xml" ContentType="application/vnd.openxmlformats-officedocument.drawingml.chart+xml"/>
  <Override PartName="/ppt/theme/themeOverride5.xml" ContentType="application/vnd.openxmlformats-officedocument.themeOverride+xml"/>
  <Override PartName="/ppt/notesSlides/notesSlide3.xml" ContentType="application/vnd.openxmlformats-officedocument.presentationml.notesSlide+xml"/>
  <Override PartName="/ppt/charts/chart11.xml" ContentType="application/vnd.openxmlformats-officedocument.drawingml.chart+xml"/>
  <Override PartName="/ppt/theme/themeOverride6.xml" ContentType="application/vnd.openxmlformats-officedocument.themeOverride+xml"/>
  <Override PartName="/ppt/charts/chart12.xml" ContentType="application/vnd.openxmlformats-officedocument.drawingml.chart+xml"/>
  <Override PartName="/ppt/theme/themeOverride7.xml" ContentType="application/vnd.openxmlformats-officedocument.themeOverride+xml"/>
  <Override PartName="/ppt/charts/chart13.xml" ContentType="application/vnd.openxmlformats-officedocument.drawingml.chart+xml"/>
  <Override PartName="/ppt/theme/themeOverride8.xml" ContentType="application/vnd.openxmlformats-officedocument.themeOverride+xml"/>
  <Override PartName="/ppt/notesSlides/notesSlide4.xml" ContentType="application/vnd.openxmlformats-officedocument.presentationml.notesSlide+xml"/>
  <Override PartName="/ppt/charts/chart14.xml" ContentType="application/vnd.openxmlformats-officedocument.drawingml.chart+xml"/>
  <Override PartName="/ppt/theme/themeOverride9.xml" ContentType="application/vnd.openxmlformats-officedocument.themeOverride+xml"/>
  <Override PartName="/ppt/charts/chart15.xml" ContentType="application/vnd.openxmlformats-officedocument.drawingml.chart+xml"/>
  <Override PartName="/ppt/theme/themeOverride10.xml" ContentType="application/vnd.openxmlformats-officedocument.themeOverride+xml"/>
  <Override PartName="/ppt/charts/chart16.xml" ContentType="application/vnd.openxmlformats-officedocument.drawingml.chart+xml"/>
  <Override PartName="/ppt/theme/themeOverride11.xml" ContentType="application/vnd.openxmlformats-officedocument.themeOverride+xml"/>
  <Override PartName="/ppt/charts/chart17.xml" ContentType="application/vnd.openxmlformats-officedocument.drawingml.chart+xml"/>
  <Override PartName="/ppt/theme/themeOverride12.xml" ContentType="application/vnd.openxmlformats-officedocument.themeOverride+xml"/>
  <Override PartName="/ppt/charts/chart18.xml" ContentType="application/vnd.openxmlformats-officedocument.drawingml.chart+xml"/>
  <Override PartName="/ppt/theme/themeOverride13.xml" ContentType="application/vnd.openxmlformats-officedocument.themeOverride+xml"/>
  <Override PartName="/ppt/charts/chart19.xml" ContentType="application/vnd.openxmlformats-officedocument.drawingml.chart+xml"/>
  <Override PartName="/ppt/theme/themeOverride14.xml" ContentType="application/vnd.openxmlformats-officedocument.themeOverride+xml"/>
  <Override PartName="/ppt/notesSlides/notesSlide5.xml" ContentType="application/vnd.openxmlformats-officedocument.presentationml.notesSlide+xml"/>
  <Override PartName="/ppt/charts/chart20.xml" ContentType="application/vnd.openxmlformats-officedocument.drawingml.chart+xml"/>
  <Override PartName="/ppt/theme/themeOverride15.xml" ContentType="application/vnd.openxmlformats-officedocument.themeOverride+xml"/>
  <Override PartName="/ppt/charts/chart21.xml" ContentType="application/vnd.openxmlformats-officedocument.drawingml.chart+xml"/>
  <Override PartName="/ppt/theme/themeOverride16.xml" ContentType="application/vnd.openxmlformats-officedocument.themeOverride+xml"/>
  <Override PartName="/ppt/drawings/drawing3.xml" ContentType="application/vnd.openxmlformats-officedocument.drawingml.chartshapes+xml"/>
  <Override PartName="/ppt/charts/chart22.xml" ContentType="application/vnd.openxmlformats-officedocument.drawingml.chart+xml"/>
  <Override PartName="/ppt/theme/themeOverride17.xml" ContentType="application/vnd.openxmlformats-officedocument.themeOverride+xml"/>
  <Override PartName="/ppt/charts/chart23.xml" ContentType="application/vnd.openxmlformats-officedocument.drawingml.chart+xml"/>
  <Override PartName="/ppt/theme/themeOverride18.xml" ContentType="application/vnd.openxmlformats-officedocument.themeOverride+xml"/>
  <Override PartName="/ppt/charts/chart24.xml" ContentType="application/vnd.openxmlformats-officedocument.drawingml.chart+xml"/>
  <Override PartName="/ppt/theme/themeOverride19.xml" ContentType="application/vnd.openxmlformats-officedocument.themeOverride+xml"/>
  <Override PartName="/ppt/charts/chart25.xml" ContentType="application/vnd.openxmlformats-officedocument.drawingml.chart+xml"/>
  <Override PartName="/ppt/theme/themeOverride20.xml" ContentType="application/vnd.openxmlformats-officedocument.themeOverride+xml"/>
  <Override PartName="/ppt/drawings/drawing4.xml" ContentType="application/vnd.openxmlformats-officedocument.drawingml.chartshapes+xml"/>
  <Override PartName="/ppt/charts/chart26.xml" ContentType="application/vnd.openxmlformats-officedocument.drawingml.chart+xml"/>
  <Override PartName="/ppt/theme/themeOverride21.xml" ContentType="application/vnd.openxmlformats-officedocument.themeOverride+xml"/>
  <Override PartName="/ppt/charts/chart27.xml" ContentType="application/vnd.openxmlformats-officedocument.drawingml.chart+xml"/>
  <Override PartName="/ppt/theme/themeOverride22.xml" ContentType="application/vnd.openxmlformats-officedocument.themeOverride+xml"/>
  <Override PartName="/ppt/charts/chart28.xml" ContentType="application/vnd.openxmlformats-officedocument.drawingml.chart+xml"/>
  <Override PartName="/ppt/theme/themeOverride23.xml" ContentType="application/vnd.openxmlformats-officedocument.themeOverride+xml"/>
  <Override PartName="/ppt/charts/chart29.xml" ContentType="application/vnd.openxmlformats-officedocument.drawingml.chart+xml"/>
  <Override PartName="/ppt/theme/themeOverride24.xml" ContentType="application/vnd.openxmlformats-officedocument.themeOverride+xml"/>
  <Override PartName="/ppt/charts/chart30.xml" ContentType="application/vnd.openxmlformats-officedocument.drawingml.chart+xml"/>
  <Override PartName="/ppt/theme/themeOverride25.xml" ContentType="application/vnd.openxmlformats-officedocument.themeOverride+xml"/>
  <Override PartName="/ppt/charts/chart31.xml" ContentType="application/vnd.openxmlformats-officedocument.drawingml.chart+xml"/>
  <Override PartName="/ppt/theme/themeOverride26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84" r:id="rId2"/>
    <p:sldId id="281" r:id="rId3"/>
    <p:sldId id="292" r:id="rId4"/>
    <p:sldId id="299" r:id="rId5"/>
    <p:sldId id="289" r:id="rId6"/>
    <p:sldId id="293" r:id="rId7"/>
    <p:sldId id="297" r:id="rId8"/>
    <p:sldId id="294" r:id="rId9"/>
    <p:sldId id="295" r:id="rId10"/>
    <p:sldId id="296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napVertSplitter="1" vertBarState="minimized">
    <p:restoredLeft sz="15620"/>
    <p:restoredTop sz="94660"/>
  </p:normalViewPr>
  <p:slideViewPr>
    <p:cSldViewPr snapToGrid="0">
      <p:cViewPr>
        <p:scale>
          <a:sx n="200" d="100"/>
          <a:sy n="200" d="100"/>
        </p:scale>
        <p:origin x="752" y="37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rankfang:Downloads:022409%20SKOV3(1).xls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5.xml"/><Relationship Id="rId2" Type="http://schemas.openxmlformats.org/officeDocument/2006/relationships/oleObject" Target="Macintosh%20HD:Users:frankfang:Downloads:07-22-20%20TNF'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6.xml"/><Relationship Id="rId2" Type="http://schemas.openxmlformats.org/officeDocument/2006/relationships/oleObject" Target="Workbook1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7.xml"/><Relationship Id="rId2" Type="http://schemas.openxmlformats.org/officeDocument/2006/relationships/oleObject" Target="Workbook1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8.xml"/><Relationship Id="rId2" Type="http://schemas.openxmlformats.org/officeDocument/2006/relationships/oleObject" Target="Macintosh%20HD:Users:frankfang:Desktop:TNFa%20IL-1b:OVCAR-3%20TNFa%20SR%20Ab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9.xml"/><Relationship Id="rId2" Type="http://schemas.openxmlformats.org/officeDocument/2006/relationships/oleObject" Target="Macintosh%20HD:Users:frankfang:Downloads:2020-07-12%20AG%20IL-6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0.xml"/><Relationship Id="rId2" Type="http://schemas.openxmlformats.org/officeDocument/2006/relationships/oleObject" Target="Macintosh%20HD:Users:frankfang:Downloads:2020-07-12%20AG%20IL-6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1.xml"/><Relationship Id="rId2" Type="http://schemas.openxmlformats.org/officeDocument/2006/relationships/oleObject" Target="Macintosh%20HD:Users:frankfang:Downloads:2020-07-12%20AG%20IL-6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2.xml"/><Relationship Id="rId2" Type="http://schemas.openxmlformats.org/officeDocument/2006/relationships/oleObject" Target="Macintosh%20HD:Users:frankfang:Desktop:TNFa%20IL-1b:IL-6%20Skov-3%207-18-19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3.xml"/><Relationship Id="rId2" Type="http://schemas.openxmlformats.org/officeDocument/2006/relationships/oleObject" Target="Macintosh%20HD:Users:frankfang:Desktop:TNFa%20IL-1b:IL-6%20caov-3%207-22-19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4.xml"/><Relationship Id="rId2" Type="http://schemas.openxmlformats.org/officeDocument/2006/relationships/oleObject" Target="Macintosh%20HD:Users:frankfang:Desktop:TNFa%20IL-1b:AG%20S-3%20C-3%20%2010-24-19%20OVCAR-3%20IL-6%20IL-8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rankfang:Downloads:07-09-20%20TNFa.xlsx" TargetMode="Externa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5.xml"/><Relationship Id="rId2" Type="http://schemas.openxmlformats.org/officeDocument/2006/relationships/oleObject" Target="Macintosh%20HD:Users:frankfang:Downloads:2020-07-12%20AG%20IL-6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6.xml"/><Relationship Id="rId2" Type="http://schemas.openxmlformats.org/officeDocument/2006/relationships/oleObject" Target="Macintosh%20HD:Users:frankfang:Downloads:2020-07-12%20AG%20IL-6.xlsx" TargetMode="External"/><Relationship Id="rId3" Type="http://schemas.openxmlformats.org/officeDocument/2006/relationships/chartUserShapes" Target="../drawings/drawing3.xm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7.xml"/><Relationship Id="rId2" Type="http://schemas.openxmlformats.org/officeDocument/2006/relationships/oleObject" Target="Macintosh%20HD:Users:frankfang:Downloads:2020-07-12%20AG%20IL-6.xlsx" TargetMode="External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8.xml"/><Relationship Id="rId2" Type="http://schemas.openxmlformats.org/officeDocument/2006/relationships/oleObject" Target="Macintosh%20HD:Users:frankfang:Downloads:07-14-20%20Gro%20Il-6.xlsx" TargetMode="External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9.xml"/><Relationship Id="rId2" Type="http://schemas.openxmlformats.org/officeDocument/2006/relationships/oleObject" Target="Macintosh%20HD:Users:frankfang:Desktop:TNFa%20IL-1b:AG%20S-3%20C-3%20%2010-24-19%20OVCAR-3%20IL-6%20IL-8.xlsx" TargetMode="External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0.xml"/><Relationship Id="rId2" Type="http://schemas.openxmlformats.org/officeDocument/2006/relationships/oleObject" Target="Macintosh%20HD:Users:frankfang:Downloads:07-19-20%20Gro%20Il-6.xlsx" TargetMode="External"/><Relationship Id="rId3" Type="http://schemas.openxmlformats.org/officeDocument/2006/relationships/chartUserShapes" Target="../drawings/drawing4.xm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1.xml"/><Relationship Id="rId2" Type="http://schemas.openxmlformats.org/officeDocument/2006/relationships/oleObject" Target="Macintosh%20HD:Users:frankfang:Downloads:07-14-20%20Gro%20Il-6.xlsx" TargetMode="External"/></Relationships>
</file>

<file path=ppt/charts/_rels/chart27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2.xml"/><Relationship Id="rId2" Type="http://schemas.openxmlformats.org/officeDocument/2006/relationships/oleObject" Target="Macintosh%20HD:Users:frankfang:Downloads:07-14-20%20Gro%20Il-6.xlsx" TargetMode="External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3.xml"/><Relationship Id="rId2" Type="http://schemas.openxmlformats.org/officeDocument/2006/relationships/oleObject" Target="Macintosh%20HD:Users:frankfang:Downloads:07-19-20%20Gro%20Il-6.xlsx" TargetMode="External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4.xml"/><Relationship Id="rId2" Type="http://schemas.openxmlformats.org/officeDocument/2006/relationships/oleObject" Target="Macintosh%20HD:Users:frankfang:Downloads:2020-07-19%20AG%20Gro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Workbook2" TargetMode="External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5.xml"/><Relationship Id="rId2" Type="http://schemas.openxmlformats.org/officeDocument/2006/relationships/oleObject" Target="Macintosh%20HD:Users:frankfang:Downloads:2020-07-19%20AG%20Gro.xlsx" TargetMode="External"/></Relationships>
</file>

<file path=ppt/charts/_rels/chart3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6.xml"/><Relationship Id="rId2" Type="http://schemas.openxmlformats.org/officeDocument/2006/relationships/oleObject" Target="Macintosh%20HD:Users:frankfang:Downloads:2020-07-19%20AG%20Gro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rankfang:Desktop:TNFa%20IL-1b:1-29-2020%20IL-1b.xlsx" TargetMode="External"/><Relationship Id="rId2" Type="http://schemas.openxmlformats.org/officeDocument/2006/relationships/chartUserShapes" Target="../drawings/drawing1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Macintosh%20HD:Users:frankfang:Downloads:2020-07-07%20LPAR%20si(1)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Macintosh%20HD:Users:frankfang:Downloads:2020-06-28%20LPAR%20si.xlsx" TargetMode="External"/><Relationship Id="rId3" Type="http://schemas.openxmlformats.org/officeDocument/2006/relationships/chartUserShapes" Target="../drawings/drawing2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frankfang:Downloads:2020-08-01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oleObject" Target="Macintosh%20HD:Users:frankfang:Downloads:07-09-20%20TNFa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oleObject" Target="Macintosh%20HD:Users:frankfang:Downloads:07-22-20%20TNF'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chart!$F$31:$F$32</c:f>
                <c:numCache>
                  <c:formatCode>General</c:formatCode>
                  <c:ptCount val="2"/>
                  <c:pt idx="0">
                    <c:v>0.022343745</c:v>
                  </c:pt>
                  <c:pt idx="1">
                    <c:v>0.0069084488210504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val>
            <c:numRef>
              <c:f>chart!$B$31:$B$32</c:f>
              <c:numCache>
                <c:formatCode>General</c:formatCode>
                <c:ptCount val="2"/>
                <c:pt idx="0">
                  <c:v>1.0</c:v>
                </c:pt>
                <c:pt idx="1">
                  <c:v>1.0</c:v>
                </c:pt>
              </c:numCache>
            </c:numRef>
          </c:val>
        </c:ser>
        <c:ser>
          <c:idx val="1"/>
          <c:order val="1"/>
          <c:spPr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chart!$G$31:$G$32</c:f>
                <c:numCache>
                  <c:formatCode>General</c:formatCode>
                  <c:ptCount val="2"/>
                  <c:pt idx="0">
                    <c:v>1.270323685</c:v>
                  </c:pt>
                  <c:pt idx="1">
                    <c:v>2.165681360260767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val>
            <c:numRef>
              <c:f>chart!$C$31:$C$32</c:f>
              <c:numCache>
                <c:formatCode>General</c:formatCode>
                <c:ptCount val="2"/>
                <c:pt idx="0">
                  <c:v>6.295857897999975</c:v>
                </c:pt>
                <c:pt idx="1">
                  <c:v>38.46550826168967</c:v>
                </c:pt>
              </c:numCache>
            </c:numRef>
          </c:val>
        </c:ser>
        <c:ser>
          <c:idx val="2"/>
          <c:order val="2"/>
          <c:spPr>
            <a:solidFill>
              <a:schemeClr val="tx1">
                <a:lumMod val="65000"/>
                <a:lumOff val="3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chart!$H$31:$H$32</c:f>
                <c:numCache>
                  <c:formatCode>General</c:formatCode>
                  <c:ptCount val="2"/>
                  <c:pt idx="0">
                    <c:v>3.547493119</c:v>
                  </c:pt>
                  <c:pt idx="1">
                    <c:v>0.925041179497141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val>
            <c:numRef>
              <c:f>chart!$D$31:$D$32</c:f>
              <c:numCache>
                <c:formatCode>General</c:formatCode>
                <c:ptCount val="2"/>
                <c:pt idx="0">
                  <c:v>21.54327008</c:v>
                </c:pt>
                <c:pt idx="1">
                  <c:v>15.41418468000048</c:v>
                </c:pt>
              </c:numCache>
            </c:numRef>
          </c:val>
        </c:ser>
        <c:ser>
          <c:idx val="3"/>
          <c:order val="3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chart!$I$31:$I$32</c:f>
                <c:numCache>
                  <c:formatCode>General</c:formatCode>
                  <c:ptCount val="2"/>
                  <c:pt idx="0">
                    <c:v>11.10092818</c:v>
                  </c:pt>
                  <c:pt idx="1">
                    <c:v>1.208510488847924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val>
            <c:numRef>
              <c:f>chart!$E$31:$E$32</c:f>
              <c:numCache>
                <c:formatCode>General</c:formatCode>
                <c:ptCount val="2"/>
                <c:pt idx="0">
                  <c:v>29.14601812</c:v>
                </c:pt>
                <c:pt idx="1">
                  <c:v>18.01430922397389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1871832"/>
        <c:axId val="-2130037960"/>
      </c:barChart>
      <c:catAx>
        <c:axId val="2111871832"/>
        <c:scaling>
          <c:orientation val="minMax"/>
        </c:scaling>
        <c:delete val="0"/>
        <c:axPos val="b"/>
        <c:majorTickMark val="out"/>
        <c:minorTickMark val="none"/>
        <c:tickLblPos val="none"/>
        <c:crossAx val="-2130037960"/>
        <c:crosses val="autoZero"/>
        <c:auto val="1"/>
        <c:lblAlgn val="ctr"/>
        <c:lblOffset val="100"/>
        <c:noMultiLvlLbl val="0"/>
      </c:catAx>
      <c:valAx>
        <c:axId val="-21300379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11187183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Sheet1!$O$67:$O$69</c:f>
                <c:numCache>
                  <c:formatCode>General</c:formatCode>
                  <c:ptCount val="3"/>
                  <c:pt idx="0">
                    <c:v>0.836331640027312</c:v>
                  </c:pt>
                  <c:pt idx="1">
                    <c:v>3.1085693108913</c:v>
                  </c:pt>
                  <c:pt idx="2">
                    <c:v>0.954122301790912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Sheet1!$M$67:$M$69</c:f>
              <c:strCache>
                <c:ptCount val="3"/>
                <c:pt idx="0">
                  <c:v>Vehicle</c:v>
                </c:pt>
                <c:pt idx="1">
                  <c:v>LPA</c:v>
                </c:pt>
                <c:pt idx="2">
                  <c:v>LPA+TMI-1</c:v>
                </c:pt>
              </c:strCache>
            </c:strRef>
          </c:cat>
          <c:val>
            <c:numRef>
              <c:f>Sheet1!$N$67:$N$69</c:f>
              <c:numCache>
                <c:formatCode>General</c:formatCode>
                <c:ptCount val="3"/>
                <c:pt idx="0">
                  <c:v>3.95736144065856</c:v>
                </c:pt>
                <c:pt idx="1">
                  <c:v>9.354043627233538</c:v>
                </c:pt>
                <c:pt idx="2">
                  <c:v>4.03452819306612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122586408"/>
        <c:axId val="-2146873112"/>
      </c:barChart>
      <c:catAx>
        <c:axId val="2122586408"/>
        <c:scaling>
          <c:orientation val="minMax"/>
        </c:scaling>
        <c:delete val="0"/>
        <c:axPos val="b"/>
        <c:majorTickMark val="out"/>
        <c:minorTickMark val="none"/>
        <c:tickLblPos val="nextTo"/>
        <c:crossAx val="-2146873112"/>
        <c:crosses val="autoZero"/>
        <c:auto val="1"/>
        <c:lblAlgn val="ctr"/>
        <c:lblOffset val="100"/>
        <c:noMultiLvlLbl val="0"/>
      </c:catAx>
      <c:valAx>
        <c:axId val="-21468731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12258640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Sheet1!$D$16:$D$19</c:f>
                <c:numCache>
                  <c:formatCode>General</c:formatCode>
                  <c:ptCount val="4"/>
                  <c:pt idx="0">
                    <c:v>10832.41358146927</c:v>
                  </c:pt>
                  <c:pt idx="1">
                    <c:v>9857.818014144905</c:v>
                  </c:pt>
                  <c:pt idx="2">
                    <c:v>4048.632361674742</c:v>
                  </c:pt>
                  <c:pt idx="3">
                    <c:v>16157.21164062661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Sheet1!$B$16:$B$19</c:f>
              <c:strCache>
                <c:ptCount val="4"/>
                <c:pt idx="0">
                  <c:v>ctrl</c:v>
                </c:pt>
                <c:pt idx="1">
                  <c:v>LPA</c:v>
                </c:pt>
                <c:pt idx="2">
                  <c:v>LPA+Ab</c:v>
                </c:pt>
                <c:pt idx="3">
                  <c:v>LPA+En</c:v>
                </c:pt>
              </c:strCache>
            </c:strRef>
          </c:cat>
          <c:val>
            <c:numRef>
              <c:f>Sheet1!$C$16:$C$19</c:f>
              <c:numCache>
                <c:formatCode>General</c:formatCode>
                <c:ptCount val="4"/>
                <c:pt idx="0">
                  <c:v>200128.0</c:v>
                </c:pt>
                <c:pt idx="1">
                  <c:v>236368.0</c:v>
                </c:pt>
                <c:pt idx="2">
                  <c:v>236320.0</c:v>
                </c:pt>
                <c:pt idx="3">
                  <c:v>242416.0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1B4-4277-8CF4-D0D1284FE2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101094872"/>
        <c:axId val="-2147032104"/>
      </c:barChart>
      <c:catAx>
        <c:axId val="210109487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one"/>
        <c:crossAx val="-2147032104"/>
        <c:crosses val="autoZero"/>
        <c:auto val="1"/>
        <c:lblAlgn val="ctr"/>
        <c:lblOffset val="100"/>
        <c:noMultiLvlLbl val="0"/>
      </c:catAx>
      <c:valAx>
        <c:axId val="-2147032104"/>
        <c:scaling>
          <c:orientation val="minMax"/>
          <c:max val="270000.0"/>
          <c:min val="10000.0"/>
        </c:scaling>
        <c:delete val="0"/>
        <c:axPos val="l"/>
        <c:numFmt formatCode="General" sourceLinked="1"/>
        <c:majorTickMark val="out"/>
        <c:minorTickMark val="none"/>
        <c:tickLblPos val="none"/>
        <c:crossAx val="2101094872"/>
        <c:crosses val="autoZero"/>
        <c:crossBetween val="between"/>
        <c:majorUnit val="50000.0"/>
      </c:valAx>
    </c:plotArea>
    <c:plotVisOnly val="1"/>
    <c:dispBlanksAs val="gap"/>
    <c:showDLblsOverMax val="0"/>
  </c:chart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Sheet1!$D$17:$D$20</c:f>
                <c:numCache>
                  <c:formatCode>General</c:formatCode>
                  <c:ptCount val="4"/>
                  <c:pt idx="0">
                    <c:v>4218.88326456185</c:v>
                  </c:pt>
                  <c:pt idx="1">
                    <c:v>3102.071565905597</c:v>
                  </c:pt>
                  <c:pt idx="2">
                    <c:v>3720.954716198518</c:v>
                  </c:pt>
                  <c:pt idx="3">
                    <c:v>7563.465872000001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Sheet1!$B$17:$B$20</c:f>
              <c:strCache>
                <c:ptCount val="4"/>
                <c:pt idx="0">
                  <c:v>ctrl</c:v>
                </c:pt>
                <c:pt idx="1">
                  <c:v>LPA</c:v>
                </c:pt>
                <c:pt idx="2">
                  <c:v>LPA+Ab</c:v>
                </c:pt>
                <c:pt idx="3">
                  <c:v>LPA+En</c:v>
                </c:pt>
              </c:strCache>
            </c:strRef>
          </c:cat>
          <c:val>
            <c:numRef>
              <c:f>Sheet1!$C$17:$C$20</c:f>
              <c:numCache>
                <c:formatCode>General</c:formatCode>
                <c:ptCount val="4"/>
                <c:pt idx="0">
                  <c:v>234792.0</c:v>
                </c:pt>
                <c:pt idx="1">
                  <c:v>269672.0</c:v>
                </c:pt>
                <c:pt idx="2">
                  <c:v>274448.0</c:v>
                </c:pt>
                <c:pt idx="3">
                  <c:v>272400.0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CC8-4D22-93C0-13A9580D735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105678776"/>
        <c:axId val="-2110290088"/>
      </c:barChart>
      <c:catAx>
        <c:axId val="2105678776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one"/>
        <c:crossAx val="-2110290088"/>
        <c:crosses val="autoZero"/>
        <c:auto val="1"/>
        <c:lblAlgn val="ctr"/>
        <c:lblOffset val="100"/>
        <c:noMultiLvlLbl val="0"/>
      </c:catAx>
      <c:valAx>
        <c:axId val="-2110290088"/>
        <c:scaling>
          <c:orientation val="minMax"/>
          <c:min val="100000.0"/>
        </c:scaling>
        <c:delete val="0"/>
        <c:axPos val="l"/>
        <c:numFmt formatCode="General" sourceLinked="1"/>
        <c:majorTickMark val="out"/>
        <c:minorTickMark val="none"/>
        <c:tickLblPos val="none"/>
        <c:crossAx val="2105678776"/>
        <c:crosses val="autoZero"/>
        <c:crossBetween val="between"/>
        <c:majorUnit val="50000.0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2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'IL-8'!$R$48:$R$51</c:f>
                <c:numCache>
                  <c:formatCode>General</c:formatCode>
                  <c:ptCount val="4"/>
                  <c:pt idx="0">
                    <c:v>1.184307797829601</c:v>
                  </c:pt>
                  <c:pt idx="1">
                    <c:v>1.387908469604534</c:v>
                  </c:pt>
                  <c:pt idx="2">
                    <c:v>0.979203921560775</c:v>
                  </c:pt>
                  <c:pt idx="3">
                    <c:v>0.355243240611275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'IL-8'!$P$48:$P$51</c:f>
              <c:strCache>
                <c:ptCount val="4"/>
                <c:pt idx="0">
                  <c:v>ctrl</c:v>
                </c:pt>
                <c:pt idx="1">
                  <c:v>LPA</c:v>
                </c:pt>
                <c:pt idx="2">
                  <c:v>LPA+Ab</c:v>
                </c:pt>
                <c:pt idx="3">
                  <c:v>LPA+SR</c:v>
                </c:pt>
              </c:strCache>
            </c:strRef>
          </c:cat>
          <c:val>
            <c:numRef>
              <c:f>'IL-8'!$Q$48:$Q$51</c:f>
              <c:numCache>
                <c:formatCode>General</c:formatCode>
                <c:ptCount val="4"/>
                <c:pt idx="0">
                  <c:v>23.3336</c:v>
                </c:pt>
                <c:pt idx="1">
                  <c:v>24.7648</c:v>
                </c:pt>
                <c:pt idx="2">
                  <c:v>24.152</c:v>
                </c:pt>
                <c:pt idx="3">
                  <c:v>25.352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3A8E-4CF1-B9F7-702DDABFAED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9"/>
        <c:axId val="2127383624"/>
        <c:axId val="-2110225512"/>
      </c:barChart>
      <c:catAx>
        <c:axId val="2127383624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one"/>
        <c:crossAx val="-2110225512"/>
        <c:crosses val="autoZero"/>
        <c:auto val="1"/>
        <c:lblAlgn val="ctr"/>
        <c:lblOffset val="100"/>
        <c:noMultiLvlLbl val="0"/>
      </c:catAx>
      <c:valAx>
        <c:axId val="-2110225512"/>
        <c:scaling>
          <c:orientation val="minMax"/>
          <c:min val="10.0"/>
        </c:scaling>
        <c:delete val="0"/>
        <c:axPos val="l"/>
        <c:numFmt formatCode="General" sourceLinked="1"/>
        <c:majorTickMark val="out"/>
        <c:minorTickMark val="none"/>
        <c:tickLblPos val="none"/>
        <c:crossAx val="2127383624"/>
        <c:crosses val="autoZero"/>
        <c:crossBetween val="between"/>
        <c:majorUnit val="5.0"/>
        <c:minorUnit val="1.0"/>
      </c:valAx>
    </c:plotArea>
    <c:plotVisOnly val="1"/>
    <c:dispBlanksAs val="gap"/>
    <c:showDLblsOverMax val="0"/>
  </c:chart>
  <c:externalData r:id="rId2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Caov3!$H$29:$H$31</c:f>
                <c:numCache>
                  <c:formatCode>General</c:formatCode>
                  <c:ptCount val="3"/>
                  <c:pt idx="0">
                    <c:v>0.113730489041985</c:v>
                  </c:pt>
                  <c:pt idx="1">
                    <c:v>2.87729600065133</c:v>
                  </c:pt>
                  <c:pt idx="2">
                    <c:v>1.334130640775171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Caov3!$F$29:$F$31</c:f>
              <c:strCache>
                <c:ptCount val="3"/>
                <c:pt idx="0">
                  <c:v>Vehicle</c:v>
                </c:pt>
                <c:pt idx="1">
                  <c:v>LPA</c:v>
                </c:pt>
                <c:pt idx="2">
                  <c:v>LPA+AG</c:v>
                </c:pt>
              </c:strCache>
            </c:strRef>
          </c:cat>
          <c:val>
            <c:numRef>
              <c:f>Caov3!$G$29:$G$31</c:f>
              <c:numCache>
                <c:formatCode>General</c:formatCode>
                <c:ptCount val="3"/>
                <c:pt idx="0">
                  <c:v>0.997231092433506</c:v>
                </c:pt>
                <c:pt idx="1">
                  <c:v>72.62118271700277</c:v>
                </c:pt>
                <c:pt idx="2">
                  <c:v>23.04946020117886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115295672"/>
        <c:axId val="2128066536"/>
      </c:barChart>
      <c:catAx>
        <c:axId val="2115295672"/>
        <c:scaling>
          <c:orientation val="minMax"/>
        </c:scaling>
        <c:delete val="0"/>
        <c:axPos val="b"/>
        <c:majorTickMark val="out"/>
        <c:minorTickMark val="none"/>
        <c:tickLblPos val="nextTo"/>
        <c:crossAx val="2128066536"/>
        <c:crosses val="autoZero"/>
        <c:auto val="1"/>
        <c:lblAlgn val="ctr"/>
        <c:lblOffset val="100"/>
        <c:noMultiLvlLbl val="0"/>
      </c:catAx>
      <c:valAx>
        <c:axId val="212806653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11529567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SKOV3!$H$29:$H$31</c:f>
                <c:numCache>
                  <c:formatCode>General</c:formatCode>
                  <c:ptCount val="3"/>
                  <c:pt idx="0">
                    <c:v>0.0441071673753429</c:v>
                  </c:pt>
                  <c:pt idx="1">
                    <c:v>4.51474788357237</c:v>
                  </c:pt>
                  <c:pt idx="2">
                    <c:v>1.100396914524353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SKOV3!$F$29:$F$31</c:f>
              <c:strCache>
                <c:ptCount val="3"/>
                <c:pt idx="0">
                  <c:v>Vehicle</c:v>
                </c:pt>
                <c:pt idx="1">
                  <c:v>LPA</c:v>
                </c:pt>
                <c:pt idx="2">
                  <c:v>LPA+AG</c:v>
                </c:pt>
              </c:strCache>
            </c:strRef>
          </c:cat>
          <c:val>
            <c:numRef>
              <c:f>SKOV3!$G$29:$G$31</c:f>
              <c:numCache>
                <c:formatCode>General</c:formatCode>
                <c:ptCount val="3"/>
                <c:pt idx="0">
                  <c:v>0.999890932002791</c:v>
                </c:pt>
                <c:pt idx="1">
                  <c:v>76.43138141561108</c:v>
                </c:pt>
                <c:pt idx="2">
                  <c:v>38.61842893692458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-2111019112"/>
        <c:axId val="2098101784"/>
      </c:barChart>
      <c:catAx>
        <c:axId val="-2111019112"/>
        <c:scaling>
          <c:orientation val="minMax"/>
        </c:scaling>
        <c:delete val="0"/>
        <c:axPos val="b"/>
        <c:majorTickMark val="out"/>
        <c:minorTickMark val="none"/>
        <c:tickLblPos val="nextTo"/>
        <c:crossAx val="2098101784"/>
        <c:crosses val="autoZero"/>
        <c:auto val="1"/>
        <c:lblAlgn val="ctr"/>
        <c:lblOffset val="100"/>
        <c:noMultiLvlLbl val="0"/>
      </c:catAx>
      <c:valAx>
        <c:axId val="2098101784"/>
        <c:scaling>
          <c:orientation val="minMax"/>
          <c:max val="85.0"/>
          <c:min val="0.0"/>
        </c:scaling>
        <c:delete val="0"/>
        <c:axPos val="l"/>
        <c:numFmt formatCode="General" sourceLinked="1"/>
        <c:majorTickMark val="out"/>
        <c:minorTickMark val="none"/>
        <c:tickLblPos val="nextTo"/>
        <c:crossAx val="-2111019112"/>
        <c:crosses val="autoZero"/>
        <c:crossBetween val="between"/>
        <c:majorUnit val="10.0"/>
      </c:valAx>
    </c:plotArea>
    <c:plotVisOnly val="1"/>
    <c:dispBlanksAs val="gap"/>
    <c:showDLblsOverMax val="0"/>
  </c:chart>
  <c:externalData r:id="rId2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OVcar3!$H$30:$H$32</c:f>
                <c:numCache>
                  <c:formatCode>General</c:formatCode>
                  <c:ptCount val="3"/>
                  <c:pt idx="0">
                    <c:v>0.0680960955712924</c:v>
                  </c:pt>
                  <c:pt idx="1">
                    <c:v>1.851132043560291</c:v>
                  </c:pt>
                  <c:pt idx="2">
                    <c:v>0.0903686872314588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OVcar3!$F$30:$F$32</c:f>
              <c:strCache>
                <c:ptCount val="3"/>
                <c:pt idx="0">
                  <c:v>Vehicle</c:v>
                </c:pt>
                <c:pt idx="1">
                  <c:v>LPA</c:v>
                </c:pt>
                <c:pt idx="2">
                  <c:v>LPA+AG</c:v>
                </c:pt>
              </c:strCache>
            </c:strRef>
          </c:cat>
          <c:val>
            <c:numRef>
              <c:f>OVcar3!$G$30:$G$32</c:f>
              <c:numCache>
                <c:formatCode>General</c:formatCode>
                <c:ptCount val="3"/>
                <c:pt idx="0">
                  <c:v>0.999947851062155</c:v>
                </c:pt>
                <c:pt idx="1">
                  <c:v>28.4720969592857</c:v>
                </c:pt>
                <c:pt idx="2">
                  <c:v>10.54563715719158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118712504"/>
        <c:axId val="-2111558808"/>
      </c:barChart>
      <c:catAx>
        <c:axId val="2118712504"/>
        <c:scaling>
          <c:orientation val="minMax"/>
        </c:scaling>
        <c:delete val="0"/>
        <c:axPos val="b"/>
        <c:majorTickMark val="out"/>
        <c:minorTickMark val="none"/>
        <c:tickLblPos val="nextTo"/>
        <c:crossAx val="-2111558808"/>
        <c:crosses val="autoZero"/>
        <c:auto val="1"/>
        <c:lblAlgn val="ctr"/>
        <c:lblOffset val="100"/>
        <c:noMultiLvlLbl val="0"/>
      </c:catAx>
      <c:valAx>
        <c:axId val="-211155880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11871250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'IL-8'!$D$58:$D$60</c:f>
                <c:numCache>
                  <c:formatCode>General</c:formatCode>
                  <c:ptCount val="3"/>
                  <c:pt idx="0">
                    <c:v>12.18121222675603</c:v>
                  </c:pt>
                  <c:pt idx="1">
                    <c:v>137.4751734532025</c:v>
                  </c:pt>
                  <c:pt idx="2">
                    <c:v>40.4617911335878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'IL-8'!$B$58:$B$60</c:f>
              <c:strCache>
                <c:ptCount val="3"/>
                <c:pt idx="0">
                  <c:v>Vehicle</c:v>
                </c:pt>
                <c:pt idx="1">
                  <c:v>LPA</c:v>
                </c:pt>
                <c:pt idx="2">
                  <c:v>LPA+AG</c:v>
                </c:pt>
              </c:strCache>
            </c:strRef>
          </c:cat>
          <c:val>
            <c:numRef>
              <c:f>'IL-8'!$C$58:$C$60</c:f>
              <c:numCache>
                <c:formatCode>General</c:formatCode>
                <c:ptCount val="3"/>
                <c:pt idx="0">
                  <c:v>138.1124593208598</c:v>
                </c:pt>
                <c:pt idx="1">
                  <c:v>1983.479401773591</c:v>
                </c:pt>
                <c:pt idx="2">
                  <c:v>138.1124593208598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-2107904488"/>
        <c:axId val="-2146278760"/>
      </c:barChart>
      <c:catAx>
        <c:axId val="-2107904488"/>
        <c:scaling>
          <c:orientation val="minMax"/>
        </c:scaling>
        <c:delete val="0"/>
        <c:axPos val="b"/>
        <c:majorTickMark val="out"/>
        <c:minorTickMark val="none"/>
        <c:tickLblPos val="nextTo"/>
        <c:crossAx val="-2146278760"/>
        <c:crosses val="autoZero"/>
        <c:auto val="1"/>
        <c:lblAlgn val="ctr"/>
        <c:lblOffset val="100"/>
        <c:noMultiLvlLbl val="0"/>
      </c:catAx>
      <c:valAx>
        <c:axId val="-21462787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-2107904488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2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dPt>
          <c:errBars>
            <c:errBarType val="plus"/>
            <c:errValType val="cust"/>
            <c:noEndCap val="0"/>
            <c:plus>
              <c:numRef>
                <c:f>'IL-8'!$BA$28:$BA$30</c:f>
                <c:numCache>
                  <c:formatCode>General</c:formatCode>
                  <c:ptCount val="3"/>
                  <c:pt idx="0">
                    <c:v>109.1767035158162</c:v>
                  </c:pt>
                  <c:pt idx="1">
                    <c:v>584.4957082928718</c:v>
                  </c:pt>
                  <c:pt idx="2">
                    <c:v>81.20514480836891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'IL-8'!$AY$28:$AY$30</c:f>
              <c:strCache>
                <c:ptCount val="3"/>
                <c:pt idx="0">
                  <c:v>Vehicle</c:v>
                </c:pt>
                <c:pt idx="1">
                  <c:v>LPA</c:v>
                </c:pt>
                <c:pt idx="2">
                  <c:v>LPA+AG</c:v>
                </c:pt>
              </c:strCache>
            </c:strRef>
          </c:cat>
          <c:val>
            <c:numRef>
              <c:f>'IL-8'!$AZ$28:$AZ$30</c:f>
              <c:numCache>
                <c:formatCode>General</c:formatCode>
                <c:ptCount val="3"/>
                <c:pt idx="0">
                  <c:v>1072.383924244582</c:v>
                </c:pt>
                <c:pt idx="1">
                  <c:v>10897.76576475855</c:v>
                </c:pt>
                <c:pt idx="2">
                  <c:v>621.30457522147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-2111329832"/>
        <c:axId val="-2145446056"/>
      </c:barChart>
      <c:catAx>
        <c:axId val="-2111329832"/>
        <c:scaling>
          <c:orientation val="minMax"/>
        </c:scaling>
        <c:delete val="0"/>
        <c:axPos val="b"/>
        <c:majorTickMark val="out"/>
        <c:minorTickMark val="none"/>
        <c:tickLblPos val="nextTo"/>
        <c:crossAx val="-2145446056"/>
        <c:crosses val="autoZero"/>
        <c:auto val="1"/>
        <c:lblAlgn val="ctr"/>
        <c:lblOffset val="100"/>
        <c:noMultiLvlLbl val="0"/>
      </c:catAx>
      <c:valAx>
        <c:axId val="-2145446056"/>
        <c:scaling>
          <c:orientation val="minMax"/>
          <c:max val="12000.0"/>
        </c:scaling>
        <c:delete val="0"/>
        <c:axPos val="l"/>
        <c:numFmt formatCode="General" sourceLinked="1"/>
        <c:majorTickMark val="out"/>
        <c:minorTickMark val="none"/>
        <c:tickLblPos val="nextTo"/>
        <c:crossAx val="-211132983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'IL-8'!$AG$29:$AG$31</c:f>
                <c:numCache>
                  <c:formatCode>General</c:formatCode>
                  <c:ptCount val="3"/>
                  <c:pt idx="0">
                    <c:v>15.94533851301571</c:v>
                  </c:pt>
                  <c:pt idx="1">
                    <c:v>109.2000895753705</c:v>
                  </c:pt>
                  <c:pt idx="2">
                    <c:v>103.8648924530144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'IL-8'!$AE$29:$AE$31</c:f>
              <c:strCache>
                <c:ptCount val="3"/>
                <c:pt idx="0">
                  <c:v>Vehicle</c:v>
                </c:pt>
                <c:pt idx="1">
                  <c:v>LPA</c:v>
                </c:pt>
                <c:pt idx="2">
                  <c:v>LPA+AG</c:v>
                </c:pt>
              </c:strCache>
            </c:strRef>
          </c:cat>
          <c:val>
            <c:numRef>
              <c:f>'IL-8'!$AF$29:$AF$31</c:f>
              <c:numCache>
                <c:formatCode>General</c:formatCode>
                <c:ptCount val="3"/>
                <c:pt idx="0">
                  <c:v>269.014629635765</c:v>
                </c:pt>
                <c:pt idx="1">
                  <c:v>1473.399033796692</c:v>
                </c:pt>
                <c:pt idx="2">
                  <c:v>980.771372440543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118835512"/>
        <c:axId val="2118985432"/>
      </c:barChart>
      <c:catAx>
        <c:axId val="2118835512"/>
        <c:scaling>
          <c:orientation val="minMax"/>
        </c:scaling>
        <c:delete val="0"/>
        <c:axPos val="b"/>
        <c:majorTickMark val="out"/>
        <c:minorTickMark val="none"/>
        <c:tickLblPos val="nextTo"/>
        <c:crossAx val="2118985432"/>
        <c:crosses val="autoZero"/>
        <c:auto val="1"/>
        <c:lblAlgn val="ctr"/>
        <c:lblOffset val="100"/>
        <c:noMultiLvlLbl val="0"/>
      </c:catAx>
      <c:valAx>
        <c:axId val="2118985432"/>
        <c:scaling>
          <c:orientation val="minMax"/>
          <c:max val="1800.0"/>
          <c:min val="0.0"/>
        </c:scaling>
        <c:delete val="0"/>
        <c:axPos val="l"/>
        <c:numFmt formatCode="General" sourceLinked="1"/>
        <c:majorTickMark val="out"/>
        <c:minorTickMark val="none"/>
        <c:tickLblPos val="nextTo"/>
        <c:crossAx val="211883551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spPr>
            <a:ln w="19050">
              <a:solidFill>
                <a:schemeClr val="tx1"/>
              </a:solidFill>
            </a:ln>
          </c:spPr>
          <c:marker>
            <c:symbol val="diamond"/>
            <c:size val="5"/>
            <c:spPr>
              <a:ln>
                <a:solidFill>
                  <a:schemeClr val="tx1"/>
                </a:solidFill>
              </a:ln>
            </c:spPr>
          </c:marker>
          <c:errBars>
            <c:errDir val="y"/>
            <c:errBarType val="plus"/>
            <c:errValType val="cust"/>
            <c:noEndCap val="0"/>
            <c:plus>
              <c:numRef>
                <c:f>Sheet1!$U$55:$U$59</c:f>
                <c:numCache>
                  <c:formatCode>General</c:formatCode>
                  <c:ptCount val="5"/>
                  <c:pt idx="0">
                    <c:v>0.285033875380376</c:v>
                  </c:pt>
                  <c:pt idx="1">
                    <c:v>0.401313313299418</c:v>
                  </c:pt>
                  <c:pt idx="2">
                    <c:v>0.801620230949876</c:v>
                  </c:pt>
                  <c:pt idx="3">
                    <c:v>0.735797342069979</c:v>
                  </c:pt>
                  <c:pt idx="4">
                    <c:v>0.880808046581994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xVal>
            <c:numRef>
              <c:f>Sheet1!$S$55:$S$59</c:f>
              <c:numCache>
                <c:formatCode>General</c:formatCode>
                <c:ptCount val="5"/>
                <c:pt idx="0">
                  <c:v>0.01</c:v>
                </c:pt>
                <c:pt idx="1">
                  <c:v>0.1</c:v>
                </c:pt>
                <c:pt idx="2">
                  <c:v>1.0</c:v>
                </c:pt>
                <c:pt idx="3">
                  <c:v>10.0</c:v>
                </c:pt>
                <c:pt idx="4">
                  <c:v>25.0</c:v>
                </c:pt>
              </c:numCache>
            </c:numRef>
          </c:xVal>
          <c:yVal>
            <c:numRef>
              <c:f>Sheet1!$T$55:$T$59</c:f>
              <c:numCache>
                <c:formatCode>General</c:formatCode>
                <c:ptCount val="5"/>
                <c:pt idx="0">
                  <c:v>0.43826640472322</c:v>
                </c:pt>
                <c:pt idx="1">
                  <c:v>1.511259513071488</c:v>
                </c:pt>
                <c:pt idx="2">
                  <c:v>2.46759179559136</c:v>
                </c:pt>
                <c:pt idx="3">
                  <c:v>5.462096838480954</c:v>
                </c:pt>
                <c:pt idx="4">
                  <c:v>9.013383992735681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10069992"/>
        <c:axId val="-2112605992"/>
      </c:scatterChart>
      <c:valAx>
        <c:axId val="-2110069992"/>
        <c:scaling>
          <c:logBase val="10.0"/>
          <c:orientation val="minMax"/>
          <c:min val="0.01"/>
        </c:scaling>
        <c:delete val="0"/>
        <c:axPos val="b"/>
        <c:numFmt formatCode="General" sourceLinked="1"/>
        <c:majorTickMark val="out"/>
        <c:minorTickMark val="none"/>
        <c:tickLblPos val="nextTo"/>
        <c:crossAx val="-2112605992"/>
        <c:crosses val="autoZero"/>
        <c:crossBetween val="midCat"/>
      </c:valAx>
      <c:valAx>
        <c:axId val="-2112605992"/>
        <c:scaling>
          <c:orientation val="minMax"/>
          <c:max val="10.0"/>
        </c:scaling>
        <c:delete val="0"/>
        <c:axPos val="l"/>
        <c:numFmt formatCode="General" sourceLinked="1"/>
        <c:majorTickMark val="out"/>
        <c:minorTickMark val="none"/>
        <c:tickLblPos val="nextTo"/>
        <c:crossAx val="-2110069992"/>
        <c:crossesAt val="0.001"/>
        <c:crossBetween val="midCat"/>
        <c:majorUnit val="2.0"/>
      </c:valAx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Caov3!$C$29:$C$31</c:f>
                <c:numCache>
                  <c:formatCode>General</c:formatCode>
                  <c:ptCount val="3"/>
                  <c:pt idx="0">
                    <c:v>0.132594033082565</c:v>
                  </c:pt>
                  <c:pt idx="1">
                    <c:v>1.341710941603692</c:v>
                  </c:pt>
                  <c:pt idx="2">
                    <c:v>0.600837831779966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Caov3!$A$29:$A$31</c:f>
              <c:strCache>
                <c:ptCount val="3"/>
                <c:pt idx="0">
                  <c:v>Vehicle</c:v>
                </c:pt>
                <c:pt idx="1">
                  <c:v>LPA</c:v>
                </c:pt>
                <c:pt idx="2">
                  <c:v>LPA+AG</c:v>
                </c:pt>
              </c:strCache>
            </c:strRef>
          </c:cat>
          <c:val>
            <c:numRef>
              <c:f>Caov3!$B$29:$B$31</c:f>
              <c:numCache>
                <c:formatCode>General</c:formatCode>
                <c:ptCount val="3"/>
                <c:pt idx="0">
                  <c:v>1.000611116706672</c:v>
                </c:pt>
                <c:pt idx="1">
                  <c:v>15.04150117089676</c:v>
                </c:pt>
                <c:pt idx="2">
                  <c:v>16.7079258417638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-2145997432"/>
        <c:axId val="2101350648"/>
      </c:barChart>
      <c:catAx>
        <c:axId val="-2145997432"/>
        <c:scaling>
          <c:orientation val="minMax"/>
        </c:scaling>
        <c:delete val="0"/>
        <c:axPos val="b"/>
        <c:majorTickMark val="out"/>
        <c:minorTickMark val="none"/>
        <c:tickLblPos val="nextTo"/>
        <c:crossAx val="2101350648"/>
        <c:crosses val="autoZero"/>
        <c:auto val="1"/>
        <c:lblAlgn val="ctr"/>
        <c:lblOffset val="100"/>
        <c:noMultiLvlLbl val="0"/>
      </c:catAx>
      <c:valAx>
        <c:axId val="21013506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-2145997432"/>
        <c:crosses val="autoZero"/>
        <c:crossBetween val="between"/>
        <c:majorUnit val="4.0"/>
      </c:valAx>
    </c:plotArea>
    <c:plotVisOnly val="1"/>
    <c:dispBlanksAs val="gap"/>
    <c:showDLblsOverMax val="0"/>
  </c:chart>
  <c:externalData r:id="rId2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SKOV3!$C$29:$C$31</c:f>
                <c:numCache>
                  <c:formatCode>General</c:formatCode>
                  <c:ptCount val="3"/>
                  <c:pt idx="0">
                    <c:v>0.0293777992418567</c:v>
                  </c:pt>
                  <c:pt idx="1">
                    <c:v>2.543636265971791</c:v>
                  </c:pt>
                  <c:pt idx="2">
                    <c:v>3.584378510430843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SKOV3!$A$29:$A$31</c:f>
              <c:strCache>
                <c:ptCount val="3"/>
                <c:pt idx="0">
                  <c:v>Vehicle</c:v>
                </c:pt>
                <c:pt idx="1">
                  <c:v>LPA</c:v>
                </c:pt>
                <c:pt idx="2">
                  <c:v>LPA+AG</c:v>
                </c:pt>
              </c:strCache>
            </c:strRef>
          </c:cat>
          <c:val>
            <c:numRef>
              <c:f>SKOV3!$B$29:$B$31</c:f>
              <c:numCache>
                <c:formatCode>General</c:formatCode>
                <c:ptCount val="3"/>
                <c:pt idx="0">
                  <c:v>0.997895808337238</c:v>
                </c:pt>
                <c:pt idx="1">
                  <c:v>78.34046196337666</c:v>
                </c:pt>
                <c:pt idx="2">
                  <c:v>60.7243609220239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-2146142072"/>
        <c:axId val="2115719352"/>
      </c:barChart>
      <c:catAx>
        <c:axId val="-2146142072"/>
        <c:scaling>
          <c:orientation val="minMax"/>
        </c:scaling>
        <c:delete val="0"/>
        <c:axPos val="b"/>
        <c:majorTickMark val="out"/>
        <c:minorTickMark val="none"/>
        <c:tickLblPos val="nextTo"/>
        <c:crossAx val="2115719352"/>
        <c:crosses val="autoZero"/>
        <c:auto val="1"/>
        <c:lblAlgn val="ctr"/>
        <c:lblOffset val="100"/>
        <c:noMultiLvlLbl val="0"/>
      </c:catAx>
      <c:valAx>
        <c:axId val="211571935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-214614207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OVcar3!$C$30:$C$32</c:f>
                <c:numCache>
                  <c:formatCode>General</c:formatCode>
                  <c:ptCount val="3"/>
                  <c:pt idx="0">
                    <c:v>0.0555409090538455</c:v>
                  </c:pt>
                  <c:pt idx="1">
                    <c:v>0.145781017367864</c:v>
                  </c:pt>
                  <c:pt idx="2">
                    <c:v>0.120949746002124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OVcar3!$A$30:$A$32</c:f>
              <c:strCache>
                <c:ptCount val="3"/>
                <c:pt idx="0">
                  <c:v>Vehicle</c:v>
                </c:pt>
                <c:pt idx="1">
                  <c:v>LPA</c:v>
                </c:pt>
                <c:pt idx="2">
                  <c:v>LPA+AG</c:v>
                </c:pt>
              </c:strCache>
            </c:strRef>
          </c:cat>
          <c:val>
            <c:numRef>
              <c:f>OVcar3!$B$30:$B$32</c:f>
              <c:numCache>
                <c:formatCode>General</c:formatCode>
                <c:ptCount val="3"/>
                <c:pt idx="0">
                  <c:v>1.002700851297907</c:v>
                </c:pt>
                <c:pt idx="1">
                  <c:v>2.897095973961246</c:v>
                </c:pt>
                <c:pt idx="2">
                  <c:v>2.037512164430595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115397336"/>
        <c:axId val="2115852568"/>
      </c:barChart>
      <c:catAx>
        <c:axId val="2115397336"/>
        <c:scaling>
          <c:orientation val="minMax"/>
        </c:scaling>
        <c:delete val="0"/>
        <c:axPos val="b"/>
        <c:majorTickMark val="out"/>
        <c:minorTickMark val="none"/>
        <c:tickLblPos val="nextTo"/>
        <c:crossAx val="2115852568"/>
        <c:crosses val="autoZero"/>
        <c:auto val="1"/>
        <c:lblAlgn val="ctr"/>
        <c:lblOffset val="100"/>
        <c:noMultiLvlLbl val="0"/>
      </c:catAx>
      <c:valAx>
        <c:axId val="211585256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11539733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2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'IL-6 final'!$AG$30:$AG$32</c:f>
                <c:numCache>
                  <c:formatCode>General</c:formatCode>
                  <c:ptCount val="3"/>
                  <c:pt idx="0">
                    <c:v>58.86002813523204</c:v>
                  </c:pt>
                  <c:pt idx="1">
                    <c:v>2938.717792840921</c:v>
                  </c:pt>
                  <c:pt idx="2">
                    <c:v>1228.373522059403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'IL-6 final'!$AE$30:$AE$32</c:f>
              <c:strCache>
                <c:ptCount val="3"/>
                <c:pt idx="0">
                  <c:v>Vehicle</c:v>
                </c:pt>
                <c:pt idx="1">
                  <c:v>LPA</c:v>
                </c:pt>
                <c:pt idx="2">
                  <c:v>LPA+AG</c:v>
                </c:pt>
              </c:strCache>
            </c:strRef>
          </c:cat>
          <c:val>
            <c:numRef>
              <c:f>'IL-6 final'!$AF$30:$AF$32</c:f>
              <c:numCache>
                <c:formatCode>General</c:formatCode>
                <c:ptCount val="3"/>
                <c:pt idx="0">
                  <c:v>179.7875064985654</c:v>
                </c:pt>
                <c:pt idx="1">
                  <c:v>68801.1111573399</c:v>
                </c:pt>
                <c:pt idx="2">
                  <c:v>12382.74613597974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-2146271464"/>
        <c:axId val="2098156440"/>
      </c:barChart>
      <c:catAx>
        <c:axId val="-2146271464"/>
        <c:scaling>
          <c:orientation val="minMax"/>
        </c:scaling>
        <c:delete val="0"/>
        <c:axPos val="b"/>
        <c:majorTickMark val="out"/>
        <c:minorTickMark val="none"/>
        <c:tickLblPos val="nextTo"/>
        <c:crossAx val="2098156440"/>
        <c:crosses val="autoZero"/>
        <c:auto val="1"/>
        <c:lblAlgn val="ctr"/>
        <c:lblOffset val="100"/>
        <c:noMultiLvlLbl val="0"/>
      </c:catAx>
      <c:valAx>
        <c:axId val="20981564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-2146271464"/>
        <c:crosses val="autoZero"/>
        <c:crossBetween val="between"/>
        <c:majorUnit val="20000.0"/>
      </c:valAx>
    </c:plotArea>
    <c:plotVisOnly val="1"/>
    <c:dispBlanksAs val="gap"/>
    <c:showDLblsOverMax val="0"/>
  </c:chart>
  <c:externalData r:id="rId2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'[AG S-3 C-3  10-24-19 OVCAR-3 IL-6 IL-8.xlsx]IL-6'!$AJ$29:$AJ$31</c:f>
                <c:numCache>
                  <c:formatCode>General</c:formatCode>
                  <c:ptCount val="3"/>
                  <c:pt idx="0">
                    <c:v>10.98412085715246</c:v>
                  </c:pt>
                  <c:pt idx="1">
                    <c:v>62.37585763771216</c:v>
                  </c:pt>
                  <c:pt idx="2">
                    <c:v>84.2448256706371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'[AG S-3 C-3  10-24-19 OVCAR-3 IL-6 IL-8.xlsx]IL-6'!$AH$29:$AH$31</c:f>
              <c:strCache>
                <c:ptCount val="3"/>
                <c:pt idx="0">
                  <c:v>Vehicle</c:v>
                </c:pt>
                <c:pt idx="1">
                  <c:v>LPA</c:v>
                </c:pt>
                <c:pt idx="2">
                  <c:v>LPA+AG</c:v>
                </c:pt>
              </c:strCache>
            </c:strRef>
          </c:cat>
          <c:val>
            <c:numRef>
              <c:f>'[AG S-3 C-3  10-24-19 OVCAR-3 IL-6 IL-8.xlsx]IL-6'!$AI$29:$AI$31</c:f>
              <c:numCache>
                <c:formatCode>General</c:formatCode>
                <c:ptCount val="3"/>
                <c:pt idx="0">
                  <c:v>84.56521851782529</c:v>
                </c:pt>
                <c:pt idx="1">
                  <c:v>831.2502416497968</c:v>
                </c:pt>
                <c:pt idx="2">
                  <c:v>638.3582572753494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118485272"/>
        <c:axId val="2116002648"/>
      </c:barChart>
      <c:catAx>
        <c:axId val="2118485272"/>
        <c:scaling>
          <c:orientation val="minMax"/>
        </c:scaling>
        <c:delete val="0"/>
        <c:axPos val="b"/>
        <c:majorTickMark val="out"/>
        <c:minorTickMark val="none"/>
        <c:tickLblPos val="nextTo"/>
        <c:crossAx val="2116002648"/>
        <c:crosses val="autoZero"/>
        <c:auto val="1"/>
        <c:lblAlgn val="ctr"/>
        <c:lblOffset val="100"/>
        <c:noMultiLvlLbl val="0"/>
      </c:catAx>
      <c:valAx>
        <c:axId val="211600264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118485272"/>
        <c:crosses val="autoZero"/>
        <c:crossBetween val="between"/>
        <c:majorUnit val="200.0"/>
      </c:valAx>
    </c:plotArea>
    <c:plotVisOnly val="1"/>
    <c:dispBlanksAs val="gap"/>
    <c:showDLblsOverMax val="0"/>
  </c:chart>
  <c:externalData r:id="rId2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'IL-6 final'!$AG$32:$AG$34</c:f>
                <c:numCache>
                  <c:formatCode>General</c:formatCode>
                  <c:ptCount val="3"/>
                  <c:pt idx="0">
                    <c:v>18.13570773286777</c:v>
                  </c:pt>
                  <c:pt idx="1">
                    <c:v>8.792917157218638</c:v>
                  </c:pt>
                  <c:pt idx="2">
                    <c:v>17.84219760687396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'IL-6 final'!$AE$32:$AE$34</c:f>
              <c:strCache>
                <c:ptCount val="3"/>
                <c:pt idx="0">
                  <c:v>Vehicle</c:v>
                </c:pt>
                <c:pt idx="1">
                  <c:v>LPA</c:v>
                </c:pt>
                <c:pt idx="2">
                  <c:v>LPA+AG</c:v>
                </c:pt>
              </c:strCache>
            </c:strRef>
          </c:cat>
          <c:val>
            <c:numRef>
              <c:f>'IL-6 final'!$AF$32:$AF$34</c:f>
              <c:numCache>
                <c:formatCode>General</c:formatCode>
                <c:ptCount val="3"/>
                <c:pt idx="0">
                  <c:v>82.32776716407621</c:v>
                </c:pt>
                <c:pt idx="1">
                  <c:v>533.1235247904124</c:v>
                </c:pt>
                <c:pt idx="2">
                  <c:v>411.546565595947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111262264"/>
        <c:axId val="-2146425576"/>
      </c:barChart>
      <c:catAx>
        <c:axId val="2111262264"/>
        <c:scaling>
          <c:orientation val="minMax"/>
        </c:scaling>
        <c:delete val="0"/>
        <c:axPos val="b"/>
        <c:majorTickMark val="out"/>
        <c:minorTickMark val="none"/>
        <c:tickLblPos val="nextTo"/>
        <c:crossAx val="-2146425576"/>
        <c:crosses val="autoZero"/>
        <c:auto val="1"/>
        <c:lblAlgn val="ctr"/>
        <c:lblOffset val="100"/>
        <c:noMultiLvlLbl val="0"/>
      </c:catAx>
      <c:valAx>
        <c:axId val="-21464255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11126226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'Gro final'!$AG$48:$AG$50</c:f>
                <c:numCache>
                  <c:formatCode>General</c:formatCode>
                  <c:ptCount val="3"/>
                  <c:pt idx="0">
                    <c:v>5.89079774705884</c:v>
                  </c:pt>
                  <c:pt idx="1">
                    <c:v>278.6620940469849</c:v>
                  </c:pt>
                  <c:pt idx="2">
                    <c:v>2.51045006058256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'Gro final'!$AE$48:$AE$50</c:f>
              <c:strCache>
                <c:ptCount val="3"/>
                <c:pt idx="0">
                  <c:v>Vehicle</c:v>
                </c:pt>
                <c:pt idx="1">
                  <c:v>LPA</c:v>
                </c:pt>
                <c:pt idx="2">
                  <c:v>LPA+AG</c:v>
                </c:pt>
              </c:strCache>
            </c:strRef>
          </c:cat>
          <c:val>
            <c:numRef>
              <c:f>'Gro final'!$AF$48:$AF$50</c:f>
              <c:numCache>
                <c:formatCode>General</c:formatCode>
                <c:ptCount val="3"/>
                <c:pt idx="0">
                  <c:v>118.7332229840527</c:v>
                </c:pt>
                <c:pt idx="1">
                  <c:v>2820.252116008476</c:v>
                </c:pt>
                <c:pt idx="2">
                  <c:v>145.7046018061419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-2145560280"/>
        <c:axId val="2107859528"/>
      </c:barChart>
      <c:catAx>
        <c:axId val="-2145560280"/>
        <c:scaling>
          <c:orientation val="minMax"/>
        </c:scaling>
        <c:delete val="0"/>
        <c:axPos val="b"/>
        <c:majorTickMark val="out"/>
        <c:minorTickMark val="none"/>
        <c:tickLblPos val="nextTo"/>
        <c:crossAx val="2107859528"/>
        <c:crosses val="autoZero"/>
        <c:auto val="1"/>
        <c:lblAlgn val="ctr"/>
        <c:lblOffset val="100"/>
        <c:noMultiLvlLbl val="0"/>
      </c:catAx>
      <c:valAx>
        <c:axId val="2107859528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-2145560280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'Gro final'!$AK$48:$AK$50</c:f>
                <c:numCache>
                  <c:formatCode>General</c:formatCode>
                  <c:ptCount val="3"/>
                  <c:pt idx="0">
                    <c:v>32.6264511252773</c:v>
                  </c:pt>
                  <c:pt idx="1">
                    <c:v>556.697899769917</c:v>
                  </c:pt>
                  <c:pt idx="2">
                    <c:v>437.344035549908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'Gro final'!$AI$48:$AI$50</c:f>
              <c:strCache>
                <c:ptCount val="3"/>
                <c:pt idx="0">
                  <c:v>Vehicle</c:v>
                </c:pt>
                <c:pt idx="1">
                  <c:v>LPA</c:v>
                </c:pt>
                <c:pt idx="2">
                  <c:v>LPA+AG</c:v>
                </c:pt>
              </c:strCache>
            </c:strRef>
          </c:cat>
          <c:val>
            <c:numRef>
              <c:f>'Gro final'!$AJ$48:$AJ$50</c:f>
              <c:numCache>
                <c:formatCode>General</c:formatCode>
                <c:ptCount val="3"/>
                <c:pt idx="0">
                  <c:v>508.0917051519637</c:v>
                </c:pt>
                <c:pt idx="1">
                  <c:v>8763.25664280878</c:v>
                </c:pt>
                <c:pt idx="2">
                  <c:v>2899.68401996385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112931240"/>
        <c:axId val="2102005560"/>
      </c:barChart>
      <c:catAx>
        <c:axId val="2112931240"/>
        <c:scaling>
          <c:orientation val="minMax"/>
        </c:scaling>
        <c:delete val="0"/>
        <c:axPos val="b"/>
        <c:majorTickMark val="out"/>
        <c:minorTickMark val="none"/>
        <c:tickLblPos val="nextTo"/>
        <c:crossAx val="2102005560"/>
        <c:crosses val="autoZero"/>
        <c:auto val="1"/>
        <c:lblAlgn val="ctr"/>
        <c:lblOffset val="100"/>
        <c:noMultiLvlLbl val="0"/>
      </c:catAx>
      <c:valAx>
        <c:axId val="210200556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900"/>
            </a:pPr>
            <a:endParaRPr lang="en-US"/>
          </a:p>
        </c:txPr>
        <c:crossAx val="2112931240"/>
        <c:crosses val="autoZero"/>
        <c:crossBetween val="between"/>
        <c:majorUnit val="2000.0"/>
      </c:valAx>
    </c:plotArea>
    <c:plotVisOnly val="1"/>
    <c:dispBlanksAs val="gap"/>
    <c:showDLblsOverMax val="0"/>
  </c:chart>
  <c:externalData r:id="rId2">
    <c:autoUpdate val="0"/>
  </c:externalData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'Gro final'!$AG$33:$AG$35</c:f>
                <c:numCache>
                  <c:formatCode>General</c:formatCode>
                  <c:ptCount val="3"/>
                  <c:pt idx="0">
                    <c:v>13.00978885976917</c:v>
                  </c:pt>
                  <c:pt idx="1">
                    <c:v>22.8839533020383</c:v>
                  </c:pt>
                  <c:pt idx="2">
                    <c:v>78.09400190888267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'Gro final'!$AE$33:$AE$35</c:f>
              <c:strCache>
                <c:ptCount val="3"/>
                <c:pt idx="0">
                  <c:v>Vehicle</c:v>
                </c:pt>
                <c:pt idx="1">
                  <c:v>LPA</c:v>
                </c:pt>
                <c:pt idx="2">
                  <c:v>LPA+AG</c:v>
                </c:pt>
              </c:strCache>
            </c:strRef>
          </c:cat>
          <c:val>
            <c:numRef>
              <c:f>'Gro final'!$AF$33:$AF$35</c:f>
              <c:numCache>
                <c:formatCode>General</c:formatCode>
                <c:ptCount val="3"/>
                <c:pt idx="0">
                  <c:v>191.0019054337881</c:v>
                </c:pt>
                <c:pt idx="1">
                  <c:v>661.4365984817346</c:v>
                </c:pt>
                <c:pt idx="2">
                  <c:v>529.0722151247569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104559208"/>
        <c:axId val="2100683256"/>
      </c:barChart>
      <c:catAx>
        <c:axId val="2104559208"/>
        <c:scaling>
          <c:orientation val="minMax"/>
        </c:scaling>
        <c:delete val="0"/>
        <c:axPos val="b"/>
        <c:majorTickMark val="out"/>
        <c:minorTickMark val="none"/>
        <c:tickLblPos val="nextTo"/>
        <c:crossAx val="2100683256"/>
        <c:crosses val="autoZero"/>
        <c:auto val="1"/>
        <c:lblAlgn val="ctr"/>
        <c:lblOffset val="100"/>
        <c:noMultiLvlLbl val="0"/>
      </c:catAx>
      <c:valAx>
        <c:axId val="2100683256"/>
        <c:scaling>
          <c:orientation val="minMax"/>
          <c:max val="700.0"/>
        </c:scaling>
        <c:delete val="0"/>
        <c:axPos val="l"/>
        <c:numFmt formatCode="General" sourceLinked="1"/>
        <c:majorTickMark val="out"/>
        <c:minorTickMark val="none"/>
        <c:tickLblPos val="nextTo"/>
        <c:crossAx val="210455920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Caov3!$C$29:$C$31</c:f>
                <c:numCache>
                  <c:formatCode>General</c:formatCode>
                  <c:ptCount val="3"/>
                  <c:pt idx="0">
                    <c:v>0.0563927700917249</c:v>
                  </c:pt>
                  <c:pt idx="1">
                    <c:v>0.5039177570203</c:v>
                  </c:pt>
                  <c:pt idx="2">
                    <c:v>0.158456839119595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Caov3!$A$29:$A$31</c:f>
              <c:strCache>
                <c:ptCount val="3"/>
                <c:pt idx="0">
                  <c:v>Vehicle</c:v>
                </c:pt>
                <c:pt idx="1">
                  <c:v>LPA</c:v>
                </c:pt>
                <c:pt idx="2">
                  <c:v>LPA+AG</c:v>
                </c:pt>
              </c:strCache>
            </c:strRef>
          </c:cat>
          <c:val>
            <c:numRef>
              <c:f>Caov3!$B$29:$B$31</c:f>
              <c:numCache>
                <c:formatCode>General</c:formatCode>
                <c:ptCount val="3"/>
                <c:pt idx="0">
                  <c:v>1.005523662482572</c:v>
                </c:pt>
                <c:pt idx="1">
                  <c:v>18.95086285722737</c:v>
                </c:pt>
                <c:pt idx="2">
                  <c:v>15.2010868444417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-2111887816"/>
        <c:axId val="2103887736"/>
      </c:barChart>
      <c:catAx>
        <c:axId val="-2111887816"/>
        <c:scaling>
          <c:orientation val="minMax"/>
        </c:scaling>
        <c:delete val="0"/>
        <c:axPos val="b"/>
        <c:majorTickMark val="out"/>
        <c:minorTickMark val="none"/>
        <c:tickLblPos val="nextTo"/>
        <c:crossAx val="2103887736"/>
        <c:crosses val="autoZero"/>
        <c:auto val="1"/>
        <c:lblAlgn val="ctr"/>
        <c:lblOffset val="100"/>
        <c:noMultiLvlLbl val="0"/>
      </c:catAx>
      <c:valAx>
        <c:axId val="2103887736"/>
        <c:scaling>
          <c:orientation val="minMax"/>
          <c:max val="20.0"/>
        </c:scaling>
        <c:delete val="0"/>
        <c:axPos val="l"/>
        <c:numFmt formatCode="General" sourceLinked="1"/>
        <c:majorTickMark val="out"/>
        <c:minorTickMark val="none"/>
        <c:tickLblPos val="nextTo"/>
        <c:crossAx val="-211188781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Sheet1!$G$2</c:f>
                <c:numCache>
                  <c:formatCode>General</c:formatCode>
                  <c:ptCount val="1"/>
                  <c:pt idx="0">
                    <c:v>0.0114834141264695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val>
            <c:numRef>
              <c:f>Sheet1!$F$2</c:f>
              <c:numCache>
                <c:formatCode>General</c:formatCode>
                <c:ptCount val="1"/>
                <c:pt idx="0">
                  <c:v>1.0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2B0-472F-9017-46C2B30608F9}"/>
            </c:ext>
          </c:extLst>
        </c:ser>
        <c:ser>
          <c:idx val="1"/>
          <c:order val="1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Sheet1!$G$3</c:f>
                <c:numCache>
                  <c:formatCode>General</c:formatCode>
                  <c:ptCount val="1"/>
                  <c:pt idx="0">
                    <c:v>0.929079620616288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val>
            <c:numRef>
              <c:f>Sheet1!$F$3</c:f>
              <c:numCache>
                <c:formatCode>General</c:formatCode>
                <c:ptCount val="1"/>
                <c:pt idx="0">
                  <c:v>5.927474499999994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2B0-472F-9017-46C2B30608F9}"/>
            </c:ext>
          </c:extLst>
        </c:ser>
        <c:ser>
          <c:idx val="2"/>
          <c:order val="2"/>
          <c:invertIfNegative val="0"/>
          <c:val>
            <c:numRef>
              <c:f>Sheet1!$F$4</c:f>
              <c:numCache>
                <c:formatCode>General</c:formatCode>
                <c:ptCount val="1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2B0-472F-9017-46C2B30608F9}"/>
            </c:ext>
          </c:extLst>
        </c:ser>
        <c:ser>
          <c:idx val="3"/>
          <c:order val="3"/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Sheet1!$G$5</c:f>
                <c:numCache>
                  <c:formatCode>General</c:formatCode>
                  <c:ptCount val="1"/>
                  <c:pt idx="0">
                    <c:v>0.041187555790554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val>
            <c:numRef>
              <c:f>Sheet1!$F$5</c:f>
              <c:numCache>
                <c:formatCode>General</c:formatCode>
                <c:ptCount val="1"/>
                <c:pt idx="0">
                  <c:v>1.0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2B0-472F-9017-46C2B30608F9}"/>
            </c:ext>
          </c:extLst>
        </c:ser>
        <c:ser>
          <c:idx val="4"/>
          <c:order val="4"/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Sheet1!$G$6</c:f>
                <c:numCache>
                  <c:formatCode>General</c:formatCode>
                  <c:ptCount val="1"/>
                  <c:pt idx="0">
                    <c:v>0.911567414073419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val>
            <c:numRef>
              <c:f>Sheet1!$F$6</c:f>
              <c:numCache>
                <c:formatCode>General</c:formatCode>
                <c:ptCount val="1"/>
                <c:pt idx="0">
                  <c:v>6.6906405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52B0-472F-9017-46C2B30608F9}"/>
            </c:ext>
          </c:extLst>
        </c:ser>
        <c:ser>
          <c:idx val="5"/>
          <c:order val="5"/>
          <c:invertIfNegative val="0"/>
          <c:val>
            <c:numRef>
              <c:f>Sheet1!$F$7</c:f>
              <c:numCache>
                <c:formatCode>General</c:formatCode>
                <c:ptCount val="1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52B0-472F-9017-46C2B30608F9}"/>
            </c:ext>
          </c:extLst>
        </c:ser>
        <c:ser>
          <c:idx val="6"/>
          <c:order val="6"/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Sheet1!$G$8</c:f>
                <c:numCache>
                  <c:formatCode>General</c:formatCode>
                  <c:ptCount val="1"/>
                  <c:pt idx="0">
                    <c:v>0.020851164763629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val>
            <c:numRef>
              <c:f>Sheet1!$F$8</c:f>
              <c:numCache>
                <c:formatCode>General</c:formatCode>
                <c:ptCount val="1"/>
                <c:pt idx="0">
                  <c:v>1.0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52B0-472F-9017-46C2B30608F9}"/>
            </c:ext>
          </c:extLst>
        </c:ser>
        <c:ser>
          <c:idx val="7"/>
          <c:order val="7"/>
          <c:spPr>
            <a:solidFill>
              <a:schemeClr val="tx1"/>
            </a:solidFill>
          </c:spPr>
          <c:invertIfNegative val="0"/>
          <c:errBars>
            <c:errBarType val="plus"/>
            <c:errValType val="cust"/>
            <c:noEndCap val="0"/>
            <c:plus>
              <c:numRef>
                <c:f>Sheet1!$G$9</c:f>
                <c:numCache>
                  <c:formatCode>General</c:formatCode>
                  <c:ptCount val="1"/>
                  <c:pt idx="0">
                    <c:v>0.110777469661028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val>
            <c:numRef>
              <c:f>Sheet1!$F$9</c:f>
              <c:numCache>
                <c:formatCode>General</c:formatCode>
                <c:ptCount val="1"/>
                <c:pt idx="0">
                  <c:v>7.2925795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52B0-472F-9017-46C2B30608F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103615016"/>
        <c:axId val="2122519176"/>
      </c:barChart>
      <c:catAx>
        <c:axId val="2103615016"/>
        <c:scaling>
          <c:orientation val="minMax"/>
        </c:scaling>
        <c:delete val="0"/>
        <c:axPos val="b"/>
        <c:majorTickMark val="out"/>
        <c:minorTickMark val="none"/>
        <c:tickLblPos val="none"/>
        <c:crossAx val="2122519176"/>
        <c:crosses val="autoZero"/>
        <c:auto val="1"/>
        <c:lblAlgn val="ctr"/>
        <c:lblOffset val="100"/>
        <c:noMultiLvlLbl val="0"/>
      </c:catAx>
      <c:valAx>
        <c:axId val="212251917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1036150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SKOV3!$C$29:$C$31</c:f>
                <c:numCache>
                  <c:formatCode>General</c:formatCode>
                  <c:ptCount val="3"/>
                  <c:pt idx="0">
                    <c:v>0.0344070265386037</c:v>
                  </c:pt>
                  <c:pt idx="1">
                    <c:v>0.196475212453261</c:v>
                  </c:pt>
                  <c:pt idx="2">
                    <c:v>0.20442132674716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SKOV3!$A$29:$A$31</c:f>
              <c:strCache>
                <c:ptCount val="3"/>
                <c:pt idx="0">
                  <c:v>Vehicle</c:v>
                </c:pt>
                <c:pt idx="1">
                  <c:v>LPA</c:v>
                </c:pt>
                <c:pt idx="2">
                  <c:v>LPA+AG</c:v>
                </c:pt>
              </c:strCache>
            </c:strRef>
          </c:cat>
          <c:val>
            <c:numRef>
              <c:f>SKOV3!$B$29:$B$31</c:f>
              <c:numCache>
                <c:formatCode>General</c:formatCode>
                <c:ptCount val="3"/>
                <c:pt idx="0">
                  <c:v>0.999991327777212</c:v>
                </c:pt>
                <c:pt idx="1">
                  <c:v>5.339239338493013</c:v>
                </c:pt>
                <c:pt idx="2">
                  <c:v>5.791757219296525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-2130194296"/>
        <c:axId val="2119644072"/>
      </c:barChart>
      <c:catAx>
        <c:axId val="-2130194296"/>
        <c:scaling>
          <c:orientation val="minMax"/>
        </c:scaling>
        <c:delete val="0"/>
        <c:axPos val="b"/>
        <c:majorTickMark val="out"/>
        <c:minorTickMark val="none"/>
        <c:tickLblPos val="nextTo"/>
        <c:crossAx val="2119644072"/>
        <c:crosses val="autoZero"/>
        <c:auto val="1"/>
        <c:lblAlgn val="ctr"/>
        <c:lblOffset val="100"/>
        <c:noMultiLvlLbl val="0"/>
      </c:catAx>
      <c:valAx>
        <c:axId val="21196440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-213019429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3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OVcar3!$C$29:$C$31</c:f>
                <c:numCache>
                  <c:formatCode>General</c:formatCode>
                  <c:ptCount val="3"/>
                  <c:pt idx="0">
                    <c:v>0.0478516959950074</c:v>
                  </c:pt>
                  <c:pt idx="1">
                    <c:v>0.739726215364909</c:v>
                  </c:pt>
                  <c:pt idx="2">
                    <c:v>0.41998426560945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OVcar3!$A$29:$A$31</c:f>
              <c:strCache>
                <c:ptCount val="3"/>
                <c:pt idx="0">
                  <c:v>Vehicle</c:v>
                </c:pt>
                <c:pt idx="1">
                  <c:v>LPA</c:v>
                </c:pt>
                <c:pt idx="2">
                  <c:v>LPA+AG</c:v>
                </c:pt>
              </c:strCache>
            </c:strRef>
          </c:cat>
          <c:val>
            <c:numRef>
              <c:f>OVcar3!$B$29:$B$31</c:f>
              <c:numCache>
                <c:formatCode>General</c:formatCode>
                <c:ptCount val="3"/>
                <c:pt idx="0">
                  <c:v>0.999945677126711</c:v>
                </c:pt>
                <c:pt idx="1">
                  <c:v>7.531403520020517</c:v>
                </c:pt>
                <c:pt idx="2">
                  <c:v>4.657651335470588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106113384"/>
        <c:axId val="-2146891912"/>
      </c:barChart>
      <c:catAx>
        <c:axId val="2106113384"/>
        <c:scaling>
          <c:orientation val="minMax"/>
        </c:scaling>
        <c:delete val="0"/>
        <c:axPos val="b"/>
        <c:majorTickMark val="out"/>
        <c:minorTickMark val="none"/>
        <c:tickLblPos val="nextTo"/>
        <c:crossAx val="-2146891912"/>
        <c:crosses val="autoZero"/>
        <c:auto val="1"/>
        <c:lblAlgn val="ctr"/>
        <c:lblOffset val="100"/>
        <c:noMultiLvlLbl val="0"/>
      </c:catAx>
      <c:valAx>
        <c:axId val="-214689191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10611338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Sheet3!$F$38</c:f>
              <c:strCache>
                <c:ptCount val="1"/>
                <c:pt idx="0">
                  <c:v>Ctrl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Sheet3!$H$38</c:f>
                <c:numCache>
                  <c:formatCode>General</c:formatCode>
                  <c:ptCount val="1"/>
                  <c:pt idx="0">
                    <c:v>0.146279219140591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val>
            <c:numRef>
              <c:f>Sheet3!$G$38</c:f>
              <c:numCache>
                <c:formatCode>General</c:formatCode>
                <c:ptCount val="1"/>
                <c:pt idx="0">
                  <c:v>0.0844543465476686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998-4C2D-953B-5E3DB9E6FE72}"/>
            </c:ext>
          </c:extLst>
        </c:ser>
        <c:ser>
          <c:idx val="1"/>
          <c:order val="1"/>
          <c:tx>
            <c:strRef>
              <c:f>Sheet3!$F$39</c:f>
              <c:strCache>
                <c:ptCount val="1"/>
                <c:pt idx="0">
                  <c:v>LPA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Sheet3!$H$39</c:f>
                <c:numCache>
                  <c:formatCode>General</c:formatCode>
                  <c:ptCount val="1"/>
                  <c:pt idx="0">
                    <c:v>0.304216435966284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val>
            <c:numRef>
              <c:f>Sheet3!$G$39</c:f>
              <c:numCache>
                <c:formatCode>General</c:formatCode>
                <c:ptCount val="1"/>
                <c:pt idx="0">
                  <c:v>0.230047982522773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998-4C2D-953B-5E3DB9E6FE72}"/>
            </c:ext>
          </c:extLst>
        </c:ser>
        <c:ser>
          <c:idx val="2"/>
          <c:order val="2"/>
          <c:tx>
            <c:strRef>
              <c:f>Sheet3!$F$40</c:f>
              <c:strCache>
                <c:ptCount val="1"/>
              </c:strCache>
            </c:strRef>
          </c:tx>
          <c:invertIfNegative val="0"/>
          <c:val>
            <c:numRef>
              <c:f>Sheet3!$G$40</c:f>
              <c:numCache>
                <c:formatCode>General</c:formatCode>
                <c:ptCount val="1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998-4C2D-953B-5E3DB9E6FE72}"/>
            </c:ext>
          </c:extLst>
        </c:ser>
        <c:ser>
          <c:idx val="3"/>
          <c:order val="3"/>
          <c:tx>
            <c:strRef>
              <c:f>Sheet3!$F$41</c:f>
              <c:strCache>
                <c:ptCount val="1"/>
                <c:pt idx="0">
                  <c:v>Ctrl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Sheet3!$H$41</c:f>
                <c:numCache>
                  <c:formatCode>General</c:formatCode>
                  <c:ptCount val="1"/>
                  <c:pt idx="0">
                    <c:v>0.00702840466536418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val>
            <c:numRef>
              <c:f>Sheet3!$G$41</c:f>
              <c:numCache>
                <c:formatCode>General</c:formatCode>
                <c:ptCount val="1"/>
                <c:pt idx="0">
                  <c:v>0.00405785132552163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998-4C2D-953B-5E3DB9E6FE72}"/>
            </c:ext>
          </c:extLst>
        </c:ser>
        <c:ser>
          <c:idx val="4"/>
          <c:order val="4"/>
          <c:tx>
            <c:strRef>
              <c:f>Sheet3!$F$42</c:f>
              <c:strCache>
                <c:ptCount val="1"/>
                <c:pt idx="0">
                  <c:v>LPA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Sheet3!$H$42</c:f>
                <c:numCache>
                  <c:formatCode>General</c:formatCode>
                  <c:ptCount val="1"/>
                  <c:pt idx="0">
                    <c:v>0.116921234125434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val>
            <c:numRef>
              <c:f>Sheet3!$G$42</c:f>
              <c:numCache>
                <c:formatCode>General</c:formatCode>
                <c:ptCount val="1"/>
                <c:pt idx="0">
                  <c:v>0.0675045059963025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4-8998-4C2D-953B-5E3DB9E6FE72}"/>
            </c:ext>
          </c:extLst>
        </c:ser>
        <c:ser>
          <c:idx val="5"/>
          <c:order val="5"/>
          <c:tx>
            <c:strRef>
              <c:f>Sheet3!$F$43</c:f>
              <c:strCache>
                <c:ptCount val="1"/>
              </c:strCache>
            </c:strRef>
          </c:tx>
          <c:invertIfNegative val="0"/>
          <c:val>
            <c:numRef>
              <c:f>Sheet3!$G$43</c:f>
              <c:numCache>
                <c:formatCode>General</c:formatCode>
                <c:ptCount val="1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5-8998-4C2D-953B-5E3DB9E6FE72}"/>
            </c:ext>
          </c:extLst>
        </c:ser>
        <c:ser>
          <c:idx val="6"/>
          <c:order val="6"/>
          <c:tx>
            <c:strRef>
              <c:f>Sheet3!$F$44</c:f>
              <c:strCache>
                <c:ptCount val="1"/>
                <c:pt idx="0">
                  <c:v>Ctrl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Sheet3!$H$44</c:f>
                <c:numCache>
                  <c:formatCode>General</c:formatCode>
                  <c:ptCount val="1"/>
                  <c:pt idx="0">
                    <c:v>0.20316590986452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val>
            <c:numRef>
              <c:f>Sheet3!$G$44</c:f>
              <c:numCache>
                <c:formatCode>General</c:formatCode>
                <c:ptCount val="1"/>
                <c:pt idx="0">
                  <c:v>0.179588411043677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8998-4C2D-953B-5E3DB9E6FE72}"/>
            </c:ext>
          </c:extLst>
        </c:ser>
        <c:ser>
          <c:idx val="7"/>
          <c:order val="7"/>
          <c:tx>
            <c:strRef>
              <c:f>Sheet3!$F$45</c:f>
              <c:strCache>
                <c:ptCount val="1"/>
                <c:pt idx="0">
                  <c:v>LPA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Sheet3!$H$45</c:f>
                <c:numCache>
                  <c:formatCode>General</c:formatCode>
                  <c:ptCount val="1"/>
                  <c:pt idx="0">
                    <c:v>0.110267104988815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val>
            <c:numRef>
              <c:f>Sheet3!$G$45</c:f>
              <c:numCache>
                <c:formatCode>General</c:formatCode>
                <c:ptCount val="1"/>
                <c:pt idx="0">
                  <c:v>0.276785992417963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7-8998-4C2D-953B-5E3DB9E6FE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-2110520312"/>
        <c:axId val="-2129878872"/>
      </c:barChart>
      <c:catAx>
        <c:axId val="-2110520312"/>
        <c:scaling>
          <c:orientation val="minMax"/>
        </c:scaling>
        <c:delete val="0"/>
        <c:axPos val="b"/>
        <c:majorTickMark val="out"/>
        <c:minorTickMark val="none"/>
        <c:tickLblPos val="none"/>
        <c:crossAx val="-2129878872"/>
        <c:crosses val="autoZero"/>
        <c:auto val="1"/>
        <c:lblAlgn val="ctr"/>
        <c:lblOffset val="100"/>
        <c:noMultiLvlLbl val="0"/>
      </c:catAx>
      <c:valAx>
        <c:axId val="-21298788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-21105203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Caov3!$B$37</c:f>
              <c:strCache>
                <c:ptCount val="1"/>
                <c:pt idx="0">
                  <c:v>ctrl-si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Caov3!$D$38:$D$41</c:f>
                <c:numCache>
                  <c:formatCode>General</c:formatCode>
                  <c:ptCount val="4"/>
                  <c:pt idx="0">
                    <c:v>0.0298664913804773</c:v>
                  </c:pt>
                  <c:pt idx="1">
                    <c:v>0.013392822933344</c:v>
                  </c:pt>
                  <c:pt idx="2">
                    <c:v>0.0127019798562775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Caov3!$A$38:$A$40</c:f>
              <c:strCache>
                <c:ptCount val="3"/>
                <c:pt idx="0">
                  <c:v>LPA1</c:v>
                </c:pt>
                <c:pt idx="1">
                  <c:v>LPA2</c:v>
                </c:pt>
                <c:pt idx="2">
                  <c:v>LPA3</c:v>
                </c:pt>
              </c:strCache>
            </c:strRef>
          </c:cat>
          <c:val>
            <c:numRef>
              <c:f>Caov3!$B$38:$B$40</c:f>
              <c:numCache>
                <c:formatCode>General</c:formatCode>
                <c:ptCount val="3"/>
                <c:pt idx="0">
                  <c:v>0.999373443079961</c:v>
                </c:pt>
                <c:pt idx="1">
                  <c:v>0.999913786833529</c:v>
                </c:pt>
                <c:pt idx="2">
                  <c:v>1.000020076805957</c:v>
                </c:pt>
              </c:numCache>
            </c:numRef>
          </c:val>
        </c:ser>
        <c:ser>
          <c:idx val="1"/>
          <c:order val="1"/>
          <c:tx>
            <c:strRef>
              <c:f>Caov3!$C$37</c:f>
              <c:strCache>
                <c:ptCount val="1"/>
                <c:pt idx="0">
                  <c:v>receptor-si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Caov3!$E$38:$E$40</c:f>
                <c:numCache>
                  <c:formatCode>General</c:formatCode>
                  <c:ptCount val="3"/>
                  <c:pt idx="0">
                    <c:v>0.0757564602887435</c:v>
                  </c:pt>
                  <c:pt idx="1">
                    <c:v>0.0585357944136294</c:v>
                  </c:pt>
                  <c:pt idx="2">
                    <c:v>0.0225398646719044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Caov3!$A$38:$A$40</c:f>
              <c:strCache>
                <c:ptCount val="3"/>
                <c:pt idx="0">
                  <c:v>LPA1</c:v>
                </c:pt>
                <c:pt idx="1">
                  <c:v>LPA2</c:v>
                </c:pt>
                <c:pt idx="2">
                  <c:v>LPA3</c:v>
                </c:pt>
              </c:strCache>
            </c:strRef>
          </c:cat>
          <c:val>
            <c:numRef>
              <c:f>Caov3!$C$38:$C$40</c:f>
              <c:numCache>
                <c:formatCode>General</c:formatCode>
                <c:ptCount val="3"/>
                <c:pt idx="0">
                  <c:v>0.578118739652464</c:v>
                </c:pt>
                <c:pt idx="1">
                  <c:v>0.480766355755339</c:v>
                </c:pt>
                <c:pt idx="2">
                  <c:v>0.476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-2110777912"/>
        <c:axId val="2105381816"/>
      </c:barChart>
      <c:catAx>
        <c:axId val="-2110777912"/>
        <c:scaling>
          <c:orientation val="minMax"/>
        </c:scaling>
        <c:delete val="0"/>
        <c:axPos val="b"/>
        <c:majorTickMark val="out"/>
        <c:minorTickMark val="none"/>
        <c:tickLblPos val="none"/>
        <c:crossAx val="2105381816"/>
        <c:crosses val="autoZero"/>
        <c:auto val="1"/>
        <c:lblAlgn val="ctr"/>
        <c:lblOffset val="100"/>
        <c:noMultiLvlLbl val="0"/>
      </c:catAx>
      <c:valAx>
        <c:axId val="2105381816"/>
        <c:scaling>
          <c:orientation val="minMax"/>
          <c:max val="1.1"/>
          <c:min val="0.0"/>
        </c:scaling>
        <c:delete val="0"/>
        <c:axPos val="l"/>
        <c:numFmt formatCode="General" sourceLinked="1"/>
        <c:majorTickMark val="out"/>
        <c:minorTickMark val="none"/>
        <c:tickLblPos val="nextTo"/>
        <c:crossAx val="-21107779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95530655825276"/>
          <c:y val="0.117034208516578"/>
          <c:w val="0.246550720227164"/>
          <c:h val="0.240034858994708"/>
        </c:manualLayout>
      </c:layout>
      <c:overlay val="0"/>
    </c:legend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GAPDH!$B$32</c:f>
              <c:strCache>
                <c:ptCount val="1"/>
                <c:pt idx="0">
                  <c:v>ctrl-si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solidFill>
                <a:schemeClr val="bg1">
                  <a:lumMod val="50000"/>
                </a:schemeClr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GAPDH!$D$33:$D$35</c:f>
                <c:numCache>
                  <c:formatCode>General</c:formatCode>
                  <c:ptCount val="3"/>
                  <c:pt idx="0">
                    <c:v>0.0195022914535859</c:v>
                  </c:pt>
                  <c:pt idx="1">
                    <c:v>0.105332690600056</c:v>
                  </c:pt>
                  <c:pt idx="2">
                    <c:v>0.0439570386833751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GAPDH!$A$33:$A$35</c:f>
              <c:strCache>
                <c:ptCount val="3"/>
                <c:pt idx="0">
                  <c:v>LPA1</c:v>
                </c:pt>
                <c:pt idx="1">
                  <c:v>LPA2</c:v>
                </c:pt>
                <c:pt idx="2">
                  <c:v>LPA3</c:v>
                </c:pt>
              </c:strCache>
            </c:strRef>
          </c:cat>
          <c:val>
            <c:numRef>
              <c:f>GAPDH!$B$33:$B$35</c:f>
              <c:numCache>
                <c:formatCode>General</c:formatCode>
                <c:ptCount val="3"/>
                <c:pt idx="0">
                  <c:v>1.0</c:v>
                </c:pt>
                <c:pt idx="1">
                  <c:v>1.000293635511116</c:v>
                </c:pt>
                <c:pt idx="2">
                  <c:v>1.000260930162363</c:v>
                </c:pt>
              </c:numCache>
            </c:numRef>
          </c:val>
        </c:ser>
        <c:ser>
          <c:idx val="1"/>
          <c:order val="1"/>
          <c:tx>
            <c:strRef>
              <c:f>GAPDH!$C$32</c:f>
              <c:strCache>
                <c:ptCount val="1"/>
                <c:pt idx="0">
                  <c:v>receptor-si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GAPDH!$E$33:$E$35</c:f>
                <c:numCache>
                  <c:formatCode>General</c:formatCode>
                  <c:ptCount val="3"/>
                  <c:pt idx="0">
                    <c:v>0.0159404343975823</c:v>
                  </c:pt>
                  <c:pt idx="1">
                    <c:v>0.0242577145043074</c:v>
                  </c:pt>
                  <c:pt idx="2">
                    <c:v>0.00400442273841696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GAPDH!$A$33:$A$35</c:f>
              <c:strCache>
                <c:ptCount val="3"/>
                <c:pt idx="0">
                  <c:v>LPA1</c:v>
                </c:pt>
                <c:pt idx="1">
                  <c:v>LPA2</c:v>
                </c:pt>
                <c:pt idx="2">
                  <c:v>LPA3</c:v>
                </c:pt>
              </c:strCache>
            </c:strRef>
          </c:cat>
          <c:val>
            <c:numRef>
              <c:f>GAPDH!$C$33:$C$35</c:f>
              <c:numCache>
                <c:formatCode>General</c:formatCode>
                <c:ptCount val="3"/>
                <c:pt idx="0">
                  <c:v>0.417</c:v>
                </c:pt>
                <c:pt idx="1">
                  <c:v>0.191321500256991</c:v>
                </c:pt>
                <c:pt idx="2">
                  <c:v>0.0677851542780764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114752056"/>
        <c:axId val="2105039320"/>
      </c:barChart>
      <c:catAx>
        <c:axId val="2114752056"/>
        <c:scaling>
          <c:orientation val="minMax"/>
        </c:scaling>
        <c:delete val="0"/>
        <c:axPos val="b"/>
        <c:majorTickMark val="out"/>
        <c:minorTickMark val="none"/>
        <c:tickLblPos val="none"/>
        <c:crossAx val="2105039320"/>
        <c:crosses val="autoZero"/>
        <c:auto val="1"/>
        <c:lblAlgn val="ctr"/>
        <c:lblOffset val="100"/>
        <c:noMultiLvlLbl val="0"/>
      </c:catAx>
      <c:valAx>
        <c:axId val="2105039320"/>
        <c:scaling>
          <c:orientation val="minMax"/>
          <c:max val="1.15"/>
          <c:min val="0.0"/>
        </c:scaling>
        <c:delete val="0"/>
        <c:axPos val="l"/>
        <c:numFmt formatCode="General" sourceLinked="1"/>
        <c:majorTickMark val="out"/>
        <c:minorTickMark val="none"/>
        <c:tickLblPos val="nextTo"/>
        <c:crossAx val="21147520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64042264781399"/>
          <c:y val="0.148362460293049"/>
          <c:w val="0.331336963115397"/>
          <c:h val="0.2112693112728"/>
        </c:manualLayout>
      </c:layout>
      <c:overlay val="0"/>
    </c:legend>
    <c:plotVisOnly val="1"/>
    <c:dispBlanksAs val="gap"/>
    <c:showDLblsOverMax val="0"/>
  </c:chart>
  <c:externalData r:id="rId2">
    <c:autoUpdate val="0"/>
  </c:externalData>
  <c:userShapes r:id="rId3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SKOV3!$B$29</c:f>
              <c:strCache>
                <c:ptCount val="1"/>
                <c:pt idx="0">
                  <c:v>Vehicle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SKOV3!$E$30:$E$31</c:f>
                <c:numCache>
                  <c:formatCode>General</c:formatCode>
                  <c:ptCount val="2"/>
                  <c:pt idx="0">
                    <c:v>0.041989152929891</c:v>
                  </c:pt>
                  <c:pt idx="1">
                    <c:v>0.0805830967400722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SKOV3!$A$30:$A$31</c:f>
              <c:strCache>
                <c:ptCount val="2"/>
                <c:pt idx="0">
                  <c:v>Caov-3</c:v>
                </c:pt>
                <c:pt idx="1">
                  <c:v>SKOV-3</c:v>
                </c:pt>
              </c:strCache>
            </c:strRef>
          </c:cat>
          <c:val>
            <c:numRef>
              <c:f>SKOV3!$B$30:$B$31</c:f>
              <c:numCache>
                <c:formatCode>General</c:formatCode>
                <c:ptCount val="2"/>
                <c:pt idx="0">
                  <c:v>0.999864592329294</c:v>
                </c:pt>
                <c:pt idx="1">
                  <c:v>1.000019771018022</c:v>
                </c:pt>
              </c:numCache>
            </c:numRef>
          </c:val>
        </c:ser>
        <c:ser>
          <c:idx val="1"/>
          <c:order val="1"/>
          <c:tx>
            <c:strRef>
              <c:f>SKOV3!$C$29</c:f>
              <c:strCache>
                <c:ptCount val="1"/>
                <c:pt idx="0">
                  <c:v>LPA</c:v>
                </c:pt>
              </c:strCache>
            </c:strRef>
          </c:tx>
          <c:spPr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SKOV3!$F$30:$F$31</c:f>
                <c:numCache>
                  <c:formatCode>General</c:formatCode>
                  <c:ptCount val="2"/>
                  <c:pt idx="0">
                    <c:v>0.0529745459998303</c:v>
                  </c:pt>
                  <c:pt idx="1">
                    <c:v>0.0408675151538471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SKOV3!$A$30:$A$31</c:f>
              <c:strCache>
                <c:ptCount val="2"/>
                <c:pt idx="0">
                  <c:v>Caov-3</c:v>
                </c:pt>
                <c:pt idx="1">
                  <c:v>SKOV-3</c:v>
                </c:pt>
              </c:strCache>
            </c:strRef>
          </c:cat>
          <c:val>
            <c:numRef>
              <c:f>SKOV3!$C$30:$C$31</c:f>
              <c:numCache>
                <c:formatCode>General</c:formatCode>
                <c:ptCount val="2"/>
                <c:pt idx="0">
                  <c:v>1.582598635874063</c:v>
                </c:pt>
                <c:pt idx="1">
                  <c:v>0.931613155781518</c:v>
                </c:pt>
              </c:numCache>
            </c:numRef>
          </c:val>
        </c:ser>
        <c:ser>
          <c:idx val="2"/>
          <c:order val="2"/>
          <c:tx>
            <c:strRef>
              <c:f>SKOV3!$D$29</c:f>
              <c:strCache>
                <c:ptCount val="1"/>
                <c:pt idx="0">
                  <c:v>LPA+BAY11-7085</c:v>
                </c:pt>
              </c:strCache>
            </c:strRef>
          </c:tx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SKOV3!$G$30:$G$31</c:f>
                <c:numCache>
                  <c:formatCode>General</c:formatCode>
                  <c:ptCount val="2"/>
                  <c:pt idx="0">
                    <c:v>0.037525838229352</c:v>
                  </c:pt>
                  <c:pt idx="1">
                    <c:v>0.0238943570565318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SKOV3!$A$30:$A$31</c:f>
              <c:strCache>
                <c:ptCount val="2"/>
                <c:pt idx="0">
                  <c:v>Caov-3</c:v>
                </c:pt>
                <c:pt idx="1">
                  <c:v>SKOV-3</c:v>
                </c:pt>
              </c:strCache>
            </c:strRef>
          </c:cat>
          <c:val>
            <c:numRef>
              <c:f>SKOV3!$D$30:$D$31</c:f>
              <c:numCache>
                <c:formatCode>General</c:formatCode>
                <c:ptCount val="2"/>
                <c:pt idx="0">
                  <c:v>1.660923592836807</c:v>
                </c:pt>
                <c:pt idx="1">
                  <c:v>0.983667885736846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14517512"/>
        <c:axId val="-2112703016"/>
      </c:barChart>
      <c:catAx>
        <c:axId val="2114517512"/>
        <c:scaling>
          <c:orientation val="minMax"/>
        </c:scaling>
        <c:delete val="0"/>
        <c:axPos val="b"/>
        <c:majorTickMark val="out"/>
        <c:minorTickMark val="none"/>
        <c:tickLblPos val="nextTo"/>
        <c:crossAx val="-2112703016"/>
        <c:crosses val="autoZero"/>
        <c:auto val="1"/>
        <c:lblAlgn val="ctr"/>
        <c:lblOffset val="100"/>
        <c:noMultiLvlLbl val="0"/>
      </c:catAx>
      <c:valAx>
        <c:axId val="-21127030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11451751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36481129513983"/>
          <c:y val="0.130851406732053"/>
          <c:w val="0.291269280995048"/>
          <c:h val="0.352331813786435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Sheet1!$U$63:$U$65</c:f>
                <c:numCache>
                  <c:formatCode>General</c:formatCode>
                  <c:ptCount val="3"/>
                  <c:pt idx="0">
                    <c:v>0.285033875380376</c:v>
                  </c:pt>
                  <c:pt idx="1">
                    <c:v>0.735797342069979</c:v>
                  </c:pt>
                  <c:pt idx="2">
                    <c:v>0.0908869879660745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Sheet1!$S$63:$S$65</c:f>
              <c:strCache>
                <c:ptCount val="3"/>
                <c:pt idx="0">
                  <c:v>Vehicle </c:v>
                </c:pt>
                <c:pt idx="1">
                  <c:v>LPA</c:v>
                </c:pt>
                <c:pt idx="2">
                  <c:v>LPA+TMI-1</c:v>
                </c:pt>
              </c:strCache>
            </c:strRef>
          </c:cat>
          <c:val>
            <c:numRef>
              <c:f>Sheet1!$T$63:$T$65</c:f>
              <c:numCache>
                <c:formatCode>General</c:formatCode>
                <c:ptCount val="3"/>
                <c:pt idx="0">
                  <c:v>0.43826640472322</c:v>
                </c:pt>
                <c:pt idx="1">
                  <c:v>5.462096838480924</c:v>
                </c:pt>
                <c:pt idx="2">
                  <c:v>0.0524736269680474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114004744"/>
        <c:axId val="2106622696"/>
      </c:barChart>
      <c:catAx>
        <c:axId val="2114004744"/>
        <c:scaling>
          <c:orientation val="minMax"/>
        </c:scaling>
        <c:delete val="0"/>
        <c:axPos val="b"/>
        <c:majorTickMark val="out"/>
        <c:minorTickMark val="none"/>
        <c:tickLblPos val="nextTo"/>
        <c:crossAx val="2106622696"/>
        <c:crosses val="autoZero"/>
        <c:auto val="1"/>
        <c:lblAlgn val="ctr"/>
        <c:lblOffset val="100"/>
        <c:noMultiLvlLbl val="0"/>
      </c:catAx>
      <c:valAx>
        <c:axId val="21066226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2114004744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</c:spPr>
          <c:invertIfNegative val="0"/>
          <c:errBars>
            <c:errBarType val="plus"/>
            <c:errValType val="cust"/>
            <c:noEndCap val="0"/>
            <c:plus>
              <c:numRef>
                <c:f>Sheet1!$S$44:$S$46</c:f>
                <c:numCache>
                  <c:formatCode>General</c:formatCode>
                  <c:ptCount val="3"/>
                  <c:pt idx="0">
                    <c:v>0.63097863009492</c:v>
                  </c:pt>
                  <c:pt idx="1">
                    <c:v>2.068618075839388</c:v>
                  </c:pt>
                  <c:pt idx="2">
                    <c:v>0.695053222377246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1.0</c:v>
                </c:pt>
              </c:numLit>
            </c:minus>
          </c:errBars>
          <c:cat>
            <c:strRef>
              <c:f>Sheet1!$Q$44:$Q$46</c:f>
              <c:strCache>
                <c:ptCount val="3"/>
                <c:pt idx="0">
                  <c:v>Vehicle</c:v>
                </c:pt>
                <c:pt idx="1">
                  <c:v>LPA</c:v>
                </c:pt>
                <c:pt idx="2">
                  <c:v>LPA+TMI-1</c:v>
                </c:pt>
              </c:strCache>
            </c:strRef>
          </c:cat>
          <c:val>
            <c:numRef>
              <c:f>Sheet1!$R$44:$R$46</c:f>
              <c:numCache>
                <c:formatCode>General</c:formatCode>
                <c:ptCount val="3"/>
                <c:pt idx="0">
                  <c:v>1.58210791911355</c:v>
                </c:pt>
                <c:pt idx="1">
                  <c:v>7.94134108458479</c:v>
                </c:pt>
                <c:pt idx="2">
                  <c:v>3.165705465845912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"/>
        <c:axId val="2110196456"/>
        <c:axId val="-2147028488"/>
      </c:barChart>
      <c:catAx>
        <c:axId val="2110196456"/>
        <c:scaling>
          <c:orientation val="minMax"/>
        </c:scaling>
        <c:delete val="0"/>
        <c:axPos val="b"/>
        <c:majorTickMark val="out"/>
        <c:minorTickMark val="none"/>
        <c:tickLblPos val="nextTo"/>
        <c:crossAx val="-2147028488"/>
        <c:crosses val="autoZero"/>
        <c:auto val="1"/>
        <c:lblAlgn val="ctr"/>
        <c:lblOffset val="100"/>
        <c:noMultiLvlLbl val="0"/>
      </c:catAx>
      <c:valAx>
        <c:axId val="-2147028488"/>
        <c:scaling>
          <c:orientation val="minMax"/>
          <c:max val="10.0"/>
        </c:scaling>
        <c:delete val="0"/>
        <c:axPos val="l"/>
        <c:numFmt formatCode="General" sourceLinked="1"/>
        <c:majorTickMark val="out"/>
        <c:minorTickMark val="none"/>
        <c:tickLblPos val="nextTo"/>
        <c:crossAx val="211019645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0.76342</cdr:x>
      <cdr:y>0.35</cdr:y>
    </cdr:from>
    <cdr:to>
      <cdr:x>0.87574</cdr:x>
      <cdr:y>0.35</cdr:y>
    </cdr:to>
    <cdr:cxnSp macro="">
      <cdr:nvCxnSpPr>
        <cdr:cNvPr id="2" name="Straight Connector 1">
          <a:extLst xmlns:a="http://schemas.openxmlformats.org/drawingml/2006/main">
            <a:ext uri="{FF2B5EF4-FFF2-40B4-BE49-F238E27FC236}">
              <a16:creationId xmlns:a16="http://schemas.microsoft.com/office/drawing/2014/main" xmlns="" id="{FCD10451-B94B-4A9C-86B0-A50B8B4434CA}"/>
            </a:ext>
          </a:extLst>
        </cdr:cNvPr>
        <cdr:cNvCxnSpPr/>
      </cdr:nvCxnSpPr>
      <cdr:spPr>
        <a:xfrm xmlns:a="http://schemas.openxmlformats.org/drawingml/2006/main">
          <a:off x="2028613" y="651933"/>
          <a:ext cx="298450" cy="0"/>
        </a:xfrm>
        <a:prstGeom xmlns:a="http://schemas.openxmlformats.org/drawingml/2006/main" prst="line">
          <a:avLst/>
        </a:prstGeom>
        <a:ln xmlns:a="http://schemas.openxmlformats.org/drawingml/2006/main" w="6350" cmpd="sng">
          <a:solidFill>
            <a:schemeClr val="tx1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0.56448</cdr:x>
      <cdr:y>0.76954</cdr:y>
    </cdr:from>
    <cdr:to>
      <cdr:x>0.66117</cdr:x>
      <cdr:y>0.88458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801747" y="1428585"/>
          <a:ext cx="308623" cy="21356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900" dirty="0"/>
            <a:t>**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0.69037</cdr:x>
      <cdr:y>0.18119</cdr:y>
    </cdr:from>
    <cdr:to>
      <cdr:x>0.87565</cdr:x>
      <cdr:y>0.29479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16425" y="368174"/>
          <a:ext cx="299623" cy="23083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900" dirty="0"/>
            <a:t>**</a:t>
          </a: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0.69967</cdr:x>
      <cdr:y>0.18203</cdr:y>
    </cdr:from>
    <cdr:to>
      <cdr:x>0.88327</cdr:x>
      <cdr:y>0.29423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141825" y="374514"/>
          <a:ext cx="299623" cy="230833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900" dirty="0"/>
            <a:t>**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50D116-5DA8-0B43-9CD0-B7654475F313}" type="datetimeFigureOut">
              <a:rPr lang="en-US" smtClean="0"/>
              <a:t>8/6/20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EEC7D6-8BBA-CA4B-9B10-56DFD3C457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6983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C7D6-8BBA-CA4B-9B10-56DFD3C4570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9795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C7D6-8BBA-CA4B-9B10-56DFD3C4570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591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C7D6-8BBA-CA4B-9B10-56DFD3C4570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79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C7D6-8BBA-CA4B-9B10-56DFD3C4570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9785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EEC7D6-8BBA-CA4B-9B10-56DFD3C4570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978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52D-0506-2B48-8EDD-E2EF552C1025}" type="datetimeFigureOut">
              <a:rPr lang="en-US" smtClean="0"/>
              <a:t>8/6/20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DB112-76BC-BC47-BC2B-07AE117B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471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52D-0506-2B48-8EDD-E2EF552C1025}" type="datetimeFigureOut">
              <a:rPr lang="en-US" smtClean="0"/>
              <a:t>8/6/20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DB112-76BC-BC47-BC2B-07AE117B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888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52D-0506-2B48-8EDD-E2EF552C1025}" type="datetimeFigureOut">
              <a:rPr lang="en-US" smtClean="0"/>
              <a:t>8/6/20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DB112-76BC-BC47-BC2B-07AE117B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3446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52D-0506-2B48-8EDD-E2EF552C1025}" type="datetimeFigureOut">
              <a:rPr lang="en-US" smtClean="0"/>
              <a:t>8/6/20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DB112-76BC-BC47-BC2B-07AE117B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457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52D-0506-2B48-8EDD-E2EF552C1025}" type="datetimeFigureOut">
              <a:rPr lang="en-US" smtClean="0"/>
              <a:t>8/6/20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DB112-76BC-BC47-BC2B-07AE117B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0417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52D-0506-2B48-8EDD-E2EF552C1025}" type="datetimeFigureOut">
              <a:rPr lang="en-US" smtClean="0"/>
              <a:t>8/6/20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DB112-76BC-BC47-BC2B-07AE117B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459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52D-0506-2B48-8EDD-E2EF552C1025}" type="datetimeFigureOut">
              <a:rPr lang="en-US" smtClean="0"/>
              <a:t>8/6/20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DB112-76BC-BC47-BC2B-07AE117B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713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52D-0506-2B48-8EDD-E2EF552C1025}" type="datetimeFigureOut">
              <a:rPr lang="en-US" smtClean="0"/>
              <a:t>8/6/20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DB112-76BC-BC47-BC2B-07AE117B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905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52D-0506-2B48-8EDD-E2EF552C1025}" type="datetimeFigureOut">
              <a:rPr lang="en-US" smtClean="0"/>
              <a:t>8/6/20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DB112-76BC-BC47-BC2B-07AE117B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7510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52D-0506-2B48-8EDD-E2EF552C1025}" type="datetimeFigureOut">
              <a:rPr lang="en-US" smtClean="0"/>
              <a:t>8/6/20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DB112-76BC-BC47-BC2B-07AE117B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250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24852D-0506-2B48-8EDD-E2EF552C1025}" type="datetimeFigureOut">
              <a:rPr lang="en-US" smtClean="0"/>
              <a:t>8/6/20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DDB112-76BC-BC47-BC2B-07AE117B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1308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24852D-0506-2B48-8EDD-E2EF552C1025}" type="datetimeFigureOut">
              <a:rPr lang="en-US" smtClean="0"/>
              <a:t>8/6/20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DDB112-76BC-BC47-BC2B-07AE117B34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357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4" Type="http://schemas.openxmlformats.org/officeDocument/2006/relationships/chart" Target="../charts/chart28.xml"/><Relationship Id="rId5" Type="http://schemas.openxmlformats.org/officeDocument/2006/relationships/chart" Target="../charts/chart29.xml"/><Relationship Id="rId6" Type="http://schemas.openxmlformats.org/officeDocument/2006/relationships/chart" Target="../charts/chart30.xml"/><Relationship Id="rId7" Type="http://schemas.openxmlformats.org/officeDocument/2006/relationships/chart" Target="../charts/chart31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6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5.jpg"/><Relationship Id="rId12" Type="http://schemas.openxmlformats.org/officeDocument/2006/relationships/image" Target="../media/image6.jpg"/><Relationship Id="rId13" Type="http://schemas.openxmlformats.org/officeDocument/2006/relationships/chart" Target="../charts/chart4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3.xml"/><Relationship Id="rId4" Type="http://schemas.openxmlformats.org/officeDocument/2006/relationships/image" Target="../media/image1.jpeg"/><Relationship Id="rId5" Type="http://schemas.microsoft.com/office/2007/relationships/hdphoto" Target="../media/hdphoto1.wdp"/><Relationship Id="rId6" Type="http://schemas.openxmlformats.org/officeDocument/2006/relationships/image" Target="../media/image2.jpeg"/><Relationship Id="rId7" Type="http://schemas.microsoft.com/office/2007/relationships/hdphoto" Target="../media/hdphoto2.wdp"/><Relationship Id="rId8" Type="http://schemas.openxmlformats.org/officeDocument/2006/relationships/image" Target="../media/image3.jpeg"/><Relationship Id="rId9" Type="http://schemas.microsoft.com/office/2007/relationships/hdphoto" Target="../media/hdphoto3.wdp"/><Relationship Id="rId10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Relationship Id="rId3" Type="http://schemas.openxmlformats.org/officeDocument/2006/relationships/chart" Target="../charts/char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4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4" Type="http://schemas.openxmlformats.org/officeDocument/2006/relationships/chart" Target="../charts/chart10.xml"/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4" Type="http://schemas.openxmlformats.org/officeDocument/2006/relationships/chart" Target="../charts/chart12.xml"/><Relationship Id="rId5" Type="http://schemas.openxmlformats.org/officeDocument/2006/relationships/chart" Target="../charts/chart13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4" Type="http://schemas.openxmlformats.org/officeDocument/2006/relationships/chart" Target="../charts/chart15.xml"/><Relationship Id="rId5" Type="http://schemas.openxmlformats.org/officeDocument/2006/relationships/chart" Target="../charts/chart16.xml"/><Relationship Id="rId6" Type="http://schemas.openxmlformats.org/officeDocument/2006/relationships/chart" Target="../charts/chart17.xml"/><Relationship Id="rId7" Type="http://schemas.openxmlformats.org/officeDocument/2006/relationships/chart" Target="../charts/chart18.xml"/><Relationship Id="rId8" Type="http://schemas.openxmlformats.org/officeDocument/2006/relationships/chart" Target="../charts/chart19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4" Type="http://schemas.openxmlformats.org/officeDocument/2006/relationships/chart" Target="../charts/chart21.xml"/><Relationship Id="rId5" Type="http://schemas.openxmlformats.org/officeDocument/2006/relationships/chart" Target="../charts/chart22.xml"/><Relationship Id="rId6" Type="http://schemas.openxmlformats.org/officeDocument/2006/relationships/chart" Target="../charts/chart23.xml"/><Relationship Id="rId7" Type="http://schemas.openxmlformats.org/officeDocument/2006/relationships/chart" Target="../charts/chart24.xml"/><Relationship Id="rId8" Type="http://schemas.openxmlformats.org/officeDocument/2006/relationships/chart" Target="../charts/chart25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9680" y="4087284"/>
            <a:ext cx="758412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Supplementary Figure </a:t>
            </a:r>
            <a:r>
              <a:rPr lang="en-US" sz="1200" b="1" dirty="0"/>
              <a:t>S1. </a:t>
            </a:r>
            <a:r>
              <a:rPr lang="en-US" sz="1200" b="1" i="1" dirty="0" smtClean="0"/>
              <a:t>A</a:t>
            </a:r>
            <a:r>
              <a:rPr lang="en-US" sz="1200" b="1" dirty="0" smtClean="0"/>
              <a:t>. LPA induces </a:t>
            </a:r>
            <a:r>
              <a:rPr lang="en-US" sz="1200" b="1" dirty="0"/>
              <a:t>expression of TNF-</a:t>
            </a:r>
            <a:r>
              <a:rPr lang="en-US" sz="1200" b="1" dirty="0">
                <a:latin typeface="Symbol" charset="2"/>
                <a:cs typeface="Symbol" charset="2"/>
              </a:rPr>
              <a:t>a</a:t>
            </a:r>
            <a:r>
              <a:rPr lang="en-US" sz="1200" b="1" dirty="0"/>
              <a:t> mRNA in ovarian cancer cells. </a:t>
            </a:r>
            <a:r>
              <a:rPr lang="en-US" sz="1200" dirty="0"/>
              <a:t>Caov-3 and SKOV-3</a:t>
            </a:r>
          </a:p>
          <a:p>
            <a:r>
              <a:rPr lang="en-US" sz="1200" dirty="0"/>
              <a:t>Cells were serum starved and stimulated with LPA (10 </a:t>
            </a:r>
            <a:r>
              <a:rPr lang="en-US" sz="1200" dirty="0" err="1">
                <a:latin typeface="Symbol" charset="2"/>
                <a:cs typeface="Symbol" charset="2"/>
              </a:rPr>
              <a:t>m</a:t>
            </a:r>
            <a:r>
              <a:rPr lang="en-US" sz="1200" dirty="0" err="1"/>
              <a:t>M</a:t>
            </a:r>
            <a:r>
              <a:rPr lang="en-US" sz="1200" dirty="0"/>
              <a:t>) for the indicated durations (hours). Abundances </a:t>
            </a:r>
          </a:p>
          <a:p>
            <a:r>
              <a:rPr lang="en-US" sz="1200" dirty="0"/>
              <a:t>o</a:t>
            </a:r>
            <a:r>
              <a:rPr lang="en-US" sz="1200" dirty="0" smtClean="0"/>
              <a:t>f </a:t>
            </a:r>
            <a:r>
              <a:rPr lang="en-US" sz="1200" dirty="0"/>
              <a:t>TNF-</a:t>
            </a:r>
            <a:r>
              <a:rPr lang="en-US" sz="1200" dirty="0">
                <a:latin typeface="Symbol" charset="2"/>
                <a:cs typeface="Symbol" charset="2"/>
              </a:rPr>
              <a:t>a</a:t>
            </a:r>
            <a:r>
              <a:rPr lang="en-US" sz="1200" dirty="0"/>
              <a:t> mRNA were quantified with RT-</a:t>
            </a:r>
            <a:r>
              <a:rPr lang="en-US" sz="1200" dirty="0" err="1"/>
              <a:t>qPCR</a:t>
            </a:r>
            <a:r>
              <a:rPr lang="en-US" sz="1200" dirty="0"/>
              <a:t> and results presented as described in Fig. </a:t>
            </a:r>
            <a:r>
              <a:rPr lang="en-US" sz="1200" dirty="0" smtClean="0"/>
              <a:t>1A. </a:t>
            </a:r>
            <a:r>
              <a:rPr lang="en-US" sz="1200" b="1" i="1" dirty="0" smtClean="0"/>
              <a:t>B</a:t>
            </a:r>
            <a:r>
              <a:rPr lang="en-US" sz="1200" i="1" dirty="0" smtClean="0"/>
              <a:t>. </a:t>
            </a:r>
            <a:r>
              <a:rPr lang="en-US" sz="1200" b="1" dirty="0"/>
              <a:t>LPA induces TNF-</a:t>
            </a:r>
            <a:r>
              <a:rPr lang="en-US" sz="1200" b="1" dirty="0">
                <a:latin typeface="Symbol" charset="2"/>
                <a:cs typeface="Symbol" charset="2"/>
              </a:rPr>
              <a:t>a</a:t>
            </a:r>
            <a:r>
              <a:rPr lang="en-US" sz="1200" b="1" dirty="0"/>
              <a:t> </a:t>
            </a:r>
            <a:endParaRPr lang="en-US" sz="1200" b="1" dirty="0" smtClean="0"/>
          </a:p>
          <a:p>
            <a:r>
              <a:rPr lang="en-US" sz="1200" b="1" dirty="0" smtClean="0"/>
              <a:t>secretion </a:t>
            </a:r>
            <a:r>
              <a:rPr lang="en-US" sz="1200" b="1" dirty="0"/>
              <a:t>in a dose-dependent manner. </a:t>
            </a:r>
            <a:r>
              <a:rPr lang="en-US" sz="1200" dirty="0"/>
              <a:t>SKOV-3 cells were treated </a:t>
            </a:r>
            <a:r>
              <a:rPr lang="en-US" sz="1200" dirty="0" smtClean="0"/>
              <a:t>with </a:t>
            </a:r>
            <a:r>
              <a:rPr lang="en-US" sz="1200" dirty="0"/>
              <a:t>increasing concentrations of LPA for 24 hours. </a:t>
            </a:r>
            <a:endParaRPr lang="en-US" sz="1200" dirty="0" smtClean="0"/>
          </a:p>
          <a:p>
            <a:r>
              <a:rPr lang="en-US" sz="1200" dirty="0" smtClean="0"/>
              <a:t>TNF</a:t>
            </a:r>
            <a:r>
              <a:rPr lang="en-US" sz="1200" dirty="0"/>
              <a:t>-</a:t>
            </a:r>
            <a:r>
              <a:rPr lang="en-US" sz="1200" dirty="0">
                <a:latin typeface="Symbol" charset="2"/>
                <a:cs typeface="Symbol" charset="2"/>
              </a:rPr>
              <a:t>a</a:t>
            </a:r>
            <a:r>
              <a:rPr lang="en-US" sz="1200" dirty="0"/>
              <a:t> protein levels in culture supernatants were determined </a:t>
            </a:r>
            <a:r>
              <a:rPr lang="en-US" sz="1200" dirty="0" smtClean="0"/>
              <a:t>by </a:t>
            </a:r>
            <a:r>
              <a:rPr lang="en-US" sz="1200" dirty="0"/>
              <a:t>ELISA and results presented as </a:t>
            </a:r>
            <a:r>
              <a:rPr lang="en-US" sz="1200" dirty="0" smtClean="0"/>
              <a:t>in </a:t>
            </a:r>
            <a:r>
              <a:rPr lang="en-US" sz="1200" dirty="0"/>
              <a:t>Fig. 1A.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905357" y="1898650"/>
            <a:ext cx="3368193" cy="1823710"/>
            <a:chOff x="1349857" y="4210050"/>
            <a:chExt cx="3368193" cy="1823710"/>
          </a:xfrm>
        </p:grpSpPr>
        <p:graphicFrame>
          <p:nvGraphicFramePr>
            <p:cNvPr id="5" name="Chart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512790366"/>
                </p:ext>
              </p:extLst>
            </p:nvPr>
          </p:nvGraphicFramePr>
          <p:xfrm>
            <a:off x="1699683" y="4210050"/>
            <a:ext cx="3018367" cy="173355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6" name="TextBox 5"/>
            <p:cNvSpPr txBox="1"/>
            <p:nvPr/>
          </p:nvSpPr>
          <p:spPr>
            <a:xfrm rot="16200000">
              <a:off x="1053942" y="4863593"/>
              <a:ext cx="1022717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/>
                <a:t>TNF-</a:t>
              </a:r>
              <a:r>
                <a:rPr lang="en-US" sz="1100" b="1" dirty="0" smtClean="0">
                  <a:latin typeface="Symbol" charset="2"/>
                  <a:cs typeface="Symbol" charset="2"/>
                </a:rPr>
                <a:t>a </a:t>
              </a:r>
              <a:r>
                <a:rPr lang="en-US" sz="1100" b="1" dirty="0">
                  <a:cs typeface="Symbol" charset="2"/>
                </a:rPr>
                <a:t>mRNA</a:t>
              </a:r>
              <a:r>
                <a:rPr lang="en-US" sz="1100" b="1" dirty="0">
                  <a:latin typeface="Symbol" charset="2"/>
                  <a:cs typeface="Symbol" charset="2"/>
                </a:rPr>
                <a:t> </a:t>
              </a:r>
              <a:r>
                <a:rPr lang="en-US" sz="1100" b="1" dirty="0"/>
                <a:t> </a:t>
              </a:r>
            </a:p>
            <a:p>
              <a:pPr algn="ctr"/>
              <a:r>
                <a:rPr lang="en-US" sz="1100" b="1" dirty="0"/>
                <a:t>(fold increase)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854200" y="5772150"/>
              <a:ext cx="280670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 smtClean="0"/>
                <a:t>LPA   0      1     2      4  </a:t>
              </a:r>
              <a:r>
                <a:rPr lang="en-US" sz="1100" dirty="0" err="1" smtClean="0"/>
                <a:t>hr</a:t>
              </a:r>
              <a:r>
                <a:rPr lang="en-US" sz="1100" dirty="0" smtClean="0"/>
                <a:t>          0    1      2     4   </a:t>
              </a:r>
              <a:r>
                <a:rPr lang="en-US" sz="1100" dirty="0" err="1" smtClean="0"/>
                <a:t>hr</a:t>
              </a:r>
              <a:endParaRPr lang="en-US" sz="11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067976" y="4286248"/>
              <a:ext cx="58623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Caov-3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223676" y="4286248"/>
              <a:ext cx="61088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SKOV-3</a:t>
              </a:r>
            </a:p>
          </p:txBody>
        </p:sp>
      </p:grpSp>
      <p:sp>
        <p:nvSpPr>
          <p:cNvPr id="2" name="Rectangle 1"/>
          <p:cNvSpPr/>
          <p:nvPr/>
        </p:nvSpPr>
        <p:spPr>
          <a:xfrm>
            <a:off x="760459" y="755134"/>
            <a:ext cx="21107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Supplementary </a:t>
            </a:r>
            <a:r>
              <a:rPr lang="en-US" sz="1600" b="1" dirty="0"/>
              <a:t>Figure</a:t>
            </a:r>
            <a:r>
              <a:rPr lang="en-US" sz="1400" b="1" dirty="0"/>
              <a:t> S1</a:t>
            </a:r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5621870" y="3644907"/>
            <a:ext cx="71779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LPA (</a:t>
            </a:r>
            <a:r>
              <a:rPr lang="en-US" sz="1100" dirty="0" err="1" smtClean="0">
                <a:latin typeface="Symbol" charset="2"/>
                <a:cs typeface="Symbol" charset="2"/>
              </a:rPr>
              <a:t>m</a:t>
            </a:r>
            <a:r>
              <a:rPr lang="en-US" sz="1100" dirty="0" err="1" smtClean="0"/>
              <a:t>M</a:t>
            </a:r>
            <a:r>
              <a:rPr lang="en-US" sz="1100" dirty="0" smtClean="0"/>
              <a:t>)</a:t>
            </a:r>
            <a:endParaRPr lang="en-US" sz="1100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4086031" y="2480386"/>
            <a:ext cx="8002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TNF-</a:t>
            </a:r>
            <a:r>
              <a:rPr lang="en-US" sz="1100" dirty="0" smtClean="0">
                <a:cs typeface="Symbol" charset="2"/>
              </a:rPr>
              <a:t>a</a:t>
            </a:r>
            <a:r>
              <a:rPr lang="en-US" sz="1100" dirty="0" smtClean="0"/>
              <a:t> </a:t>
            </a:r>
            <a:r>
              <a:rPr lang="en-US" sz="1100" dirty="0"/>
              <a:t>(</a:t>
            </a:r>
            <a:r>
              <a:rPr lang="en-US" sz="1100" dirty="0" err="1"/>
              <a:t>pg</a:t>
            </a:r>
            <a:r>
              <a:rPr lang="en-US" sz="1100" dirty="0"/>
              <a:t>)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73188" y="1696326"/>
            <a:ext cx="6108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/>
              <a:t>SKOV-3</a:t>
            </a:r>
          </a:p>
        </p:txBody>
      </p: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94393742"/>
              </p:ext>
            </p:extLst>
          </p:nvPr>
        </p:nvGraphicFramePr>
        <p:xfrm>
          <a:off x="4498473" y="1670050"/>
          <a:ext cx="2854827" cy="21239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990600" y="1346200"/>
            <a:ext cx="3257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A</a:t>
            </a:r>
            <a:endParaRPr lang="en-US" sz="16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324350" y="1346200"/>
            <a:ext cx="2996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40398850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9674072"/>
              </p:ext>
            </p:extLst>
          </p:nvPr>
        </p:nvGraphicFramePr>
        <p:xfrm>
          <a:off x="1936752" y="3642796"/>
          <a:ext cx="1703918" cy="20383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 rot="16200000">
            <a:off x="1513740" y="4310890"/>
            <a:ext cx="7970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CXCL1 (</a:t>
            </a:r>
            <a:r>
              <a:rPr lang="en-US" sz="1100" dirty="0" err="1" smtClean="0"/>
              <a:t>pg</a:t>
            </a:r>
            <a:r>
              <a:rPr lang="en-US" sz="1100" dirty="0" smtClean="0"/>
              <a:t>)</a:t>
            </a:r>
            <a:endParaRPr lang="en-US" sz="1100" dirty="0"/>
          </a:p>
        </p:txBody>
      </p:sp>
      <p:sp>
        <p:nvSpPr>
          <p:cNvPr id="6" name="TextBox 5"/>
          <p:cNvSpPr txBox="1"/>
          <p:nvPr/>
        </p:nvSpPr>
        <p:spPr>
          <a:xfrm>
            <a:off x="2336803" y="3600462"/>
            <a:ext cx="6227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Caov-3</a:t>
            </a:r>
            <a:endParaRPr lang="en-US" sz="1200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93191947"/>
              </p:ext>
            </p:extLst>
          </p:nvPr>
        </p:nvGraphicFramePr>
        <p:xfrm>
          <a:off x="5526619" y="3642796"/>
          <a:ext cx="1714500" cy="20192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5943601" y="3600462"/>
            <a:ext cx="7661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OVCAR-3</a:t>
            </a:r>
            <a:endParaRPr lang="en-US" sz="1200" dirty="0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41344938"/>
              </p:ext>
            </p:extLst>
          </p:nvPr>
        </p:nvGraphicFramePr>
        <p:xfrm>
          <a:off x="3735919" y="3650314"/>
          <a:ext cx="1657350" cy="20181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4089403" y="3600462"/>
            <a:ext cx="6496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SKOV-3</a:t>
            </a:r>
            <a:endParaRPr lang="en-US" sz="1200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8697507"/>
              </p:ext>
            </p:extLst>
          </p:nvPr>
        </p:nvGraphicFramePr>
        <p:xfrm>
          <a:off x="2065869" y="1528246"/>
          <a:ext cx="1587500" cy="2012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2" name="TextBox 11"/>
          <p:cNvSpPr txBox="1"/>
          <p:nvPr/>
        </p:nvSpPr>
        <p:spPr>
          <a:xfrm rot="16200000">
            <a:off x="1466724" y="2137102"/>
            <a:ext cx="10054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/>
              <a:t>CXCL1 mRNA </a:t>
            </a:r>
          </a:p>
          <a:p>
            <a:pPr algn="ctr"/>
            <a:r>
              <a:rPr lang="en-US" sz="1100" dirty="0" smtClean="0"/>
              <a:t>(fold increase)</a:t>
            </a:r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3164510" y="1819494"/>
            <a:ext cx="2996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**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151810" y="4886544"/>
            <a:ext cx="2996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**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752260" y="4499194"/>
            <a:ext cx="2996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**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23460" y="3819744"/>
            <a:ext cx="24214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*</a:t>
            </a:r>
            <a:endParaRPr lang="en-US" sz="900" dirty="0"/>
          </a:p>
        </p:txBody>
      </p:sp>
      <p:graphicFrame>
        <p:nvGraphicFramePr>
          <p:cNvPr id="17" name="Chart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67888797"/>
              </p:ext>
            </p:extLst>
          </p:nvPr>
        </p:nvGraphicFramePr>
        <p:xfrm>
          <a:off x="3856569" y="1528246"/>
          <a:ext cx="1530350" cy="200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343153" y="1517662"/>
            <a:ext cx="6227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Caov-3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4095753" y="1517662"/>
            <a:ext cx="6496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SKOV-3</a:t>
            </a:r>
            <a:endParaRPr lang="en-US" sz="1200" dirty="0"/>
          </a:p>
        </p:txBody>
      </p:sp>
      <p:graphicFrame>
        <p:nvGraphicFramePr>
          <p:cNvPr id="20" name="Chart 1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9056950"/>
              </p:ext>
            </p:extLst>
          </p:nvPr>
        </p:nvGraphicFramePr>
        <p:xfrm>
          <a:off x="5640919" y="1534596"/>
          <a:ext cx="1555750" cy="19939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6707810" y="2162394"/>
            <a:ext cx="2996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**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988051" y="1517662"/>
            <a:ext cx="7661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OVCAR-3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1388516" y="842445"/>
            <a:ext cx="24654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Supplementary Figure S8 C</a:t>
            </a:r>
            <a:endParaRPr lang="en-US" sz="1600" b="1" dirty="0"/>
          </a:p>
        </p:txBody>
      </p:sp>
      <p:sp>
        <p:nvSpPr>
          <p:cNvPr id="24" name="TextBox 23"/>
          <p:cNvSpPr txBox="1"/>
          <p:nvPr/>
        </p:nvSpPr>
        <p:spPr>
          <a:xfrm rot="16200000">
            <a:off x="3304440" y="4310890"/>
            <a:ext cx="7970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CXCL1 (</a:t>
            </a:r>
            <a:r>
              <a:rPr lang="en-US" sz="1100" dirty="0" err="1" smtClean="0"/>
              <a:t>pg</a:t>
            </a:r>
            <a:r>
              <a:rPr lang="en-US" sz="1100" dirty="0" smtClean="0"/>
              <a:t>)</a:t>
            </a:r>
            <a:endParaRPr lang="en-US" sz="1100" dirty="0"/>
          </a:p>
        </p:txBody>
      </p:sp>
      <p:sp>
        <p:nvSpPr>
          <p:cNvPr id="25" name="TextBox 24"/>
          <p:cNvSpPr txBox="1"/>
          <p:nvPr/>
        </p:nvSpPr>
        <p:spPr>
          <a:xfrm rot="16200000">
            <a:off x="3238375" y="2137102"/>
            <a:ext cx="10054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/>
              <a:t>CXCL1 mRNA </a:t>
            </a:r>
          </a:p>
          <a:p>
            <a:pPr algn="ctr"/>
            <a:r>
              <a:rPr lang="en-US" sz="1100" dirty="0" smtClean="0"/>
              <a:t>(fold increase)</a:t>
            </a:r>
            <a:endParaRPr lang="en-US" sz="1100" dirty="0"/>
          </a:p>
        </p:txBody>
      </p:sp>
      <p:sp>
        <p:nvSpPr>
          <p:cNvPr id="26" name="TextBox 25"/>
          <p:cNvSpPr txBox="1"/>
          <p:nvPr/>
        </p:nvSpPr>
        <p:spPr>
          <a:xfrm rot="16200000">
            <a:off x="5145940" y="4310890"/>
            <a:ext cx="79706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CXCL1 (</a:t>
            </a:r>
            <a:r>
              <a:rPr lang="en-US" sz="1100" dirty="0" err="1" smtClean="0"/>
              <a:t>pg</a:t>
            </a:r>
            <a:r>
              <a:rPr lang="en-US" sz="1100" dirty="0" smtClean="0"/>
              <a:t>)</a:t>
            </a:r>
            <a:endParaRPr lang="en-US" sz="1100" dirty="0"/>
          </a:p>
        </p:txBody>
      </p:sp>
      <p:sp>
        <p:nvSpPr>
          <p:cNvPr id="27" name="TextBox 26"/>
          <p:cNvSpPr txBox="1"/>
          <p:nvPr/>
        </p:nvSpPr>
        <p:spPr>
          <a:xfrm rot="16200000">
            <a:off x="5086225" y="2137102"/>
            <a:ext cx="10054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 smtClean="0"/>
              <a:t>CXCL1 mRNA </a:t>
            </a:r>
          </a:p>
          <a:p>
            <a:pPr algn="ctr"/>
            <a:r>
              <a:rPr lang="en-US" sz="1100" dirty="0" smtClean="0"/>
              <a:t>(fold increase)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189811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42401" y="5376330"/>
            <a:ext cx="768672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Supplementary Figure S2. </a:t>
            </a:r>
            <a:r>
              <a:rPr lang="en-US" sz="1200" b="1" dirty="0"/>
              <a:t>LPA </a:t>
            </a:r>
            <a:r>
              <a:rPr lang="en-US" sz="1200" b="1" dirty="0" smtClean="0"/>
              <a:t>induces </a:t>
            </a:r>
            <a:r>
              <a:rPr lang="en-US" sz="1200" b="1" dirty="0"/>
              <a:t>expression of IL-1</a:t>
            </a:r>
            <a:r>
              <a:rPr lang="en-US" sz="1200" b="1" dirty="0">
                <a:latin typeface="Symbol" charset="2"/>
                <a:cs typeface="Symbol" charset="2"/>
              </a:rPr>
              <a:t>b</a:t>
            </a:r>
            <a:r>
              <a:rPr lang="en-US" sz="1200" b="1" dirty="0"/>
              <a:t> mRNA but not IL-1</a:t>
            </a:r>
            <a:r>
              <a:rPr lang="en-US" sz="1200" b="1" dirty="0">
                <a:latin typeface="Symbol" charset="2"/>
                <a:cs typeface="Symbol" charset="2"/>
              </a:rPr>
              <a:t>b </a:t>
            </a:r>
            <a:r>
              <a:rPr lang="en-US" sz="1200" b="1" dirty="0"/>
              <a:t>protein in ovarian cancer cells. </a:t>
            </a:r>
          </a:p>
          <a:p>
            <a:r>
              <a:rPr lang="en-US" sz="1200" dirty="0"/>
              <a:t>The effects of LPA on IL-1</a:t>
            </a:r>
            <a:r>
              <a:rPr lang="en-US" sz="1200" dirty="0">
                <a:latin typeface="Symbol" charset="2"/>
                <a:cs typeface="Symbol" charset="2"/>
              </a:rPr>
              <a:t>b</a:t>
            </a:r>
            <a:r>
              <a:rPr lang="en-US" sz="1200" dirty="0"/>
              <a:t> mRNA expression (</a:t>
            </a:r>
            <a:r>
              <a:rPr lang="en-US" sz="1200" i="1" dirty="0"/>
              <a:t>A</a:t>
            </a:r>
            <a:r>
              <a:rPr lang="en-US" sz="1200" dirty="0"/>
              <a:t>) and protein release into culture supernatants (</a:t>
            </a:r>
            <a:r>
              <a:rPr lang="en-US" sz="1200" i="1" dirty="0"/>
              <a:t>B</a:t>
            </a:r>
            <a:r>
              <a:rPr lang="en-US" sz="1200" dirty="0"/>
              <a:t>) were determined </a:t>
            </a:r>
          </a:p>
          <a:p>
            <a:r>
              <a:rPr lang="en-US" sz="1200" dirty="0"/>
              <a:t>by RT-</a:t>
            </a:r>
            <a:r>
              <a:rPr lang="en-US" sz="1200" dirty="0" err="1"/>
              <a:t>qPCR</a:t>
            </a:r>
            <a:r>
              <a:rPr lang="en-US" sz="1200" dirty="0"/>
              <a:t> and ELISA, respectively. LPA concentration, treatment </a:t>
            </a:r>
            <a:r>
              <a:rPr lang="en-US" sz="1200" dirty="0" smtClean="0"/>
              <a:t>and </a:t>
            </a:r>
            <a:r>
              <a:rPr lang="en-US" sz="1200" dirty="0"/>
              <a:t>data presentations were the same</a:t>
            </a:r>
          </a:p>
          <a:p>
            <a:r>
              <a:rPr lang="en-US" sz="1200" dirty="0"/>
              <a:t>as in Fig. 1. Note, the large variations of IL-1</a:t>
            </a:r>
            <a:r>
              <a:rPr lang="en-US" sz="1200" dirty="0">
                <a:latin typeface="Symbol" charset="2"/>
                <a:cs typeface="Symbol" charset="2"/>
              </a:rPr>
              <a:t>b</a:t>
            </a:r>
            <a:r>
              <a:rPr lang="en-US" sz="1200" dirty="0"/>
              <a:t> ELISA results were related to low levels of IL-1</a:t>
            </a:r>
            <a:r>
              <a:rPr lang="en-US" sz="1200" dirty="0">
                <a:latin typeface="Symbol" charset="2"/>
                <a:cs typeface="Symbol" charset="2"/>
              </a:rPr>
              <a:t>b</a:t>
            </a:r>
            <a:r>
              <a:rPr lang="en-US" sz="1200" dirty="0"/>
              <a:t> </a:t>
            </a:r>
            <a:r>
              <a:rPr lang="en-US" sz="1200" dirty="0" smtClean="0"/>
              <a:t>contents in </a:t>
            </a:r>
            <a:r>
              <a:rPr lang="en-US" sz="1200" dirty="0"/>
              <a:t>culture </a:t>
            </a:r>
          </a:p>
          <a:p>
            <a:r>
              <a:rPr lang="en-US" sz="1200" dirty="0"/>
              <a:t>supernatants.  </a:t>
            </a:r>
            <a:r>
              <a:rPr lang="en-US" sz="1200" i="1" dirty="0"/>
              <a:t>C</a:t>
            </a:r>
            <a:r>
              <a:rPr lang="en-US" sz="1200" dirty="0"/>
              <a:t>. The effect of LPA treatment on the cleavage of Procaspase-1 to  C</a:t>
            </a:r>
            <a:r>
              <a:rPr lang="en-US" sz="1200" dirty="0" smtClean="0"/>
              <a:t>aspase</a:t>
            </a:r>
            <a:r>
              <a:rPr lang="en-US" sz="1200" dirty="0"/>
              <a:t>-</a:t>
            </a:r>
            <a:r>
              <a:rPr lang="en-US" sz="1200" dirty="0" smtClean="0"/>
              <a:t>1 </a:t>
            </a:r>
            <a:r>
              <a:rPr lang="en-US" sz="1200" dirty="0"/>
              <a:t>(p10) was </a:t>
            </a:r>
          </a:p>
          <a:p>
            <a:r>
              <a:rPr lang="en-US" sz="1200" dirty="0"/>
              <a:t>assessed by </a:t>
            </a:r>
            <a:r>
              <a:rPr lang="en-US" sz="1200" dirty="0" err="1"/>
              <a:t>immunoblotting</a:t>
            </a:r>
            <a:r>
              <a:rPr lang="en-US" sz="1200" dirty="0"/>
              <a:t> analysis. 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1456266" y="507982"/>
            <a:ext cx="2912529" cy="2156044"/>
            <a:chOff x="1456266" y="507982"/>
            <a:chExt cx="2912529" cy="2156044"/>
          </a:xfrm>
        </p:grpSpPr>
        <p:graphicFrame>
          <p:nvGraphicFramePr>
            <p:cNvPr id="4" name="Chart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1587144444"/>
                </p:ext>
              </p:extLst>
            </p:nvPr>
          </p:nvGraphicFramePr>
          <p:xfrm>
            <a:off x="1744129" y="745079"/>
            <a:ext cx="2624666" cy="186266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5" name="TextBox 4"/>
            <p:cNvSpPr txBox="1"/>
            <p:nvPr/>
          </p:nvSpPr>
          <p:spPr>
            <a:xfrm rot="16200000">
              <a:off x="795860" y="1515545"/>
              <a:ext cx="174919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IL-1</a:t>
              </a:r>
              <a:r>
                <a:rPr lang="en-US" sz="1100" b="1" dirty="0">
                  <a:latin typeface="Symbol" charset="2"/>
                  <a:cs typeface="Symbol" charset="2"/>
                </a:rPr>
                <a:t>b</a:t>
              </a:r>
              <a:r>
                <a:rPr lang="en-US" sz="1100" b="1" dirty="0"/>
                <a:t> mRNA (fold increase)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084925" y="2402416"/>
              <a:ext cx="58623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Caov-3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796125" y="2402416"/>
              <a:ext cx="62197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SKOV-3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520025" y="2402416"/>
              <a:ext cx="71772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OVCAR-3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082796" y="872078"/>
              <a:ext cx="84667" cy="8466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607744" y="869955"/>
              <a:ext cx="84667" cy="8466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125128" y="770478"/>
              <a:ext cx="45397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-LPA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641587" y="768361"/>
              <a:ext cx="47961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+LPA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320230" y="958115"/>
              <a:ext cx="29963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**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090695" y="820532"/>
              <a:ext cx="29963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**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863280" y="856515"/>
              <a:ext cx="29963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**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456266" y="507982"/>
              <a:ext cx="32573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A</a:t>
              </a: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732555" y="2633110"/>
            <a:ext cx="8269898" cy="2590935"/>
            <a:chOff x="732555" y="2633110"/>
            <a:chExt cx="8269898" cy="2590935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F5A93AD3-4153-405F-918D-AE6D6E5E3527}"/>
                </a:ext>
              </a:extLst>
            </p:cNvPr>
            <p:cNvSpPr txBox="1"/>
            <p:nvPr/>
          </p:nvSpPr>
          <p:spPr>
            <a:xfrm>
              <a:off x="1889552" y="4947046"/>
              <a:ext cx="6227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cs typeface="Arial"/>
                </a:rPr>
                <a:t>Caov-3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7AA172FF-20A8-4BA2-8909-F309C6A80200}"/>
                </a:ext>
              </a:extLst>
            </p:cNvPr>
            <p:cNvSpPr txBox="1"/>
            <p:nvPr/>
          </p:nvSpPr>
          <p:spPr>
            <a:xfrm>
              <a:off x="6375422" y="4947046"/>
              <a:ext cx="7661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cs typeface="Arial"/>
                </a:rPr>
                <a:t>OVCAR-3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85E7F91A-E3DC-4BA3-A345-B4256DD474DE}"/>
                </a:ext>
              </a:extLst>
            </p:cNvPr>
            <p:cNvSpPr txBox="1"/>
            <p:nvPr/>
          </p:nvSpPr>
          <p:spPr>
            <a:xfrm>
              <a:off x="1334057" y="3043544"/>
              <a:ext cx="21505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 b="1">
                  <a:latin typeface="Arial"/>
                  <a:cs typeface="Arial"/>
                </a:defRPr>
              </a:lvl1pPr>
            </a:lstStyle>
            <a:p>
              <a:r>
                <a:rPr lang="en-US" sz="1100" b="0" dirty="0">
                  <a:latin typeface="+mn-lt"/>
                </a:rPr>
                <a:t>0   .25    1     2     4     8    20    24  </a:t>
              </a:r>
              <a:r>
                <a:rPr lang="en-US" sz="1100" b="0" dirty="0" err="1">
                  <a:latin typeface="+mn-lt"/>
                </a:rPr>
                <a:t>hr</a:t>
              </a:r>
              <a:endParaRPr lang="en-US" sz="1100" b="0" dirty="0">
                <a:latin typeface="+mn-lt"/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xmlns="" id="{C3463030-06B6-4560-8CCF-8C842671DF4C}"/>
                </a:ext>
              </a:extLst>
            </p:cNvPr>
            <p:cNvGrpSpPr/>
            <p:nvPr/>
          </p:nvGrpSpPr>
          <p:grpSpPr>
            <a:xfrm>
              <a:off x="7734306" y="3318847"/>
              <a:ext cx="110066" cy="186267"/>
              <a:chOff x="7351014" y="2936328"/>
              <a:chExt cx="121841" cy="378372"/>
            </a:xfrm>
          </p:grpSpPr>
          <p:cxnSp>
            <p:nvCxnSpPr>
              <p:cNvPr id="33" name="Straight Connector 32">
                <a:extLst>
                  <a:ext uri="{FF2B5EF4-FFF2-40B4-BE49-F238E27FC236}">
                    <a16:creationId xmlns:a16="http://schemas.microsoft.com/office/drawing/2014/main" xmlns="" id="{FA5A11FB-7FBA-4D2F-A248-15D666EA3F9F}"/>
                  </a:ext>
                </a:extLst>
              </p:cNvPr>
              <p:cNvCxnSpPr/>
              <p:nvPr/>
            </p:nvCxnSpPr>
            <p:spPr>
              <a:xfrm>
                <a:off x="7351014" y="2936328"/>
                <a:ext cx="121841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>
                <a:extLst>
                  <a:ext uri="{FF2B5EF4-FFF2-40B4-BE49-F238E27FC236}">
                    <a16:creationId xmlns:a16="http://schemas.microsoft.com/office/drawing/2014/main" xmlns="" id="{71538AAB-E4E2-44F6-9491-992D6B065374}"/>
                  </a:ext>
                </a:extLst>
              </p:cNvPr>
              <p:cNvCxnSpPr/>
              <p:nvPr/>
            </p:nvCxnSpPr>
            <p:spPr>
              <a:xfrm flipV="1">
                <a:off x="7472855" y="2936328"/>
                <a:ext cx="0" cy="37837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xmlns="" id="{B5D84E8A-B6E4-463F-BDA1-C3421790ADC7}"/>
                  </a:ext>
                </a:extLst>
              </p:cNvPr>
              <p:cNvCxnSpPr/>
              <p:nvPr/>
            </p:nvCxnSpPr>
            <p:spPr>
              <a:xfrm>
                <a:off x="7351014" y="3314700"/>
                <a:ext cx="121841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xmlns="" id="{FC63B102-FD56-48CD-8289-068FB7F6D691}"/>
                </a:ext>
              </a:extLst>
            </p:cNvPr>
            <p:cNvSpPr txBox="1"/>
            <p:nvPr/>
          </p:nvSpPr>
          <p:spPr>
            <a:xfrm>
              <a:off x="7803993" y="3258738"/>
              <a:ext cx="103999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 b="1">
                  <a:latin typeface="Arial"/>
                  <a:cs typeface="Arial"/>
                </a:defRPr>
              </a:lvl1pPr>
            </a:lstStyle>
            <a:p>
              <a:r>
                <a:rPr lang="en-US" sz="1200" dirty="0">
                  <a:latin typeface="+mn-lt"/>
                </a:rPr>
                <a:t>Procaspase-1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xmlns="" id="{F8119FBC-2C63-4B43-853F-FA421EFCABA8}"/>
                </a:ext>
              </a:extLst>
            </p:cNvPr>
            <p:cNvSpPr txBox="1"/>
            <p:nvPr/>
          </p:nvSpPr>
          <p:spPr>
            <a:xfrm>
              <a:off x="7804689" y="4138599"/>
              <a:ext cx="119776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cs typeface="Arial"/>
                </a:rPr>
                <a:t>Caspase</a:t>
              </a:r>
              <a:r>
                <a:rPr lang="en-US" altLang="zh-CN" sz="1200" b="1" dirty="0">
                  <a:cs typeface="Arial"/>
                </a:rPr>
                <a:t>-1 (</a:t>
              </a:r>
              <a:r>
                <a:rPr lang="en-US" sz="1200" b="1" dirty="0">
                  <a:cs typeface="Arial"/>
                </a:rPr>
                <a:t>p10</a:t>
              </a:r>
              <a:r>
                <a:rPr lang="en-US" altLang="zh-CN" sz="1200" b="1" dirty="0">
                  <a:cs typeface="Arial"/>
                </a:rPr>
                <a:t>)</a:t>
              </a:r>
              <a:endParaRPr lang="en-US" sz="1200" b="1" dirty="0">
                <a:cs typeface="Arial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xmlns="" id="{6407B3F2-7E60-4A4D-AD99-3F0C259DDC89}"/>
                </a:ext>
              </a:extLst>
            </p:cNvPr>
            <p:cNvSpPr txBox="1"/>
            <p:nvPr/>
          </p:nvSpPr>
          <p:spPr>
            <a:xfrm>
              <a:off x="7700181" y="4652034"/>
              <a:ext cx="6667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b="1" dirty="0">
                  <a:cs typeface="Arial"/>
                </a:rPr>
                <a:t>Tubulin</a:t>
              </a:r>
              <a:endParaRPr lang="en-US" sz="1200" b="1" dirty="0">
                <a:cs typeface="Arial"/>
              </a:endParaRPr>
            </a:p>
          </p:txBody>
        </p: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xmlns="" id="{19869E94-68D0-4C96-BA47-7850F04BB1C0}"/>
                </a:ext>
              </a:extLst>
            </p:cNvPr>
            <p:cNvCxnSpPr/>
            <p:nvPr/>
          </p:nvCxnSpPr>
          <p:spPr>
            <a:xfrm>
              <a:off x="7734820" y="4300955"/>
              <a:ext cx="120649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xmlns="" id="{74B951F3-278C-4145-801F-6B9A188BCE6F}"/>
                </a:ext>
              </a:extLst>
            </p:cNvPr>
            <p:cNvCxnSpPr/>
            <p:nvPr/>
          </p:nvCxnSpPr>
          <p:spPr>
            <a:xfrm>
              <a:off x="1401841" y="3060156"/>
              <a:ext cx="1792224" cy="13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xmlns="" id="{01B95463-26FF-4D13-BB7A-02A6D672D92B}"/>
                </a:ext>
              </a:extLst>
            </p:cNvPr>
            <p:cNvSpPr txBox="1"/>
            <p:nvPr/>
          </p:nvSpPr>
          <p:spPr>
            <a:xfrm>
              <a:off x="2106088" y="2814622"/>
              <a:ext cx="4154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LPA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xmlns="" id="{500511B0-6C46-4369-BCC3-76B5077D9A90}"/>
                </a:ext>
              </a:extLst>
            </p:cNvPr>
            <p:cNvSpPr txBox="1"/>
            <p:nvPr/>
          </p:nvSpPr>
          <p:spPr>
            <a:xfrm>
              <a:off x="4174950" y="4947046"/>
              <a:ext cx="61462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cs typeface="Arial"/>
                </a:rPr>
                <a:t>SKOV3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xmlns="" id="{60973206-D7DC-4AA0-A76C-43846027AC94}"/>
                </a:ext>
              </a:extLst>
            </p:cNvPr>
            <p:cNvSpPr txBox="1"/>
            <p:nvPr/>
          </p:nvSpPr>
          <p:spPr>
            <a:xfrm>
              <a:off x="3581878" y="3043545"/>
              <a:ext cx="224933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 b="1">
                  <a:latin typeface="Arial"/>
                  <a:cs typeface="Arial"/>
                </a:defRPr>
              </a:lvl1pPr>
            </a:lstStyle>
            <a:p>
              <a:r>
                <a:rPr lang="en-US" sz="1100" b="0" dirty="0">
                  <a:latin typeface="+mn-lt"/>
                </a:rPr>
                <a:t>0   .25    1     2      4     8    20    24  </a:t>
              </a:r>
              <a:r>
                <a:rPr lang="en-US" sz="1100" b="0" dirty="0" err="1">
                  <a:latin typeface="+mn-lt"/>
                </a:rPr>
                <a:t>hr</a:t>
              </a:r>
              <a:endParaRPr lang="en-US" sz="1100" b="0" dirty="0">
                <a:latin typeface="+mn-lt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xmlns="" id="{FAC5803C-9C63-4323-8F19-7557DA0AFFE2}"/>
                </a:ext>
              </a:extLst>
            </p:cNvPr>
            <p:cNvSpPr txBox="1"/>
            <p:nvPr/>
          </p:nvSpPr>
          <p:spPr>
            <a:xfrm>
              <a:off x="5747037" y="3043544"/>
              <a:ext cx="221432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>
                <a:defRPr sz="1400" b="1">
                  <a:latin typeface="Arial"/>
                  <a:cs typeface="Arial"/>
                </a:defRPr>
              </a:lvl1pPr>
            </a:lstStyle>
            <a:p>
              <a:r>
                <a:rPr lang="en-US" sz="1100" b="0" dirty="0">
                  <a:latin typeface="+mn-lt"/>
                </a:rPr>
                <a:t>0    .25     1     2     4     8    20   24   </a:t>
              </a:r>
              <a:r>
                <a:rPr lang="en-US" sz="1100" b="0" dirty="0" err="1">
                  <a:latin typeface="+mn-lt"/>
                </a:rPr>
                <a:t>hr</a:t>
              </a:r>
              <a:endParaRPr lang="en-US" sz="1100" b="0" dirty="0">
                <a:latin typeface="+mn-lt"/>
              </a:endParaRPr>
            </a:p>
          </p:txBody>
        </p:sp>
        <p:pic>
          <p:nvPicPr>
            <p:cNvPr id="45" name="Picture 44" descr="img274.jpg"/>
            <p:cNvPicPr>
              <a:picLocks noChangeAspect="1"/>
            </p:cNvPicPr>
            <p:nvPr/>
          </p:nvPicPr>
          <p:blipFill rotWithShape="1"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1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1" t="10857" r="2253" b="6262"/>
            <a:stretch/>
          </p:blipFill>
          <p:spPr>
            <a:xfrm>
              <a:off x="1256990" y="3315204"/>
              <a:ext cx="2009045" cy="1298448"/>
            </a:xfrm>
            <a:prstGeom prst="rect">
              <a:avLst/>
            </a:prstGeom>
          </p:spPr>
        </p:pic>
        <p:pic>
          <p:nvPicPr>
            <p:cNvPr id="46" name="Picture 45" descr="img275.jpg"/>
            <p:cNvPicPr>
              <a:picLocks noChangeAspect="1"/>
            </p:cNvPicPr>
            <p:nvPr/>
          </p:nvPicPr>
          <p:blipFill rotWithShape="1">
            <a:blip r:embed="rId6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1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42" t="11686" r="1034" b="3433"/>
            <a:stretch/>
          </p:blipFill>
          <p:spPr>
            <a:xfrm>
              <a:off x="3514531" y="3318850"/>
              <a:ext cx="2009045" cy="1295478"/>
            </a:xfrm>
            <a:prstGeom prst="rect">
              <a:avLst/>
            </a:prstGeom>
          </p:spPr>
        </p:pic>
        <p:pic>
          <p:nvPicPr>
            <p:cNvPr id="47" name="Picture 46" descr="img276.jpg"/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1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30" t="16413" r="1598" b="1047"/>
            <a:stretch/>
          </p:blipFill>
          <p:spPr>
            <a:xfrm>
              <a:off x="5755134" y="3312748"/>
              <a:ext cx="1979171" cy="1301579"/>
            </a:xfrm>
            <a:prstGeom prst="rect">
              <a:avLst/>
            </a:prstGeom>
          </p:spPr>
        </p:pic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xmlns="" id="{19869E94-68D0-4C96-BA47-7850F04BB1C0}"/>
                </a:ext>
              </a:extLst>
            </p:cNvPr>
            <p:cNvCxnSpPr/>
            <p:nvPr/>
          </p:nvCxnSpPr>
          <p:spPr>
            <a:xfrm>
              <a:off x="1156238" y="3395022"/>
              <a:ext cx="120649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xmlns="" id="{19869E94-68D0-4C96-BA47-7850F04BB1C0}"/>
                </a:ext>
              </a:extLst>
            </p:cNvPr>
            <p:cNvCxnSpPr/>
            <p:nvPr/>
          </p:nvCxnSpPr>
          <p:spPr>
            <a:xfrm>
              <a:off x="1156238" y="3640558"/>
              <a:ext cx="120649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xmlns="" id="{19869E94-68D0-4C96-BA47-7850F04BB1C0}"/>
                </a:ext>
              </a:extLst>
            </p:cNvPr>
            <p:cNvCxnSpPr/>
            <p:nvPr/>
          </p:nvCxnSpPr>
          <p:spPr>
            <a:xfrm>
              <a:off x="1156238" y="3945358"/>
              <a:ext cx="120649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xmlns="" id="{19869E94-68D0-4C96-BA47-7850F04BB1C0}"/>
                </a:ext>
              </a:extLst>
            </p:cNvPr>
            <p:cNvCxnSpPr/>
            <p:nvPr/>
          </p:nvCxnSpPr>
          <p:spPr>
            <a:xfrm>
              <a:off x="1156238" y="4123132"/>
              <a:ext cx="120649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xmlns="" id="{19869E94-68D0-4C96-BA47-7850F04BB1C0}"/>
                </a:ext>
              </a:extLst>
            </p:cNvPr>
            <p:cNvCxnSpPr/>
            <p:nvPr/>
          </p:nvCxnSpPr>
          <p:spPr>
            <a:xfrm>
              <a:off x="1156238" y="4504141"/>
              <a:ext cx="120649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xmlns="" id="{19869E94-68D0-4C96-BA47-7850F04BB1C0}"/>
                </a:ext>
              </a:extLst>
            </p:cNvPr>
            <p:cNvCxnSpPr/>
            <p:nvPr/>
          </p:nvCxnSpPr>
          <p:spPr>
            <a:xfrm>
              <a:off x="1156238" y="4309424"/>
              <a:ext cx="120649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732555" y="3225712"/>
              <a:ext cx="51046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50 </a:t>
              </a:r>
              <a:r>
                <a:rPr lang="en-US" sz="1050" dirty="0" err="1"/>
                <a:t>kD</a:t>
              </a:r>
              <a:endParaRPr lang="en-US" sz="1050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749489" y="3479712"/>
              <a:ext cx="51046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37 </a:t>
              </a:r>
              <a:r>
                <a:rPr lang="en-US" sz="1050" dirty="0" err="1"/>
                <a:t>kD</a:t>
              </a:r>
              <a:endParaRPr lang="en-US" sz="1050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41022" y="3962316"/>
              <a:ext cx="51046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20 </a:t>
              </a:r>
              <a:r>
                <a:rPr lang="en-US" sz="1050" dirty="0" err="1"/>
                <a:t>kD</a:t>
              </a:r>
              <a:endParaRPr lang="en-US" sz="105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749489" y="4140114"/>
              <a:ext cx="51046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15 </a:t>
              </a:r>
              <a:r>
                <a:rPr lang="en-US" sz="1050" dirty="0" err="1"/>
                <a:t>kD</a:t>
              </a:r>
              <a:endParaRPr lang="en-US" sz="1050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41022" y="4343314"/>
              <a:ext cx="51046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10 </a:t>
              </a:r>
              <a:r>
                <a:rPr lang="en-US" sz="1050" dirty="0" err="1"/>
                <a:t>kD</a:t>
              </a:r>
              <a:endParaRPr lang="en-US" sz="1050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749489" y="3776047"/>
              <a:ext cx="51046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25 </a:t>
              </a:r>
              <a:r>
                <a:rPr lang="en-US" sz="1050" dirty="0" err="1"/>
                <a:t>kD</a:t>
              </a:r>
              <a:endParaRPr lang="en-US" sz="1050" dirty="0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xmlns="" id="{C3463030-06B6-4560-8CCF-8C842671DF4C}"/>
                </a:ext>
              </a:extLst>
            </p:cNvPr>
            <p:cNvGrpSpPr/>
            <p:nvPr/>
          </p:nvGrpSpPr>
          <p:grpSpPr>
            <a:xfrm>
              <a:off x="5524413" y="3344242"/>
              <a:ext cx="110066" cy="186267"/>
              <a:chOff x="7351014" y="2936328"/>
              <a:chExt cx="121841" cy="378372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xmlns="" id="{FA5A11FB-7FBA-4D2F-A248-15D666EA3F9F}"/>
                  </a:ext>
                </a:extLst>
              </p:cNvPr>
              <p:cNvCxnSpPr/>
              <p:nvPr/>
            </p:nvCxnSpPr>
            <p:spPr>
              <a:xfrm>
                <a:off x="7351014" y="2936328"/>
                <a:ext cx="121841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xmlns="" id="{71538AAB-E4E2-44F6-9491-992D6B065374}"/>
                  </a:ext>
                </a:extLst>
              </p:cNvPr>
              <p:cNvCxnSpPr/>
              <p:nvPr/>
            </p:nvCxnSpPr>
            <p:spPr>
              <a:xfrm flipV="1">
                <a:off x="7472855" y="2936328"/>
                <a:ext cx="0" cy="37837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xmlns="" id="{B5D84E8A-B6E4-463F-BDA1-C3421790ADC7}"/>
                  </a:ext>
                </a:extLst>
              </p:cNvPr>
              <p:cNvCxnSpPr/>
              <p:nvPr/>
            </p:nvCxnSpPr>
            <p:spPr>
              <a:xfrm>
                <a:off x="7351014" y="3314700"/>
                <a:ext cx="121841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xmlns="" id="{C3463030-06B6-4560-8CCF-8C842671DF4C}"/>
                </a:ext>
              </a:extLst>
            </p:cNvPr>
            <p:cNvGrpSpPr/>
            <p:nvPr/>
          </p:nvGrpSpPr>
          <p:grpSpPr>
            <a:xfrm>
              <a:off x="3255430" y="3386580"/>
              <a:ext cx="110066" cy="186267"/>
              <a:chOff x="7351014" y="2936328"/>
              <a:chExt cx="121841" cy="378372"/>
            </a:xfrm>
          </p:grpSpPr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xmlns="" id="{FA5A11FB-7FBA-4D2F-A248-15D666EA3F9F}"/>
                  </a:ext>
                </a:extLst>
              </p:cNvPr>
              <p:cNvCxnSpPr/>
              <p:nvPr/>
            </p:nvCxnSpPr>
            <p:spPr>
              <a:xfrm>
                <a:off x="7351014" y="2936328"/>
                <a:ext cx="121841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xmlns="" id="{71538AAB-E4E2-44F6-9491-992D6B065374}"/>
                  </a:ext>
                </a:extLst>
              </p:cNvPr>
              <p:cNvCxnSpPr/>
              <p:nvPr/>
            </p:nvCxnSpPr>
            <p:spPr>
              <a:xfrm flipV="1">
                <a:off x="7472855" y="2936328"/>
                <a:ext cx="0" cy="37837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xmlns="" id="{B5D84E8A-B6E4-463F-BDA1-C3421790ADC7}"/>
                  </a:ext>
                </a:extLst>
              </p:cNvPr>
              <p:cNvCxnSpPr/>
              <p:nvPr/>
            </p:nvCxnSpPr>
            <p:spPr>
              <a:xfrm>
                <a:off x="7351014" y="3314700"/>
                <a:ext cx="121841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xmlns="" id="{74B951F3-278C-4145-801F-6B9A188BCE6F}"/>
                </a:ext>
              </a:extLst>
            </p:cNvPr>
            <p:cNvCxnSpPr/>
            <p:nvPr/>
          </p:nvCxnSpPr>
          <p:spPr>
            <a:xfrm>
              <a:off x="3662440" y="3077089"/>
              <a:ext cx="1792224" cy="13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xmlns="" id="{01B95463-26FF-4D13-BB7A-02A6D672D92B}"/>
                </a:ext>
              </a:extLst>
            </p:cNvPr>
            <p:cNvSpPr txBox="1"/>
            <p:nvPr/>
          </p:nvSpPr>
          <p:spPr>
            <a:xfrm>
              <a:off x="4366687" y="2831555"/>
              <a:ext cx="4154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LPA</a:t>
              </a:r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xmlns="" id="{74B951F3-278C-4145-801F-6B9A188BCE6F}"/>
                </a:ext>
              </a:extLst>
            </p:cNvPr>
            <p:cNvCxnSpPr/>
            <p:nvPr/>
          </p:nvCxnSpPr>
          <p:spPr>
            <a:xfrm>
              <a:off x="5829907" y="3077090"/>
              <a:ext cx="1792224" cy="13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xmlns="" id="{01B95463-26FF-4D13-BB7A-02A6D672D92B}"/>
                </a:ext>
              </a:extLst>
            </p:cNvPr>
            <p:cNvSpPr txBox="1"/>
            <p:nvPr/>
          </p:nvSpPr>
          <p:spPr>
            <a:xfrm>
              <a:off x="6542621" y="2823089"/>
              <a:ext cx="41549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LPA</a:t>
              </a:r>
            </a:p>
          </p:txBody>
        </p:sp>
        <p:pic>
          <p:nvPicPr>
            <p:cNvPr id="72" name="Picture 71" descr="img277.jpg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3517910" y="4669362"/>
              <a:ext cx="2015066" cy="325966"/>
            </a:xfrm>
            <a:prstGeom prst="rect">
              <a:avLst/>
            </a:prstGeom>
          </p:spPr>
        </p:pic>
        <p:pic>
          <p:nvPicPr>
            <p:cNvPr id="73" name="Picture 72" descr="img278.jpg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257309" y="4686295"/>
              <a:ext cx="2015066" cy="323702"/>
            </a:xfrm>
            <a:prstGeom prst="rect">
              <a:avLst/>
            </a:prstGeom>
          </p:spPr>
        </p:pic>
        <p:pic>
          <p:nvPicPr>
            <p:cNvPr id="74" name="Picture 73" descr="img279.jpg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5761576" y="4677828"/>
              <a:ext cx="1981199" cy="325966"/>
            </a:xfrm>
            <a:prstGeom prst="rect">
              <a:avLst/>
            </a:prstGeom>
          </p:spPr>
        </p:pic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xmlns="" id="{19869E94-68D0-4C96-BA47-7850F04BB1C0}"/>
                </a:ext>
              </a:extLst>
            </p:cNvPr>
            <p:cNvCxnSpPr/>
            <p:nvPr/>
          </p:nvCxnSpPr>
          <p:spPr>
            <a:xfrm>
              <a:off x="3255952" y="4411022"/>
              <a:ext cx="120649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xmlns="" id="{19869E94-68D0-4C96-BA47-7850F04BB1C0}"/>
                </a:ext>
              </a:extLst>
            </p:cNvPr>
            <p:cNvCxnSpPr/>
            <p:nvPr/>
          </p:nvCxnSpPr>
          <p:spPr>
            <a:xfrm>
              <a:off x="5516555" y="4309420"/>
              <a:ext cx="120649" cy="1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77" name="TextBox 76"/>
            <p:cNvSpPr txBox="1"/>
            <p:nvPr/>
          </p:nvSpPr>
          <p:spPr>
            <a:xfrm>
              <a:off x="872066" y="2633110"/>
              <a:ext cx="2932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C</a:t>
              </a: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419572" y="507982"/>
            <a:ext cx="2870222" cy="2164505"/>
            <a:chOff x="4419572" y="507982"/>
            <a:chExt cx="2870222" cy="2164505"/>
          </a:xfrm>
        </p:grpSpPr>
        <p:graphicFrame>
          <p:nvGraphicFramePr>
            <p:cNvPr id="18" name="Chart 17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373196811"/>
                </p:ext>
              </p:extLst>
            </p:nvPr>
          </p:nvGraphicFramePr>
          <p:xfrm>
            <a:off x="4632532" y="745075"/>
            <a:ext cx="2657262" cy="186266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13"/>
            </a:graphicData>
          </a:graphic>
        </p:graphicFrame>
        <p:sp>
          <p:nvSpPr>
            <p:cNvPr id="19" name="TextBox 18"/>
            <p:cNvSpPr txBox="1"/>
            <p:nvPr/>
          </p:nvSpPr>
          <p:spPr>
            <a:xfrm rot="16200000">
              <a:off x="3999821" y="1524013"/>
              <a:ext cx="120021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IL-1</a:t>
              </a:r>
              <a:r>
                <a:rPr lang="en-US" sz="1100" b="1" dirty="0">
                  <a:latin typeface="Symbol" charset="2"/>
                  <a:cs typeface="Symbol" charset="2"/>
                </a:rPr>
                <a:t>b</a:t>
              </a:r>
              <a:r>
                <a:rPr lang="en-US" sz="1100" b="1" dirty="0"/>
                <a:t> protein (</a:t>
              </a:r>
              <a:r>
                <a:rPr lang="en-US" sz="1100" b="1" dirty="0" err="1"/>
                <a:t>pg</a:t>
              </a:r>
              <a:r>
                <a:rPr lang="en-US" sz="1100" b="1" dirty="0"/>
                <a:t>)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031435" y="2410877"/>
              <a:ext cx="58623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Caov-3</a:t>
              </a: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76503" y="2410877"/>
              <a:ext cx="62197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SKOV-3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466535" y="2410877"/>
              <a:ext cx="71772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/>
                <a:t>OVCAR-3</a:t>
              </a:r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5162916" y="1005489"/>
              <a:ext cx="298450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899517" y="1902956"/>
              <a:ext cx="298450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/>
            <p:cNvSpPr txBox="1"/>
            <p:nvPr/>
          </p:nvSpPr>
          <p:spPr>
            <a:xfrm>
              <a:off x="5164662" y="787414"/>
              <a:ext cx="36694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/>
                <a:t>n.s</a:t>
              </a:r>
              <a:r>
                <a:rPr lang="en-US" sz="1000" dirty="0"/>
                <a:t>.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875862" y="1684882"/>
              <a:ext cx="36694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/>
                <a:t>n.s</a:t>
              </a:r>
              <a:r>
                <a:rPr lang="en-US" sz="1000" dirty="0"/>
                <a:t>.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637861" y="1168415"/>
              <a:ext cx="36694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err="1"/>
                <a:t>n.s</a:t>
              </a:r>
              <a:r>
                <a:rPr lang="en-US" sz="1000" dirty="0"/>
                <a:t>.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419572" y="507982"/>
              <a:ext cx="29968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/>
                <a:t>B</a:t>
              </a: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5670546" y="897478"/>
              <a:ext cx="84667" cy="84666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6195494" y="895355"/>
              <a:ext cx="84667" cy="84666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5700178" y="789528"/>
              <a:ext cx="45397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-LPA</a:t>
              </a: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6216637" y="793761"/>
              <a:ext cx="47961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+LPA</a:t>
              </a:r>
            </a:p>
          </p:txBody>
        </p:sp>
      </p:grpSp>
      <p:sp>
        <p:nvSpPr>
          <p:cNvPr id="85" name="Rectangle 84"/>
          <p:cNvSpPr/>
          <p:nvPr/>
        </p:nvSpPr>
        <p:spPr>
          <a:xfrm>
            <a:off x="881109" y="170934"/>
            <a:ext cx="23134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/>
              <a:t>Supplementary </a:t>
            </a:r>
            <a:r>
              <a:rPr lang="en-US" sz="1600" b="1" dirty="0"/>
              <a:t>Figure </a:t>
            </a:r>
            <a:r>
              <a:rPr lang="en-US" sz="1600" b="1" dirty="0" smtClean="0"/>
              <a:t>S2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3303038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4810536"/>
              </p:ext>
            </p:extLst>
          </p:nvPr>
        </p:nvGraphicFramePr>
        <p:xfrm>
          <a:off x="1799212" y="1676400"/>
          <a:ext cx="3077588" cy="1898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409437" y="2306585"/>
            <a:ext cx="2996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**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955540" y="2471683"/>
            <a:ext cx="2996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**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493174" y="2530951"/>
            <a:ext cx="2996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**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95537" y="1617139"/>
            <a:ext cx="620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Caov-3</a:t>
            </a:r>
            <a:endParaRPr lang="en-US" sz="1200" b="1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1003573" y="2369923"/>
            <a:ext cx="135165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/>
              <a:t>LPA receptor mRNA</a:t>
            </a:r>
            <a:endParaRPr lang="en-US" sz="1100" b="1" dirty="0"/>
          </a:p>
          <a:p>
            <a:pPr algn="ctr"/>
            <a:r>
              <a:rPr lang="en-US" sz="1100" b="1" dirty="0"/>
              <a:t> </a:t>
            </a:r>
            <a:r>
              <a:rPr lang="en-US" sz="1100" b="1" dirty="0" smtClean="0"/>
              <a:t>(relative to ctrl-</a:t>
            </a:r>
            <a:r>
              <a:rPr lang="en-US" sz="1100" b="1" dirty="0" err="1" smtClean="0"/>
              <a:t>si</a:t>
            </a:r>
            <a:r>
              <a:rPr lang="en-US" sz="1100" b="1" dirty="0" smtClean="0"/>
              <a:t>)</a:t>
            </a:r>
            <a:endParaRPr lang="en-US" sz="1100" b="1" dirty="0"/>
          </a:p>
        </p:txBody>
      </p:sp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07526871"/>
              </p:ext>
            </p:extLst>
          </p:nvPr>
        </p:nvGraphicFramePr>
        <p:xfrm>
          <a:off x="4682118" y="1693236"/>
          <a:ext cx="3191881" cy="18564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1" name="TextBox 10"/>
          <p:cNvSpPr txBox="1"/>
          <p:nvPr/>
        </p:nvSpPr>
        <p:spPr>
          <a:xfrm rot="16200000">
            <a:off x="3973244" y="2395327"/>
            <a:ext cx="135165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/>
              <a:t>LPA receptor mRNA</a:t>
            </a:r>
            <a:endParaRPr lang="en-US" sz="1100" b="1" dirty="0"/>
          </a:p>
          <a:p>
            <a:pPr algn="ctr"/>
            <a:r>
              <a:rPr lang="en-US" sz="1100" b="1" dirty="0"/>
              <a:t> </a:t>
            </a:r>
            <a:r>
              <a:rPr lang="en-US" sz="1100" b="1" dirty="0" smtClean="0"/>
              <a:t>(relative to ctrl-</a:t>
            </a:r>
            <a:r>
              <a:rPr lang="en-US" sz="1100" b="1" dirty="0" err="1" smtClean="0"/>
              <a:t>si</a:t>
            </a:r>
            <a:r>
              <a:rPr lang="en-US" sz="1100" b="1" dirty="0" smtClean="0"/>
              <a:t>)</a:t>
            </a:r>
            <a:endParaRPr lang="en-US" sz="11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353705" y="2645254"/>
            <a:ext cx="2996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**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20990" y="2933126"/>
            <a:ext cx="2996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**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056748" y="1617139"/>
            <a:ext cx="6617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SKOV-3</a:t>
            </a:r>
            <a:endParaRPr lang="en-US" sz="1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91616" y="905945"/>
            <a:ext cx="23134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Supplementary Figure S3</a:t>
            </a:r>
            <a:endParaRPr lang="en-US" sz="1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840330" y="3782484"/>
            <a:ext cx="730199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Supplementary Figure S3. LPA</a:t>
            </a:r>
            <a:r>
              <a:rPr lang="en-US" sz="1200" b="1" baseline="-25000" dirty="0" smtClean="0"/>
              <a:t>1</a:t>
            </a:r>
            <a:r>
              <a:rPr lang="en-US" sz="1200" b="1" dirty="0" smtClean="0"/>
              <a:t>, LPA</a:t>
            </a:r>
            <a:r>
              <a:rPr lang="en-US" sz="1200" b="1" baseline="-25000" dirty="0" smtClean="0"/>
              <a:t>2</a:t>
            </a:r>
            <a:r>
              <a:rPr lang="en-US" sz="1200" b="1" dirty="0" smtClean="0"/>
              <a:t>, and LPA</a:t>
            </a:r>
            <a:r>
              <a:rPr lang="en-US" sz="1200" b="1" baseline="-25000" dirty="0" smtClean="0"/>
              <a:t>3</a:t>
            </a:r>
            <a:r>
              <a:rPr lang="en-US" sz="1200" b="1" dirty="0" smtClean="0"/>
              <a:t> are </a:t>
            </a:r>
            <a:r>
              <a:rPr lang="en-US" sz="1200" b="1" dirty="0" err="1" smtClean="0"/>
              <a:t>downregulated</a:t>
            </a:r>
            <a:r>
              <a:rPr lang="en-US" sz="1200" b="1" dirty="0" smtClean="0"/>
              <a:t> by the receptor subtype-specific </a:t>
            </a:r>
            <a:r>
              <a:rPr lang="en-US" sz="1200" b="1" dirty="0" err="1" smtClean="0"/>
              <a:t>siRNA</a:t>
            </a:r>
            <a:r>
              <a:rPr lang="en-US" sz="1200" b="1" dirty="0" smtClean="0"/>
              <a:t>. </a:t>
            </a:r>
          </a:p>
          <a:p>
            <a:r>
              <a:rPr lang="en-US" sz="1200" dirty="0" smtClean="0"/>
              <a:t>The mRNA levels of each receptor in </a:t>
            </a:r>
            <a:r>
              <a:rPr lang="en-US" sz="1200" dirty="0" err="1" smtClean="0"/>
              <a:t>siRNA</a:t>
            </a:r>
            <a:r>
              <a:rPr lang="en-US" sz="1200" dirty="0" smtClean="0"/>
              <a:t>-transfected cells were quantified by RT-</a:t>
            </a:r>
            <a:r>
              <a:rPr lang="en-US" sz="1200" dirty="0" err="1" smtClean="0"/>
              <a:t>qPCR</a:t>
            </a:r>
            <a:r>
              <a:rPr lang="en-US" sz="1200" dirty="0" smtClean="0"/>
              <a:t> as described in Materials </a:t>
            </a:r>
          </a:p>
          <a:p>
            <a:r>
              <a:rPr lang="en-US" sz="1200" dirty="0" smtClean="0"/>
              <a:t>and Methods. The results were normalized to that of GAPDH and presented as fold changes relative to control </a:t>
            </a:r>
          </a:p>
          <a:p>
            <a:r>
              <a:rPr lang="en-US" sz="1200" dirty="0" err="1" smtClean="0"/>
              <a:t>siRNA</a:t>
            </a:r>
            <a:r>
              <a:rPr lang="mr-IN" sz="1200" dirty="0" smtClean="0"/>
              <a:t>–</a:t>
            </a:r>
            <a:r>
              <a:rPr lang="en-US" sz="1200" dirty="0" smtClean="0"/>
              <a:t>transfected cells (defined as 1 fold).</a:t>
            </a:r>
          </a:p>
          <a:p>
            <a:endParaRPr lang="en-US" sz="1200" dirty="0"/>
          </a:p>
        </p:txBody>
      </p:sp>
      <p:sp>
        <p:nvSpPr>
          <p:cNvPr id="2" name="Rectangle 1"/>
          <p:cNvSpPr/>
          <p:nvPr/>
        </p:nvSpPr>
        <p:spPr>
          <a:xfrm>
            <a:off x="2170032" y="3371334"/>
            <a:ext cx="16594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 </a:t>
            </a:r>
            <a:r>
              <a:rPr lang="en-US" sz="1200" dirty="0"/>
              <a:t>LPA</a:t>
            </a:r>
            <a:r>
              <a:rPr lang="en-US" sz="1200" baseline="-25000" dirty="0"/>
              <a:t>1</a:t>
            </a:r>
            <a:r>
              <a:rPr lang="en-US" sz="1200" dirty="0" smtClean="0"/>
              <a:t>         LPA</a:t>
            </a:r>
            <a:r>
              <a:rPr lang="en-US" sz="1200" baseline="-25000" dirty="0" smtClean="0"/>
              <a:t>2          </a:t>
            </a:r>
            <a:r>
              <a:rPr lang="en-US" sz="1200" dirty="0" smtClean="0"/>
              <a:t> LPA</a:t>
            </a:r>
            <a:r>
              <a:rPr lang="en-US" sz="1200" baseline="-25000" dirty="0" smtClean="0"/>
              <a:t>3</a:t>
            </a:r>
            <a:r>
              <a:rPr lang="en-US" sz="1200" dirty="0" smtClean="0"/>
              <a:t> </a:t>
            </a:r>
            <a:endParaRPr lang="en-US" sz="1200" dirty="0"/>
          </a:p>
        </p:txBody>
      </p:sp>
      <p:sp>
        <p:nvSpPr>
          <p:cNvPr id="17" name="Rectangle 16"/>
          <p:cNvSpPr/>
          <p:nvPr/>
        </p:nvSpPr>
        <p:spPr>
          <a:xfrm>
            <a:off x="5160882" y="3352284"/>
            <a:ext cx="165942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 </a:t>
            </a:r>
            <a:r>
              <a:rPr lang="en-US" sz="1200" dirty="0"/>
              <a:t>LPA</a:t>
            </a:r>
            <a:r>
              <a:rPr lang="en-US" sz="1200" baseline="-25000" dirty="0"/>
              <a:t>1</a:t>
            </a:r>
            <a:r>
              <a:rPr lang="en-US" sz="1200" dirty="0" smtClean="0"/>
              <a:t>         LPA</a:t>
            </a:r>
            <a:r>
              <a:rPr lang="en-US" sz="1200" baseline="-25000" dirty="0" smtClean="0"/>
              <a:t>2          </a:t>
            </a:r>
            <a:r>
              <a:rPr lang="en-US" sz="1200" dirty="0" smtClean="0"/>
              <a:t> LPA</a:t>
            </a:r>
            <a:r>
              <a:rPr lang="en-US" sz="1200" baseline="-25000" dirty="0" smtClean="0"/>
              <a:t>3</a:t>
            </a:r>
            <a:r>
              <a:rPr lang="en-US" sz="1200" dirty="0" smtClean="0"/>
              <a:t>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9289286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 rot="16200000">
            <a:off x="2312992" y="2679193"/>
            <a:ext cx="112082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/>
              <a:t>ADAM17</a:t>
            </a:r>
            <a:r>
              <a:rPr lang="en-US" sz="1100" b="1" dirty="0" smtClean="0">
                <a:latin typeface="Symbol" charset="2"/>
                <a:cs typeface="Symbol" charset="2"/>
              </a:rPr>
              <a:t> </a:t>
            </a:r>
            <a:r>
              <a:rPr lang="en-US" sz="1100" b="1" dirty="0">
                <a:cs typeface="Symbol" charset="2"/>
              </a:rPr>
              <a:t>mRNA</a:t>
            </a:r>
            <a:r>
              <a:rPr lang="en-US" sz="1100" b="1" dirty="0">
                <a:latin typeface="Symbol" charset="2"/>
                <a:cs typeface="Symbol" charset="2"/>
              </a:rPr>
              <a:t> </a:t>
            </a:r>
            <a:r>
              <a:rPr lang="en-US" sz="1100" b="1" dirty="0"/>
              <a:t> </a:t>
            </a:r>
          </a:p>
          <a:p>
            <a:pPr algn="ctr"/>
            <a:r>
              <a:rPr lang="en-US" sz="1100" b="1" dirty="0"/>
              <a:t>(fold increase)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40330" y="4239684"/>
            <a:ext cx="771407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Supplementary Figure S4. LPA-induced increase in ADAM17 protein is independent of the NF-</a:t>
            </a:r>
            <a:r>
              <a:rPr lang="en-US" sz="1200" b="1" dirty="0" err="1" smtClean="0">
                <a:latin typeface="Symbol" charset="2"/>
                <a:cs typeface="Symbol" charset="2"/>
              </a:rPr>
              <a:t>k</a:t>
            </a:r>
            <a:r>
              <a:rPr lang="en-US" sz="1200" b="1" dirty="0" err="1" smtClean="0"/>
              <a:t>B</a:t>
            </a:r>
            <a:r>
              <a:rPr lang="en-US" sz="1200" b="1" dirty="0" smtClean="0"/>
              <a:t> transcription </a:t>
            </a:r>
          </a:p>
          <a:p>
            <a:r>
              <a:rPr lang="en-US" sz="1200" b="1" dirty="0" smtClean="0"/>
              <a:t>Factor. </a:t>
            </a:r>
            <a:r>
              <a:rPr lang="en-US" sz="1200" dirty="0" smtClean="0"/>
              <a:t>Caov-3 and SKOV-3 cells were treated with 10 </a:t>
            </a:r>
            <a:r>
              <a:rPr lang="en-US" sz="1200" dirty="0" err="1" smtClean="0">
                <a:latin typeface="Symbol" charset="2"/>
                <a:cs typeface="Symbol" charset="2"/>
              </a:rPr>
              <a:t>m</a:t>
            </a:r>
            <a:r>
              <a:rPr lang="en-US" sz="1200" dirty="0" err="1" smtClean="0"/>
              <a:t>M</a:t>
            </a:r>
            <a:r>
              <a:rPr lang="en-US" sz="1200" dirty="0" smtClean="0"/>
              <a:t> LPA with or without BAY11-7085 (25 </a:t>
            </a:r>
            <a:r>
              <a:rPr lang="en-US" sz="1200" dirty="0" err="1" smtClean="0">
                <a:latin typeface="Symbol" charset="2"/>
                <a:cs typeface="Symbol" charset="2"/>
              </a:rPr>
              <a:t>m</a:t>
            </a:r>
            <a:r>
              <a:rPr lang="en-US" sz="1200" dirty="0" err="1" smtClean="0"/>
              <a:t>M</a:t>
            </a:r>
            <a:r>
              <a:rPr lang="en-US" sz="1200" dirty="0" smtClean="0"/>
              <a:t> in Caov-3 and 10 </a:t>
            </a:r>
            <a:r>
              <a:rPr lang="en-US" sz="1200" dirty="0" err="1" smtClean="0">
                <a:latin typeface="Symbol" charset="2"/>
                <a:cs typeface="Symbol" charset="2"/>
              </a:rPr>
              <a:t>m</a:t>
            </a:r>
            <a:r>
              <a:rPr lang="en-US" sz="1200" dirty="0" err="1" smtClean="0"/>
              <a:t>M</a:t>
            </a:r>
            <a:r>
              <a:rPr lang="en-US" sz="1200" dirty="0" smtClean="0"/>
              <a:t> </a:t>
            </a:r>
          </a:p>
          <a:p>
            <a:r>
              <a:rPr lang="en-US" sz="1200" dirty="0" smtClean="0"/>
              <a:t>in SKOV-3) as detailed in Fig. 2. The mRNA levels of ADAM17 were quantified by RT-</a:t>
            </a:r>
            <a:r>
              <a:rPr lang="en-US" sz="1200" dirty="0" err="1" smtClean="0"/>
              <a:t>qPCR</a:t>
            </a:r>
            <a:r>
              <a:rPr lang="en-US" sz="1200" dirty="0" smtClean="0"/>
              <a:t>. The results were normalized </a:t>
            </a:r>
          </a:p>
          <a:p>
            <a:r>
              <a:rPr lang="en-US" sz="1200" dirty="0" smtClean="0"/>
              <a:t>to that of GAPDH and presented as fold changes relative to untreated control cells (defined as 1 fold).</a:t>
            </a:r>
          </a:p>
          <a:p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915364" y="1021834"/>
            <a:ext cx="23134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/>
              <a:t>Supplementary Figure </a:t>
            </a:r>
            <a:r>
              <a:rPr lang="en-US" sz="1600" b="1" dirty="0" smtClean="0"/>
              <a:t>S4</a:t>
            </a:r>
            <a:endParaRPr lang="en-US" sz="1600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4025279"/>
              </p:ext>
            </p:extLst>
          </p:nvPr>
        </p:nvGraphicFramePr>
        <p:xfrm>
          <a:off x="3048000" y="1879600"/>
          <a:ext cx="3867150" cy="2171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6773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651047" y="3416304"/>
            <a:ext cx="568481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Supplementary Figure S5. </a:t>
            </a:r>
            <a:r>
              <a:rPr lang="en-US" sz="1200" b="1" dirty="0"/>
              <a:t>TMI-1 treatment </a:t>
            </a:r>
            <a:r>
              <a:rPr lang="en-US" sz="1200" b="1" dirty="0" smtClean="0"/>
              <a:t>leads to </a:t>
            </a:r>
            <a:r>
              <a:rPr lang="en-US" sz="1200" b="1" dirty="0" err="1"/>
              <a:t>upregulation</a:t>
            </a:r>
            <a:r>
              <a:rPr lang="en-US" sz="1200" b="1" dirty="0"/>
              <a:t> of ADAM17 protein</a:t>
            </a:r>
          </a:p>
          <a:p>
            <a:r>
              <a:rPr lang="en-US" sz="1200" b="1" dirty="0"/>
              <a:t>likely as  a compensatory response to inhibition of ADAM17 </a:t>
            </a:r>
            <a:r>
              <a:rPr lang="en-US" sz="1200" b="1" dirty="0" smtClean="0"/>
              <a:t>activity. </a:t>
            </a:r>
            <a:r>
              <a:rPr lang="en-US" sz="1200" dirty="0" smtClean="0"/>
              <a:t>Caov</a:t>
            </a:r>
            <a:r>
              <a:rPr lang="en-US" sz="1200" dirty="0"/>
              <a:t>-3, SKOV-3</a:t>
            </a:r>
          </a:p>
          <a:p>
            <a:r>
              <a:rPr lang="en-US" sz="1200" dirty="0"/>
              <a:t>and OVCAR-3 cells were treated with vehicle or TMI-1 at 2.5 </a:t>
            </a:r>
            <a:r>
              <a:rPr lang="en-US" sz="1200" dirty="0" err="1">
                <a:latin typeface="Symbol" charset="2"/>
                <a:cs typeface="Symbol" charset="2"/>
              </a:rPr>
              <a:t>m</a:t>
            </a:r>
            <a:r>
              <a:rPr lang="en-US" sz="1200" dirty="0" err="1"/>
              <a:t>M</a:t>
            </a:r>
            <a:r>
              <a:rPr lang="en-US" sz="1200" dirty="0"/>
              <a:t>, 20 </a:t>
            </a:r>
            <a:r>
              <a:rPr lang="en-US" sz="1200" dirty="0" err="1">
                <a:latin typeface="Symbol" charset="2"/>
                <a:cs typeface="Symbol" charset="2"/>
              </a:rPr>
              <a:t>m</a:t>
            </a:r>
            <a:r>
              <a:rPr lang="en-US" sz="1200" dirty="0" err="1"/>
              <a:t>M</a:t>
            </a:r>
            <a:r>
              <a:rPr lang="en-US" sz="1200" dirty="0"/>
              <a:t> and 5 </a:t>
            </a:r>
            <a:r>
              <a:rPr lang="en-US" sz="1200" dirty="0" err="1">
                <a:latin typeface="Symbol" charset="2"/>
                <a:cs typeface="Symbol" charset="2"/>
              </a:rPr>
              <a:t>m</a:t>
            </a:r>
            <a:r>
              <a:rPr lang="en-US" sz="1200" dirty="0" err="1"/>
              <a:t>M</a:t>
            </a:r>
            <a:r>
              <a:rPr lang="en-US" sz="1200" dirty="0"/>
              <a:t>, </a:t>
            </a:r>
          </a:p>
          <a:p>
            <a:r>
              <a:rPr lang="en-US" sz="1200" dirty="0"/>
              <a:t>respectively, for the indicated periods of time (hours). The expression of ADAM17 was</a:t>
            </a:r>
          </a:p>
          <a:p>
            <a:r>
              <a:rPr lang="en-US" sz="1200" dirty="0"/>
              <a:t>examined by </a:t>
            </a:r>
            <a:r>
              <a:rPr lang="en-US" sz="1200" dirty="0" err="1" smtClean="0"/>
              <a:t>immunoblotting</a:t>
            </a:r>
            <a:r>
              <a:rPr lang="en-US" sz="1200" dirty="0" smtClean="0"/>
              <a:t> </a:t>
            </a:r>
            <a:r>
              <a:rPr lang="en-US" sz="1200" dirty="0"/>
              <a:t>analysis.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2404581" y="1756828"/>
            <a:ext cx="3929943" cy="1536940"/>
            <a:chOff x="2404581" y="1325028"/>
            <a:chExt cx="3929943" cy="1536940"/>
          </a:xfrm>
        </p:grpSpPr>
        <p:pic>
          <p:nvPicPr>
            <p:cNvPr id="5" name="Picture 4" descr="img254.jp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97" t="33030" r="2898" b="-33266"/>
            <a:stretch/>
          </p:blipFill>
          <p:spPr>
            <a:xfrm flipH="1">
              <a:off x="3098835" y="1692828"/>
              <a:ext cx="2487168" cy="448056"/>
            </a:xfrm>
            <a:prstGeom prst="rect">
              <a:avLst/>
            </a:prstGeom>
          </p:spPr>
        </p:pic>
        <p:pic>
          <p:nvPicPr>
            <p:cNvPr id="6" name="Picture 5" descr="img256.jp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80" t="9334" r="178" b="-6256"/>
            <a:stretch/>
          </p:blipFill>
          <p:spPr>
            <a:xfrm>
              <a:off x="3115769" y="2058588"/>
              <a:ext cx="2482850" cy="320040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5575858" y="1711042"/>
              <a:ext cx="7586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ADAM17</a:t>
              </a:r>
              <a:endParaRPr lang="en-US" sz="1200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573910" y="2046889"/>
              <a:ext cx="60615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Tubulin</a:t>
              </a:r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2929505" y="1799111"/>
              <a:ext cx="169339" cy="152400"/>
              <a:chOff x="1650994" y="2556935"/>
              <a:chExt cx="169339" cy="152400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1651000" y="2556935"/>
                <a:ext cx="169333" cy="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1650994" y="2709335"/>
                <a:ext cx="169333" cy="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TextBox 11"/>
            <p:cNvSpPr txBox="1"/>
            <p:nvPr/>
          </p:nvSpPr>
          <p:spPr>
            <a:xfrm>
              <a:off x="2404581" y="1646764"/>
              <a:ext cx="58196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100 </a:t>
              </a:r>
              <a:r>
                <a:rPr lang="en-US" sz="1100" dirty="0" err="1"/>
                <a:t>kD</a:t>
              </a:r>
              <a:endParaRPr lang="en-US" sz="11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463848" y="1833032"/>
              <a:ext cx="51046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75 </a:t>
              </a:r>
              <a:r>
                <a:rPr lang="en-US" sz="1100" dirty="0" err="1"/>
                <a:t>kD</a:t>
              </a:r>
              <a:endParaRPr lang="en-US" sz="11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107300" y="2400303"/>
              <a:ext cx="6206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Caov-3</a:t>
              </a:r>
            </a:p>
            <a:p>
              <a:r>
                <a:rPr lang="en-US" sz="1200" dirty="0"/>
                <a:t>20 </a:t>
              </a:r>
              <a:r>
                <a:rPr lang="en-US" sz="1200" dirty="0" err="1"/>
                <a:t>hr</a:t>
              </a:r>
              <a:endParaRPr lang="en-US" sz="12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759231" y="2400303"/>
              <a:ext cx="64963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SKOV-3</a:t>
              </a:r>
            </a:p>
            <a:p>
              <a:r>
                <a:rPr lang="en-US" sz="1200" dirty="0"/>
                <a:t>20 </a:t>
              </a:r>
              <a:r>
                <a:rPr lang="en-US" sz="1200" dirty="0" err="1"/>
                <a:t>hr</a:t>
              </a:r>
              <a:endParaRPr lang="en-US" sz="12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394232" y="2400303"/>
              <a:ext cx="7536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OVCAR-3</a:t>
              </a:r>
            </a:p>
            <a:p>
              <a:r>
                <a:rPr lang="en-US" sz="1200" dirty="0"/>
                <a:t>20 </a:t>
              </a:r>
              <a:r>
                <a:rPr lang="en-US" sz="1200" dirty="0" err="1"/>
                <a:t>hr</a:t>
              </a:r>
              <a:endParaRPr lang="en-US" sz="12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046163" y="2400303"/>
              <a:ext cx="75363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OVCAR-3</a:t>
              </a:r>
            </a:p>
            <a:p>
              <a:r>
                <a:rPr lang="en-US" sz="1200" dirty="0"/>
                <a:t>1.5 </a:t>
              </a:r>
              <a:r>
                <a:rPr lang="en-US" sz="1200" dirty="0" err="1"/>
                <a:t>hr</a:t>
              </a:r>
              <a:endParaRPr lang="en-US" sz="1200" dirty="0"/>
            </a:p>
          </p:txBody>
        </p:sp>
        <p:cxnSp>
          <p:nvCxnSpPr>
            <p:cNvPr id="18" name="Straight Connector 17"/>
            <p:cNvCxnSpPr/>
            <p:nvPr/>
          </p:nvCxnSpPr>
          <p:spPr>
            <a:xfrm flipV="1">
              <a:off x="3159459" y="2414003"/>
              <a:ext cx="548640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V="1">
              <a:off x="3819859" y="2422470"/>
              <a:ext cx="548640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V="1">
              <a:off x="4437923" y="2422470"/>
              <a:ext cx="548640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5055990" y="2422470"/>
              <a:ext cx="548640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21"/>
            <p:cNvSpPr txBox="1"/>
            <p:nvPr/>
          </p:nvSpPr>
          <p:spPr>
            <a:xfrm rot="18900000">
              <a:off x="3073432" y="1325028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Vehicle 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 rot="18900000">
              <a:off x="3420564" y="1356765"/>
              <a:ext cx="5565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TMI-1 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 rot="18900000">
              <a:off x="4927631" y="1325028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Vehicle 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 rot="18900000">
              <a:off x="5274763" y="1356765"/>
              <a:ext cx="5565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TMI-1 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 rot="18900000">
              <a:off x="3708428" y="1325028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Vehicle 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 rot="18900000">
              <a:off x="4055560" y="1356765"/>
              <a:ext cx="5565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TMI-1 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 rot="18900000">
              <a:off x="4292628" y="1325028"/>
              <a:ext cx="64633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Vehicle 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 rot="18900000">
              <a:off x="4639760" y="1356765"/>
              <a:ext cx="5565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TMI-1 </a:t>
              </a:r>
            </a:p>
          </p:txBody>
        </p:sp>
      </p:grpSp>
      <p:sp>
        <p:nvSpPr>
          <p:cNvPr id="30" name="Rectangle 29"/>
          <p:cNvSpPr/>
          <p:nvPr/>
        </p:nvSpPr>
        <p:spPr>
          <a:xfrm>
            <a:off x="1516109" y="1059934"/>
            <a:ext cx="231345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b="1" dirty="0" smtClean="0"/>
              <a:t>Supplementary </a:t>
            </a:r>
            <a:r>
              <a:rPr lang="en-US" sz="1600" b="1" dirty="0"/>
              <a:t>Figure </a:t>
            </a:r>
            <a:r>
              <a:rPr lang="en-US" sz="1600" b="1" dirty="0" smtClean="0"/>
              <a:t>S5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423798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0099737"/>
              </p:ext>
            </p:extLst>
          </p:nvPr>
        </p:nvGraphicFramePr>
        <p:xfrm>
          <a:off x="3591984" y="2006599"/>
          <a:ext cx="1545166" cy="22288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 rot="16200000">
            <a:off x="3137764" y="2744952"/>
            <a:ext cx="8002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TNF-</a:t>
            </a:r>
            <a:r>
              <a:rPr lang="en-US" sz="1100" b="1" dirty="0" smtClean="0">
                <a:latin typeface="Symbol" charset="2"/>
                <a:cs typeface="Symbol" charset="2"/>
              </a:rPr>
              <a:t>a</a:t>
            </a:r>
            <a:r>
              <a:rPr lang="en-US" sz="1100" b="1" dirty="0" smtClean="0"/>
              <a:t> </a:t>
            </a:r>
            <a:r>
              <a:rPr lang="en-US" sz="1100" b="1" dirty="0"/>
              <a:t>(</a:t>
            </a:r>
            <a:r>
              <a:rPr lang="en-US" sz="1100" b="1" dirty="0" err="1"/>
              <a:t>pg</a:t>
            </a:r>
            <a:r>
              <a:rPr lang="en-US" sz="1100" b="1" dirty="0"/>
              <a:t>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38144" y="1996879"/>
            <a:ext cx="6617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SKOV-3</a:t>
            </a: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6296385"/>
              </p:ext>
            </p:extLst>
          </p:nvPr>
        </p:nvGraphicFramePr>
        <p:xfrm>
          <a:off x="1784350" y="2012950"/>
          <a:ext cx="1619250" cy="2222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072844" y="1996879"/>
            <a:ext cx="6227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Caov-</a:t>
            </a:r>
            <a:r>
              <a:rPr lang="en-US" sz="1200" b="1" dirty="0"/>
              <a:t>3</a:t>
            </a:r>
          </a:p>
        </p:txBody>
      </p:sp>
      <p:sp>
        <p:nvSpPr>
          <p:cNvPr id="9" name="TextBox 8"/>
          <p:cNvSpPr txBox="1"/>
          <p:nvPr/>
        </p:nvSpPr>
        <p:spPr>
          <a:xfrm rot="16200000">
            <a:off x="1378813" y="2744952"/>
            <a:ext cx="8002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TNF-</a:t>
            </a:r>
            <a:r>
              <a:rPr lang="en-US" sz="1100" b="1" dirty="0" smtClean="0">
                <a:latin typeface="Symbol" charset="2"/>
                <a:cs typeface="Symbol" charset="2"/>
              </a:rPr>
              <a:t>a</a:t>
            </a:r>
            <a:r>
              <a:rPr lang="en-US" sz="1100" b="1" dirty="0" smtClean="0"/>
              <a:t> </a:t>
            </a:r>
            <a:r>
              <a:rPr lang="en-US" sz="1100" b="1" dirty="0"/>
              <a:t>(</a:t>
            </a:r>
            <a:r>
              <a:rPr lang="en-US" sz="1100" b="1" dirty="0" err="1"/>
              <a:t>pg</a:t>
            </a:r>
            <a:r>
              <a:rPr lang="en-US" sz="1100" b="1" dirty="0"/>
              <a:t>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638099" y="3358030"/>
            <a:ext cx="325001" cy="230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/>
              <a:t>**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929949" y="2856380"/>
            <a:ext cx="325001" cy="230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/>
              <a:t>*</a:t>
            </a:r>
            <a:endParaRPr lang="en-US" sz="900" dirty="0"/>
          </a:p>
        </p:txBody>
      </p:sp>
      <p:graphicFrame>
        <p:nvGraphicFramePr>
          <p:cNvPr id="12" name="Chart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7481585"/>
              </p:ext>
            </p:extLst>
          </p:nvPr>
        </p:nvGraphicFramePr>
        <p:xfrm>
          <a:off x="5200645" y="2006600"/>
          <a:ext cx="1593850" cy="2235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5495489" y="1996879"/>
            <a:ext cx="7661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OVCAR-</a:t>
            </a:r>
            <a:r>
              <a:rPr lang="en-US" sz="1200" b="1" dirty="0"/>
              <a:t>3</a:t>
            </a:r>
          </a:p>
        </p:txBody>
      </p:sp>
      <p:sp>
        <p:nvSpPr>
          <p:cNvPr id="14" name="TextBox 13"/>
          <p:cNvSpPr txBox="1"/>
          <p:nvPr/>
        </p:nvSpPr>
        <p:spPr>
          <a:xfrm rot="16200000">
            <a:off x="4782410" y="2744952"/>
            <a:ext cx="8002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/>
              <a:t>TNF-</a:t>
            </a:r>
            <a:r>
              <a:rPr lang="en-US" sz="1100" b="1" dirty="0" smtClean="0">
                <a:latin typeface="Symbol" charset="2"/>
                <a:cs typeface="Symbol" charset="2"/>
              </a:rPr>
              <a:t>a</a:t>
            </a:r>
            <a:r>
              <a:rPr lang="en-US" sz="1100" b="1" dirty="0" smtClean="0"/>
              <a:t> </a:t>
            </a:r>
            <a:r>
              <a:rPr lang="en-US" sz="1100" b="1" dirty="0"/>
              <a:t>(</a:t>
            </a:r>
            <a:r>
              <a:rPr lang="en-US" sz="1100" b="1" dirty="0" err="1"/>
              <a:t>pg</a:t>
            </a:r>
            <a:r>
              <a:rPr lang="en-US" sz="1100" b="1" dirty="0"/>
              <a:t>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20844" y="2894480"/>
            <a:ext cx="325001" cy="230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/>
              <a:t>*</a:t>
            </a:r>
            <a:endParaRPr lang="en-US" sz="900" dirty="0"/>
          </a:p>
        </p:txBody>
      </p:sp>
      <p:sp>
        <p:nvSpPr>
          <p:cNvPr id="16" name="TextBox 15"/>
          <p:cNvSpPr txBox="1"/>
          <p:nvPr/>
        </p:nvSpPr>
        <p:spPr>
          <a:xfrm>
            <a:off x="791616" y="1217095"/>
            <a:ext cx="23134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Supplementary Figure S6</a:t>
            </a:r>
            <a:endParaRPr lang="en-US" sz="16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757780" y="4131734"/>
            <a:ext cx="74359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Supplementary Figure S6. LPA induction of TNF-</a:t>
            </a:r>
            <a:r>
              <a:rPr lang="en-US" sz="1200" b="1" dirty="0" smtClean="0">
                <a:latin typeface="Symbol" charset="2"/>
                <a:cs typeface="Symbol" charset="2"/>
              </a:rPr>
              <a:t>a </a:t>
            </a:r>
            <a:r>
              <a:rPr lang="en-US" sz="1200" b="1" dirty="0" smtClean="0"/>
              <a:t>is inhibited by TMI-1 added simultaneously with LPA. </a:t>
            </a:r>
            <a:r>
              <a:rPr lang="en-US" sz="1200" dirty="0" smtClean="0"/>
              <a:t>Cells were </a:t>
            </a:r>
          </a:p>
          <a:p>
            <a:r>
              <a:rPr lang="en-US" sz="1200" dirty="0" smtClean="0"/>
              <a:t>stimulated for 24 hours with LPA in the absence or presence of TMI-1. TMI-1 was added at the same time as LPA.</a:t>
            </a:r>
          </a:p>
          <a:p>
            <a:r>
              <a:rPr lang="en-US" sz="1200" dirty="0" smtClean="0"/>
              <a:t>TNF-a levels were determined by ELISA and results presented as in Fig. 1A.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9829090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3182010" y="1832716"/>
            <a:ext cx="2672689" cy="2175006"/>
            <a:chOff x="644029" y="693936"/>
            <a:chExt cx="2672689" cy="2175006"/>
          </a:xfrm>
        </p:grpSpPr>
        <p:graphicFrame>
          <p:nvGraphicFramePr>
            <p:cNvPr id="14" name="Chart 1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402602619"/>
                </p:ext>
              </p:extLst>
            </p:nvPr>
          </p:nvGraphicFramePr>
          <p:xfrm>
            <a:off x="993280" y="1031247"/>
            <a:ext cx="1967912" cy="1429543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15" name="TextBox 14"/>
            <p:cNvSpPr txBox="1"/>
            <p:nvPr/>
          </p:nvSpPr>
          <p:spPr>
            <a:xfrm>
              <a:off x="644029" y="2291861"/>
              <a:ext cx="2672689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LPA          </a:t>
              </a:r>
              <a:r>
                <a:rPr lang="en-US" sz="1050" dirty="0" smtClean="0"/>
                <a:t>    </a:t>
              </a:r>
              <a:r>
                <a:rPr lang="en-US" sz="1050" dirty="0"/>
                <a:t>-           +            +           +</a:t>
              </a:r>
            </a:p>
            <a:p>
              <a:r>
                <a:rPr lang="en-US" sz="1050" dirty="0" smtClean="0"/>
                <a:t>TNF-</a:t>
              </a:r>
              <a:r>
                <a:rPr lang="en-US" sz="1050" dirty="0" smtClean="0">
                  <a:latin typeface="Symbol" charset="2"/>
                  <a:cs typeface="Symbol" charset="2"/>
                </a:rPr>
                <a:t>a</a:t>
              </a:r>
              <a:r>
                <a:rPr lang="en-US" sz="1050" dirty="0" smtClean="0"/>
                <a:t> </a:t>
              </a:r>
              <a:r>
                <a:rPr lang="en-US" sz="1050" dirty="0" err="1" smtClean="0"/>
                <a:t>Ab</a:t>
              </a:r>
              <a:r>
                <a:rPr lang="en-US" sz="1050" dirty="0" smtClean="0"/>
                <a:t>   0           </a:t>
              </a:r>
              <a:r>
                <a:rPr lang="en-US" sz="1050" dirty="0"/>
                <a:t>0            8           0  (</a:t>
              </a:r>
              <a:r>
                <a:rPr lang="en-US" sz="1050" dirty="0">
                  <a:latin typeface="Symbol" charset="2"/>
                  <a:cs typeface="Symbol" charset="2"/>
                </a:rPr>
                <a:t>m</a:t>
              </a:r>
              <a:r>
                <a:rPr lang="en-US" sz="1050" dirty="0"/>
                <a:t>g/ml)</a:t>
              </a:r>
            </a:p>
            <a:p>
              <a:r>
                <a:rPr lang="en-US" sz="1050" dirty="0" smtClean="0"/>
                <a:t>TNF-</a:t>
              </a:r>
              <a:r>
                <a:rPr lang="en-US" sz="1050" dirty="0" smtClean="0">
                  <a:latin typeface="Symbol" charset="2"/>
                  <a:cs typeface="Symbol" charset="2"/>
                </a:rPr>
                <a:t>a</a:t>
              </a:r>
              <a:r>
                <a:rPr lang="en-US" sz="1050" dirty="0" smtClean="0"/>
                <a:t> </a:t>
              </a:r>
              <a:r>
                <a:rPr lang="en-US" sz="1050" dirty="0"/>
                <a:t>SR    </a:t>
              </a:r>
              <a:r>
                <a:rPr lang="en-US" sz="1050" dirty="0" smtClean="0"/>
                <a:t>0           </a:t>
              </a:r>
              <a:r>
                <a:rPr lang="en-US" sz="1050" dirty="0"/>
                <a:t>0            0           1   (</a:t>
              </a:r>
              <a:r>
                <a:rPr lang="en-US" sz="1050" dirty="0">
                  <a:latin typeface="Symbol" charset="2"/>
                  <a:cs typeface="Symbol" charset="2"/>
                </a:rPr>
                <a:t>m</a:t>
              </a:r>
              <a:r>
                <a:rPr lang="en-US" sz="1050" dirty="0"/>
                <a:t>g/ml)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252807" y="1542292"/>
              <a:ext cx="118375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Cell No x10</a:t>
              </a:r>
              <a:r>
                <a:rPr lang="en-US" sz="1100" baseline="30000" dirty="0"/>
                <a:t>4</a:t>
              </a:r>
              <a:r>
                <a:rPr lang="en-US" sz="1100" dirty="0"/>
                <a:t>/well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67550" y="1719064"/>
              <a:ext cx="327659" cy="2602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20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851886" y="1294791"/>
              <a:ext cx="3276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30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861200" y="2146564"/>
              <a:ext cx="3276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10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116892" y="693936"/>
              <a:ext cx="661735" cy="27557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SKOV-3</a:t>
              </a:r>
            </a:p>
          </p:txBody>
        </p:sp>
        <p:cxnSp>
          <p:nvCxnSpPr>
            <p:cNvPr id="25" name="Straight Connector 24"/>
            <p:cNvCxnSpPr/>
            <p:nvPr/>
          </p:nvCxnSpPr>
          <p:spPr>
            <a:xfrm flipV="1">
              <a:off x="1787826" y="978899"/>
              <a:ext cx="822960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5"/>
            <p:cNvSpPr txBox="1"/>
            <p:nvPr/>
          </p:nvSpPr>
          <p:spPr>
            <a:xfrm>
              <a:off x="1467470" y="1062000"/>
              <a:ext cx="24214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*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012505" y="726376"/>
              <a:ext cx="40340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/>
                <a:t>n.s</a:t>
              </a:r>
              <a:r>
                <a:rPr lang="en-US" sz="1200" dirty="0"/>
                <a:t>.</a:t>
              </a:r>
            </a:p>
          </p:txBody>
        </p:sp>
        <p:cxnSp>
          <p:nvCxnSpPr>
            <p:cNvPr id="28" name="Straight Connector 27"/>
            <p:cNvCxnSpPr/>
            <p:nvPr/>
          </p:nvCxnSpPr>
          <p:spPr>
            <a:xfrm flipV="1">
              <a:off x="1779353" y="1156700"/>
              <a:ext cx="411480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flipV="1">
              <a:off x="1364493" y="1224434"/>
              <a:ext cx="411480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1826225" y="912644"/>
              <a:ext cx="40340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/>
                <a:t>n.s</a:t>
              </a:r>
              <a:r>
                <a:rPr lang="en-US" sz="1200" dirty="0"/>
                <a:t>.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616410" y="1873623"/>
            <a:ext cx="2647490" cy="2129008"/>
            <a:chOff x="3192497" y="717909"/>
            <a:chExt cx="2647490" cy="2129008"/>
          </a:xfrm>
        </p:grpSpPr>
        <p:sp>
          <p:nvSpPr>
            <p:cNvPr id="5" name="TextBox 4"/>
            <p:cNvSpPr txBox="1"/>
            <p:nvPr/>
          </p:nvSpPr>
          <p:spPr>
            <a:xfrm>
              <a:off x="3426859" y="2101850"/>
              <a:ext cx="3276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10</a:t>
              </a: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426859" y="1572677"/>
              <a:ext cx="3276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20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426859" y="1012195"/>
              <a:ext cx="3276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30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 rot="16200000">
              <a:off x="2791859" y="1526544"/>
              <a:ext cx="118988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Cell No x10</a:t>
              </a:r>
              <a:r>
                <a:rPr lang="en-US" sz="1100" baseline="30000" dirty="0"/>
                <a:t>4</a:t>
              </a:r>
              <a:r>
                <a:rPr lang="en-US" sz="1100" dirty="0"/>
                <a:t>/well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192497" y="2269836"/>
              <a:ext cx="2647490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LPA            </a:t>
              </a:r>
              <a:r>
                <a:rPr lang="en-US" sz="1050" dirty="0" smtClean="0"/>
                <a:t>  -           </a:t>
              </a:r>
              <a:r>
                <a:rPr lang="en-US" sz="1050" dirty="0"/>
                <a:t>+            +           +</a:t>
              </a:r>
            </a:p>
            <a:p>
              <a:r>
                <a:rPr lang="en-US" sz="1050" dirty="0" smtClean="0"/>
                <a:t>TNF-</a:t>
              </a:r>
              <a:r>
                <a:rPr lang="en-US" sz="1050" dirty="0" smtClean="0">
                  <a:latin typeface="Symbol" charset="2"/>
                  <a:cs typeface="Symbol" charset="2"/>
                </a:rPr>
                <a:t>a</a:t>
              </a:r>
              <a:r>
                <a:rPr lang="en-US" sz="1050" dirty="0" smtClean="0"/>
                <a:t> </a:t>
              </a:r>
              <a:r>
                <a:rPr lang="en-US" sz="1050" dirty="0" err="1" smtClean="0"/>
                <a:t>Ab</a:t>
              </a:r>
              <a:r>
                <a:rPr lang="en-US" sz="1050" dirty="0" smtClean="0"/>
                <a:t>   0           </a:t>
              </a:r>
              <a:r>
                <a:rPr lang="en-US" sz="1050" dirty="0"/>
                <a:t>0            8           0  (</a:t>
              </a:r>
              <a:r>
                <a:rPr lang="en-US" sz="1050" dirty="0">
                  <a:latin typeface="Symbol" charset="2"/>
                  <a:cs typeface="Symbol" charset="2"/>
                </a:rPr>
                <a:t>m</a:t>
              </a:r>
              <a:r>
                <a:rPr lang="en-US" sz="1050" dirty="0"/>
                <a:t>g/ml)</a:t>
              </a:r>
            </a:p>
            <a:p>
              <a:r>
                <a:rPr lang="en-US" sz="1050" dirty="0" smtClean="0"/>
                <a:t>TNF-</a:t>
              </a:r>
              <a:r>
                <a:rPr lang="en-US" sz="1050" dirty="0" smtClean="0">
                  <a:latin typeface="Symbol" charset="2"/>
                  <a:cs typeface="Symbol" charset="2"/>
                </a:rPr>
                <a:t>a</a:t>
              </a:r>
              <a:r>
                <a:rPr lang="en-US" sz="1050" dirty="0" smtClean="0"/>
                <a:t> </a:t>
              </a:r>
              <a:r>
                <a:rPr lang="en-US" sz="1050" dirty="0"/>
                <a:t>SR    </a:t>
              </a:r>
              <a:r>
                <a:rPr lang="en-US" sz="1050" dirty="0" smtClean="0"/>
                <a:t>0           0           </a:t>
              </a:r>
              <a:r>
                <a:rPr lang="en-US" sz="1050" dirty="0"/>
                <a:t>0          </a:t>
              </a:r>
              <a:r>
                <a:rPr lang="en-US" sz="1050" dirty="0" smtClean="0"/>
                <a:t>  </a:t>
              </a:r>
              <a:r>
                <a:rPr lang="en-US" sz="1050" dirty="0"/>
                <a:t>1   (</a:t>
              </a:r>
              <a:r>
                <a:rPr lang="en-US" sz="1050" dirty="0">
                  <a:latin typeface="Symbol" charset="2"/>
                  <a:cs typeface="Symbol" charset="2"/>
                </a:rPr>
                <a:t>m</a:t>
              </a:r>
              <a:r>
                <a:rPr lang="en-US" sz="1050" dirty="0"/>
                <a:t>g/ml)</a:t>
              </a:r>
            </a:p>
          </p:txBody>
        </p:sp>
        <p:graphicFrame>
          <p:nvGraphicFramePr>
            <p:cNvPr id="11" name="Chart 1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21875915"/>
                </p:ext>
              </p:extLst>
            </p:nvPr>
          </p:nvGraphicFramePr>
          <p:xfrm>
            <a:off x="3589418" y="1005845"/>
            <a:ext cx="1927680" cy="142954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2" name="TextBox 11"/>
            <p:cNvSpPr txBox="1"/>
            <p:nvPr/>
          </p:nvSpPr>
          <p:spPr>
            <a:xfrm>
              <a:off x="3705836" y="717909"/>
              <a:ext cx="62273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Caov-3</a:t>
              </a:r>
            </a:p>
          </p:txBody>
        </p:sp>
        <p:cxnSp>
          <p:nvCxnSpPr>
            <p:cNvPr id="31" name="Straight Connector 30"/>
            <p:cNvCxnSpPr/>
            <p:nvPr/>
          </p:nvCxnSpPr>
          <p:spPr>
            <a:xfrm flipV="1">
              <a:off x="4353321" y="995827"/>
              <a:ext cx="822960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4032965" y="1095862"/>
              <a:ext cx="29963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/>
                <a:t>**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578000" y="743304"/>
              <a:ext cx="40340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/>
                <a:t>n.s</a:t>
              </a:r>
              <a:r>
                <a:rPr lang="en-US" sz="1200" dirty="0"/>
                <a:t>.</a:t>
              </a:r>
            </a:p>
          </p:txBody>
        </p:sp>
        <p:cxnSp>
          <p:nvCxnSpPr>
            <p:cNvPr id="34" name="Straight Connector 33"/>
            <p:cNvCxnSpPr/>
            <p:nvPr/>
          </p:nvCxnSpPr>
          <p:spPr>
            <a:xfrm flipV="1">
              <a:off x="4344848" y="1173628"/>
              <a:ext cx="411480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3946922" y="1258296"/>
              <a:ext cx="411480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4391720" y="929572"/>
              <a:ext cx="40340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/>
                <a:t>n.s</a:t>
              </a:r>
              <a:r>
                <a:rPr lang="en-US" sz="1200" dirty="0"/>
                <a:t>.</a:t>
              </a: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776950" y="1831288"/>
            <a:ext cx="2725699" cy="2187015"/>
            <a:chOff x="5916650" y="1831288"/>
            <a:chExt cx="2725699" cy="2187015"/>
          </a:xfrm>
        </p:grpSpPr>
        <p:graphicFrame>
          <p:nvGraphicFramePr>
            <p:cNvPr id="21" name="Chart 20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616006144"/>
                </p:ext>
              </p:extLst>
            </p:nvPr>
          </p:nvGraphicFramePr>
          <p:xfrm>
            <a:off x="6250516" y="2116680"/>
            <a:ext cx="1964267" cy="147319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22" name="TextBox 21"/>
            <p:cNvSpPr txBox="1"/>
            <p:nvPr/>
          </p:nvSpPr>
          <p:spPr>
            <a:xfrm>
              <a:off x="5916650" y="3441222"/>
              <a:ext cx="2725699" cy="5770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50" dirty="0"/>
                <a:t>LPA          </a:t>
              </a:r>
              <a:r>
                <a:rPr lang="en-US" sz="1050" dirty="0" smtClean="0"/>
                <a:t>   </a:t>
              </a:r>
              <a:r>
                <a:rPr lang="en-US" sz="1050" dirty="0"/>
                <a:t>-           </a:t>
              </a:r>
              <a:r>
                <a:rPr lang="en-US" sz="1050" dirty="0" smtClean="0"/>
                <a:t> +            </a:t>
              </a:r>
              <a:r>
                <a:rPr lang="en-US" sz="1050" dirty="0"/>
                <a:t>+           +</a:t>
              </a:r>
            </a:p>
            <a:p>
              <a:r>
                <a:rPr lang="en-US" sz="1050" dirty="0" smtClean="0"/>
                <a:t>TNF-</a:t>
              </a:r>
              <a:r>
                <a:rPr lang="en-US" sz="1050" dirty="0" smtClean="0">
                  <a:latin typeface="Symbol" charset="2"/>
                  <a:cs typeface="Symbol" charset="2"/>
                </a:rPr>
                <a:t>a</a:t>
              </a:r>
              <a:r>
                <a:rPr lang="en-US" sz="1050" dirty="0" smtClean="0"/>
                <a:t> </a:t>
              </a:r>
              <a:r>
                <a:rPr lang="en-US" sz="1050" dirty="0" err="1" smtClean="0"/>
                <a:t>Ab</a:t>
              </a:r>
              <a:r>
                <a:rPr lang="en-US" sz="1050" dirty="0" smtClean="0"/>
                <a:t>   0           </a:t>
              </a:r>
              <a:r>
                <a:rPr lang="en-US" sz="1050" dirty="0"/>
                <a:t>0            8         </a:t>
              </a:r>
              <a:r>
                <a:rPr lang="en-US" sz="1050" dirty="0" smtClean="0"/>
                <a:t>  </a:t>
              </a:r>
              <a:r>
                <a:rPr lang="en-US" sz="1050" dirty="0"/>
                <a:t>0  (</a:t>
              </a:r>
              <a:r>
                <a:rPr lang="en-US" sz="1050" dirty="0">
                  <a:latin typeface="Symbol" charset="2"/>
                  <a:cs typeface="Symbol" charset="2"/>
                </a:rPr>
                <a:t>m</a:t>
              </a:r>
              <a:r>
                <a:rPr lang="en-US" sz="1050" dirty="0"/>
                <a:t>g/ml)</a:t>
              </a:r>
            </a:p>
            <a:p>
              <a:r>
                <a:rPr lang="en-US" sz="1050" dirty="0" smtClean="0"/>
                <a:t>TNF-</a:t>
              </a:r>
              <a:r>
                <a:rPr lang="en-US" sz="1050" dirty="0" smtClean="0">
                  <a:latin typeface="Symbol" charset="2"/>
                  <a:cs typeface="Symbol" charset="2"/>
                </a:rPr>
                <a:t>a</a:t>
              </a:r>
              <a:r>
                <a:rPr lang="en-US" sz="1050" dirty="0" smtClean="0"/>
                <a:t> </a:t>
              </a:r>
              <a:r>
                <a:rPr lang="en-US" sz="1050" dirty="0"/>
                <a:t>SR   </a:t>
              </a:r>
              <a:r>
                <a:rPr lang="en-US" sz="1050" dirty="0" smtClean="0"/>
                <a:t> 0           0            0           1   </a:t>
              </a:r>
              <a:r>
                <a:rPr lang="en-US" sz="1050" dirty="0"/>
                <a:t>(</a:t>
              </a:r>
              <a:r>
                <a:rPr lang="en-US" sz="1050" dirty="0">
                  <a:latin typeface="Symbol" charset="2"/>
                  <a:cs typeface="Symbol" charset="2"/>
                </a:rPr>
                <a:t>m</a:t>
              </a:r>
              <a:r>
                <a:rPr lang="en-US" sz="1050" dirty="0"/>
                <a:t>g/ml)</a:t>
              </a:r>
            </a:p>
          </p:txBody>
        </p:sp>
        <p:sp>
          <p:nvSpPr>
            <p:cNvPr id="23" name="TextBox 22"/>
            <p:cNvSpPr txBox="1"/>
            <p:nvPr/>
          </p:nvSpPr>
          <p:spPr>
            <a:xfrm rot="16200000">
              <a:off x="5477911" y="2682258"/>
              <a:ext cx="118988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Cell No x10</a:t>
              </a:r>
              <a:r>
                <a:rPr lang="en-US" sz="1100" baseline="30000" dirty="0"/>
                <a:t>4</a:t>
              </a:r>
              <a:r>
                <a:rPr lang="en-US" sz="1100" dirty="0"/>
                <a:t>/well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408818" y="1831288"/>
              <a:ext cx="7661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/>
                <a:t>OVCAR-3</a:t>
              </a:r>
            </a:p>
          </p:txBody>
        </p:sp>
        <p:cxnSp>
          <p:nvCxnSpPr>
            <p:cNvPr id="37" name="Straight Connector 36"/>
            <p:cNvCxnSpPr/>
            <p:nvPr/>
          </p:nvCxnSpPr>
          <p:spPr>
            <a:xfrm flipV="1">
              <a:off x="7030996" y="2168469"/>
              <a:ext cx="822960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6645023" y="2200767"/>
              <a:ext cx="40340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/>
                <a:t>n.s</a:t>
              </a:r>
              <a:r>
                <a:rPr lang="en-US" sz="1200" dirty="0"/>
                <a:t>.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255675" y="1915946"/>
              <a:ext cx="40340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/>
                <a:t>n.s</a:t>
              </a:r>
              <a:r>
                <a:rPr lang="en-US" sz="1200" dirty="0"/>
                <a:t>.</a:t>
              </a:r>
            </a:p>
          </p:txBody>
        </p:sp>
        <p:cxnSp>
          <p:nvCxnSpPr>
            <p:cNvPr id="40" name="Straight Connector 39"/>
            <p:cNvCxnSpPr/>
            <p:nvPr/>
          </p:nvCxnSpPr>
          <p:spPr>
            <a:xfrm flipV="1">
              <a:off x="7022523" y="2346270"/>
              <a:ext cx="411480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6616130" y="2439404"/>
              <a:ext cx="411480" cy="0"/>
            </a:xfrm>
            <a:prstGeom prst="line">
              <a:avLst/>
            </a:prstGeom>
            <a:ln w="6350" cmpd="sng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7069395" y="2102214"/>
              <a:ext cx="40340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err="1"/>
                <a:t>n.s</a:t>
              </a:r>
              <a:r>
                <a:rPr lang="en-US" sz="1200" dirty="0"/>
                <a:t>.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112911" y="3249095"/>
              <a:ext cx="3276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10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112911" y="2686054"/>
              <a:ext cx="3276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20</a:t>
              </a: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112911" y="2108638"/>
              <a:ext cx="32765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30</a:t>
              </a:r>
            </a:p>
          </p:txBody>
        </p:sp>
      </p:grpSp>
      <p:sp>
        <p:nvSpPr>
          <p:cNvPr id="46" name="TextBox 45"/>
          <p:cNvSpPr txBox="1"/>
          <p:nvPr/>
        </p:nvSpPr>
        <p:spPr>
          <a:xfrm>
            <a:off x="575716" y="1013895"/>
            <a:ext cx="231345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Supplementary Figure S7</a:t>
            </a:r>
            <a:endParaRPr lang="en-US" sz="1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76250" y="4273550"/>
            <a:ext cx="808985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Supplementary Figure S7. </a:t>
            </a:r>
            <a:r>
              <a:rPr lang="en-US" sz="1200" b="1" dirty="0"/>
              <a:t>TNF-α is not involved in LPA-driven cell </a:t>
            </a:r>
            <a:r>
              <a:rPr lang="en-US" sz="1200" b="1" dirty="0" smtClean="0"/>
              <a:t>proliferation.</a:t>
            </a:r>
            <a:r>
              <a:rPr lang="en-US" sz="1200" b="1" dirty="0"/>
              <a:t> </a:t>
            </a:r>
            <a:r>
              <a:rPr lang="en-US" sz="1200" dirty="0" smtClean="0"/>
              <a:t>Serum</a:t>
            </a:r>
            <a:r>
              <a:rPr lang="en-US" sz="1200" dirty="0"/>
              <a:t>-starved Caov-3, SKOV-3 and OVCAR-3 </a:t>
            </a:r>
            <a:endParaRPr lang="en-US" sz="1200" dirty="0" smtClean="0"/>
          </a:p>
          <a:p>
            <a:r>
              <a:rPr lang="en-US" sz="1200" dirty="0" smtClean="0"/>
              <a:t>cells </a:t>
            </a:r>
            <a:r>
              <a:rPr lang="en-US" sz="1200" dirty="0"/>
              <a:t>in 12-well plates were treated with LPA in </a:t>
            </a:r>
            <a:r>
              <a:rPr lang="en-US" sz="1200" dirty="0" smtClean="0"/>
              <a:t>the presence </a:t>
            </a:r>
            <a:r>
              <a:rPr lang="en-US" sz="1200" dirty="0"/>
              <a:t>of indicated concentrations of TNF-α </a:t>
            </a:r>
            <a:r>
              <a:rPr lang="en-US" sz="1200" dirty="0" err="1"/>
              <a:t>Ab</a:t>
            </a:r>
            <a:r>
              <a:rPr lang="en-US" sz="1200" dirty="0"/>
              <a:t> or TNF-α SR for 30 hours. </a:t>
            </a:r>
            <a:endParaRPr lang="en-US" sz="1200" dirty="0" smtClean="0"/>
          </a:p>
          <a:p>
            <a:r>
              <a:rPr lang="en-US" sz="1200" dirty="0" smtClean="0"/>
              <a:t>Cells </a:t>
            </a:r>
            <a:r>
              <a:rPr lang="en-US" sz="1200" dirty="0"/>
              <a:t>were </a:t>
            </a:r>
            <a:r>
              <a:rPr lang="en-US" sz="1200" dirty="0" err="1" smtClean="0"/>
              <a:t>trypsinized</a:t>
            </a:r>
            <a:r>
              <a:rPr lang="en-US" sz="1200" dirty="0"/>
              <a:t> </a:t>
            </a:r>
            <a:r>
              <a:rPr lang="en-US" sz="1200" dirty="0" smtClean="0"/>
              <a:t>and </a:t>
            </a:r>
            <a:r>
              <a:rPr lang="en-US" sz="1200" dirty="0"/>
              <a:t>cell numbers quantified </a:t>
            </a:r>
            <a:r>
              <a:rPr lang="en-US" sz="1200" dirty="0" smtClean="0"/>
              <a:t>with </a:t>
            </a:r>
            <a:r>
              <a:rPr lang="en-US" sz="1200" dirty="0"/>
              <a:t>a Coulter Counter. The results were presented as cell numbers/well </a:t>
            </a:r>
            <a:r>
              <a:rPr lang="en-US" sz="1200" dirty="0" smtClean="0"/>
              <a:t>of </a:t>
            </a:r>
          </a:p>
          <a:p>
            <a:r>
              <a:rPr lang="en-US" sz="1200" dirty="0" smtClean="0"/>
              <a:t>triplicate </a:t>
            </a:r>
            <a:r>
              <a:rPr lang="en-US" sz="1200" dirty="0"/>
              <a:t>assays.</a:t>
            </a:r>
          </a:p>
        </p:txBody>
      </p:sp>
    </p:spTree>
    <p:extLst>
      <p:ext uri="{BB962C8B-B14F-4D97-AF65-F5344CB8AC3E}">
        <p14:creationId xmlns:p14="http://schemas.microsoft.com/office/powerpoint/2010/main" val="20704882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52092127"/>
              </p:ext>
            </p:extLst>
          </p:nvPr>
        </p:nvGraphicFramePr>
        <p:xfrm>
          <a:off x="1790689" y="1257300"/>
          <a:ext cx="1504962" cy="19557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4385243"/>
              </p:ext>
            </p:extLst>
          </p:nvPr>
        </p:nvGraphicFramePr>
        <p:xfrm>
          <a:off x="3627961" y="1257300"/>
          <a:ext cx="1528239" cy="19218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551275"/>
              </p:ext>
            </p:extLst>
          </p:nvPr>
        </p:nvGraphicFramePr>
        <p:xfrm>
          <a:off x="5452532" y="1263650"/>
          <a:ext cx="1566329" cy="19134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" name="TextBox 6"/>
          <p:cNvSpPr txBox="1"/>
          <p:nvPr/>
        </p:nvSpPr>
        <p:spPr>
          <a:xfrm rot="16200000">
            <a:off x="1179968" y="1809129"/>
            <a:ext cx="10054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  IL</a:t>
            </a:r>
            <a:r>
              <a:rPr lang="en-US" sz="1100" dirty="0"/>
              <a:t>-8 </a:t>
            </a:r>
            <a:r>
              <a:rPr lang="en-US" sz="1100" dirty="0" smtClean="0"/>
              <a:t>mRNA </a:t>
            </a:r>
          </a:p>
          <a:p>
            <a:r>
              <a:rPr lang="en-US" sz="1100" dirty="0" smtClean="0"/>
              <a:t>(fold increase)</a:t>
            </a:r>
            <a:endParaRPr lang="en-US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2078567" y="1223409"/>
            <a:ext cx="620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Caov-3</a:t>
            </a:r>
            <a:endParaRPr lang="en-US" sz="12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941235" y="1223409"/>
            <a:ext cx="6617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SKOV-3</a:t>
            </a:r>
            <a:endParaRPr lang="en-US" sz="1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778502" y="1223409"/>
            <a:ext cx="7661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OVCAR-3</a:t>
            </a:r>
            <a:endParaRPr lang="en-US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821597" y="2105306"/>
            <a:ext cx="2996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**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671567" y="1893641"/>
            <a:ext cx="2996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**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523651" y="2088373"/>
            <a:ext cx="2996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**</a:t>
            </a:r>
          </a:p>
        </p:txBody>
      </p:sp>
      <p:sp>
        <p:nvSpPr>
          <p:cNvPr id="14" name="TextBox 13"/>
          <p:cNvSpPr txBox="1"/>
          <p:nvPr/>
        </p:nvSpPr>
        <p:spPr>
          <a:xfrm rot="16200000">
            <a:off x="3017232" y="1876864"/>
            <a:ext cx="10054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  IL</a:t>
            </a:r>
            <a:r>
              <a:rPr lang="en-US" sz="1100" dirty="0"/>
              <a:t>-8 </a:t>
            </a:r>
            <a:r>
              <a:rPr lang="en-US" sz="1100" dirty="0" smtClean="0"/>
              <a:t>mRNA </a:t>
            </a:r>
          </a:p>
          <a:p>
            <a:r>
              <a:rPr lang="en-US" sz="1100" dirty="0" smtClean="0"/>
              <a:t>(fold increase)</a:t>
            </a:r>
            <a:endParaRPr lang="en-US" sz="1100" dirty="0"/>
          </a:p>
        </p:txBody>
      </p:sp>
      <p:sp>
        <p:nvSpPr>
          <p:cNvPr id="15" name="TextBox 14"/>
          <p:cNvSpPr txBox="1"/>
          <p:nvPr/>
        </p:nvSpPr>
        <p:spPr>
          <a:xfrm rot="16200000">
            <a:off x="4856612" y="1842996"/>
            <a:ext cx="10054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  IL</a:t>
            </a:r>
            <a:r>
              <a:rPr lang="en-US" sz="1100" dirty="0"/>
              <a:t>-8 </a:t>
            </a:r>
            <a:r>
              <a:rPr lang="en-US" sz="1100" dirty="0" smtClean="0"/>
              <a:t>mRNA </a:t>
            </a:r>
          </a:p>
          <a:p>
            <a:r>
              <a:rPr lang="en-US" sz="1100" dirty="0" smtClean="0"/>
              <a:t>(fold increase)</a:t>
            </a:r>
            <a:endParaRPr lang="en-US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4610502" y="4279223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**</a:t>
            </a:r>
          </a:p>
        </p:txBody>
      </p:sp>
      <p:sp>
        <p:nvSpPr>
          <p:cNvPr id="23" name="TextBox 22"/>
          <p:cNvSpPr txBox="1"/>
          <p:nvPr/>
        </p:nvSpPr>
        <p:spPr>
          <a:xfrm rot="16200000">
            <a:off x="2865938" y="3788904"/>
            <a:ext cx="11227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IL-8 protein </a:t>
            </a:r>
            <a:r>
              <a:rPr lang="en-US" sz="1100" dirty="0"/>
              <a:t>(</a:t>
            </a:r>
            <a:r>
              <a:rPr lang="en-US" sz="1100" dirty="0" err="1"/>
              <a:t>pg</a:t>
            </a:r>
            <a:r>
              <a:rPr lang="en-US" sz="1100" dirty="0"/>
              <a:t>)</a:t>
            </a:r>
          </a:p>
        </p:txBody>
      </p:sp>
      <p:graphicFrame>
        <p:nvGraphicFramePr>
          <p:cNvPr id="24" name="Chart 2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79955817"/>
              </p:ext>
            </p:extLst>
          </p:nvPr>
        </p:nvGraphicFramePr>
        <p:xfrm>
          <a:off x="3462906" y="3172941"/>
          <a:ext cx="1629793" cy="19113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5" name="Chart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40071167"/>
              </p:ext>
            </p:extLst>
          </p:nvPr>
        </p:nvGraphicFramePr>
        <p:xfrm>
          <a:off x="1557906" y="3166591"/>
          <a:ext cx="1693293" cy="193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6" name="TextBox 25"/>
          <p:cNvSpPr txBox="1"/>
          <p:nvPr/>
        </p:nvSpPr>
        <p:spPr>
          <a:xfrm rot="16200000">
            <a:off x="979988" y="3788904"/>
            <a:ext cx="11227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IL-8 protein </a:t>
            </a:r>
            <a:r>
              <a:rPr lang="en-US" sz="1100" dirty="0"/>
              <a:t>(</a:t>
            </a:r>
            <a:r>
              <a:rPr lang="en-US" sz="1100" dirty="0" err="1"/>
              <a:t>pg</a:t>
            </a:r>
            <a:r>
              <a:rPr lang="en-US" sz="1100" dirty="0"/>
              <a:t>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779584" y="4304625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**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2053207" y="3147541"/>
            <a:ext cx="620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Caov-3</a:t>
            </a:r>
            <a:endParaRPr lang="en-US" sz="12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3945507" y="3153891"/>
            <a:ext cx="6617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SKOV-3</a:t>
            </a:r>
            <a:endParaRPr lang="en-US" sz="1200" b="1" dirty="0"/>
          </a:p>
        </p:txBody>
      </p:sp>
      <p:graphicFrame>
        <p:nvGraphicFramePr>
          <p:cNvPr id="31" name="Chart 3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4900691"/>
              </p:ext>
            </p:extLst>
          </p:nvPr>
        </p:nvGraphicFramePr>
        <p:xfrm>
          <a:off x="5259957" y="3153891"/>
          <a:ext cx="1623444" cy="19240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32" name="TextBox 31"/>
          <p:cNvSpPr txBox="1"/>
          <p:nvPr/>
        </p:nvSpPr>
        <p:spPr>
          <a:xfrm rot="16200000">
            <a:off x="4675688" y="3788904"/>
            <a:ext cx="112279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IL-8 protein </a:t>
            </a:r>
            <a:r>
              <a:rPr lang="en-US" sz="1100" dirty="0"/>
              <a:t>(</a:t>
            </a:r>
            <a:r>
              <a:rPr lang="en-US" sz="1100" dirty="0" err="1"/>
              <a:t>pg</a:t>
            </a:r>
            <a:r>
              <a:rPr lang="en-US" sz="1100" dirty="0"/>
              <a:t>)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742557" y="3115791"/>
            <a:ext cx="7661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OVCAR-3</a:t>
            </a:r>
            <a:endParaRPr lang="en-US" sz="12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6409669" y="3644225"/>
            <a:ext cx="2872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**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53516" y="620195"/>
            <a:ext cx="24811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Supplementary Figure S8 A</a:t>
            </a:r>
            <a:endParaRPr lang="en-US" sz="1600" b="1" dirty="0"/>
          </a:p>
        </p:txBody>
      </p:sp>
      <p:sp>
        <p:nvSpPr>
          <p:cNvPr id="35" name="TextBox 34"/>
          <p:cNvSpPr txBox="1"/>
          <p:nvPr/>
        </p:nvSpPr>
        <p:spPr>
          <a:xfrm>
            <a:off x="603250" y="5086350"/>
            <a:ext cx="763542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Supplementary Figure S8. AG1478 inhibits LPA-induced IL-8, IL-6 and CXCL1 expression. </a:t>
            </a:r>
            <a:r>
              <a:rPr lang="en-US" sz="1200" dirty="0" smtClean="0"/>
              <a:t>Ovarian cancer cell lines were </a:t>
            </a:r>
          </a:p>
          <a:p>
            <a:r>
              <a:rPr lang="en-US" sz="1200" dirty="0" smtClean="0"/>
              <a:t>treated with LPA (10 </a:t>
            </a:r>
            <a:r>
              <a:rPr lang="en-US" sz="1200" dirty="0" err="1" smtClean="0">
                <a:latin typeface="Symbol" charset="2"/>
                <a:cs typeface="Symbol" charset="2"/>
              </a:rPr>
              <a:t>m</a:t>
            </a:r>
            <a:r>
              <a:rPr lang="en-US" sz="1200" dirty="0" err="1" smtClean="0"/>
              <a:t>M</a:t>
            </a:r>
            <a:r>
              <a:rPr lang="en-US" sz="1200" dirty="0" smtClean="0"/>
              <a:t>) with or without AG1478 (1 </a:t>
            </a:r>
            <a:r>
              <a:rPr lang="en-US" sz="1200" dirty="0" err="1" smtClean="0">
                <a:latin typeface="Symbol" charset="2"/>
                <a:cs typeface="Symbol" charset="2"/>
              </a:rPr>
              <a:t>m</a:t>
            </a:r>
            <a:r>
              <a:rPr lang="en-US" sz="1200" dirty="0" err="1" smtClean="0"/>
              <a:t>M</a:t>
            </a:r>
            <a:r>
              <a:rPr lang="en-US" sz="1200" dirty="0" smtClean="0"/>
              <a:t>). The cellular mRNA levels and protein abundances in culture </a:t>
            </a:r>
          </a:p>
          <a:p>
            <a:r>
              <a:rPr lang="en-US" sz="1200" dirty="0" smtClean="0"/>
              <a:t>supernatants of IL-8 (</a:t>
            </a:r>
            <a:r>
              <a:rPr lang="en-US" sz="1200" b="1" i="1" dirty="0" smtClean="0"/>
              <a:t>A</a:t>
            </a:r>
            <a:r>
              <a:rPr lang="en-US" sz="1200" dirty="0" smtClean="0"/>
              <a:t>), IL-6 (</a:t>
            </a:r>
            <a:r>
              <a:rPr lang="en-US" sz="1200" b="1" i="1" dirty="0" smtClean="0"/>
              <a:t>B</a:t>
            </a:r>
            <a:r>
              <a:rPr lang="en-US" sz="1200" dirty="0" smtClean="0"/>
              <a:t>) and CXCL1 (</a:t>
            </a:r>
            <a:r>
              <a:rPr lang="en-US" sz="1200" b="1" i="1" dirty="0" smtClean="0"/>
              <a:t>C</a:t>
            </a:r>
            <a:r>
              <a:rPr lang="en-US" sz="1200" dirty="0" smtClean="0"/>
              <a:t>) were determined by RT-</a:t>
            </a:r>
            <a:r>
              <a:rPr lang="en-US" sz="1200" dirty="0" err="1" smtClean="0"/>
              <a:t>qPCR</a:t>
            </a:r>
            <a:r>
              <a:rPr lang="en-US" sz="1200" dirty="0" smtClean="0"/>
              <a:t> and ELISA, respectively. The experimental </a:t>
            </a:r>
          </a:p>
          <a:p>
            <a:r>
              <a:rPr lang="en-US" sz="1200" dirty="0"/>
              <a:t>d</a:t>
            </a:r>
            <a:r>
              <a:rPr lang="en-US" sz="1200" dirty="0" smtClean="0"/>
              <a:t>etails and data presentation were the same as in Fig. 4.  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128135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Chart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1510083"/>
              </p:ext>
            </p:extLst>
          </p:nvPr>
        </p:nvGraphicFramePr>
        <p:xfrm>
          <a:off x="1917700" y="1566246"/>
          <a:ext cx="1642531" cy="20319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7" name="TextBox 16"/>
          <p:cNvSpPr txBox="1"/>
          <p:nvPr/>
        </p:nvSpPr>
        <p:spPr>
          <a:xfrm rot="16200000">
            <a:off x="1319665" y="2164665"/>
            <a:ext cx="10054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  IL-6 mRNA </a:t>
            </a:r>
          </a:p>
          <a:p>
            <a:r>
              <a:rPr lang="en-US" sz="1100" dirty="0" smtClean="0"/>
              <a:t>(fold increase)</a:t>
            </a:r>
            <a:endParaRPr lang="en-US" sz="1100" dirty="0"/>
          </a:p>
        </p:txBody>
      </p:sp>
      <p:graphicFrame>
        <p:nvGraphicFramePr>
          <p:cNvPr id="18" name="Chart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9800303"/>
              </p:ext>
            </p:extLst>
          </p:nvPr>
        </p:nvGraphicFramePr>
        <p:xfrm>
          <a:off x="3831155" y="1574712"/>
          <a:ext cx="1617133" cy="20319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9" name="Chart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05511583"/>
              </p:ext>
            </p:extLst>
          </p:nvPr>
        </p:nvGraphicFramePr>
        <p:xfrm>
          <a:off x="5770032" y="1574708"/>
          <a:ext cx="1642532" cy="20150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6908888" y="2060796"/>
            <a:ext cx="2996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**</a:t>
            </a:r>
          </a:p>
        </p:txBody>
      </p:sp>
      <p:graphicFrame>
        <p:nvGraphicFramePr>
          <p:cNvPr id="21" name="Chart 2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5092477"/>
              </p:ext>
            </p:extLst>
          </p:nvPr>
        </p:nvGraphicFramePr>
        <p:xfrm>
          <a:off x="1731434" y="3539081"/>
          <a:ext cx="1803396" cy="20404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graphicFrame>
        <p:nvGraphicFramePr>
          <p:cNvPr id="22" name="Chart 2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5627637"/>
              </p:ext>
            </p:extLst>
          </p:nvPr>
        </p:nvGraphicFramePr>
        <p:xfrm>
          <a:off x="5672704" y="3490398"/>
          <a:ext cx="1725046" cy="20764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6928249" y="3870721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*</a:t>
            </a:r>
            <a:endParaRPr lang="en-US" sz="800" dirty="0"/>
          </a:p>
        </p:txBody>
      </p:sp>
      <p:sp>
        <p:nvSpPr>
          <p:cNvPr id="25" name="TextBox 24"/>
          <p:cNvSpPr txBox="1"/>
          <p:nvPr/>
        </p:nvSpPr>
        <p:spPr>
          <a:xfrm>
            <a:off x="6091804" y="3551839"/>
            <a:ext cx="753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OVCAR-3</a:t>
            </a:r>
            <a:endParaRPr lang="en-US" sz="1200" dirty="0"/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6963948"/>
              </p:ext>
            </p:extLst>
          </p:nvPr>
        </p:nvGraphicFramePr>
        <p:xfrm>
          <a:off x="3822697" y="3515798"/>
          <a:ext cx="1631950" cy="205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2" name="TextBox 11"/>
          <p:cNvSpPr txBox="1"/>
          <p:nvPr/>
        </p:nvSpPr>
        <p:spPr>
          <a:xfrm rot="16200000">
            <a:off x="1110653" y="4230504"/>
            <a:ext cx="11694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  IL-6 protein</a:t>
            </a:r>
            <a:r>
              <a:rPr lang="en-US" sz="1100" dirty="0"/>
              <a:t> </a:t>
            </a:r>
            <a:r>
              <a:rPr lang="en-US" sz="1100" dirty="0" smtClean="0"/>
              <a:t>(</a:t>
            </a:r>
            <a:r>
              <a:rPr lang="en-US" sz="1100" dirty="0" err="1" smtClean="0"/>
              <a:t>pg</a:t>
            </a:r>
            <a:r>
              <a:rPr lang="en-US" sz="1100" dirty="0" smtClean="0"/>
              <a:t>)</a:t>
            </a:r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6085454" y="1608739"/>
            <a:ext cx="7536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OVCAR-3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4116954" y="1608739"/>
            <a:ext cx="6496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SKOV-3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4167754" y="3558189"/>
            <a:ext cx="6496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SKOV-3</a:t>
            </a:r>
            <a:endParaRPr 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2199254" y="1608739"/>
            <a:ext cx="620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Caov-3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2167504" y="3558189"/>
            <a:ext cx="6206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Caov-3</a:t>
            </a:r>
            <a:endParaRPr lang="en-US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3035388" y="4619846"/>
            <a:ext cx="2996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**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325016" y="912295"/>
            <a:ext cx="2471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Supplementary Figure S8 B</a:t>
            </a:r>
            <a:endParaRPr lang="en-US" sz="1600" b="1" dirty="0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5161415" y="2164665"/>
            <a:ext cx="10054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  IL-6 mRNA </a:t>
            </a:r>
          </a:p>
          <a:p>
            <a:r>
              <a:rPr lang="en-US" sz="1100" dirty="0" smtClean="0"/>
              <a:t>(fold increase)</a:t>
            </a:r>
            <a:endParaRPr lang="en-US" sz="1100" dirty="0"/>
          </a:p>
        </p:txBody>
      </p:sp>
      <p:sp>
        <p:nvSpPr>
          <p:cNvPr id="30" name="TextBox 29"/>
          <p:cNvSpPr txBox="1"/>
          <p:nvPr/>
        </p:nvSpPr>
        <p:spPr>
          <a:xfrm rot="16200000">
            <a:off x="3218315" y="2164665"/>
            <a:ext cx="100540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  IL-6 mRNA </a:t>
            </a:r>
          </a:p>
          <a:p>
            <a:r>
              <a:rPr lang="en-US" sz="1100" dirty="0" smtClean="0"/>
              <a:t>(fold increase)</a:t>
            </a:r>
            <a:endParaRPr lang="en-US" sz="1100" dirty="0"/>
          </a:p>
        </p:txBody>
      </p:sp>
      <p:sp>
        <p:nvSpPr>
          <p:cNvPr id="31" name="TextBox 30"/>
          <p:cNvSpPr txBox="1"/>
          <p:nvPr/>
        </p:nvSpPr>
        <p:spPr>
          <a:xfrm rot="16200000">
            <a:off x="3199804" y="4230504"/>
            <a:ext cx="11694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  IL-6 protein</a:t>
            </a:r>
            <a:r>
              <a:rPr lang="en-US" sz="1100" dirty="0"/>
              <a:t> </a:t>
            </a:r>
            <a:r>
              <a:rPr lang="en-US" sz="1100" dirty="0" smtClean="0"/>
              <a:t>(</a:t>
            </a:r>
            <a:r>
              <a:rPr lang="en-US" sz="1100" dirty="0" err="1" smtClean="0"/>
              <a:t>pg</a:t>
            </a:r>
            <a:r>
              <a:rPr lang="en-US" sz="1100" dirty="0" smtClean="0"/>
              <a:t>)</a:t>
            </a:r>
            <a:endParaRPr lang="en-US" sz="1100" dirty="0"/>
          </a:p>
        </p:txBody>
      </p:sp>
      <p:sp>
        <p:nvSpPr>
          <p:cNvPr id="32" name="TextBox 31"/>
          <p:cNvSpPr txBox="1"/>
          <p:nvPr/>
        </p:nvSpPr>
        <p:spPr>
          <a:xfrm rot="16200000">
            <a:off x="5117504" y="4230504"/>
            <a:ext cx="116942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  IL-6 protein</a:t>
            </a:r>
            <a:r>
              <a:rPr lang="en-US" sz="1100" dirty="0"/>
              <a:t> </a:t>
            </a:r>
            <a:r>
              <a:rPr lang="en-US" sz="1100" dirty="0" smtClean="0"/>
              <a:t>(</a:t>
            </a:r>
            <a:r>
              <a:rPr lang="en-US" sz="1100" dirty="0" err="1" smtClean="0"/>
              <a:t>pg</a:t>
            </a:r>
            <a:r>
              <a:rPr lang="en-US" sz="1100" dirty="0" smtClean="0"/>
              <a:t>)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3066723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5692</TotalTime>
  <Words>1420</Words>
  <Application>Microsoft Macintosh PowerPoint</Application>
  <PresentationFormat>On-screen Show (4:3)</PresentationFormat>
  <Paragraphs>240</Paragraphs>
  <Slides>10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Virginia Commonwealth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Xianjun Fang</dc:creator>
  <cp:lastModifiedBy>Xianjun Fang</cp:lastModifiedBy>
  <cp:revision>434</cp:revision>
  <dcterms:created xsi:type="dcterms:W3CDTF">2019-08-21T16:31:55Z</dcterms:created>
  <dcterms:modified xsi:type="dcterms:W3CDTF">2020-08-06T23:25:30Z</dcterms:modified>
</cp:coreProperties>
</file>