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07" r:id="rId2"/>
    <p:sldId id="306" r:id="rId3"/>
    <p:sldId id="305" r:id="rId4"/>
    <p:sldId id="309" r:id="rId5"/>
    <p:sldId id="296" r:id="rId6"/>
    <p:sldId id="301" r:id="rId7"/>
    <p:sldId id="283" r:id="rId8"/>
    <p:sldId id="284" r:id="rId9"/>
    <p:sldId id="304" r:id="rId10"/>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57" autoAdjust="0"/>
    <p:restoredTop sz="81477" autoAdjust="0"/>
  </p:normalViewPr>
  <p:slideViewPr>
    <p:cSldViewPr snapToGrid="0">
      <p:cViewPr varScale="1">
        <p:scale>
          <a:sx n="48" d="100"/>
          <a:sy n="48" d="100"/>
        </p:scale>
        <p:origin x="78" y="462"/>
      </p:cViewPr>
      <p:guideLst/>
    </p:cSldViewPr>
  </p:slideViewPr>
  <p:notesTextViewPr>
    <p:cViewPr>
      <p:scale>
        <a:sx n="1" d="1"/>
        <a:sy n="1" d="1"/>
      </p:scale>
      <p:origin x="0" y="0"/>
    </p:cViewPr>
  </p:notesTextViewPr>
  <p:sorterViewPr>
    <p:cViewPr>
      <p:scale>
        <a:sx n="100" d="100"/>
        <a:sy n="100" d="100"/>
      </p:scale>
      <p:origin x="0" y="-516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8830" cy="495029"/>
          </a:xfrm>
          <a:prstGeom prst="rect">
            <a:avLst/>
          </a:prstGeom>
        </p:spPr>
        <p:txBody>
          <a:bodyPr vert="horz" lIns="94470" tIns="47235" rIns="94470" bIns="47235"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4" y="0"/>
            <a:ext cx="2918830" cy="495029"/>
          </a:xfrm>
          <a:prstGeom prst="rect">
            <a:avLst/>
          </a:prstGeom>
        </p:spPr>
        <p:txBody>
          <a:bodyPr vert="horz" lIns="94470" tIns="47235" rIns="94470" bIns="47235" rtlCol="0"/>
          <a:lstStyle>
            <a:lvl1pPr algn="r">
              <a:defRPr sz="1200"/>
            </a:lvl1pPr>
          </a:lstStyle>
          <a:p>
            <a:fld id="{65A7C972-8B41-4346-95D8-490C84C208FB}" type="datetimeFigureOut">
              <a:rPr kumimoji="1" lang="ja-JP" altLang="en-US" smtClean="0"/>
              <a:t>2020/9/30</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4470" tIns="47235" rIns="94470" bIns="47235" rtlCol="0" anchor="ctr"/>
          <a:lstStyle/>
          <a:p>
            <a:endParaRPr lang="ja-JP" altLang="en-US"/>
          </a:p>
        </p:txBody>
      </p:sp>
      <p:sp>
        <p:nvSpPr>
          <p:cNvPr id="5" name="ノート プレースホルダー 4"/>
          <p:cNvSpPr>
            <a:spLocks noGrp="1"/>
          </p:cNvSpPr>
          <p:nvPr>
            <p:ph type="body" sz="quarter" idx="3"/>
          </p:nvPr>
        </p:nvSpPr>
        <p:spPr>
          <a:xfrm>
            <a:off x="673577" y="4748164"/>
            <a:ext cx="5388610" cy="3884861"/>
          </a:xfrm>
          <a:prstGeom prst="rect">
            <a:avLst/>
          </a:prstGeom>
        </p:spPr>
        <p:txBody>
          <a:bodyPr vert="horz" lIns="94470" tIns="47235" rIns="94470" bIns="4723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371288"/>
            <a:ext cx="2918830" cy="495028"/>
          </a:xfrm>
          <a:prstGeom prst="rect">
            <a:avLst/>
          </a:prstGeom>
        </p:spPr>
        <p:txBody>
          <a:bodyPr vert="horz" lIns="94470" tIns="47235" rIns="94470" bIns="4723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4" y="9371288"/>
            <a:ext cx="2918830" cy="495028"/>
          </a:xfrm>
          <a:prstGeom prst="rect">
            <a:avLst/>
          </a:prstGeom>
        </p:spPr>
        <p:txBody>
          <a:bodyPr vert="horz" lIns="94470" tIns="47235" rIns="94470" bIns="47235" rtlCol="0" anchor="b"/>
          <a:lstStyle>
            <a:lvl1pPr algn="r">
              <a:defRPr sz="1200"/>
            </a:lvl1pPr>
          </a:lstStyle>
          <a:p>
            <a:fld id="{2D2E8FF0-A7A9-473C-A43F-DB36C1CB9327}" type="slidenum">
              <a:rPr kumimoji="1" lang="ja-JP" altLang="en-US" smtClean="0"/>
              <a:t>‹#›</a:t>
            </a:fld>
            <a:endParaRPr kumimoji="1" lang="ja-JP" altLang="en-US"/>
          </a:p>
        </p:txBody>
      </p:sp>
    </p:spTree>
    <p:extLst>
      <p:ext uri="{BB962C8B-B14F-4D97-AF65-F5344CB8AC3E}">
        <p14:creationId xmlns:p14="http://schemas.microsoft.com/office/powerpoint/2010/main" val="221048640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Table S1</a:t>
            </a:r>
          </a:p>
          <a:p>
            <a:r>
              <a:rPr kumimoji="1" lang="en-US" altLang="ja-JP" dirty="0"/>
              <a:t>Detection limit of </a:t>
            </a:r>
            <a:r>
              <a:rPr kumimoji="1" lang="en-US" altLang="ja-JP" dirty="0" err="1"/>
              <a:t>MetalloG</a:t>
            </a:r>
            <a:endParaRPr kumimoji="1" lang="en-US" altLang="ja-JP" dirty="0"/>
          </a:p>
          <a:p>
            <a:r>
              <a:rPr kumimoji="1" lang="en-US" altLang="ja-JP" dirty="0"/>
              <a:t>Exposure</a:t>
            </a:r>
            <a:r>
              <a:rPr kumimoji="1" lang="en-US" altLang="ja-JP" baseline="0" dirty="0"/>
              <a:t> time and the lowest concentrations that can be significantly detected are indicated. EC50s were determined by mortality of the transgenic line for 24 h exposure (using &lt;24 h neonates) .</a:t>
            </a:r>
            <a:endParaRPr kumimoji="1" lang="ja-JP" altLang="en-US" dirty="0"/>
          </a:p>
        </p:txBody>
      </p:sp>
      <p:sp>
        <p:nvSpPr>
          <p:cNvPr id="4" name="スライド番号プレースホルダー 3"/>
          <p:cNvSpPr>
            <a:spLocks noGrp="1"/>
          </p:cNvSpPr>
          <p:nvPr>
            <p:ph type="sldNum" sz="quarter" idx="10"/>
          </p:nvPr>
        </p:nvSpPr>
        <p:spPr/>
        <p:txBody>
          <a:bodyPr/>
          <a:lstStyle/>
          <a:p>
            <a:fld id="{2D2E8FF0-A7A9-473C-A43F-DB36C1CB9327}" type="slidenum">
              <a:rPr kumimoji="1" lang="ja-JP" altLang="en-US" smtClean="0"/>
              <a:t>5</a:t>
            </a:fld>
            <a:endParaRPr kumimoji="1" lang="ja-JP" altLang="en-US"/>
          </a:p>
        </p:txBody>
      </p:sp>
    </p:spTree>
    <p:extLst>
      <p:ext uri="{BB962C8B-B14F-4D97-AF65-F5344CB8AC3E}">
        <p14:creationId xmlns:p14="http://schemas.microsoft.com/office/powerpoint/2010/main" val="14645109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2D2E8FF0-A7A9-473C-A43F-DB36C1CB9327}" type="slidenum">
              <a:rPr kumimoji="1" lang="ja-JP" altLang="en-US" smtClean="0"/>
              <a:t>6</a:t>
            </a:fld>
            <a:endParaRPr kumimoji="1" lang="ja-JP" altLang="en-US"/>
          </a:p>
        </p:txBody>
      </p:sp>
    </p:spTree>
    <p:extLst>
      <p:ext uri="{BB962C8B-B14F-4D97-AF65-F5344CB8AC3E}">
        <p14:creationId xmlns:p14="http://schemas.microsoft.com/office/powerpoint/2010/main" val="27990305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Schematic</a:t>
            </a:r>
            <a:r>
              <a:rPr kumimoji="1" lang="en-US" altLang="ja-JP" baseline="0" dirty="0"/>
              <a:t> diagram for the construction of reporter plasmid and structure of the integrated gene.</a:t>
            </a:r>
            <a:endParaRPr kumimoji="1" lang="ja-JP" altLang="en-US" dirty="0"/>
          </a:p>
        </p:txBody>
      </p:sp>
      <p:sp>
        <p:nvSpPr>
          <p:cNvPr id="4" name="スライド番号プレースホルダー 3"/>
          <p:cNvSpPr>
            <a:spLocks noGrp="1"/>
          </p:cNvSpPr>
          <p:nvPr>
            <p:ph type="sldNum" sz="quarter" idx="10"/>
          </p:nvPr>
        </p:nvSpPr>
        <p:spPr/>
        <p:txBody>
          <a:bodyPr/>
          <a:lstStyle/>
          <a:p>
            <a:fld id="{2D2E8FF0-A7A9-473C-A43F-DB36C1CB9327}" type="slidenum">
              <a:rPr kumimoji="1" lang="ja-JP" altLang="en-US" smtClean="0"/>
              <a:t>7</a:t>
            </a:fld>
            <a:endParaRPr kumimoji="1" lang="ja-JP" altLang="en-US"/>
          </a:p>
        </p:txBody>
      </p:sp>
    </p:spTree>
    <p:extLst>
      <p:ext uri="{BB962C8B-B14F-4D97-AF65-F5344CB8AC3E}">
        <p14:creationId xmlns:p14="http://schemas.microsoft.com/office/powerpoint/2010/main" val="35767026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en-US" altLang="ja-JP" dirty="0"/>
              <a:t>Right junction of the integrated gene. WT sequence including TALEN target</a:t>
            </a:r>
            <a:r>
              <a:rPr kumimoji="1" lang="en-US" altLang="ja-JP" baseline="0" dirty="0"/>
              <a:t> sites is located exon 6 of eyeless gene.</a:t>
            </a:r>
          </a:p>
          <a:p>
            <a:r>
              <a:rPr kumimoji="1" lang="en-US" altLang="ja-JP" baseline="0" dirty="0"/>
              <a:t>Clear sequence of the left junction could not be obtained because of unknown reason.</a:t>
            </a:r>
          </a:p>
          <a:p>
            <a:r>
              <a:rPr lang="en-US" altLang="ja-JP" dirty="0"/>
              <a:t>Figure S1</a:t>
            </a:r>
            <a:endParaRPr lang="ja-JP" altLang="ja-JP" dirty="0"/>
          </a:p>
          <a:p>
            <a:r>
              <a:rPr lang="en-US" altLang="ja-JP" dirty="0"/>
              <a:t>Junction sequence of the integration site of the reporter gene.</a:t>
            </a:r>
            <a:endParaRPr lang="ja-JP" altLang="ja-JP" dirty="0"/>
          </a:p>
          <a:p>
            <a:r>
              <a:rPr lang="en-US" altLang="ja-JP" dirty="0"/>
              <a:t>Upper sequence shows wild type allele of eyeless gene at the integration site.</a:t>
            </a:r>
            <a:endParaRPr lang="ja-JP" altLang="ja-JP" dirty="0"/>
          </a:p>
          <a:p>
            <a:r>
              <a:rPr lang="en-US" altLang="ja-JP" dirty="0"/>
              <a:t>Lower sequence shows the junction sequence. Nucleotide sequence with gray background shows wild type sequence. Nucleotide sequence in green shows integrated DNA sequence (derived from pBR322).</a:t>
            </a:r>
            <a:endParaRPr lang="ja-JP"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fld id="{2D2E8FF0-A7A9-473C-A43F-DB36C1CB9327}" type="slidenum">
              <a:rPr kumimoji="1" lang="ja-JP" altLang="en-US" smtClean="0"/>
              <a:t>8</a:t>
            </a:fld>
            <a:endParaRPr kumimoji="1" lang="ja-JP" altLang="en-US"/>
          </a:p>
        </p:txBody>
      </p:sp>
    </p:spTree>
    <p:extLst>
      <p:ext uri="{BB962C8B-B14F-4D97-AF65-F5344CB8AC3E}">
        <p14:creationId xmlns:p14="http://schemas.microsoft.com/office/powerpoint/2010/main" val="1223545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9A697B59-2E1C-4F5D-A162-7EB6E1336073}" type="datetimeFigureOut">
              <a:rPr kumimoji="1" lang="ja-JP" altLang="en-US" smtClean="0"/>
              <a:t>2020/9/30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3154945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A697B59-2E1C-4F5D-A162-7EB6E1336073}" type="datetimeFigureOut">
              <a:rPr kumimoji="1" lang="ja-JP" altLang="en-US" smtClean="0"/>
              <a:t>2020/9/30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499623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A697B59-2E1C-4F5D-A162-7EB6E1336073}" type="datetimeFigureOut">
              <a:rPr kumimoji="1" lang="ja-JP" altLang="en-US" smtClean="0"/>
              <a:t>2020/9/30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9575885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A697B59-2E1C-4F5D-A162-7EB6E1336073}" type="datetimeFigureOut">
              <a:rPr kumimoji="1" lang="ja-JP" altLang="en-US" smtClean="0"/>
              <a:t>2020/9/30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37925105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9A697B59-2E1C-4F5D-A162-7EB6E1336073}" type="datetimeFigureOut">
              <a:rPr kumimoji="1" lang="ja-JP" altLang="en-US" smtClean="0"/>
              <a:t>2020/9/30</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3238089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9A697B59-2E1C-4F5D-A162-7EB6E1336073}" type="datetimeFigureOut">
              <a:rPr kumimoji="1" lang="ja-JP" altLang="en-US" smtClean="0"/>
              <a:t>2020/9/30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981628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9A697B59-2E1C-4F5D-A162-7EB6E1336073}" type="datetimeFigureOut">
              <a:rPr kumimoji="1" lang="ja-JP" altLang="en-US" smtClean="0"/>
              <a:t>2020/9/30</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1740603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9A697B59-2E1C-4F5D-A162-7EB6E1336073}" type="datetimeFigureOut">
              <a:rPr kumimoji="1" lang="ja-JP" altLang="en-US" smtClean="0"/>
              <a:t>2020/9/30</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3719425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A697B59-2E1C-4F5D-A162-7EB6E1336073}" type="datetimeFigureOut">
              <a:rPr kumimoji="1" lang="ja-JP" altLang="en-US" smtClean="0"/>
              <a:t>2020/9/30</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1600025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A697B59-2E1C-4F5D-A162-7EB6E1336073}" type="datetimeFigureOut">
              <a:rPr kumimoji="1" lang="ja-JP" altLang="en-US" smtClean="0"/>
              <a:t>2020/9/30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1706003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9A697B59-2E1C-4F5D-A162-7EB6E1336073}" type="datetimeFigureOut">
              <a:rPr kumimoji="1" lang="ja-JP" altLang="en-US" smtClean="0"/>
              <a:t>2020/9/30</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4140560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A697B59-2E1C-4F5D-A162-7EB6E1336073}" type="datetimeFigureOut">
              <a:rPr kumimoji="1" lang="ja-JP" altLang="en-US" smtClean="0"/>
              <a:t>2020/9/30</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6FCA2E-A44B-4D79-9E0A-2932AAB3963E}" type="slidenum">
              <a:rPr kumimoji="1" lang="ja-JP" altLang="en-US" smtClean="0"/>
              <a:t>‹#›</a:t>
            </a:fld>
            <a:endParaRPr kumimoji="1" lang="ja-JP" altLang="en-US"/>
          </a:p>
        </p:txBody>
      </p:sp>
    </p:spTree>
    <p:extLst>
      <p:ext uri="{BB962C8B-B14F-4D97-AF65-F5344CB8AC3E}">
        <p14:creationId xmlns:p14="http://schemas.microsoft.com/office/powerpoint/2010/main" val="378695201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1.tiff"/><Relationship Id="rId13" Type="http://schemas.openxmlformats.org/officeDocument/2006/relationships/image" Target="../media/image16.tiff"/><Relationship Id="rId3" Type="http://schemas.openxmlformats.org/officeDocument/2006/relationships/image" Target="../media/image6.tiff"/><Relationship Id="rId7" Type="http://schemas.openxmlformats.org/officeDocument/2006/relationships/image" Target="../media/image10.tiff"/><Relationship Id="rId12" Type="http://schemas.openxmlformats.org/officeDocument/2006/relationships/image" Target="../media/image15.tiff"/><Relationship Id="rId17" Type="http://schemas.openxmlformats.org/officeDocument/2006/relationships/image" Target="../media/image20.tiff"/><Relationship Id="rId2" Type="http://schemas.openxmlformats.org/officeDocument/2006/relationships/image" Target="../media/image5.tiff"/><Relationship Id="rId16" Type="http://schemas.openxmlformats.org/officeDocument/2006/relationships/image" Target="../media/image19.tiff"/><Relationship Id="rId1" Type="http://schemas.openxmlformats.org/officeDocument/2006/relationships/slideLayout" Target="../slideLayouts/slideLayout1.xml"/><Relationship Id="rId6" Type="http://schemas.openxmlformats.org/officeDocument/2006/relationships/image" Target="../media/image9.tiff"/><Relationship Id="rId11" Type="http://schemas.openxmlformats.org/officeDocument/2006/relationships/image" Target="../media/image14.tiff"/><Relationship Id="rId5" Type="http://schemas.openxmlformats.org/officeDocument/2006/relationships/image" Target="../media/image8.tiff"/><Relationship Id="rId15" Type="http://schemas.openxmlformats.org/officeDocument/2006/relationships/image" Target="../media/image18.tiff"/><Relationship Id="rId10" Type="http://schemas.openxmlformats.org/officeDocument/2006/relationships/image" Target="../media/image13.tiff"/><Relationship Id="rId4" Type="http://schemas.openxmlformats.org/officeDocument/2006/relationships/image" Target="../media/image7.tiff"/><Relationship Id="rId9" Type="http://schemas.openxmlformats.org/officeDocument/2006/relationships/image" Target="../media/image12.tiff"/><Relationship Id="rId14" Type="http://schemas.openxmlformats.org/officeDocument/2006/relationships/image" Target="../media/image17.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779922-6CEC-44BD-A4F2-2A9476E470C7}"/>
              </a:ext>
            </a:extLst>
          </p:cNvPr>
          <p:cNvSpPr>
            <a:spLocks noGrp="1"/>
          </p:cNvSpPr>
          <p:nvPr>
            <p:ph type="title"/>
          </p:nvPr>
        </p:nvSpPr>
        <p:spPr>
          <a:xfrm>
            <a:off x="838200" y="2879725"/>
            <a:ext cx="10515600" cy="1325563"/>
          </a:xfrm>
        </p:spPr>
        <p:txBody>
          <a:bodyPr>
            <a:noAutofit/>
          </a:bodyPr>
          <a:lstStyle/>
          <a:p>
            <a:r>
              <a:rPr lang="en-US" altLang="ja-JP" sz="2000" dirty="0"/>
              <a:t>Production of genome edited </a:t>
            </a:r>
            <a:r>
              <a:rPr lang="en-US" altLang="ja-JP" sz="2000" i="1" dirty="0"/>
              <a:t>Daphnia</a:t>
            </a:r>
            <a:r>
              <a:rPr lang="en-US" altLang="ja-JP" sz="2000" dirty="0"/>
              <a:t> for heavy metal detection by fluorescence</a:t>
            </a:r>
            <a:br>
              <a:rPr lang="ja-JP" altLang="ja-JP" sz="2000" dirty="0"/>
            </a:br>
            <a:r>
              <a:rPr lang="en-US" altLang="ja-JP" sz="2000" dirty="0"/>
              <a:t> </a:t>
            </a:r>
            <a:br>
              <a:rPr lang="ja-JP" altLang="ja-JP" sz="2000" dirty="0"/>
            </a:br>
            <a:r>
              <a:rPr lang="en-US" altLang="ja-JP" sz="2000" dirty="0" err="1"/>
              <a:t>Takuto</a:t>
            </a:r>
            <a:r>
              <a:rPr lang="en-US" altLang="ja-JP" sz="2000" dirty="0"/>
              <a:t> Arao</a:t>
            </a:r>
            <a:r>
              <a:rPr lang="en-US" altLang="ja-JP" sz="2000" baseline="30000" dirty="0"/>
              <a:t>1</a:t>
            </a:r>
            <a:r>
              <a:rPr lang="en-US" altLang="ja-JP" sz="2000" dirty="0"/>
              <a:t>, Yasuhiko Kato</a:t>
            </a:r>
            <a:r>
              <a:rPr lang="en-US" altLang="ja-JP" sz="2000" baseline="30000" dirty="0"/>
              <a:t>1,2</a:t>
            </a:r>
            <a:r>
              <a:rPr lang="en-US" altLang="ja-JP" sz="2000" dirty="0"/>
              <a:t>, Quang Dang Nong</a:t>
            </a:r>
            <a:r>
              <a:rPr lang="en-US" altLang="ja-JP" sz="2000" baseline="30000" dirty="0"/>
              <a:t>1</a:t>
            </a:r>
            <a:r>
              <a:rPr lang="en-US" altLang="ja-JP" sz="2000" dirty="0"/>
              <a:t>, Hiroshi Yamamoto</a:t>
            </a:r>
            <a:r>
              <a:rPr lang="en-US" altLang="ja-JP" sz="2000" baseline="30000" dirty="0"/>
              <a:t>3</a:t>
            </a:r>
            <a:r>
              <a:rPr lang="en-US" altLang="ja-JP" sz="2000" dirty="0"/>
              <a:t>, Haruna Watanabe</a:t>
            </a:r>
            <a:r>
              <a:rPr lang="en-US" altLang="ja-JP" sz="2000" baseline="30000" dirty="0"/>
              <a:t>3</a:t>
            </a:r>
            <a:r>
              <a:rPr lang="en-US" altLang="ja-JP" sz="2000" dirty="0"/>
              <a:t>, </a:t>
            </a:r>
            <a:r>
              <a:rPr lang="en-US" altLang="ja-JP" sz="2000" dirty="0" err="1"/>
              <a:t>Tomoaki</a:t>
            </a:r>
            <a:r>
              <a:rPr lang="en-US" altLang="ja-JP" sz="2000" dirty="0"/>
              <a:t> Matsuura</a:t>
            </a:r>
            <a:r>
              <a:rPr lang="en-US" altLang="ja-JP" sz="2000" baseline="30000" dirty="0"/>
              <a:t>1</a:t>
            </a:r>
            <a:r>
              <a:rPr lang="en-US" altLang="ja-JP" sz="2000" dirty="0"/>
              <a:t>, </a:t>
            </a:r>
            <a:r>
              <a:rPr lang="en-US" altLang="ja-JP" sz="2000" dirty="0" err="1"/>
              <a:t>Norihisa</a:t>
            </a:r>
            <a:r>
              <a:rPr lang="en-US" altLang="ja-JP" sz="2000" dirty="0"/>
              <a:t> Tatarazako</a:t>
            </a:r>
            <a:r>
              <a:rPr lang="en-US" altLang="ja-JP" sz="2000" baseline="30000" dirty="0"/>
              <a:t>4</a:t>
            </a:r>
            <a:r>
              <a:rPr lang="en-US" altLang="ja-JP" sz="2000" dirty="0"/>
              <a:t>, </a:t>
            </a:r>
            <a:r>
              <a:rPr lang="en-US" altLang="ja-JP" sz="2000" dirty="0" err="1"/>
              <a:t>Kazune</a:t>
            </a:r>
            <a:r>
              <a:rPr lang="en-US" altLang="ja-JP" sz="2000" dirty="0"/>
              <a:t> Tani</a:t>
            </a:r>
            <a:r>
              <a:rPr lang="en-US" altLang="ja-JP" sz="2000" baseline="30000" dirty="0"/>
              <a:t>5</a:t>
            </a:r>
            <a:r>
              <a:rPr lang="en-US" altLang="ja-JP" sz="2000" dirty="0"/>
              <a:t>, Akira Okamoto</a:t>
            </a:r>
            <a:r>
              <a:rPr lang="en-US" altLang="ja-JP" sz="2000" baseline="30000" dirty="0"/>
              <a:t>5</a:t>
            </a:r>
            <a:r>
              <a:rPr lang="en-US" altLang="ja-JP" sz="2000" dirty="0"/>
              <a:t>, </a:t>
            </a:r>
            <a:r>
              <a:rPr lang="en-US" altLang="ja-JP" sz="2000" dirty="0" err="1"/>
              <a:t>Takeru</a:t>
            </a:r>
            <a:r>
              <a:rPr lang="en-US" altLang="ja-JP" sz="2000" dirty="0"/>
              <a:t> Matsumoto</a:t>
            </a:r>
            <a:r>
              <a:rPr lang="en-US" altLang="ja-JP" sz="2000" baseline="30000" dirty="0"/>
              <a:t>5</a:t>
            </a:r>
            <a:r>
              <a:rPr lang="en-US" altLang="ja-JP" sz="2000" dirty="0"/>
              <a:t>, Hajime Watanabe</a:t>
            </a:r>
            <a:r>
              <a:rPr lang="en-US" altLang="ja-JP" sz="2000" baseline="30000" dirty="0"/>
              <a:t>1</a:t>
            </a:r>
            <a:br>
              <a:rPr lang="ja-JP" altLang="ja-JP" sz="2000" dirty="0"/>
            </a:br>
            <a:r>
              <a:rPr lang="en-US" altLang="ja-JP" sz="2000" dirty="0"/>
              <a:t> </a:t>
            </a:r>
            <a:br>
              <a:rPr lang="ja-JP" altLang="ja-JP" sz="2000" dirty="0"/>
            </a:br>
            <a:r>
              <a:rPr lang="en-US" altLang="ja-JP" sz="2000" dirty="0"/>
              <a:t> </a:t>
            </a:r>
            <a:br>
              <a:rPr lang="ja-JP" altLang="ja-JP" sz="2000" dirty="0"/>
            </a:br>
            <a:r>
              <a:rPr lang="en-US" altLang="ja-JP" sz="2000" dirty="0"/>
              <a:t> </a:t>
            </a:r>
            <a:br>
              <a:rPr lang="ja-JP" altLang="ja-JP" sz="2000" dirty="0"/>
            </a:br>
            <a:r>
              <a:rPr lang="en-US" altLang="ja-JP" sz="2000" dirty="0"/>
              <a:t>1 Department of Biotechnology, Graduate School of Engineering, Osaka University, Suita, Osaka, Japan</a:t>
            </a:r>
            <a:br>
              <a:rPr lang="ja-JP" altLang="ja-JP" sz="2000" dirty="0"/>
            </a:br>
            <a:r>
              <a:rPr lang="en-US" altLang="ja-JP" sz="2000" dirty="0"/>
              <a:t>2 Frontier Research Base of Global Young Researchers, Graduate School of Engineering, Osaka University, Suita, Japan</a:t>
            </a:r>
            <a:br>
              <a:rPr lang="ja-JP" altLang="ja-JP" sz="2000" dirty="0"/>
            </a:br>
            <a:r>
              <a:rPr lang="en-US" altLang="ja-JP" sz="2000" dirty="0"/>
              <a:t>3 Center for Health and Environmental Risk Research, National Institute for Environmental Studies, Tsukuba, Japan</a:t>
            </a:r>
            <a:br>
              <a:rPr lang="ja-JP" altLang="ja-JP" sz="2000" dirty="0"/>
            </a:br>
            <a:r>
              <a:rPr lang="en-US" altLang="ja-JP" sz="2000" dirty="0"/>
              <a:t>4 Faculty of Agriculture, Ehime University, Matsuyama, Ehime, Japan</a:t>
            </a:r>
            <a:br>
              <a:rPr lang="ja-JP" altLang="ja-JP" sz="2000" dirty="0"/>
            </a:br>
            <a:r>
              <a:rPr lang="en-US" altLang="ja-JP" sz="2000" dirty="0"/>
              <a:t>5 Department of Environmental Science &amp; Toxicology, Nippon Soda Co., Ltd., Kanagawa, Japan</a:t>
            </a:r>
            <a:br>
              <a:rPr lang="ja-JP" altLang="ja-JP" sz="2000" dirty="0"/>
            </a:br>
            <a:r>
              <a:rPr lang="en-US" altLang="ja-JP" sz="2000" dirty="0"/>
              <a:t> </a:t>
            </a:r>
            <a:br>
              <a:rPr lang="ja-JP" altLang="ja-JP" sz="2000" dirty="0"/>
            </a:br>
            <a:r>
              <a:rPr lang="en-US" altLang="ja-JP" sz="2000" dirty="0"/>
              <a:t>* Corresponding author</a:t>
            </a:r>
            <a:br>
              <a:rPr lang="ja-JP" altLang="ja-JP" sz="2000" dirty="0"/>
            </a:br>
            <a:r>
              <a:rPr lang="en-US" altLang="ja-JP" sz="2000" dirty="0" err="1"/>
              <a:t>E-mail:watanabe@bio.eng.osaka-u.ac.jp</a:t>
            </a:r>
            <a:br>
              <a:rPr lang="ja-JP" altLang="ja-JP" sz="2000" dirty="0"/>
            </a:br>
            <a:endParaRPr kumimoji="1" lang="ja-JP" altLang="en-US" sz="2000" dirty="0"/>
          </a:p>
        </p:txBody>
      </p:sp>
    </p:spTree>
    <p:extLst>
      <p:ext uri="{BB962C8B-B14F-4D97-AF65-F5344CB8AC3E}">
        <p14:creationId xmlns:p14="http://schemas.microsoft.com/office/powerpoint/2010/main" val="2824018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表 5"/>
          <p:cNvGraphicFramePr>
            <a:graphicFrameLocks noGrp="1"/>
          </p:cNvGraphicFramePr>
          <p:nvPr>
            <p:extLst>
              <p:ext uri="{D42A27DB-BD31-4B8C-83A1-F6EECF244321}">
                <p14:modId xmlns:p14="http://schemas.microsoft.com/office/powerpoint/2010/main" val="4122064117"/>
              </p:ext>
            </p:extLst>
          </p:nvPr>
        </p:nvGraphicFramePr>
        <p:xfrm>
          <a:off x="4267308" y="1185373"/>
          <a:ext cx="3444681" cy="3352800"/>
        </p:xfrm>
        <a:graphic>
          <a:graphicData uri="http://schemas.openxmlformats.org/drawingml/2006/table">
            <a:tbl>
              <a:tblPr>
                <a:tableStyleId>{5C22544A-7EE6-4342-B048-85BDC9FD1C3A}</a:tableStyleId>
              </a:tblPr>
              <a:tblGrid>
                <a:gridCol w="1148227">
                  <a:extLst>
                    <a:ext uri="{9D8B030D-6E8A-4147-A177-3AD203B41FA5}">
                      <a16:colId xmlns:a16="http://schemas.microsoft.com/office/drawing/2014/main" val="20000"/>
                    </a:ext>
                  </a:extLst>
                </a:gridCol>
                <a:gridCol w="1148227">
                  <a:extLst>
                    <a:ext uri="{9D8B030D-6E8A-4147-A177-3AD203B41FA5}">
                      <a16:colId xmlns:a16="http://schemas.microsoft.com/office/drawing/2014/main" val="20001"/>
                    </a:ext>
                  </a:extLst>
                </a:gridCol>
                <a:gridCol w="1148227">
                  <a:extLst>
                    <a:ext uri="{9D8B030D-6E8A-4147-A177-3AD203B41FA5}">
                      <a16:colId xmlns:a16="http://schemas.microsoft.com/office/drawing/2014/main" val="20002"/>
                    </a:ext>
                  </a:extLst>
                </a:gridCol>
              </a:tblGrid>
              <a:tr h="200773">
                <a:tc>
                  <a:txBody>
                    <a:bodyPr/>
                    <a:lstStyle/>
                    <a:p>
                      <a:pPr algn="l" fontAlgn="b"/>
                      <a:r>
                        <a:rPr lang="en-US" altLang="ja-JP" sz="2000" b="0" i="0" u="none" strike="noStrike" dirty="0">
                          <a:solidFill>
                            <a:srgbClr val="000000"/>
                          </a:solidFill>
                          <a:effectLst/>
                          <a:latin typeface="+mn-lt"/>
                          <a:ea typeface="ＭＳ Ｐゴシック" panose="020B0600070205080204" pitchFamily="50" charset="-128"/>
                        </a:rPr>
                        <a:t>Metal</a:t>
                      </a:r>
                      <a:endParaRPr lang="ja-JP" altLang="en-US" sz="2000" b="0" i="0" u="none" strike="noStrike" dirty="0">
                        <a:solidFill>
                          <a:srgbClr val="000000"/>
                        </a:solidFill>
                        <a:effectLst/>
                        <a:latin typeface="+mn-lt"/>
                        <a:ea typeface="ＭＳ Ｐゴシック" panose="020B0600070205080204" pitchFamily="50" charset="-128"/>
                      </a:endParaRPr>
                    </a:p>
                  </a:txBody>
                  <a:tcPr marL="0" marR="0" marT="0" marB="0" anchor="b">
                    <a:solidFill>
                      <a:schemeClr val="bg1"/>
                    </a:solidFill>
                  </a:tcPr>
                </a:tc>
                <a:tc>
                  <a:txBody>
                    <a:bodyPr/>
                    <a:lstStyle/>
                    <a:p>
                      <a:pPr algn="r" fontAlgn="b"/>
                      <a:r>
                        <a:rPr lang="en-US" sz="2000" u="none" strike="noStrike" dirty="0" err="1">
                          <a:effectLst/>
                        </a:rPr>
                        <a:t>nM</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sz="2000" u="none" strike="noStrike" dirty="0">
                          <a:effectLst/>
                        </a:rPr>
                        <a:t>RSD</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extLst>
                  <a:ext uri="{0D108BD9-81ED-4DB2-BD59-A6C34878D82A}">
                    <a16:rowId xmlns:a16="http://schemas.microsoft.com/office/drawing/2014/main" val="10000"/>
                  </a:ext>
                </a:extLst>
              </a:tr>
              <a:tr h="200773">
                <a:tc>
                  <a:txBody>
                    <a:bodyPr/>
                    <a:lstStyle/>
                    <a:p>
                      <a:pPr algn="l" fontAlgn="b"/>
                      <a:r>
                        <a:rPr lang="en-US" sz="2000" u="none" strike="noStrike" dirty="0">
                          <a:effectLst/>
                        </a:rPr>
                        <a:t>Al  [ H2 ] </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a:effectLst/>
                        </a:rPr>
                        <a:t>105.127</a:t>
                      </a:r>
                      <a:endParaRPr lang="en-US" altLang="ja-JP" sz="2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dirty="0">
                          <a:effectLst/>
                        </a:rPr>
                        <a:t>3.800</a:t>
                      </a:r>
                      <a:endParaRPr lang="en-US" altLang="ja-JP"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extLst>
                  <a:ext uri="{0D108BD9-81ED-4DB2-BD59-A6C34878D82A}">
                    <a16:rowId xmlns:a16="http://schemas.microsoft.com/office/drawing/2014/main" val="10002"/>
                  </a:ext>
                </a:extLst>
              </a:tr>
              <a:tr h="200773">
                <a:tc>
                  <a:txBody>
                    <a:bodyPr/>
                    <a:lstStyle/>
                    <a:p>
                      <a:pPr algn="l" fontAlgn="b"/>
                      <a:r>
                        <a:rPr lang="en-US" sz="2000" u="none" strike="noStrike" dirty="0">
                          <a:effectLst/>
                        </a:rPr>
                        <a:t>Cr  [ He ] </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sz="2000" u="none" strike="noStrike" dirty="0">
                          <a:effectLst/>
                        </a:rPr>
                        <a:t>ND</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a:effectLst/>
                        </a:rPr>
                        <a:t>15.638</a:t>
                      </a:r>
                      <a:endParaRPr lang="en-US" altLang="ja-JP" sz="2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extLst>
                  <a:ext uri="{0D108BD9-81ED-4DB2-BD59-A6C34878D82A}">
                    <a16:rowId xmlns:a16="http://schemas.microsoft.com/office/drawing/2014/main" val="10003"/>
                  </a:ext>
                </a:extLst>
              </a:tr>
              <a:tr h="200773">
                <a:tc>
                  <a:txBody>
                    <a:bodyPr/>
                    <a:lstStyle/>
                    <a:p>
                      <a:pPr algn="l" fontAlgn="b"/>
                      <a:r>
                        <a:rPr lang="en-US" sz="2000" u="none" strike="noStrike" dirty="0">
                          <a:effectLst/>
                        </a:rPr>
                        <a:t>Mn  [ He ] </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dirty="0">
                          <a:effectLst/>
                        </a:rPr>
                        <a:t>6.370</a:t>
                      </a:r>
                      <a:endParaRPr lang="en-US" altLang="ja-JP"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a:effectLst/>
                        </a:rPr>
                        <a:t>1.394</a:t>
                      </a:r>
                      <a:endParaRPr lang="en-US" altLang="ja-JP" sz="2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extLst>
                  <a:ext uri="{0D108BD9-81ED-4DB2-BD59-A6C34878D82A}">
                    <a16:rowId xmlns:a16="http://schemas.microsoft.com/office/drawing/2014/main" val="10004"/>
                  </a:ext>
                </a:extLst>
              </a:tr>
              <a:tr h="200773">
                <a:tc>
                  <a:txBody>
                    <a:bodyPr/>
                    <a:lstStyle/>
                    <a:p>
                      <a:pPr algn="l" fontAlgn="b"/>
                      <a:r>
                        <a:rPr lang="en-US" sz="2000" u="none" strike="noStrike" dirty="0">
                          <a:effectLst/>
                        </a:rPr>
                        <a:t>Fe  [ H2 ] </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dirty="0">
                          <a:effectLst/>
                        </a:rPr>
                        <a:t>14.709</a:t>
                      </a:r>
                      <a:endParaRPr lang="en-US" altLang="ja-JP"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dirty="0">
                          <a:effectLst/>
                        </a:rPr>
                        <a:t>8.028</a:t>
                      </a:r>
                      <a:endParaRPr lang="en-US" altLang="ja-JP"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extLst>
                  <a:ext uri="{0D108BD9-81ED-4DB2-BD59-A6C34878D82A}">
                    <a16:rowId xmlns:a16="http://schemas.microsoft.com/office/drawing/2014/main" val="10006"/>
                  </a:ext>
                </a:extLst>
              </a:tr>
              <a:tr h="200773">
                <a:tc>
                  <a:txBody>
                    <a:bodyPr/>
                    <a:lstStyle/>
                    <a:p>
                      <a:pPr algn="l" fontAlgn="b"/>
                      <a:r>
                        <a:rPr lang="en-US" sz="2000" u="none" strike="noStrike" dirty="0">
                          <a:effectLst/>
                        </a:rPr>
                        <a:t>Ni  [ He ] </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sz="2000" u="none" strike="noStrike" dirty="0">
                          <a:effectLst/>
                        </a:rPr>
                        <a:t>ND</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sz="2000" u="none" strike="noStrike" dirty="0">
                          <a:effectLst/>
                        </a:rPr>
                        <a:t>N/A</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extLst>
                  <a:ext uri="{0D108BD9-81ED-4DB2-BD59-A6C34878D82A}">
                    <a16:rowId xmlns:a16="http://schemas.microsoft.com/office/drawing/2014/main" val="10007"/>
                  </a:ext>
                </a:extLst>
              </a:tr>
              <a:tr h="200773">
                <a:tc>
                  <a:txBody>
                    <a:bodyPr/>
                    <a:lstStyle/>
                    <a:p>
                      <a:pPr algn="l" fontAlgn="b"/>
                      <a:r>
                        <a:rPr lang="en-US" sz="2000" u="none" strike="noStrike" dirty="0">
                          <a:effectLst/>
                        </a:rPr>
                        <a:t>Cu  [ He ] </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a:effectLst/>
                        </a:rPr>
                        <a:t>1.971</a:t>
                      </a:r>
                      <a:endParaRPr lang="en-US" altLang="ja-JP" sz="2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dirty="0">
                          <a:effectLst/>
                        </a:rPr>
                        <a:t>24.308</a:t>
                      </a:r>
                      <a:endParaRPr lang="en-US" altLang="ja-JP"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extLst>
                  <a:ext uri="{0D108BD9-81ED-4DB2-BD59-A6C34878D82A}">
                    <a16:rowId xmlns:a16="http://schemas.microsoft.com/office/drawing/2014/main" val="10008"/>
                  </a:ext>
                </a:extLst>
              </a:tr>
              <a:tr h="200773">
                <a:tc>
                  <a:txBody>
                    <a:bodyPr/>
                    <a:lstStyle/>
                    <a:p>
                      <a:pPr algn="l" fontAlgn="b"/>
                      <a:r>
                        <a:rPr lang="en-US" sz="2000" u="none" strike="noStrike" dirty="0">
                          <a:effectLst/>
                        </a:rPr>
                        <a:t>Zn  [ He ] </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dirty="0">
                          <a:effectLst/>
                        </a:rPr>
                        <a:t>163.932</a:t>
                      </a:r>
                      <a:endParaRPr lang="en-US" altLang="ja-JP"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dirty="0">
                          <a:effectLst/>
                        </a:rPr>
                        <a:t>2.619</a:t>
                      </a:r>
                      <a:endParaRPr lang="en-US" altLang="ja-JP"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extLst>
                  <a:ext uri="{0D108BD9-81ED-4DB2-BD59-A6C34878D82A}">
                    <a16:rowId xmlns:a16="http://schemas.microsoft.com/office/drawing/2014/main" val="10009"/>
                  </a:ext>
                </a:extLst>
              </a:tr>
              <a:tr h="200773">
                <a:tc>
                  <a:txBody>
                    <a:bodyPr/>
                    <a:lstStyle/>
                    <a:p>
                      <a:pPr algn="l" fontAlgn="b"/>
                      <a:r>
                        <a:rPr lang="en-US" sz="2000" u="none" strike="noStrike" dirty="0">
                          <a:effectLst/>
                        </a:rPr>
                        <a:t>Mo  [ He ] </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sz="2000" u="none" strike="noStrike">
                          <a:effectLst/>
                        </a:rPr>
                        <a:t>ND</a:t>
                      </a:r>
                      <a:endParaRPr lang="en-US" sz="2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dirty="0">
                          <a:effectLst/>
                        </a:rPr>
                        <a:t>10.249</a:t>
                      </a:r>
                      <a:endParaRPr lang="en-US" altLang="ja-JP"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extLst>
                  <a:ext uri="{0D108BD9-81ED-4DB2-BD59-A6C34878D82A}">
                    <a16:rowId xmlns:a16="http://schemas.microsoft.com/office/drawing/2014/main" val="10010"/>
                  </a:ext>
                </a:extLst>
              </a:tr>
              <a:tr h="200773">
                <a:tc>
                  <a:txBody>
                    <a:bodyPr/>
                    <a:lstStyle/>
                    <a:p>
                      <a:pPr algn="l" fontAlgn="b"/>
                      <a:r>
                        <a:rPr lang="en-US" sz="2000" u="none" strike="noStrike" dirty="0">
                          <a:effectLst/>
                        </a:rPr>
                        <a:t>Cd  [ He ] </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a:effectLst/>
                        </a:rPr>
                        <a:t>0.112</a:t>
                      </a:r>
                      <a:endParaRPr lang="en-US" altLang="ja-JP" sz="2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dirty="0">
                          <a:effectLst/>
                        </a:rPr>
                        <a:t>65.718</a:t>
                      </a:r>
                      <a:endParaRPr lang="en-US" altLang="ja-JP"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extLst>
                  <a:ext uri="{0D108BD9-81ED-4DB2-BD59-A6C34878D82A}">
                    <a16:rowId xmlns:a16="http://schemas.microsoft.com/office/drawing/2014/main" val="10011"/>
                  </a:ext>
                </a:extLst>
              </a:tr>
              <a:tr h="200773">
                <a:tc>
                  <a:txBody>
                    <a:bodyPr/>
                    <a:lstStyle/>
                    <a:p>
                      <a:pPr algn="l" fontAlgn="b"/>
                      <a:r>
                        <a:rPr lang="en-US" sz="2000" u="none" strike="noStrike" dirty="0">
                          <a:effectLst/>
                        </a:rPr>
                        <a:t>Pb  [ He ] </a:t>
                      </a:r>
                      <a:endParaRPr lang="en-US"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a:effectLst/>
                        </a:rPr>
                        <a:t>0.292</a:t>
                      </a:r>
                      <a:endParaRPr lang="en-US" altLang="ja-JP" sz="20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tc>
                  <a:txBody>
                    <a:bodyPr/>
                    <a:lstStyle/>
                    <a:p>
                      <a:pPr algn="r" fontAlgn="b"/>
                      <a:r>
                        <a:rPr lang="en-US" altLang="ja-JP" sz="2000" u="none" strike="noStrike" dirty="0">
                          <a:effectLst/>
                        </a:rPr>
                        <a:t>6.779</a:t>
                      </a:r>
                      <a:endParaRPr lang="en-US" altLang="ja-JP" sz="20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0" marR="0" marT="0" marB="0" anchor="b">
                    <a:solidFill>
                      <a:schemeClr val="bg1"/>
                    </a:solidFill>
                  </a:tcPr>
                </a:tc>
                <a:extLst>
                  <a:ext uri="{0D108BD9-81ED-4DB2-BD59-A6C34878D82A}">
                    <a16:rowId xmlns:a16="http://schemas.microsoft.com/office/drawing/2014/main" val="10012"/>
                  </a:ext>
                </a:extLst>
              </a:tr>
            </a:tbl>
          </a:graphicData>
        </a:graphic>
      </p:graphicFrame>
      <p:sp>
        <p:nvSpPr>
          <p:cNvPr id="7" name="タイトル 1"/>
          <p:cNvSpPr>
            <a:spLocks noGrp="1"/>
          </p:cNvSpPr>
          <p:nvPr>
            <p:ph type="title"/>
          </p:nvPr>
        </p:nvSpPr>
        <p:spPr>
          <a:xfrm>
            <a:off x="127393" y="140486"/>
            <a:ext cx="1421524" cy="297027"/>
          </a:xfrm>
        </p:spPr>
        <p:txBody>
          <a:bodyPr>
            <a:normAutofit fontScale="90000"/>
          </a:bodyPr>
          <a:lstStyle/>
          <a:p>
            <a:r>
              <a:rPr kumimoji="1" lang="en-US" altLang="ja-JP" sz="3200" dirty="0"/>
              <a:t>Table</a:t>
            </a:r>
            <a:r>
              <a:rPr kumimoji="1" lang="ja-JP" altLang="en-US" sz="3200" dirty="0"/>
              <a:t> </a:t>
            </a:r>
            <a:r>
              <a:rPr kumimoji="1" lang="en-US" altLang="ja-JP" sz="3200" dirty="0"/>
              <a:t>S1</a:t>
            </a:r>
            <a:endParaRPr kumimoji="1" lang="ja-JP" altLang="en-US" sz="3200" dirty="0"/>
          </a:p>
        </p:txBody>
      </p:sp>
      <p:cxnSp>
        <p:nvCxnSpPr>
          <p:cNvPr id="9" name="直線コネクタ 8"/>
          <p:cNvCxnSpPr/>
          <p:nvPr/>
        </p:nvCxnSpPr>
        <p:spPr>
          <a:xfrm>
            <a:off x="4164917" y="1497796"/>
            <a:ext cx="6515798"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AAFB9BB2-D61E-4610-8AF0-597AB73DC978}"/>
              </a:ext>
            </a:extLst>
          </p:cNvPr>
          <p:cNvSpPr/>
          <p:nvPr/>
        </p:nvSpPr>
        <p:spPr>
          <a:xfrm>
            <a:off x="6866222" y="378373"/>
            <a:ext cx="3916884" cy="61589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903443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458BA950-1F18-4EE8-8F14-3FFFAB87A89D}"/>
              </a:ext>
            </a:extLst>
          </p:cNvPr>
          <p:cNvSpPr>
            <a:spLocks noGrp="1"/>
          </p:cNvSpPr>
          <p:nvPr>
            <p:ph type="title"/>
          </p:nvPr>
        </p:nvSpPr>
        <p:spPr>
          <a:xfrm>
            <a:off x="0" y="81346"/>
            <a:ext cx="1421524" cy="297027"/>
          </a:xfrm>
        </p:spPr>
        <p:txBody>
          <a:bodyPr>
            <a:normAutofit fontScale="90000"/>
          </a:bodyPr>
          <a:lstStyle/>
          <a:p>
            <a:r>
              <a:rPr kumimoji="1" lang="en-US" altLang="ja-JP" sz="3200" dirty="0"/>
              <a:t>Table</a:t>
            </a:r>
            <a:r>
              <a:rPr kumimoji="1" lang="ja-JP" altLang="en-US" sz="3200" dirty="0"/>
              <a:t> </a:t>
            </a:r>
            <a:r>
              <a:rPr kumimoji="1" lang="en-US" altLang="ja-JP" sz="3200" dirty="0"/>
              <a:t>S2</a:t>
            </a:r>
            <a:endParaRPr kumimoji="1" lang="ja-JP" altLang="en-US" sz="3200" dirty="0"/>
          </a:p>
        </p:txBody>
      </p:sp>
      <p:pic>
        <p:nvPicPr>
          <p:cNvPr id="12" name="図 11">
            <a:extLst>
              <a:ext uri="{FF2B5EF4-FFF2-40B4-BE49-F238E27FC236}">
                <a16:creationId xmlns:a16="http://schemas.microsoft.com/office/drawing/2014/main" id="{9A3127DD-7CC1-4B26-B8CD-BB6E12B81804}"/>
              </a:ext>
            </a:extLst>
          </p:cNvPr>
          <p:cNvPicPr>
            <a:picLocks noChangeAspect="1"/>
          </p:cNvPicPr>
          <p:nvPr/>
        </p:nvPicPr>
        <p:blipFill>
          <a:blip r:embed="rId2"/>
          <a:stretch>
            <a:fillRect/>
          </a:stretch>
        </p:blipFill>
        <p:spPr>
          <a:xfrm>
            <a:off x="2571543" y="979426"/>
            <a:ext cx="5578545" cy="4703479"/>
          </a:xfrm>
          <a:prstGeom prst="rect">
            <a:avLst/>
          </a:prstGeom>
        </p:spPr>
      </p:pic>
      <p:cxnSp>
        <p:nvCxnSpPr>
          <p:cNvPr id="3" name="直線コネクタ 2">
            <a:extLst>
              <a:ext uri="{FF2B5EF4-FFF2-40B4-BE49-F238E27FC236}">
                <a16:creationId xmlns:a16="http://schemas.microsoft.com/office/drawing/2014/main" id="{851290BD-03C1-4AAE-BD70-B9F8B6518558}"/>
              </a:ext>
            </a:extLst>
          </p:cNvPr>
          <p:cNvCxnSpPr>
            <a:cxnSpLocks/>
          </p:cNvCxnSpPr>
          <p:nvPr/>
        </p:nvCxnSpPr>
        <p:spPr>
          <a:xfrm>
            <a:off x="3010736" y="1559163"/>
            <a:ext cx="12039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3342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a:extLst>
              <a:ext uri="{FF2B5EF4-FFF2-40B4-BE49-F238E27FC236}">
                <a16:creationId xmlns:a16="http://schemas.microsoft.com/office/drawing/2014/main" id="{ACED0E16-4866-42E0-9AF0-15769403D0CB}"/>
              </a:ext>
            </a:extLst>
          </p:cNvPr>
          <p:cNvPicPr>
            <a:picLocks noChangeAspect="1"/>
          </p:cNvPicPr>
          <p:nvPr/>
        </p:nvPicPr>
        <p:blipFill>
          <a:blip r:embed="rId2"/>
          <a:stretch>
            <a:fillRect/>
          </a:stretch>
        </p:blipFill>
        <p:spPr>
          <a:xfrm>
            <a:off x="396875" y="1454840"/>
            <a:ext cx="11398249" cy="3948319"/>
          </a:xfrm>
          <a:prstGeom prst="rect">
            <a:avLst/>
          </a:prstGeom>
        </p:spPr>
      </p:pic>
      <p:sp>
        <p:nvSpPr>
          <p:cNvPr id="3" name="タイトル 1">
            <a:extLst>
              <a:ext uri="{FF2B5EF4-FFF2-40B4-BE49-F238E27FC236}">
                <a16:creationId xmlns:a16="http://schemas.microsoft.com/office/drawing/2014/main" id="{2D4EC557-48CA-4123-9B71-5417433B8318}"/>
              </a:ext>
            </a:extLst>
          </p:cNvPr>
          <p:cNvSpPr>
            <a:spLocks noGrp="1"/>
          </p:cNvSpPr>
          <p:nvPr>
            <p:ph type="title"/>
          </p:nvPr>
        </p:nvSpPr>
        <p:spPr>
          <a:xfrm>
            <a:off x="0" y="81346"/>
            <a:ext cx="1421524" cy="297027"/>
          </a:xfrm>
        </p:spPr>
        <p:txBody>
          <a:bodyPr>
            <a:normAutofit fontScale="90000"/>
          </a:bodyPr>
          <a:lstStyle/>
          <a:p>
            <a:r>
              <a:rPr kumimoji="1" lang="en-US" altLang="ja-JP" sz="3200" dirty="0"/>
              <a:t>Table</a:t>
            </a:r>
            <a:r>
              <a:rPr kumimoji="1" lang="ja-JP" altLang="en-US" sz="3200" dirty="0"/>
              <a:t> </a:t>
            </a:r>
            <a:r>
              <a:rPr kumimoji="1" lang="en-US" altLang="ja-JP" sz="3200" dirty="0"/>
              <a:t>S3</a:t>
            </a:r>
            <a:endParaRPr kumimoji="1" lang="ja-JP" altLang="en-US" sz="3200" dirty="0"/>
          </a:p>
        </p:txBody>
      </p:sp>
    </p:spTree>
    <p:extLst>
      <p:ext uri="{BB962C8B-B14F-4D97-AF65-F5344CB8AC3E}">
        <p14:creationId xmlns:p14="http://schemas.microsoft.com/office/powerpoint/2010/main" val="10701038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81346"/>
            <a:ext cx="1421524" cy="297027"/>
          </a:xfrm>
        </p:spPr>
        <p:txBody>
          <a:bodyPr>
            <a:normAutofit fontScale="90000"/>
          </a:bodyPr>
          <a:lstStyle/>
          <a:p>
            <a:r>
              <a:rPr kumimoji="1" lang="en-US" altLang="ja-JP" sz="3200" dirty="0"/>
              <a:t>Table</a:t>
            </a:r>
            <a:r>
              <a:rPr kumimoji="1" lang="ja-JP" altLang="en-US" sz="3200" dirty="0"/>
              <a:t> </a:t>
            </a:r>
            <a:r>
              <a:rPr kumimoji="1" lang="en-US" altLang="ja-JP" sz="3200" dirty="0"/>
              <a:t>S4</a:t>
            </a:r>
            <a:endParaRPr kumimoji="1" lang="ja-JP" altLang="en-US" sz="3200" dirty="0"/>
          </a:p>
        </p:txBody>
      </p:sp>
      <p:graphicFrame>
        <p:nvGraphicFramePr>
          <p:cNvPr id="4" name="コンテンツ プレースホルダー 3"/>
          <p:cNvGraphicFramePr>
            <a:graphicFrameLocks noGrp="1"/>
          </p:cNvGraphicFramePr>
          <p:nvPr>
            <p:ph idx="1"/>
            <p:extLst>
              <p:ext uri="{D42A27DB-BD31-4B8C-83A1-F6EECF244321}">
                <p14:modId xmlns:p14="http://schemas.microsoft.com/office/powerpoint/2010/main" val="2864542343"/>
              </p:ext>
            </p:extLst>
          </p:nvPr>
        </p:nvGraphicFramePr>
        <p:xfrm>
          <a:off x="1421524" y="1980313"/>
          <a:ext cx="9220201" cy="1828800"/>
        </p:xfrm>
        <a:graphic>
          <a:graphicData uri="http://schemas.openxmlformats.org/drawingml/2006/table">
            <a:tbl>
              <a:tblPr firstRow="1" bandRow="1">
                <a:tableStyleId>{5940675A-B579-460E-94D1-54222C63F5DA}</a:tableStyleId>
              </a:tblPr>
              <a:tblGrid>
                <a:gridCol w="1316715">
                  <a:extLst>
                    <a:ext uri="{9D8B030D-6E8A-4147-A177-3AD203B41FA5}">
                      <a16:colId xmlns:a16="http://schemas.microsoft.com/office/drawing/2014/main" val="20000"/>
                    </a:ext>
                  </a:extLst>
                </a:gridCol>
                <a:gridCol w="1273108">
                  <a:extLst>
                    <a:ext uri="{9D8B030D-6E8A-4147-A177-3AD203B41FA5}">
                      <a16:colId xmlns:a16="http://schemas.microsoft.com/office/drawing/2014/main" val="20001"/>
                    </a:ext>
                  </a:extLst>
                </a:gridCol>
                <a:gridCol w="1665654">
                  <a:extLst>
                    <a:ext uri="{9D8B030D-6E8A-4147-A177-3AD203B41FA5}">
                      <a16:colId xmlns:a16="http://schemas.microsoft.com/office/drawing/2014/main" val="20002"/>
                    </a:ext>
                  </a:extLst>
                </a:gridCol>
                <a:gridCol w="1579685">
                  <a:extLst>
                    <a:ext uri="{9D8B030D-6E8A-4147-A177-3AD203B41FA5}">
                      <a16:colId xmlns:a16="http://schemas.microsoft.com/office/drawing/2014/main" val="20003"/>
                    </a:ext>
                  </a:extLst>
                </a:gridCol>
                <a:gridCol w="1644162">
                  <a:extLst>
                    <a:ext uri="{9D8B030D-6E8A-4147-A177-3AD203B41FA5}">
                      <a16:colId xmlns:a16="http://schemas.microsoft.com/office/drawing/2014/main" val="20004"/>
                    </a:ext>
                  </a:extLst>
                </a:gridCol>
                <a:gridCol w="1740877">
                  <a:extLst>
                    <a:ext uri="{9D8B030D-6E8A-4147-A177-3AD203B41FA5}">
                      <a16:colId xmlns:a16="http://schemas.microsoft.com/office/drawing/2014/main" val="20005"/>
                    </a:ext>
                  </a:extLst>
                </a:gridCol>
              </a:tblGrid>
              <a:tr h="370840">
                <a:tc>
                  <a:txBody>
                    <a:bodyPr/>
                    <a:lstStyle/>
                    <a:p>
                      <a:pPr algn="ctr"/>
                      <a:endParaRPr kumimoji="1" lang="ja-JP" altLang="en-US" sz="2400" b="0" dirty="0">
                        <a:solidFill>
                          <a:schemeClr val="tx1"/>
                        </a:solidFill>
                      </a:endParaRPr>
                    </a:p>
                  </a:txBody>
                  <a:tcPr/>
                </a:tc>
                <a:tc>
                  <a:txBody>
                    <a:bodyPr/>
                    <a:lstStyle/>
                    <a:p>
                      <a:pPr algn="ctr"/>
                      <a:r>
                        <a:rPr kumimoji="1" lang="en-US" altLang="ja-JP" sz="2400" b="0" dirty="0">
                          <a:solidFill>
                            <a:schemeClr val="tx1"/>
                          </a:solidFill>
                        </a:rPr>
                        <a:t>1</a:t>
                      </a:r>
                      <a:r>
                        <a:rPr kumimoji="1" lang="en-US" altLang="ja-JP" sz="2400" b="0" baseline="0" dirty="0">
                          <a:solidFill>
                            <a:schemeClr val="tx1"/>
                          </a:solidFill>
                        </a:rPr>
                        <a:t> h</a:t>
                      </a:r>
                      <a:endParaRPr kumimoji="1" lang="ja-JP" altLang="en-US" sz="2400" b="0" dirty="0">
                        <a:solidFill>
                          <a:schemeClr val="tx1"/>
                        </a:solidFill>
                      </a:endParaRPr>
                    </a:p>
                  </a:txBody>
                  <a:tcPr/>
                </a:tc>
                <a:tc>
                  <a:txBody>
                    <a:bodyPr/>
                    <a:lstStyle/>
                    <a:p>
                      <a:pPr algn="ctr"/>
                      <a:r>
                        <a:rPr kumimoji="1" lang="en-US" altLang="ja-JP" sz="2400" b="0" dirty="0">
                          <a:solidFill>
                            <a:schemeClr val="tx1"/>
                          </a:solidFill>
                        </a:rPr>
                        <a:t>2 h</a:t>
                      </a:r>
                      <a:endParaRPr kumimoji="1" lang="ja-JP" altLang="en-US" sz="2400" b="0" dirty="0">
                        <a:solidFill>
                          <a:schemeClr val="tx1"/>
                        </a:solidFill>
                      </a:endParaRPr>
                    </a:p>
                  </a:txBody>
                  <a:tcPr/>
                </a:tc>
                <a:tc>
                  <a:txBody>
                    <a:bodyPr/>
                    <a:lstStyle/>
                    <a:p>
                      <a:pPr algn="ctr"/>
                      <a:r>
                        <a:rPr kumimoji="1" lang="en-US" altLang="ja-JP" sz="2400" b="0" dirty="0">
                          <a:solidFill>
                            <a:schemeClr val="tx1"/>
                          </a:solidFill>
                        </a:rPr>
                        <a:t>24 h</a:t>
                      </a:r>
                      <a:endParaRPr kumimoji="1" lang="ja-JP" altLang="en-US" sz="2400" b="0" dirty="0">
                        <a:solidFill>
                          <a:schemeClr val="tx1"/>
                        </a:solidFill>
                      </a:endParaRPr>
                    </a:p>
                  </a:txBody>
                  <a:tcPr/>
                </a:tc>
                <a:tc>
                  <a:txBody>
                    <a:bodyPr/>
                    <a:lstStyle/>
                    <a:p>
                      <a:pPr algn="ctr"/>
                      <a:r>
                        <a:rPr kumimoji="1" lang="en-US" altLang="ja-JP" sz="2400" b="0" dirty="0">
                          <a:solidFill>
                            <a:schemeClr val="tx1"/>
                          </a:solidFill>
                        </a:rPr>
                        <a:t>48 h</a:t>
                      </a:r>
                      <a:endParaRPr kumimoji="1" lang="ja-JP" altLang="en-US" sz="2400" b="0" dirty="0">
                        <a:solidFill>
                          <a:schemeClr val="tx1"/>
                        </a:solidFill>
                      </a:endParaRPr>
                    </a:p>
                  </a:txBody>
                  <a:tcPr/>
                </a:tc>
                <a:tc>
                  <a:txBody>
                    <a:bodyPr/>
                    <a:lstStyle/>
                    <a:p>
                      <a:pPr algn="ctr"/>
                      <a:r>
                        <a:rPr kumimoji="1" lang="en-US" altLang="ja-JP" sz="2400" b="0" dirty="0">
                          <a:solidFill>
                            <a:schemeClr val="tx1"/>
                          </a:solidFill>
                        </a:rPr>
                        <a:t>EC50</a:t>
                      </a:r>
                      <a:r>
                        <a:rPr kumimoji="1" lang="ja-JP" altLang="en-US" sz="2400" b="0" dirty="0">
                          <a:solidFill>
                            <a:schemeClr val="tx1"/>
                          </a:solidFill>
                        </a:rPr>
                        <a:t>*</a:t>
                      </a:r>
                    </a:p>
                  </a:txBody>
                  <a:tcPr/>
                </a:tc>
                <a:extLst>
                  <a:ext uri="{0D108BD9-81ED-4DB2-BD59-A6C34878D82A}">
                    <a16:rowId xmlns:a16="http://schemas.microsoft.com/office/drawing/2014/main" val="10000"/>
                  </a:ext>
                </a:extLst>
              </a:tr>
              <a:tr h="370840">
                <a:tc>
                  <a:txBody>
                    <a:bodyPr/>
                    <a:lstStyle/>
                    <a:p>
                      <a:pPr algn="ctr"/>
                      <a:r>
                        <a:rPr kumimoji="1" lang="en-US" altLang="ja-JP" sz="2400" b="0" dirty="0">
                          <a:solidFill>
                            <a:schemeClr val="tx1"/>
                          </a:solidFill>
                        </a:rPr>
                        <a:t>Zn</a:t>
                      </a:r>
                      <a:r>
                        <a:rPr kumimoji="1" lang="en-US" altLang="ja-JP" sz="2400" b="0" baseline="30000" dirty="0">
                          <a:solidFill>
                            <a:schemeClr val="tx1"/>
                          </a:solidFill>
                        </a:rPr>
                        <a:t>2+</a:t>
                      </a:r>
                      <a:endParaRPr kumimoji="1" lang="ja-JP" altLang="en-US" sz="2400" b="0" baseline="-2500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dirty="0">
                          <a:solidFill>
                            <a:schemeClr val="tx1"/>
                          </a:solidFill>
                        </a:rPr>
                        <a:t>1.2</a:t>
                      </a:r>
                      <a:endParaRPr kumimoji="1" lang="ja-JP" altLang="en-US" sz="24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dirty="0">
                          <a:solidFill>
                            <a:schemeClr val="tx1"/>
                          </a:solidFill>
                        </a:rPr>
                        <a:t>1.2</a:t>
                      </a:r>
                      <a:endParaRPr kumimoji="1" lang="ja-JP" altLang="en-US" sz="24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dirty="0">
                          <a:solidFill>
                            <a:schemeClr val="tx1"/>
                          </a:solidFill>
                        </a:rPr>
                        <a:t>0.60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dirty="0">
                          <a:solidFill>
                            <a:schemeClr val="tx1"/>
                          </a:solidFill>
                        </a:rPr>
                        <a:t>0.60</a:t>
                      </a:r>
                      <a:endParaRPr kumimoji="1" lang="ja-JP" altLang="en-US" sz="2400" b="0" dirty="0">
                        <a:solidFill>
                          <a:schemeClr val="tx1"/>
                        </a:solidFill>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2400" b="0" dirty="0">
                          <a:solidFill>
                            <a:schemeClr val="tx1"/>
                          </a:solidFill>
                        </a:rPr>
                        <a:t>5.3</a:t>
                      </a:r>
                      <a:endParaRPr kumimoji="1" lang="ja-JP" altLang="en-US" sz="2400" b="0" dirty="0">
                        <a:solidFill>
                          <a:schemeClr val="tx1"/>
                        </a:solidFill>
                      </a:endParaRPr>
                    </a:p>
                  </a:txBody>
                  <a:tcPr/>
                </a:tc>
                <a:extLst>
                  <a:ext uri="{0D108BD9-81ED-4DB2-BD59-A6C34878D82A}">
                    <a16:rowId xmlns:a16="http://schemas.microsoft.com/office/drawing/2014/main" val="10001"/>
                  </a:ext>
                </a:extLst>
              </a:tr>
              <a:tr h="370840">
                <a:tc>
                  <a:txBody>
                    <a:bodyPr/>
                    <a:lstStyle/>
                    <a:p>
                      <a:pPr algn="ctr"/>
                      <a:r>
                        <a:rPr kumimoji="1" lang="en-US" altLang="ja-JP" sz="2400" b="0" dirty="0">
                          <a:solidFill>
                            <a:schemeClr val="tx1"/>
                          </a:solidFill>
                        </a:rPr>
                        <a:t>Cu</a:t>
                      </a:r>
                      <a:r>
                        <a:rPr kumimoji="1" lang="en-US" altLang="ja-JP" sz="2400" b="0" baseline="30000" dirty="0">
                          <a:solidFill>
                            <a:schemeClr val="tx1"/>
                          </a:solidFill>
                        </a:rPr>
                        <a:t>2+</a:t>
                      </a:r>
                      <a:endParaRPr kumimoji="1" lang="en-US" altLang="ja-JP" sz="2400" b="0" baseline="-25000" dirty="0">
                        <a:solidFill>
                          <a:schemeClr val="tx1"/>
                        </a:solidFill>
                      </a:endParaRPr>
                    </a:p>
                  </a:txBody>
                  <a:tcPr/>
                </a:tc>
                <a:tc>
                  <a:txBody>
                    <a:bodyPr/>
                    <a:lstStyle/>
                    <a:p>
                      <a:pPr algn="ctr"/>
                      <a:r>
                        <a:rPr kumimoji="1" lang="en-US" altLang="ja-JP" sz="2400" b="0" dirty="0">
                          <a:solidFill>
                            <a:schemeClr val="tx1"/>
                          </a:solidFill>
                        </a:rPr>
                        <a:t>0.025</a:t>
                      </a:r>
                    </a:p>
                  </a:txBody>
                  <a:tcPr/>
                </a:tc>
                <a:tc>
                  <a:txBody>
                    <a:bodyPr/>
                    <a:lstStyle/>
                    <a:p>
                      <a:pPr algn="ctr"/>
                      <a:r>
                        <a:rPr kumimoji="1" lang="en-US" altLang="ja-JP" sz="2400" b="0" dirty="0">
                          <a:solidFill>
                            <a:schemeClr val="tx1"/>
                          </a:solidFill>
                        </a:rPr>
                        <a:t>0.013</a:t>
                      </a:r>
                      <a:endParaRPr kumimoji="1" lang="ja-JP" altLang="en-US" sz="2400" b="0" dirty="0">
                        <a:solidFill>
                          <a:schemeClr val="tx1"/>
                        </a:solidFill>
                      </a:endParaRPr>
                    </a:p>
                  </a:txBody>
                  <a:tcPr/>
                </a:tc>
                <a:tc>
                  <a:txBody>
                    <a:bodyPr/>
                    <a:lstStyle/>
                    <a:p>
                      <a:pPr algn="ctr"/>
                      <a:r>
                        <a:rPr kumimoji="1" lang="en-US" altLang="ja-JP" sz="2400" b="0" dirty="0">
                          <a:solidFill>
                            <a:schemeClr val="tx1"/>
                          </a:solidFill>
                        </a:rPr>
                        <a:t>0.013</a:t>
                      </a:r>
                      <a:endParaRPr kumimoji="1" lang="ja-JP" altLang="en-US" sz="2400" b="0" dirty="0">
                        <a:solidFill>
                          <a:schemeClr val="tx1"/>
                        </a:solidFill>
                      </a:endParaRPr>
                    </a:p>
                  </a:txBody>
                  <a:tcPr/>
                </a:tc>
                <a:tc>
                  <a:txBody>
                    <a:bodyPr/>
                    <a:lstStyle/>
                    <a:p>
                      <a:pPr algn="ctr"/>
                      <a:r>
                        <a:rPr kumimoji="1" lang="en-US" altLang="ja-JP" sz="2400" b="0" dirty="0">
                          <a:solidFill>
                            <a:schemeClr val="tx1"/>
                          </a:solidFill>
                        </a:rPr>
                        <a:t>0.013</a:t>
                      </a:r>
                      <a:endParaRPr kumimoji="1" lang="ja-JP" altLang="en-US" sz="2400" b="0" dirty="0">
                        <a:solidFill>
                          <a:schemeClr val="tx1"/>
                        </a:solidFill>
                      </a:endParaRPr>
                    </a:p>
                  </a:txBody>
                  <a:tcPr/>
                </a:tc>
                <a:tc>
                  <a:txBody>
                    <a:bodyPr/>
                    <a:lstStyle/>
                    <a:p>
                      <a:pPr marL="0" indent="0" algn="ctr">
                        <a:buNone/>
                      </a:pPr>
                      <a:r>
                        <a:rPr kumimoji="1" lang="en-US" altLang="ja-JP" sz="2400" b="0" dirty="0">
                          <a:solidFill>
                            <a:schemeClr val="tx1"/>
                          </a:solidFill>
                        </a:rPr>
                        <a:t>0.081</a:t>
                      </a:r>
                      <a:endParaRPr kumimoji="1" lang="ja-JP" altLang="en-US" sz="2400" b="0" dirty="0">
                        <a:solidFill>
                          <a:schemeClr val="tx1"/>
                        </a:solidFill>
                      </a:endParaRPr>
                    </a:p>
                  </a:txBody>
                  <a:tcPr/>
                </a:tc>
                <a:extLst>
                  <a:ext uri="{0D108BD9-81ED-4DB2-BD59-A6C34878D82A}">
                    <a16:rowId xmlns:a16="http://schemas.microsoft.com/office/drawing/2014/main" val="10002"/>
                  </a:ext>
                </a:extLst>
              </a:tr>
              <a:tr h="370840">
                <a:tc>
                  <a:txBody>
                    <a:bodyPr/>
                    <a:lstStyle/>
                    <a:p>
                      <a:pPr algn="ctr"/>
                      <a:r>
                        <a:rPr kumimoji="1" lang="en-US" altLang="ja-JP" sz="2400" b="0" dirty="0">
                          <a:solidFill>
                            <a:schemeClr val="tx1"/>
                          </a:solidFill>
                        </a:rPr>
                        <a:t>Cd</a:t>
                      </a:r>
                      <a:r>
                        <a:rPr kumimoji="1" lang="en-US" altLang="ja-JP" sz="2400" b="0" baseline="30000" dirty="0">
                          <a:solidFill>
                            <a:schemeClr val="tx1"/>
                          </a:solidFill>
                        </a:rPr>
                        <a:t>2+</a:t>
                      </a:r>
                      <a:endParaRPr kumimoji="1" lang="ja-JP" altLang="en-US" sz="2400" b="0" baseline="30000" dirty="0">
                        <a:solidFill>
                          <a:schemeClr val="tx1"/>
                        </a:solidFill>
                      </a:endParaRPr>
                    </a:p>
                  </a:txBody>
                  <a:tcPr/>
                </a:tc>
                <a:tc>
                  <a:txBody>
                    <a:bodyPr/>
                    <a:lstStyle/>
                    <a:p>
                      <a:pPr algn="ctr"/>
                      <a:r>
                        <a:rPr kumimoji="1" lang="en-US" altLang="ja-JP" sz="2400" b="0" dirty="0">
                          <a:solidFill>
                            <a:schemeClr val="tx1"/>
                          </a:solidFill>
                        </a:rPr>
                        <a:t>0.087</a:t>
                      </a:r>
                      <a:endParaRPr kumimoji="1" lang="ja-JP" altLang="en-US" sz="2400" b="0" dirty="0">
                        <a:solidFill>
                          <a:schemeClr val="tx1"/>
                        </a:solidFill>
                      </a:endParaRPr>
                    </a:p>
                  </a:txBody>
                  <a:tcPr/>
                </a:tc>
                <a:tc>
                  <a:txBody>
                    <a:bodyPr/>
                    <a:lstStyle/>
                    <a:p>
                      <a:pPr algn="ctr"/>
                      <a:r>
                        <a:rPr kumimoji="1" lang="en-US" altLang="ja-JP" sz="2400" b="0" dirty="0">
                          <a:solidFill>
                            <a:schemeClr val="tx1"/>
                          </a:solidFill>
                        </a:rPr>
                        <a:t>0.087</a:t>
                      </a:r>
                      <a:endParaRPr kumimoji="1" lang="ja-JP" altLang="en-US" sz="2400" b="0" dirty="0">
                        <a:solidFill>
                          <a:schemeClr val="tx1"/>
                        </a:solidFill>
                      </a:endParaRPr>
                    </a:p>
                  </a:txBody>
                  <a:tcPr/>
                </a:tc>
                <a:tc>
                  <a:txBody>
                    <a:bodyPr/>
                    <a:lstStyle/>
                    <a:p>
                      <a:pPr algn="ctr"/>
                      <a:r>
                        <a:rPr kumimoji="1" lang="en-US" altLang="ja-JP" sz="2400" b="0" dirty="0">
                          <a:solidFill>
                            <a:schemeClr val="tx1"/>
                          </a:solidFill>
                        </a:rPr>
                        <a:t>0.022</a:t>
                      </a:r>
                      <a:endParaRPr kumimoji="1" lang="ja-JP" altLang="en-US" sz="2400" b="0" dirty="0">
                        <a:solidFill>
                          <a:schemeClr val="tx1"/>
                        </a:solidFill>
                      </a:endParaRPr>
                    </a:p>
                  </a:txBody>
                  <a:tcPr/>
                </a:tc>
                <a:tc>
                  <a:txBody>
                    <a:bodyPr/>
                    <a:lstStyle/>
                    <a:p>
                      <a:pPr algn="ctr"/>
                      <a:r>
                        <a:rPr kumimoji="1" lang="en-US" altLang="ja-JP" sz="2400" b="0" dirty="0">
                          <a:solidFill>
                            <a:schemeClr val="tx1"/>
                          </a:solidFill>
                        </a:rPr>
                        <a:t>0.022</a:t>
                      </a:r>
                      <a:endParaRPr kumimoji="1" lang="ja-JP" altLang="en-US" sz="2400" b="0" dirty="0">
                        <a:solidFill>
                          <a:schemeClr val="tx1"/>
                        </a:solidFill>
                      </a:endParaRPr>
                    </a:p>
                  </a:txBody>
                  <a:tcPr/>
                </a:tc>
                <a:tc>
                  <a:txBody>
                    <a:bodyPr/>
                    <a:lstStyle/>
                    <a:p>
                      <a:pPr algn="ctr"/>
                      <a:r>
                        <a:rPr kumimoji="1" lang="en-US" altLang="ja-JP" sz="2400" b="0" dirty="0">
                          <a:solidFill>
                            <a:schemeClr val="tx1"/>
                          </a:solidFill>
                        </a:rPr>
                        <a:t>0.020</a:t>
                      </a:r>
                      <a:endParaRPr kumimoji="1" lang="ja-JP" altLang="en-US" sz="2400" b="0" dirty="0">
                        <a:solidFill>
                          <a:schemeClr val="tx1"/>
                        </a:solidFill>
                      </a:endParaRPr>
                    </a:p>
                  </a:txBody>
                  <a:tcPr/>
                </a:tc>
                <a:extLst>
                  <a:ext uri="{0D108BD9-81ED-4DB2-BD59-A6C34878D82A}">
                    <a16:rowId xmlns:a16="http://schemas.microsoft.com/office/drawing/2014/main" val="10003"/>
                  </a:ext>
                </a:extLst>
              </a:tr>
            </a:tbl>
          </a:graphicData>
        </a:graphic>
      </p:graphicFrame>
      <p:sp>
        <p:nvSpPr>
          <p:cNvPr id="5" name="正方形/長方形 4"/>
          <p:cNvSpPr/>
          <p:nvPr/>
        </p:nvSpPr>
        <p:spPr>
          <a:xfrm>
            <a:off x="10016233" y="1480548"/>
            <a:ext cx="625492" cy="461665"/>
          </a:xfrm>
          <a:prstGeom prst="rect">
            <a:avLst/>
          </a:prstGeom>
        </p:spPr>
        <p:txBody>
          <a:bodyPr wrap="none">
            <a:spAutoFit/>
          </a:bodyPr>
          <a:lstStyle/>
          <a:p>
            <a:pPr lvl="0" algn="ctr">
              <a:defRPr/>
            </a:pPr>
            <a:r>
              <a:rPr lang="en-US" altLang="ja-JP" sz="2400" dirty="0" err="1">
                <a:latin typeface="Symbol" panose="05050102010706020507" pitchFamily="18" charset="2"/>
              </a:rPr>
              <a:t>m</a:t>
            </a:r>
            <a:r>
              <a:rPr lang="en-US" altLang="ja-JP" sz="2400" dirty="0" err="1"/>
              <a:t>M</a:t>
            </a:r>
            <a:endParaRPr lang="ja-JP" altLang="en-US" sz="2400" dirty="0"/>
          </a:p>
        </p:txBody>
      </p:sp>
      <p:cxnSp>
        <p:nvCxnSpPr>
          <p:cNvPr id="7" name="直線コネクタ 6"/>
          <p:cNvCxnSpPr/>
          <p:nvPr/>
        </p:nvCxnSpPr>
        <p:spPr>
          <a:xfrm>
            <a:off x="8901824" y="1980313"/>
            <a:ext cx="0" cy="18669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1BD06692-0C25-4A6E-8179-6B3E494C7D06}"/>
              </a:ext>
            </a:extLst>
          </p:cNvPr>
          <p:cNvSpPr/>
          <p:nvPr/>
        </p:nvSpPr>
        <p:spPr>
          <a:xfrm>
            <a:off x="424068" y="5709887"/>
            <a:ext cx="12775091" cy="369332"/>
          </a:xfrm>
          <a:prstGeom prst="rect">
            <a:avLst/>
          </a:prstGeom>
        </p:spPr>
        <p:txBody>
          <a:bodyPr wrap="square">
            <a:spAutoFit/>
          </a:bodyPr>
          <a:lstStyle/>
          <a:p>
            <a:r>
              <a:rPr lang="en-US" altLang="ja-JP" dirty="0"/>
              <a:t>*: Okamoto A, </a:t>
            </a:r>
            <a:r>
              <a:rPr lang="en-US" altLang="ja-JP" dirty="0" err="1"/>
              <a:t>Yamamuro</a:t>
            </a:r>
            <a:r>
              <a:rPr lang="en-US" altLang="ja-JP" dirty="0"/>
              <a:t> M, </a:t>
            </a:r>
            <a:r>
              <a:rPr lang="en-US" altLang="ja-JP" dirty="0" err="1"/>
              <a:t>Tatarazako</a:t>
            </a:r>
            <a:r>
              <a:rPr lang="en-US" altLang="ja-JP" dirty="0"/>
              <a:t> N. 2015. Acute toxicity of 50 metals to Daphnia magna. J. Appl. </a:t>
            </a:r>
            <a:r>
              <a:rPr lang="en-US" altLang="ja-JP" dirty="0" err="1"/>
              <a:t>Toxicol</a:t>
            </a:r>
            <a:r>
              <a:rPr lang="en-US" altLang="ja-JP" dirty="0"/>
              <a:t>. 35:824–830.</a:t>
            </a:r>
            <a:endParaRPr lang="ja-JP" altLang="en-US" dirty="0"/>
          </a:p>
        </p:txBody>
      </p:sp>
    </p:spTree>
    <p:extLst>
      <p:ext uri="{BB962C8B-B14F-4D97-AF65-F5344CB8AC3E}">
        <p14:creationId xmlns:p14="http://schemas.microsoft.com/office/powerpoint/2010/main" val="25199290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タイトル 1"/>
          <p:cNvSpPr>
            <a:spLocks noGrp="1"/>
          </p:cNvSpPr>
          <p:nvPr>
            <p:ph type="title"/>
          </p:nvPr>
        </p:nvSpPr>
        <p:spPr>
          <a:xfrm>
            <a:off x="0" y="81346"/>
            <a:ext cx="1421524" cy="297027"/>
          </a:xfrm>
        </p:spPr>
        <p:txBody>
          <a:bodyPr>
            <a:normAutofit fontScale="90000"/>
          </a:bodyPr>
          <a:lstStyle/>
          <a:p>
            <a:r>
              <a:rPr kumimoji="1" lang="en-US" altLang="ja-JP" sz="3200" dirty="0"/>
              <a:t>Table</a:t>
            </a:r>
            <a:r>
              <a:rPr kumimoji="1" lang="ja-JP" altLang="en-US" sz="3200" dirty="0"/>
              <a:t> </a:t>
            </a:r>
            <a:r>
              <a:rPr kumimoji="1" lang="en-US" altLang="ja-JP" sz="3200" dirty="0"/>
              <a:t>S5</a:t>
            </a:r>
            <a:endParaRPr kumimoji="1" lang="ja-JP" altLang="en-US" sz="3200" dirty="0"/>
          </a:p>
        </p:txBody>
      </p:sp>
      <p:pic>
        <p:nvPicPr>
          <p:cNvPr id="3" name="図 2">
            <a:extLst>
              <a:ext uri="{FF2B5EF4-FFF2-40B4-BE49-F238E27FC236}">
                <a16:creationId xmlns:a16="http://schemas.microsoft.com/office/drawing/2014/main" id="{3FFBDBEC-9C02-4583-AB7E-DFE1502346E7}"/>
              </a:ext>
            </a:extLst>
          </p:cNvPr>
          <p:cNvPicPr>
            <a:picLocks noChangeAspect="1"/>
          </p:cNvPicPr>
          <p:nvPr/>
        </p:nvPicPr>
        <p:blipFill>
          <a:blip r:embed="rId3"/>
          <a:stretch>
            <a:fillRect/>
          </a:stretch>
        </p:blipFill>
        <p:spPr>
          <a:xfrm>
            <a:off x="492010" y="1706009"/>
            <a:ext cx="11699990" cy="3780391"/>
          </a:xfrm>
          <a:prstGeom prst="rect">
            <a:avLst/>
          </a:prstGeom>
        </p:spPr>
      </p:pic>
      <p:sp>
        <p:nvSpPr>
          <p:cNvPr id="4" name="正方形/長方形 3">
            <a:extLst>
              <a:ext uri="{FF2B5EF4-FFF2-40B4-BE49-F238E27FC236}">
                <a16:creationId xmlns:a16="http://schemas.microsoft.com/office/drawing/2014/main" id="{AC621DB6-F7A3-44A1-B8AF-46C27BB3F90D}"/>
              </a:ext>
            </a:extLst>
          </p:cNvPr>
          <p:cNvSpPr/>
          <p:nvPr/>
        </p:nvSpPr>
        <p:spPr>
          <a:xfrm>
            <a:off x="212035" y="1033670"/>
            <a:ext cx="914400" cy="1828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24125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Picture 2" descr="http://www.isa-school.net/map/kashiwa/wp-content/uploads/2010/10/ill_1001.jpg">
            <a:extLst>
              <a:ext uri="{FF2B5EF4-FFF2-40B4-BE49-F238E27FC236}">
                <a16:creationId xmlns:a16="http://schemas.microsoft.com/office/drawing/2014/main" id="{C24ACFA6-F418-48BD-85D8-0CABAEF9FFC9}"/>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8451" b="87324" l="0" r="100000"/>
                    </a14:imgEffect>
                  </a14:imgLayer>
                </a14:imgProps>
              </a:ext>
              <a:ext uri="{28A0092B-C50C-407E-A947-70E740481C1C}">
                <a14:useLocalDpi xmlns:a14="http://schemas.microsoft.com/office/drawing/2010/main" val="0"/>
              </a:ext>
            </a:extLst>
          </a:blip>
          <a:srcRect/>
          <a:stretch>
            <a:fillRect/>
          </a:stretch>
        </p:blipFill>
        <p:spPr bwMode="auto">
          <a:xfrm>
            <a:off x="3546781" y="827827"/>
            <a:ext cx="1331122" cy="95413"/>
          </a:xfrm>
          <a:prstGeom prst="rect">
            <a:avLst/>
          </a:prstGeom>
          <a:noFill/>
          <a:extLst>
            <a:ext uri="{909E8E84-426E-40DD-AFC4-6F175D3DCCD1}">
              <a14:hiddenFill xmlns:a14="http://schemas.microsoft.com/office/drawing/2010/main">
                <a:solidFill>
                  <a:srgbClr val="FFFFFF"/>
                </a:solidFill>
              </a14:hiddenFill>
            </a:ext>
          </a:extLst>
        </p:spPr>
      </p:pic>
      <p:sp>
        <p:nvSpPr>
          <p:cNvPr id="5" name="角丸四角形 4"/>
          <p:cNvSpPr/>
          <p:nvPr/>
        </p:nvSpPr>
        <p:spPr>
          <a:xfrm>
            <a:off x="5078886" y="794117"/>
            <a:ext cx="3044763" cy="573429"/>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6" name="正方形/長方形 5"/>
          <p:cNvSpPr/>
          <p:nvPr/>
        </p:nvSpPr>
        <p:spPr>
          <a:xfrm>
            <a:off x="5910314" y="661280"/>
            <a:ext cx="528931" cy="244155"/>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7" name="正方形/長方形 6"/>
          <p:cNvSpPr/>
          <p:nvPr/>
        </p:nvSpPr>
        <p:spPr>
          <a:xfrm>
            <a:off x="6684147" y="652911"/>
            <a:ext cx="694378" cy="226467"/>
          </a:xfrm>
          <a:prstGeom prst="rect">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8" name="テキスト ボックス 47"/>
          <p:cNvSpPr txBox="1"/>
          <p:nvPr/>
        </p:nvSpPr>
        <p:spPr>
          <a:xfrm>
            <a:off x="6789785" y="609642"/>
            <a:ext cx="546577" cy="33855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600" dirty="0"/>
              <a:t>GFP</a:t>
            </a:r>
            <a:endParaRPr kumimoji="1" lang="ja-JP" altLang="en-US" sz="1600" dirty="0"/>
          </a:p>
        </p:txBody>
      </p:sp>
      <p:sp>
        <p:nvSpPr>
          <p:cNvPr id="9" name="テキスト ボックス 48"/>
          <p:cNvSpPr txBox="1"/>
          <p:nvPr/>
        </p:nvSpPr>
        <p:spPr>
          <a:xfrm>
            <a:off x="5923899" y="600780"/>
            <a:ext cx="585417" cy="338554"/>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600" dirty="0"/>
              <a:t>CMV</a:t>
            </a:r>
            <a:endParaRPr kumimoji="1" lang="ja-JP" altLang="en-US" sz="1600" dirty="0"/>
          </a:p>
        </p:txBody>
      </p:sp>
      <p:sp>
        <p:nvSpPr>
          <p:cNvPr id="10" name="正方形/長方形 9"/>
          <p:cNvSpPr/>
          <p:nvPr/>
        </p:nvSpPr>
        <p:spPr>
          <a:xfrm>
            <a:off x="7612383" y="652911"/>
            <a:ext cx="229420" cy="226467"/>
          </a:xfrm>
          <a:prstGeom prst="rect">
            <a:avLst/>
          </a:prstGeom>
          <a:solidFill>
            <a:srgbClr val="33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1" name="正方形/長方形 10"/>
          <p:cNvSpPr/>
          <p:nvPr/>
        </p:nvSpPr>
        <p:spPr>
          <a:xfrm>
            <a:off x="7936689" y="352392"/>
            <a:ext cx="1645194" cy="338554"/>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600" dirty="0"/>
              <a:t>SV40 polyA signal</a:t>
            </a:r>
            <a:endParaRPr lang="ja-JP" altLang="en-US" sz="1600" dirty="0"/>
          </a:p>
        </p:txBody>
      </p:sp>
      <p:cxnSp>
        <p:nvCxnSpPr>
          <p:cNvPr id="12" name="直線コネクタ 11"/>
          <p:cNvCxnSpPr>
            <a:cxnSpLocks/>
            <a:endCxn id="10" idx="0"/>
          </p:cNvCxnSpPr>
          <p:nvPr/>
        </p:nvCxnSpPr>
        <p:spPr>
          <a:xfrm flipH="1">
            <a:off x="7727093" y="554295"/>
            <a:ext cx="209596" cy="986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正方形/長方形 12"/>
          <p:cNvSpPr/>
          <p:nvPr/>
        </p:nvSpPr>
        <p:spPr>
          <a:xfrm>
            <a:off x="5279609" y="661279"/>
            <a:ext cx="528931" cy="244155"/>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4" name="テキスト ボックス 53"/>
          <p:cNvSpPr txBox="1"/>
          <p:nvPr/>
        </p:nvSpPr>
        <p:spPr>
          <a:xfrm>
            <a:off x="5288568" y="607973"/>
            <a:ext cx="532518" cy="338554"/>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1600" dirty="0"/>
              <a:t>pUC</a:t>
            </a:r>
            <a:endParaRPr kumimoji="1" lang="ja-JP" altLang="en-US" sz="1600" dirty="0"/>
          </a:p>
        </p:txBody>
      </p:sp>
      <p:cxnSp>
        <p:nvCxnSpPr>
          <p:cNvPr id="15" name="直線矢印コネクタ 14"/>
          <p:cNvCxnSpPr/>
          <p:nvPr/>
        </p:nvCxnSpPr>
        <p:spPr>
          <a:xfrm>
            <a:off x="6684147" y="567651"/>
            <a:ext cx="365552" cy="415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p:cNvCxnSpPr/>
          <p:nvPr/>
        </p:nvCxnSpPr>
        <p:spPr>
          <a:xfrm flipH="1">
            <a:off x="7497024" y="973644"/>
            <a:ext cx="37213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正方形/長方形 19"/>
          <p:cNvSpPr/>
          <p:nvPr/>
        </p:nvSpPr>
        <p:spPr>
          <a:xfrm>
            <a:off x="6407492" y="1978116"/>
            <a:ext cx="694378" cy="226467"/>
          </a:xfrm>
          <a:prstGeom prst="rect">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21" name="テキスト ボックス 72"/>
          <p:cNvSpPr txBox="1"/>
          <p:nvPr/>
        </p:nvSpPr>
        <p:spPr>
          <a:xfrm>
            <a:off x="6513130" y="1934847"/>
            <a:ext cx="546577" cy="33855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600" dirty="0"/>
              <a:t>GFP</a:t>
            </a:r>
            <a:endParaRPr kumimoji="1" lang="ja-JP" altLang="en-US" sz="1600" dirty="0"/>
          </a:p>
        </p:txBody>
      </p:sp>
      <p:sp>
        <p:nvSpPr>
          <p:cNvPr id="22" name="正方形/長方形 21"/>
          <p:cNvSpPr/>
          <p:nvPr/>
        </p:nvSpPr>
        <p:spPr>
          <a:xfrm>
            <a:off x="7335728" y="1978116"/>
            <a:ext cx="229420" cy="226467"/>
          </a:xfrm>
          <a:prstGeom prst="rect">
            <a:avLst/>
          </a:prstGeom>
          <a:solidFill>
            <a:srgbClr val="33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cxnSp>
        <p:nvCxnSpPr>
          <p:cNvPr id="23" name="直線コネクタ 22"/>
          <p:cNvCxnSpPr>
            <a:stCxn id="20" idx="3"/>
            <a:endCxn id="22" idx="1"/>
          </p:cNvCxnSpPr>
          <p:nvPr/>
        </p:nvCxnSpPr>
        <p:spPr>
          <a:xfrm>
            <a:off x="7101870" y="2091350"/>
            <a:ext cx="233858" cy="0"/>
          </a:xfrm>
          <a:prstGeom prst="line">
            <a:avLst/>
          </a:prstGeom>
        </p:spPr>
        <p:style>
          <a:lnRef idx="1">
            <a:schemeClr val="dk1"/>
          </a:lnRef>
          <a:fillRef idx="0">
            <a:schemeClr val="dk1"/>
          </a:fillRef>
          <a:effectRef idx="0">
            <a:schemeClr val="dk1"/>
          </a:effectRef>
          <a:fontRef idx="minor">
            <a:schemeClr val="tx1"/>
          </a:fontRef>
        </p:style>
      </p:cxnSp>
      <p:cxnSp>
        <p:nvCxnSpPr>
          <p:cNvPr id="34" name="直線コネクタ 33"/>
          <p:cNvCxnSpPr>
            <a:cxnSpLocks/>
            <a:stCxn id="38" idx="1"/>
            <a:endCxn id="39" idx="3"/>
          </p:cNvCxnSpPr>
          <p:nvPr/>
        </p:nvCxnSpPr>
        <p:spPr>
          <a:xfrm>
            <a:off x="1670534" y="848034"/>
            <a:ext cx="2516007" cy="5426"/>
          </a:xfrm>
          <a:prstGeom prst="line">
            <a:avLst/>
          </a:prstGeom>
        </p:spPr>
        <p:style>
          <a:lnRef idx="1">
            <a:schemeClr val="dk1"/>
          </a:lnRef>
          <a:fillRef idx="0">
            <a:schemeClr val="dk1"/>
          </a:fillRef>
          <a:effectRef idx="0">
            <a:schemeClr val="dk1"/>
          </a:effectRef>
          <a:fontRef idx="minor">
            <a:schemeClr val="tx1"/>
          </a:fontRef>
        </p:style>
      </p:cxnSp>
      <p:sp>
        <p:nvSpPr>
          <p:cNvPr id="35" name="正方形/長方形 34"/>
          <p:cNvSpPr/>
          <p:nvPr/>
        </p:nvSpPr>
        <p:spPr>
          <a:xfrm>
            <a:off x="1657683" y="729777"/>
            <a:ext cx="1498450" cy="244155"/>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p:nvSpPr>
        <p:spPr>
          <a:xfrm>
            <a:off x="3371554" y="728894"/>
            <a:ext cx="551763" cy="249618"/>
          </a:xfrm>
          <a:prstGeom prst="rect">
            <a:avLst/>
          </a:prstGeom>
          <a:solidFill>
            <a:srgbClr val="FF99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p:nvSpPr>
        <p:spPr>
          <a:xfrm>
            <a:off x="3339615" y="693491"/>
            <a:ext cx="689246" cy="338554"/>
          </a:xfrm>
          <a:prstGeom prst="rect">
            <a:avLst/>
          </a:prstGeom>
          <a:noFill/>
        </p:spPr>
        <p:txBody>
          <a:bodyPr wrap="square" rtlCol="0">
            <a:spAutoFit/>
          </a:bodyPr>
          <a:lstStyle/>
          <a:p>
            <a:r>
              <a:rPr lang="en-US" altLang="ja-JP" sz="1600" dirty="0"/>
              <a:t>MT</a:t>
            </a:r>
            <a:r>
              <a:rPr kumimoji="1" lang="en-US" altLang="ja-JP" sz="1600" dirty="0"/>
              <a:t>-A</a:t>
            </a:r>
            <a:endParaRPr kumimoji="1" lang="ja-JP" altLang="en-US" sz="1600" dirty="0"/>
          </a:p>
        </p:txBody>
      </p:sp>
      <p:sp>
        <p:nvSpPr>
          <p:cNvPr id="38" name="テキスト ボックス 37"/>
          <p:cNvSpPr txBox="1"/>
          <p:nvPr/>
        </p:nvSpPr>
        <p:spPr>
          <a:xfrm>
            <a:off x="1670534" y="678757"/>
            <a:ext cx="1485600" cy="338554"/>
          </a:xfrm>
          <a:prstGeom prst="rect">
            <a:avLst/>
          </a:prstGeom>
          <a:noFill/>
        </p:spPr>
        <p:txBody>
          <a:bodyPr wrap="none" rtlCol="0">
            <a:spAutoFit/>
          </a:bodyPr>
          <a:lstStyle/>
          <a:p>
            <a:r>
              <a:rPr kumimoji="1" lang="en-US" altLang="ja-JP" sz="1600" dirty="0"/>
              <a:t>MT-A promoter</a:t>
            </a:r>
            <a:endParaRPr kumimoji="1" lang="ja-JP" altLang="en-US" sz="1600" dirty="0"/>
          </a:p>
        </p:txBody>
      </p:sp>
      <p:sp>
        <p:nvSpPr>
          <p:cNvPr id="39" name="正方形/長方形 38"/>
          <p:cNvSpPr/>
          <p:nvPr/>
        </p:nvSpPr>
        <p:spPr>
          <a:xfrm>
            <a:off x="3923317" y="728894"/>
            <a:ext cx="263224" cy="249132"/>
          </a:xfrm>
          <a:prstGeom prst="rect">
            <a:avLst/>
          </a:prstGeom>
          <a:solidFill>
            <a:srgbClr val="FF00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3268913" y="262028"/>
            <a:ext cx="1182062" cy="338554"/>
          </a:xfrm>
          <a:prstGeom prst="rect">
            <a:avLst/>
          </a:prstGeom>
        </p:spPr>
        <p:txBody>
          <a:bodyPr wrap="square">
            <a:spAutoFit/>
          </a:bodyPr>
          <a:lstStyle/>
          <a:p>
            <a:r>
              <a:rPr lang="en-US" altLang="ja-JP" sz="1600" dirty="0"/>
              <a:t>MT-A 3’UTR</a:t>
            </a:r>
            <a:endParaRPr lang="ja-JP" altLang="en-US" sz="1600" dirty="0"/>
          </a:p>
        </p:txBody>
      </p:sp>
      <p:cxnSp>
        <p:nvCxnSpPr>
          <p:cNvPr id="41" name="直線コネクタ 40"/>
          <p:cNvCxnSpPr>
            <a:stCxn id="40" idx="2"/>
            <a:endCxn id="39" idx="0"/>
          </p:cNvCxnSpPr>
          <p:nvPr/>
        </p:nvCxnSpPr>
        <p:spPr>
          <a:xfrm>
            <a:off x="3859944" y="600582"/>
            <a:ext cx="194985" cy="12831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角丸四角形 43"/>
          <p:cNvSpPr/>
          <p:nvPr/>
        </p:nvSpPr>
        <p:spPr>
          <a:xfrm>
            <a:off x="1127807" y="1730501"/>
            <a:ext cx="3044763" cy="77905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1395709" y="1612244"/>
            <a:ext cx="1498450" cy="244155"/>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3109580" y="1611361"/>
            <a:ext cx="551763" cy="249618"/>
          </a:xfrm>
          <a:prstGeom prst="rect">
            <a:avLst/>
          </a:prstGeom>
          <a:solidFill>
            <a:srgbClr val="FF99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p:cNvSpPr txBox="1"/>
          <p:nvPr/>
        </p:nvSpPr>
        <p:spPr>
          <a:xfrm>
            <a:off x="3081377" y="1568828"/>
            <a:ext cx="689246" cy="338554"/>
          </a:xfrm>
          <a:prstGeom prst="rect">
            <a:avLst/>
          </a:prstGeom>
          <a:noFill/>
        </p:spPr>
        <p:txBody>
          <a:bodyPr wrap="square" rtlCol="0">
            <a:spAutoFit/>
          </a:bodyPr>
          <a:lstStyle/>
          <a:p>
            <a:r>
              <a:rPr lang="en-US" altLang="ja-JP" sz="1600" dirty="0"/>
              <a:t>MT</a:t>
            </a:r>
            <a:r>
              <a:rPr kumimoji="1" lang="en-US" altLang="ja-JP" sz="1600" dirty="0"/>
              <a:t>-A</a:t>
            </a:r>
            <a:endParaRPr kumimoji="1" lang="ja-JP" altLang="en-US" sz="1600" dirty="0"/>
          </a:p>
        </p:txBody>
      </p:sp>
      <p:sp>
        <p:nvSpPr>
          <p:cNvPr id="48" name="テキスト ボックス 47"/>
          <p:cNvSpPr txBox="1"/>
          <p:nvPr/>
        </p:nvSpPr>
        <p:spPr>
          <a:xfrm>
            <a:off x="1408560" y="1561224"/>
            <a:ext cx="1485600" cy="338554"/>
          </a:xfrm>
          <a:prstGeom prst="rect">
            <a:avLst/>
          </a:prstGeom>
          <a:noFill/>
        </p:spPr>
        <p:txBody>
          <a:bodyPr wrap="none" rtlCol="0">
            <a:spAutoFit/>
          </a:bodyPr>
          <a:lstStyle/>
          <a:p>
            <a:r>
              <a:rPr kumimoji="1" lang="en-US" altLang="ja-JP" sz="1600" dirty="0"/>
              <a:t>MT-A promoter</a:t>
            </a:r>
            <a:endParaRPr kumimoji="1" lang="ja-JP" altLang="en-US" sz="1600" dirty="0"/>
          </a:p>
        </p:txBody>
      </p:sp>
      <p:sp>
        <p:nvSpPr>
          <p:cNvPr id="49" name="正方形/長方形 48"/>
          <p:cNvSpPr/>
          <p:nvPr/>
        </p:nvSpPr>
        <p:spPr>
          <a:xfrm>
            <a:off x="3661028" y="1605988"/>
            <a:ext cx="211292" cy="254992"/>
          </a:xfrm>
          <a:prstGeom prst="rect">
            <a:avLst/>
          </a:prstGeom>
          <a:solidFill>
            <a:srgbClr val="FF00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角丸四角形 51"/>
          <p:cNvSpPr/>
          <p:nvPr/>
        </p:nvSpPr>
        <p:spPr>
          <a:xfrm>
            <a:off x="4992958" y="3060633"/>
            <a:ext cx="3044763" cy="77905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5260860" y="2942376"/>
            <a:ext cx="1498450" cy="244155"/>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p:cNvSpPr txBox="1"/>
          <p:nvPr/>
        </p:nvSpPr>
        <p:spPr>
          <a:xfrm>
            <a:off x="5273711" y="2891356"/>
            <a:ext cx="1485600" cy="338554"/>
          </a:xfrm>
          <a:prstGeom prst="rect">
            <a:avLst/>
          </a:prstGeom>
          <a:noFill/>
        </p:spPr>
        <p:txBody>
          <a:bodyPr wrap="none" rtlCol="0">
            <a:spAutoFit/>
          </a:bodyPr>
          <a:lstStyle/>
          <a:p>
            <a:r>
              <a:rPr kumimoji="1" lang="en-US" altLang="ja-JP" sz="1600" dirty="0"/>
              <a:t>MT-A promoter</a:t>
            </a:r>
            <a:endParaRPr kumimoji="1" lang="ja-JP" altLang="en-US" sz="1600" dirty="0"/>
          </a:p>
        </p:txBody>
      </p:sp>
      <p:sp>
        <p:nvSpPr>
          <p:cNvPr id="58" name="正方形/長方形 57"/>
          <p:cNvSpPr/>
          <p:nvPr/>
        </p:nvSpPr>
        <p:spPr>
          <a:xfrm>
            <a:off x="6730798" y="2953675"/>
            <a:ext cx="694378" cy="226467"/>
          </a:xfrm>
          <a:prstGeom prst="rect">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59" name="テキスト ボックス 72"/>
          <p:cNvSpPr txBox="1"/>
          <p:nvPr/>
        </p:nvSpPr>
        <p:spPr>
          <a:xfrm>
            <a:off x="6836436" y="2910406"/>
            <a:ext cx="546577" cy="33855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600" dirty="0"/>
              <a:t>GFP</a:t>
            </a:r>
            <a:endParaRPr kumimoji="1" lang="ja-JP" altLang="en-US" sz="1600" dirty="0"/>
          </a:p>
        </p:txBody>
      </p:sp>
      <p:sp>
        <p:nvSpPr>
          <p:cNvPr id="60" name="正方形/長方形 59"/>
          <p:cNvSpPr/>
          <p:nvPr/>
        </p:nvSpPr>
        <p:spPr>
          <a:xfrm>
            <a:off x="7659034" y="2953675"/>
            <a:ext cx="229420" cy="226467"/>
          </a:xfrm>
          <a:prstGeom prst="rect">
            <a:avLst/>
          </a:prstGeom>
          <a:solidFill>
            <a:srgbClr val="33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cxnSp>
        <p:nvCxnSpPr>
          <p:cNvPr id="61" name="直線コネクタ 60"/>
          <p:cNvCxnSpPr>
            <a:stCxn id="58" idx="3"/>
            <a:endCxn id="60" idx="1"/>
          </p:cNvCxnSpPr>
          <p:nvPr/>
        </p:nvCxnSpPr>
        <p:spPr>
          <a:xfrm>
            <a:off x="7425176" y="3066909"/>
            <a:ext cx="233858" cy="0"/>
          </a:xfrm>
          <a:prstGeom prst="line">
            <a:avLst/>
          </a:prstGeom>
        </p:spPr>
        <p:style>
          <a:lnRef idx="1">
            <a:schemeClr val="dk1"/>
          </a:lnRef>
          <a:fillRef idx="0">
            <a:schemeClr val="dk1"/>
          </a:fillRef>
          <a:effectRef idx="0">
            <a:schemeClr val="dk1"/>
          </a:effectRef>
          <a:fontRef idx="minor">
            <a:schemeClr val="tx1"/>
          </a:fontRef>
        </p:style>
      </p:cxnSp>
      <p:sp>
        <p:nvSpPr>
          <p:cNvPr id="63" name="正方形/長方形 62"/>
          <p:cNvSpPr/>
          <p:nvPr/>
        </p:nvSpPr>
        <p:spPr>
          <a:xfrm>
            <a:off x="7681714" y="5353197"/>
            <a:ext cx="1034257" cy="461665"/>
          </a:xfrm>
          <a:prstGeom prst="rect">
            <a:avLst/>
          </a:prstGeom>
        </p:spPr>
        <p:txBody>
          <a:bodyPr wrap="none">
            <a:spAutoFit/>
          </a:bodyPr>
          <a:lstStyle/>
          <a:p>
            <a:pPr algn="ctr">
              <a:defRPr/>
            </a:pPr>
            <a:r>
              <a:rPr kumimoji="0" lang="en-US" altLang="ja-JP" sz="1200" i="1" kern="0" dirty="0" err="1">
                <a:solidFill>
                  <a:srgbClr val="000000"/>
                </a:solidFill>
                <a:latin typeface="Meiryo UI" panose="020B0604030504040204" pitchFamily="50" charset="-128"/>
                <a:ea typeface="Meiryo UI" panose="020B0604030504040204" pitchFamily="50" charset="-128"/>
              </a:rPr>
              <a:t>ey</a:t>
            </a:r>
            <a:r>
              <a:rPr kumimoji="0" lang="en-US" altLang="ja-JP" sz="1200" i="1" kern="0" dirty="0">
                <a:solidFill>
                  <a:srgbClr val="000000"/>
                </a:solidFill>
                <a:latin typeface="Meiryo UI" panose="020B0604030504040204" pitchFamily="50" charset="-128"/>
                <a:ea typeface="Meiryo UI" panose="020B0604030504040204" pitchFamily="50" charset="-128"/>
              </a:rPr>
              <a:t> </a:t>
            </a:r>
            <a:r>
              <a:rPr kumimoji="0" lang="en-US" altLang="ja-JP" sz="1200" kern="0" dirty="0">
                <a:solidFill>
                  <a:srgbClr val="000000"/>
                </a:solidFill>
                <a:latin typeface="Meiryo UI" panose="020B0604030504040204" pitchFamily="50" charset="-128"/>
                <a:ea typeface="Meiryo UI" panose="020B0604030504040204" pitchFamily="50" charset="-128"/>
              </a:rPr>
              <a:t>(TALEN </a:t>
            </a:r>
            <a:br>
              <a:rPr kumimoji="0" lang="en-US" altLang="ja-JP" sz="1200" kern="0" dirty="0">
                <a:solidFill>
                  <a:srgbClr val="000000"/>
                </a:solidFill>
                <a:latin typeface="Meiryo UI" panose="020B0604030504040204" pitchFamily="50" charset="-128"/>
                <a:ea typeface="Meiryo UI" panose="020B0604030504040204" pitchFamily="50" charset="-128"/>
              </a:rPr>
            </a:br>
            <a:r>
              <a:rPr kumimoji="0" lang="en-US" altLang="ja-JP" sz="1200" kern="0" dirty="0">
                <a:solidFill>
                  <a:srgbClr val="000000"/>
                </a:solidFill>
                <a:latin typeface="Meiryo UI" panose="020B0604030504040204" pitchFamily="50" charset="-128"/>
                <a:ea typeface="Meiryo UI" panose="020B0604030504040204" pitchFamily="50" charset="-128"/>
              </a:rPr>
              <a:t>target site)</a:t>
            </a:r>
            <a:endParaRPr kumimoji="0" lang="ja-JP" altLang="en-US" sz="1200" kern="0" dirty="0">
              <a:solidFill>
                <a:srgbClr val="000000"/>
              </a:solidFill>
              <a:latin typeface="Meiryo UI" panose="020B0604030504040204" pitchFamily="50" charset="-128"/>
              <a:ea typeface="Meiryo UI" panose="020B0604030504040204" pitchFamily="50" charset="-128"/>
            </a:endParaRPr>
          </a:p>
        </p:txBody>
      </p:sp>
      <p:sp>
        <p:nvSpPr>
          <p:cNvPr id="64" name="正方形/長方形 63"/>
          <p:cNvSpPr/>
          <p:nvPr/>
        </p:nvSpPr>
        <p:spPr>
          <a:xfrm>
            <a:off x="7578135" y="5473220"/>
            <a:ext cx="131785" cy="172027"/>
          </a:xfrm>
          <a:prstGeom prst="rect">
            <a:avLst/>
          </a:prstGeom>
          <a:solidFill>
            <a:schemeClr val="tx2">
              <a:lumMod val="60000"/>
              <a:lumOff val="40000"/>
            </a:schemeClr>
          </a:solidFill>
          <a:ln w="19050" cap="flat" cmpd="sng" algn="ctr">
            <a:solidFill>
              <a:schemeClr val="tx1"/>
            </a:solidFill>
            <a:prstDash val="solid"/>
          </a:ln>
          <a:effectLst/>
        </p:spPr>
        <p:txBody>
          <a:bodyPr rtlCol="0" anchor="ctr"/>
          <a:lstStyle/>
          <a:p>
            <a:pPr algn="ctr">
              <a:defRPr/>
            </a:pPr>
            <a:endParaRPr kumimoji="0" lang="ja-JP" altLang="en-US" sz="2400" kern="0">
              <a:solidFill>
                <a:prstClr val="white"/>
              </a:solidFill>
              <a:latin typeface="Meiryo UI" panose="020B0604030504040204" pitchFamily="50" charset="-128"/>
              <a:ea typeface="Meiryo UI" panose="020B0604030504040204" pitchFamily="50" charset="-128"/>
            </a:endParaRPr>
          </a:p>
        </p:txBody>
      </p:sp>
      <p:sp>
        <p:nvSpPr>
          <p:cNvPr id="65" name="角丸四角形 64"/>
          <p:cNvSpPr/>
          <p:nvPr/>
        </p:nvSpPr>
        <p:spPr>
          <a:xfrm>
            <a:off x="4621536" y="5024890"/>
            <a:ext cx="3044763" cy="77905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正方形/長方形 65"/>
          <p:cNvSpPr/>
          <p:nvPr/>
        </p:nvSpPr>
        <p:spPr>
          <a:xfrm>
            <a:off x="4889438" y="4906633"/>
            <a:ext cx="1498450" cy="244155"/>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p:nvSpPr>
        <p:spPr>
          <a:xfrm>
            <a:off x="4902289" y="4855613"/>
            <a:ext cx="1485600" cy="338554"/>
          </a:xfrm>
          <a:prstGeom prst="rect">
            <a:avLst/>
          </a:prstGeom>
          <a:noFill/>
        </p:spPr>
        <p:txBody>
          <a:bodyPr wrap="none" rtlCol="0">
            <a:spAutoFit/>
          </a:bodyPr>
          <a:lstStyle/>
          <a:p>
            <a:r>
              <a:rPr kumimoji="1" lang="en-US" altLang="ja-JP" sz="1600" dirty="0"/>
              <a:t>MT-A promoter</a:t>
            </a:r>
            <a:endParaRPr kumimoji="1" lang="ja-JP" altLang="en-US" sz="1600" dirty="0"/>
          </a:p>
        </p:txBody>
      </p:sp>
      <p:sp>
        <p:nvSpPr>
          <p:cNvPr id="68" name="正方形/長方形 67"/>
          <p:cNvSpPr/>
          <p:nvPr/>
        </p:nvSpPr>
        <p:spPr>
          <a:xfrm>
            <a:off x="6359376" y="4917932"/>
            <a:ext cx="694378" cy="226467"/>
          </a:xfrm>
          <a:prstGeom prst="rect">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69" name="テキスト ボックス 72"/>
          <p:cNvSpPr txBox="1"/>
          <p:nvPr/>
        </p:nvSpPr>
        <p:spPr>
          <a:xfrm>
            <a:off x="6465014" y="4874663"/>
            <a:ext cx="546577" cy="33855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600" dirty="0"/>
              <a:t>GFP</a:t>
            </a:r>
            <a:endParaRPr kumimoji="1" lang="ja-JP" altLang="en-US" sz="1600" dirty="0"/>
          </a:p>
        </p:txBody>
      </p:sp>
      <p:sp>
        <p:nvSpPr>
          <p:cNvPr id="70" name="正方形/長方形 69"/>
          <p:cNvSpPr/>
          <p:nvPr/>
        </p:nvSpPr>
        <p:spPr>
          <a:xfrm>
            <a:off x="7287612" y="4917932"/>
            <a:ext cx="229420" cy="226467"/>
          </a:xfrm>
          <a:prstGeom prst="rect">
            <a:avLst/>
          </a:prstGeom>
          <a:solidFill>
            <a:srgbClr val="33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cxnSp>
        <p:nvCxnSpPr>
          <p:cNvPr id="71" name="直線コネクタ 70"/>
          <p:cNvCxnSpPr>
            <a:stCxn id="68" idx="3"/>
            <a:endCxn id="70" idx="1"/>
          </p:cNvCxnSpPr>
          <p:nvPr/>
        </p:nvCxnSpPr>
        <p:spPr>
          <a:xfrm>
            <a:off x="7053754" y="5031166"/>
            <a:ext cx="233858" cy="0"/>
          </a:xfrm>
          <a:prstGeom prst="line">
            <a:avLst/>
          </a:prstGeom>
        </p:spPr>
        <p:style>
          <a:lnRef idx="1">
            <a:schemeClr val="dk1"/>
          </a:lnRef>
          <a:fillRef idx="0">
            <a:schemeClr val="dk1"/>
          </a:fillRef>
          <a:effectRef idx="0">
            <a:schemeClr val="dk1"/>
          </a:effectRef>
          <a:fontRef idx="minor">
            <a:schemeClr val="tx1"/>
          </a:fontRef>
        </p:style>
      </p:cxnSp>
      <p:sp>
        <p:nvSpPr>
          <p:cNvPr id="72" name="テキスト ボックス 71"/>
          <p:cNvSpPr txBox="1"/>
          <p:nvPr/>
        </p:nvSpPr>
        <p:spPr>
          <a:xfrm>
            <a:off x="496259" y="298645"/>
            <a:ext cx="1467068" cy="369332"/>
          </a:xfrm>
          <a:prstGeom prst="rect">
            <a:avLst/>
          </a:prstGeom>
          <a:noFill/>
        </p:spPr>
        <p:txBody>
          <a:bodyPr wrap="none" rtlCol="0">
            <a:spAutoFit/>
          </a:bodyPr>
          <a:lstStyle/>
          <a:p>
            <a:r>
              <a:rPr kumimoji="1" lang="en-US" altLang="ja-JP" dirty="0"/>
              <a:t>Genome DNA</a:t>
            </a:r>
            <a:endParaRPr kumimoji="1" lang="ja-JP" altLang="en-US" dirty="0"/>
          </a:p>
        </p:txBody>
      </p:sp>
      <p:sp>
        <p:nvSpPr>
          <p:cNvPr id="73" name="正方形/長方形 72"/>
          <p:cNvSpPr/>
          <p:nvPr/>
        </p:nvSpPr>
        <p:spPr>
          <a:xfrm>
            <a:off x="1868401" y="2015403"/>
            <a:ext cx="1138453" cy="369332"/>
          </a:xfrm>
          <a:prstGeom prst="rect">
            <a:avLst/>
          </a:prstGeom>
        </p:spPr>
        <p:txBody>
          <a:bodyPr wrap="square">
            <a:spAutoFit/>
          </a:bodyPr>
          <a:lstStyle/>
          <a:p>
            <a:r>
              <a:rPr lang="en-US" altLang="ja-JP" dirty="0" err="1"/>
              <a:t>pCR</a:t>
            </a:r>
            <a:r>
              <a:rPr lang="en-US" altLang="ja-JP" dirty="0"/>
              <a:t>-MT-A</a:t>
            </a:r>
            <a:endParaRPr lang="ja-JP" altLang="en-US" dirty="0"/>
          </a:p>
        </p:txBody>
      </p:sp>
      <p:cxnSp>
        <p:nvCxnSpPr>
          <p:cNvPr id="74" name="直線矢印コネクタ 73"/>
          <p:cNvCxnSpPr/>
          <p:nvPr/>
        </p:nvCxnSpPr>
        <p:spPr>
          <a:xfrm>
            <a:off x="1639572" y="658533"/>
            <a:ext cx="365552" cy="415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5" name="直線矢印コネクタ 74"/>
          <p:cNvCxnSpPr/>
          <p:nvPr/>
        </p:nvCxnSpPr>
        <p:spPr>
          <a:xfrm flipH="1">
            <a:off x="3814402" y="1080062"/>
            <a:ext cx="37213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直線矢印コネクタ 75"/>
          <p:cNvCxnSpPr/>
          <p:nvPr/>
        </p:nvCxnSpPr>
        <p:spPr>
          <a:xfrm flipH="1">
            <a:off x="2522020" y="1534124"/>
            <a:ext cx="37213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直線矢印コネクタ 76"/>
          <p:cNvCxnSpPr/>
          <p:nvPr/>
        </p:nvCxnSpPr>
        <p:spPr>
          <a:xfrm>
            <a:off x="3938620" y="1554695"/>
            <a:ext cx="365552" cy="415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3" name="直線矢印コネクタ 82"/>
          <p:cNvCxnSpPr>
            <a:cxnSpLocks/>
          </p:cNvCxnSpPr>
          <p:nvPr/>
        </p:nvCxnSpPr>
        <p:spPr>
          <a:xfrm>
            <a:off x="7029080" y="2405044"/>
            <a:ext cx="12858" cy="39160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p:nvCxnSpPr>
        <p:spPr>
          <a:xfrm>
            <a:off x="2331383" y="6542528"/>
            <a:ext cx="7311010" cy="5"/>
          </a:xfrm>
          <a:prstGeom prst="line">
            <a:avLst/>
          </a:prstGeom>
          <a:solidFill>
            <a:schemeClr val="accent4">
              <a:lumMod val="60000"/>
              <a:lumOff val="40000"/>
            </a:schemeClr>
          </a:solidFill>
        </p:spPr>
        <p:style>
          <a:lnRef idx="1">
            <a:schemeClr val="dk1"/>
          </a:lnRef>
          <a:fillRef idx="0">
            <a:schemeClr val="dk1"/>
          </a:fillRef>
          <a:effectRef idx="0">
            <a:schemeClr val="dk1"/>
          </a:effectRef>
          <a:fontRef idx="minor">
            <a:schemeClr val="tx1"/>
          </a:fontRef>
        </p:style>
      </p:cxnSp>
      <p:sp>
        <p:nvSpPr>
          <p:cNvPr id="86" name="正方形/長方形 85"/>
          <p:cNvSpPr/>
          <p:nvPr/>
        </p:nvSpPr>
        <p:spPr>
          <a:xfrm>
            <a:off x="4074704" y="6326408"/>
            <a:ext cx="486783" cy="432236"/>
          </a:xfrm>
          <a:prstGeom prst="rect">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en-US" altLang="ja-JP" sz="1400" dirty="0">
                <a:solidFill>
                  <a:sysClr val="windowText" lastClr="000000"/>
                </a:solidFill>
              </a:rPr>
              <a:t>GFP</a:t>
            </a:r>
            <a:endParaRPr kumimoji="1" lang="ja-JP" altLang="en-US" sz="1400" dirty="0">
              <a:solidFill>
                <a:sysClr val="windowText" lastClr="000000"/>
              </a:solidFill>
            </a:endParaRPr>
          </a:p>
        </p:txBody>
      </p:sp>
      <p:sp>
        <p:nvSpPr>
          <p:cNvPr id="87" name="正方形/長方形 86"/>
          <p:cNvSpPr/>
          <p:nvPr/>
        </p:nvSpPr>
        <p:spPr>
          <a:xfrm>
            <a:off x="3439490" y="6326408"/>
            <a:ext cx="589524" cy="432236"/>
          </a:xfrm>
          <a:prstGeom prst="rect">
            <a:avLst/>
          </a:prstGeom>
          <a:solidFill>
            <a:srgbClr val="33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en-US" altLang="ja-JP" sz="1400" dirty="0">
                <a:solidFill>
                  <a:sysClr val="windowText" lastClr="000000"/>
                </a:solidFill>
              </a:rPr>
              <a:t>SV40</a:t>
            </a:r>
            <a:endParaRPr kumimoji="1" lang="ja-JP" altLang="en-US" sz="1400" dirty="0">
              <a:solidFill>
                <a:sysClr val="windowText" lastClr="000000"/>
              </a:solidFill>
            </a:endParaRPr>
          </a:p>
        </p:txBody>
      </p:sp>
      <p:sp>
        <p:nvSpPr>
          <p:cNvPr id="88" name="正方形/長方形 87"/>
          <p:cNvSpPr/>
          <p:nvPr/>
        </p:nvSpPr>
        <p:spPr>
          <a:xfrm>
            <a:off x="4636132" y="6326408"/>
            <a:ext cx="961720" cy="432236"/>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en-US" altLang="ja-JP" sz="1400" dirty="0">
                <a:solidFill>
                  <a:sysClr val="windowText" lastClr="000000"/>
                </a:solidFill>
              </a:rPr>
              <a:t>Mt promotor</a:t>
            </a:r>
            <a:endParaRPr kumimoji="1" lang="ja-JP" altLang="en-US" sz="1400" dirty="0">
              <a:solidFill>
                <a:sysClr val="windowText" lastClr="000000"/>
              </a:solidFill>
            </a:endParaRPr>
          </a:p>
        </p:txBody>
      </p:sp>
      <p:sp>
        <p:nvSpPr>
          <p:cNvPr id="90" name="正方形/長方形 89"/>
          <p:cNvSpPr/>
          <p:nvPr/>
        </p:nvSpPr>
        <p:spPr>
          <a:xfrm>
            <a:off x="6164844" y="6315283"/>
            <a:ext cx="608281" cy="432236"/>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400" dirty="0">
                <a:solidFill>
                  <a:sysClr val="windowText" lastClr="000000"/>
                </a:solidFill>
              </a:rPr>
              <a:t>f1 origin</a:t>
            </a:r>
            <a:endParaRPr kumimoji="1" lang="ja-JP" altLang="en-US" sz="1400" dirty="0">
              <a:solidFill>
                <a:sysClr val="windowText" lastClr="000000"/>
              </a:solidFill>
            </a:endParaRPr>
          </a:p>
        </p:txBody>
      </p:sp>
      <p:sp>
        <p:nvSpPr>
          <p:cNvPr id="91" name="正方形/長方形 90"/>
          <p:cNvSpPr/>
          <p:nvPr/>
        </p:nvSpPr>
        <p:spPr>
          <a:xfrm>
            <a:off x="7021795" y="6326408"/>
            <a:ext cx="581864" cy="432236"/>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en-US" altLang="ja-JP" sz="1400" dirty="0">
                <a:solidFill>
                  <a:sysClr val="windowText" lastClr="000000"/>
                </a:solidFill>
              </a:rPr>
              <a:t>Amp</a:t>
            </a:r>
            <a:endParaRPr kumimoji="1" lang="ja-JP" altLang="en-US" sz="1400" dirty="0">
              <a:solidFill>
                <a:sysClr val="windowText" lastClr="000000"/>
              </a:solidFill>
            </a:endParaRPr>
          </a:p>
        </p:txBody>
      </p:sp>
      <p:sp>
        <p:nvSpPr>
          <p:cNvPr id="92" name="正方形/長方形 91"/>
          <p:cNvSpPr/>
          <p:nvPr/>
        </p:nvSpPr>
        <p:spPr>
          <a:xfrm>
            <a:off x="7821956" y="6326409"/>
            <a:ext cx="902864" cy="432236"/>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en-US" altLang="ja-JP" sz="1400" dirty="0">
                <a:solidFill>
                  <a:sysClr val="windowText" lastClr="000000"/>
                </a:solidFill>
              </a:rPr>
              <a:t>pBR322</a:t>
            </a:r>
          </a:p>
          <a:p>
            <a:pPr algn="ctr"/>
            <a:r>
              <a:rPr kumimoji="1" lang="en-US" altLang="ja-JP" sz="1400" dirty="0">
                <a:solidFill>
                  <a:sysClr val="windowText" lastClr="000000"/>
                </a:solidFill>
              </a:rPr>
              <a:t>origin</a:t>
            </a:r>
            <a:endParaRPr kumimoji="1" lang="ja-JP" altLang="en-US" sz="1400" dirty="0">
              <a:solidFill>
                <a:sysClr val="windowText" lastClr="000000"/>
              </a:solidFill>
            </a:endParaRPr>
          </a:p>
        </p:txBody>
      </p:sp>
      <p:sp>
        <p:nvSpPr>
          <p:cNvPr id="93" name="正方形/長方形 92"/>
          <p:cNvSpPr/>
          <p:nvPr/>
        </p:nvSpPr>
        <p:spPr>
          <a:xfrm>
            <a:off x="2331384" y="6326408"/>
            <a:ext cx="756877" cy="432236"/>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lang="en-US" altLang="ja-JP" sz="1400" dirty="0">
                <a:solidFill>
                  <a:sysClr val="windowText" lastClr="000000"/>
                </a:solidFill>
              </a:rPr>
              <a:t>Eye</a:t>
            </a:r>
            <a:r>
              <a:rPr kumimoji="1" lang="en-US" altLang="ja-JP" sz="1400" dirty="0">
                <a:solidFill>
                  <a:sysClr val="windowText" lastClr="000000"/>
                </a:solidFill>
              </a:rPr>
              <a:t>less </a:t>
            </a:r>
          </a:p>
          <a:p>
            <a:pPr algn="ctr"/>
            <a:r>
              <a:rPr kumimoji="1" lang="en-US" altLang="ja-JP" sz="1400" dirty="0">
                <a:solidFill>
                  <a:sysClr val="windowText" lastClr="000000"/>
                </a:solidFill>
              </a:rPr>
              <a:t>exon6</a:t>
            </a:r>
            <a:endParaRPr kumimoji="1" lang="ja-JP" altLang="en-US" sz="1400" dirty="0">
              <a:solidFill>
                <a:sysClr val="windowText" lastClr="000000"/>
              </a:solidFill>
            </a:endParaRPr>
          </a:p>
        </p:txBody>
      </p:sp>
      <p:sp>
        <p:nvSpPr>
          <p:cNvPr id="94" name="正方形/長方形 93"/>
          <p:cNvSpPr/>
          <p:nvPr/>
        </p:nvSpPr>
        <p:spPr>
          <a:xfrm>
            <a:off x="8998732" y="6326409"/>
            <a:ext cx="762854" cy="432236"/>
          </a:xfrm>
          <a:prstGeom prst="rect">
            <a:avLst/>
          </a:prstGeom>
          <a:solidFill>
            <a:schemeClr val="accent4">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r>
              <a:rPr kumimoji="1" lang="en-US" altLang="ja-JP" sz="1400" dirty="0">
                <a:solidFill>
                  <a:sysClr val="windowText" lastClr="000000"/>
                </a:solidFill>
              </a:rPr>
              <a:t>Eyeless </a:t>
            </a:r>
          </a:p>
          <a:p>
            <a:pPr algn="ctr"/>
            <a:r>
              <a:rPr kumimoji="1" lang="en-US" altLang="ja-JP" sz="1400" dirty="0">
                <a:solidFill>
                  <a:sysClr val="windowText" lastClr="000000"/>
                </a:solidFill>
              </a:rPr>
              <a:t>exon6</a:t>
            </a:r>
            <a:endParaRPr kumimoji="1" lang="ja-JP" altLang="en-US" sz="1400" dirty="0">
              <a:solidFill>
                <a:sysClr val="windowText" lastClr="000000"/>
              </a:solidFill>
            </a:endParaRPr>
          </a:p>
        </p:txBody>
      </p:sp>
      <p:pic>
        <p:nvPicPr>
          <p:cNvPr id="95" name="Picture 2" descr="http://www.isa-school.net/map/kashiwa/wp-content/uploads/2010/10/ill_1001.jpg"/>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8451" b="87324" l="0" r="100000"/>
                    </a14:imgEffect>
                  </a14:imgLayer>
                </a14:imgProps>
              </a:ext>
              <a:ext uri="{28A0092B-C50C-407E-A947-70E740481C1C}">
                <a14:useLocalDpi xmlns:a14="http://schemas.microsoft.com/office/drawing/2010/main" val="0"/>
              </a:ext>
            </a:extLst>
          </a:blip>
          <a:srcRect/>
          <a:stretch>
            <a:fillRect/>
          </a:stretch>
        </p:blipFill>
        <p:spPr bwMode="auto">
          <a:xfrm>
            <a:off x="1082212" y="6494820"/>
            <a:ext cx="1331122" cy="95413"/>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2" descr="http://www.isa-school.net/map/kashiwa/wp-content/uploads/2010/10/ill_10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79635" y="6494820"/>
            <a:ext cx="1331122" cy="95413"/>
          </a:xfrm>
          <a:prstGeom prst="rect">
            <a:avLst/>
          </a:prstGeom>
          <a:noFill/>
          <a:extLst>
            <a:ext uri="{909E8E84-426E-40DD-AFC4-6F175D3DCCD1}">
              <a14:hiddenFill xmlns:a14="http://schemas.microsoft.com/office/drawing/2010/main">
                <a:solidFill>
                  <a:srgbClr val="FFFFFF"/>
                </a:solidFill>
              </a14:hiddenFill>
            </a:ext>
          </a:extLst>
        </p:spPr>
      </p:pic>
      <p:sp>
        <p:nvSpPr>
          <p:cNvPr id="97" name="テキスト ボックス 114"/>
          <p:cNvSpPr txBox="1"/>
          <p:nvPr/>
        </p:nvSpPr>
        <p:spPr>
          <a:xfrm>
            <a:off x="10003346" y="6001726"/>
            <a:ext cx="2059988" cy="400110"/>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kumimoji="1" lang="en-US" altLang="ja-JP" sz="2000" dirty="0"/>
              <a:t>MetalloG genome</a:t>
            </a:r>
            <a:endParaRPr kumimoji="1" lang="ja-JP" altLang="en-US" sz="2000" dirty="0"/>
          </a:p>
        </p:txBody>
      </p:sp>
      <p:cxnSp>
        <p:nvCxnSpPr>
          <p:cNvPr id="99" name="直線矢印コネクタ 98"/>
          <p:cNvCxnSpPr>
            <a:cxnSpLocks/>
          </p:cNvCxnSpPr>
          <p:nvPr/>
        </p:nvCxnSpPr>
        <p:spPr>
          <a:xfrm>
            <a:off x="6412978" y="3929661"/>
            <a:ext cx="0" cy="26431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01" name="直線矢印コネクタ 100"/>
          <p:cNvCxnSpPr/>
          <p:nvPr/>
        </p:nvCxnSpPr>
        <p:spPr>
          <a:xfrm>
            <a:off x="6454534" y="5846409"/>
            <a:ext cx="5" cy="35141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02" name="テキスト ボックス 101"/>
          <p:cNvSpPr txBox="1"/>
          <p:nvPr/>
        </p:nvSpPr>
        <p:spPr>
          <a:xfrm>
            <a:off x="6686217" y="5889375"/>
            <a:ext cx="2075953" cy="369332"/>
          </a:xfrm>
          <a:prstGeom prst="rect">
            <a:avLst/>
          </a:prstGeom>
          <a:noFill/>
        </p:spPr>
        <p:txBody>
          <a:bodyPr wrap="none" rtlCol="0">
            <a:spAutoFit/>
          </a:bodyPr>
          <a:lstStyle/>
          <a:p>
            <a:r>
              <a:rPr kumimoji="1" lang="en-US" altLang="ja-JP" dirty="0"/>
              <a:t>Genome Integration</a:t>
            </a:r>
            <a:endParaRPr kumimoji="1" lang="ja-JP" altLang="en-US" dirty="0"/>
          </a:p>
        </p:txBody>
      </p:sp>
      <p:sp>
        <p:nvSpPr>
          <p:cNvPr id="2" name="テキスト ボックス 1"/>
          <p:cNvSpPr txBox="1"/>
          <p:nvPr/>
        </p:nvSpPr>
        <p:spPr>
          <a:xfrm>
            <a:off x="0" y="-53944"/>
            <a:ext cx="1042465" cy="369332"/>
          </a:xfrm>
          <a:prstGeom prst="rect">
            <a:avLst/>
          </a:prstGeom>
          <a:noFill/>
        </p:spPr>
        <p:txBody>
          <a:bodyPr wrap="none" rtlCol="0">
            <a:spAutoFit/>
          </a:bodyPr>
          <a:lstStyle/>
          <a:p>
            <a:r>
              <a:rPr kumimoji="1" lang="en-US" altLang="ja-JP" dirty="0"/>
              <a:t>Figure</a:t>
            </a:r>
            <a:r>
              <a:rPr kumimoji="1" lang="ja-JP" altLang="en-US" dirty="0"/>
              <a:t> </a:t>
            </a:r>
            <a:r>
              <a:rPr kumimoji="1" lang="en-US" altLang="ja-JP" dirty="0"/>
              <a:t>S1</a:t>
            </a:r>
            <a:endParaRPr kumimoji="1" lang="ja-JP" altLang="en-US" dirty="0"/>
          </a:p>
        </p:txBody>
      </p:sp>
      <p:sp>
        <p:nvSpPr>
          <p:cNvPr id="79" name="角丸四角形 64">
            <a:extLst>
              <a:ext uri="{FF2B5EF4-FFF2-40B4-BE49-F238E27FC236}">
                <a16:creationId xmlns:a16="http://schemas.microsoft.com/office/drawing/2014/main" id="{7B23D7C7-C2D6-4466-B6C7-A6C709C370A0}"/>
              </a:ext>
            </a:extLst>
          </p:cNvPr>
          <p:cNvSpPr/>
          <p:nvPr/>
        </p:nvSpPr>
        <p:spPr>
          <a:xfrm>
            <a:off x="8892306" y="3095894"/>
            <a:ext cx="3044763" cy="77905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a:extLst>
              <a:ext uri="{FF2B5EF4-FFF2-40B4-BE49-F238E27FC236}">
                <a16:creationId xmlns:a16="http://schemas.microsoft.com/office/drawing/2014/main" id="{8AF02653-87AF-4EF3-BC58-440DDAB1D393}"/>
              </a:ext>
            </a:extLst>
          </p:cNvPr>
          <p:cNvSpPr/>
          <p:nvPr/>
        </p:nvSpPr>
        <p:spPr>
          <a:xfrm>
            <a:off x="11848905" y="3544224"/>
            <a:ext cx="131785" cy="172027"/>
          </a:xfrm>
          <a:prstGeom prst="rect">
            <a:avLst/>
          </a:prstGeom>
          <a:solidFill>
            <a:schemeClr val="tx2">
              <a:lumMod val="60000"/>
              <a:lumOff val="40000"/>
            </a:schemeClr>
          </a:solidFill>
          <a:ln w="19050" cap="flat" cmpd="sng" algn="ctr">
            <a:solidFill>
              <a:schemeClr val="tx1"/>
            </a:solidFill>
            <a:prstDash val="solid"/>
          </a:ln>
          <a:effectLst/>
        </p:spPr>
        <p:txBody>
          <a:bodyPr rtlCol="0" anchor="ctr"/>
          <a:lstStyle/>
          <a:p>
            <a:pPr algn="ctr">
              <a:defRPr/>
            </a:pPr>
            <a:endParaRPr kumimoji="0" lang="ja-JP" altLang="en-US" sz="2400" kern="0">
              <a:solidFill>
                <a:prstClr val="white"/>
              </a:solidFill>
              <a:latin typeface="Meiryo UI" panose="020B0604030504040204" pitchFamily="50" charset="-128"/>
              <a:ea typeface="Meiryo UI" panose="020B0604030504040204" pitchFamily="50" charset="-128"/>
            </a:endParaRPr>
          </a:p>
        </p:txBody>
      </p:sp>
      <p:cxnSp>
        <p:nvCxnSpPr>
          <p:cNvPr id="82" name="直線矢印コネクタ 81">
            <a:extLst>
              <a:ext uri="{FF2B5EF4-FFF2-40B4-BE49-F238E27FC236}">
                <a16:creationId xmlns:a16="http://schemas.microsoft.com/office/drawing/2014/main" id="{9BE0B27A-BA21-4774-A2FC-73EBE6828972}"/>
              </a:ext>
            </a:extLst>
          </p:cNvPr>
          <p:cNvCxnSpPr/>
          <p:nvPr/>
        </p:nvCxnSpPr>
        <p:spPr>
          <a:xfrm>
            <a:off x="11395031" y="2998759"/>
            <a:ext cx="365552" cy="415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4" name="直線矢印コネクタ 83">
            <a:extLst>
              <a:ext uri="{FF2B5EF4-FFF2-40B4-BE49-F238E27FC236}">
                <a16:creationId xmlns:a16="http://schemas.microsoft.com/office/drawing/2014/main" id="{38992C24-4A78-4422-ACD5-0AED54F4E670}"/>
              </a:ext>
            </a:extLst>
          </p:cNvPr>
          <p:cNvCxnSpPr/>
          <p:nvPr/>
        </p:nvCxnSpPr>
        <p:spPr>
          <a:xfrm flipH="1">
            <a:off x="9032713" y="2998759"/>
            <a:ext cx="37213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9" name="角丸四角形 64">
            <a:extLst>
              <a:ext uri="{FF2B5EF4-FFF2-40B4-BE49-F238E27FC236}">
                <a16:creationId xmlns:a16="http://schemas.microsoft.com/office/drawing/2014/main" id="{EB9A58CB-7260-4D8B-B490-C0B7B62FD072}"/>
              </a:ext>
            </a:extLst>
          </p:cNvPr>
          <p:cNvSpPr/>
          <p:nvPr/>
        </p:nvSpPr>
        <p:spPr>
          <a:xfrm>
            <a:off x="8948831" y="4548765"/>
            <a:ext cx="3044763" cy="77905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正方形/長方形 97">
            <a:extLst>
              <a:ext uri="{FF2B5EF4-FFF2-40B4-BE49-F238E27FC236}">
                <a16:creationId xmlns:a16="http://schemas.microsoft.com/office/drawing/2014/main" id="{62466FCF-46D3-4EDA-B124-E2EB98FDB32A}"/>
              </a:ext>
            </a:extLst>
          </p:cNvPr>
          <p:cNvSpPr/>
          <p:nvPr/>
        </p:nvSpPr>
        <p:spPr>
          <a:xfrm>
            <a:off x="11905430" y="4997095"/>
            <a:ext cx="131785" cy="172027"/>
          </a:xfrm>
          <a:prstGeom prst="rect">
            <a:avLst/>
          </a:prstGeom>
          <a:solidFill>
            <a:schemeClr val="tx2">
              <a:lumMod val="60000"/>
              <a:lumOff val="40000"/>
            </a:schemeClr>
          </a:solidFill>
          <a:ln w="19050" cap="flat" cmpd="sng" algn="ctr">
            <a:solidFill>
              <a:schemeClr val="tx1"/>
            </a:solidFill>
            <a:prstDash val="solid"/>
          </a:ln>
          <a:effectLst/>
        </p:spPr>
        <p:txBody>
          <a:bodyPr rtlCol="0" anchor="ctr"/>
          <a:lstStyle/>
          <a:p>
            <a:pPr algn="ctr">
              <a:defRPr/>
            </a:pPr>
            <a:endParaRPr kumimoji="0" lang="ja-JP" altLang="en-US" sz="2400" kern="0">
              <a:solidFill>
                <a:prstClr val="white"/>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142B57DA-B9FE-4C54-AAD9-9150D0BB6E1A}"/>
              </a:ext>
            </a:extLst>
          </p:cNvPr>
          <p:cNvSpPr/>
          <p:nvPr/>
        </p:nvSpPr>
        <p:spPr>
          <a:xfrm>
            <a:off x="9461377" y="4451630"/>
            <a:ext cx="1990119" cy="216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4" name="角丸四角形 43">
            <a:extLst>
              <a:ext uri="{FF2B5EF4-FFF2-40B4-BE49-F238E27FC236}">
                <a16:creationId xmlns:a16="http://schemas.microsoft.com/office/drawing/2014/main" id="{A56B85BE-AF71-42F2-8787-C36429B23944}"/>
              </a:ext>
            </a:extLst>
          </p:cNvPr>
          <p:cNvSpPr/>
          <p:nvPr/>
        </p:nvSpPr>
        <p:spPr>
          <a:xfrm>
            <a:off x="1120395" y="3143004"/>
            <a:ext cx="3044763" cy="779051"/>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5" name="正方形/長方形 104">
            <a:extLst>
              <a:ext uri="{FF2B5EF4-FFF2-40B4-BE49-F238E27FC236}">
                <a16:creationId xmlns:a16="http://schemas.microsoft.com/office/drawing/2014/main" id="{D8919150-9B96-4946-9B1A-F3161EE8B09E}"/>
              </a:ext>
            </a:extLst>
          </p:cNvPr>
          <p:cNvSpPr/>
          <p:nvPr/>
        </p:nvSpPr>
        <p:spPr>
          <a:xfrm>
            <a:off x="1388297" y="3024747"/>
            <a:ext cx="1498450" cy="244155"/>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6" name="正方形/長方形 105">
            <a:extLst>
              <a:ext uri="{FF2B5EF4-FFF2-40B4-BE49-F238E27FC236}">
                <a16:creationId xmlns:a16="http://schemas.microsoft.com/office/drawing/2014/main" id="{092660DA-E70A-4024-A87D-61497E46DFDB}"/>
              </a:ext>
            </a:extLst>
          </p:cNvPr>
          <p:cNvSpPr/>
          <p:nvPr/>
        </p:nvSpPr>
        <p:spPr>
          <a:xfrm>
            <a:off x="3102168" y="3023864"/>
            <a:ext cx="551763" cy="249618"/>
          </a:xfrm>
          <a:prstGeom prst="rect">
            <a:avLst/>
          </a:prstGeom>
          <a:solidFill>
            <a:srgbClr val="FF9933"/>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7" name="テキスト ボックス 106">
            <a:extLst>
              <a:ext uri="{FF2B5EF4-FFF2-40B4-BE49-F238E27FC236}">
                <a16:creationId xmlns:a16="http://schemas.microsoft.com/office/drawing/2014/main" id="{32CA3DB5-0B08-4ED3-9129-52ABC528F0BD}"/>
              </a:ext>
            </a:extLst>
          </p:cNvPr>
          <p:cNvSpPr txBox="1"/>
          <p:nvPr/>
        </p:nvSpPr>
        <p:spPr>
          <a:xfrm>
            <a:off x="3073965" y="2981331"/>
            <a:ext cx="689246" cy="338554"/>
          </a:xfrm>
          <a:prstGeom prst="rect">
            <a:avLst/>
          </a:prstGeom>
          <a:noFill/>
        </p:spPr>
        <p:txBody>
          <a:bodyPr wrap="square" rtlCol="0">
            <a:spAutoFit/>
          </a:bodyPr>
          <a:lstStyle/>
          <a:p>
            <a:r>
              <a:rPr lang="en-US" altLang="ja-JP" sz="1600" dirty="0"/>
              <a:t>MT</a:t>
            </a:r>
            <a:r>
              <a:rPr kumimoji="1" lang="en-US" altLang="ja-JP" sz="1600" dirty="0"/>
              <a:t>-A</a:t>
            </a:r>
            <a:endParaRPr kumimoji="1" lang="ja-JP" altLang="en-US" sz="1600" dirty="0"/>
          </a:p>
        </p:txBody>
      </p:sp>
      <p:sp>
        <p:nvSpPr>
          <p:cNvPr id="108" name="テキスト ボックス 107">
            <a:extLst>
              <a:ext uri="{FF2B5EF4-FFF2-40B4-BE49-F238E27FC236}">
                <a16:creationId xmlns:a16="http://schemas.microsoft.com/office/drawing/2014/main" id="{9301ADB1-4F2A-44F7-9FE2-8DFD720B9EF2}"/>
              </a:ext>
            </a:extLst>
          </p:cNvPr>
          <p:cNvSpPr txBox="1"/>
          <p:nvPr/>
        </p:nvSpPr>
        <p:spPr>
          <a:xfrm>
            <a:off x="1401148" y="2973727"/>
            <a:ext cx="1485600" cy="338554"/>
          </a:xfrm>
          <a:prstGeom prst="rect">
            <a:avLst/>
          </a:prstGeom>
          <a:noFill/>
        </p:spPr>
        <p:txBody>
          <a:bodyPr wrap="none" rtlCol="0">
            <a:spAutoFit/>
          </a:bodyPr>
          <a:lstStyle/>
          <a:p>
            <a:r>
              <a:rPr kumimoji="1" lang="en-US" altLang="ja-JP" sz="1600" dirty="0"/>
              <a:t>MT-A promoter</a:t>
            </a:r>
            <a:endParaRPr kumimoji="1" lang="ja-JP" altLang="en-US" sz="1600" dirty="0"/>
          </a:p>
        </p:txBody>
      </p:sp>
      <p:sp>
        <p:nvSpPr>
          <p:cNvPr id="109" name="正方形/長方形 108">
            <a:extLst>
              <a:ext uri="{FF2B5EF4-FFF2-40B4-BE49-F238E27FC236}">
                <a16:creationId xmlns:a16="http://schemas.microsoft.com/office/drawing/2014/main" id="{7DC4274F-37B4-426D-A131-486711C33557}"/>
              </a:ext>
            </a:extLst>
          </p:cNvPr>
          <p:cNvSpPr/>
          <p:nvPr/>
        </p:nvSpPr>
        <p:spPr>
          <a:xfrm>
            <a:off x="3653616" y="3018491"/>
            <a:ext cx="211292" cy="254992"/>
          </a:xfrm>
          <a:prstGeom prst="rect">
            <a:avLst/>
          </a:prstGeom>
          <a:solidFill>
            <a:srgbClr val="FF00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3" name="正方形/長方形 112">
            <a:extLst>
              <a:ext uri="{FF2B5EF4-FFF2-40B4-BE49-F238E27FC236}">
                <a16:creationId xmlns:a16="http://schemas.microsoft.com/office/drawing/2014/main" id="{82A64AB8-7853-4A57-B01B-40536432ABCE}"/>
              </a:ext>
            </a:extLst>
          </p:cNvPr>
          <p:cNvSpPr/>
          <p:nvPr/>
        </p:nvSpPr>
        <p:spPr>
          <a:xfrm>
            <a:off x="2963873" y="2984000"/>
            <a:ext cx="965606" cy="3647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4" name="直線矢印コネクタ 113">
            <a:extLst>
              <a:ext uri="{FF2B5EF4-FFF2-40B4-BE49-F238E27FC236}">
                <a16:creationId xmlns:a16="http://schemas.microsoft.com/office/drawing/2014/main" id="{28038694-651B-4AD8-BC0B-C19C39F54E28}"/>
              </a:ext>
            </a:extLst>
          </p:cNvPr>
          <p:cNvCxnSpPr/>
          <p:nvPr/>
        </p:nvCxnSpPr>
        <p:spPr>
          <a:xfrm>
            <a:off x="2441432" y="1102872"/>
            <a:ext cx="5" cy="35141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15" name="直線矢印コネクタ 114">
            <a:extLst>
              <a:ext uri="{FF2B5EF4-FFF2-40B4-BE49-F238E27FC236}">
                <a16:creationId xmlns:a16="http://schemas.microsoft.com/office/drawing/2014/main" id="{40E2234E-AC88-4561-90CB-40FD005C7881}"/>
              </a:ext>
            </a:extLst>
          </p:cNvPr>
          <p:cNvCxnSpPr/>
          <p:nvPr/>
        </p:nvCxnSpPr>
        <p:spPr>
          <a:xfrm>
            <a:off x="2437628" y="2635190"/>
            <a:ext cx="5" cy="35141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16" name="直線矢印コネクタ 115">
            <a:extLst>
              <a:ext uri="{FF2B5EF4-FFF2-40B4-BE49-F238E27FC236}">
                <a16:creationId xmlns:a16="http://schemas.microsoft.com/office/drawing/2014/main" id="{3B4452CC-CF95-470D-8435-E2E33597ED06}"/>
              </a:ext>
            </a:extLst>
          </p:cNvPr>
          <p:cNvCxnSpPr>
            <a:cxnSpLocks/>
          </p:cNvCxnSpPr>
          <p:nvPr/>
        </p:nvCxnSpPr>
        <p:spPr>
          <a:xfrm flipV="1">
            <a:off x="4320484" y="3495623"/>
            <a:ext cx="321102" cy="2457"/>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17" name="直線矢印コネクタ 116">
            <a:extLst>
              <a:ext uri="{FF2B5EF4-FFF2-40B4-BE49-F238E27FC236}">
                <a16:creationId xmlns:a16="http://schemas.microsoft.com/office/drawing/2014/main" id="{E5B8B7B1-B81B-4847-9FCB-863DF372154E}"/>
              </a:ext>
            </a:extLst>
          </p:cNvPr>
          <p:cNvCxnSpPr>
            <a:cxnSpLocks/>
          </p:cNvCxnSpPr>
          <p:nvPr/>
        </p:nvCxnSpPr>
        <p:spPr>
          <a:xfrm>
            <a:off x="7002291" y="1470717"/>
            <a:ext cx="12858" cy="39160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18" name="直線矢印コネクタ 117">
            <a:extLst>
              <a:ext uri="{FF2B5EF4-FFF2-40B4-BE49-F238E27FC236}">
                <a16:creationId xmlns:a16="http://schemas.microsoft.com/office/drawing/2014/main" id="{C1D8D48D-353F-4DED-AFD6-E92F64DDC6A9}"/>
              </a:ext>
            </a:extLst>
          </p:cNvPr>
          <p:cNvCxnSpPr/>
          <p:nvPr/>
        </p:nvCxnSpPr>
        <p:spPr>
          <a:xfrm>
            <a:off x="5267811" y="2852332"/>
            <a:ext cx="365552" cy="415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9" name="直線矢印コネクタ 118">
            <a:extLst>
              <a:ext uri="{FF2B5EF4-FFF2-40B4-BE49-F238E27FC236}">
                <a16:creationId xmlns:a16="http://schemas.microsoft.com/office/drawing/2014/main" id="{8E86B1DD-B364-4CA7-B258-84873A4C2EA7}"/>
              </a:ext>
            </a:extLst>
          </p:cNvPr>
          <p:cNvCxnSpPr/>
          <p:nvPr/>
        </p:nvCxnSpPr>
        <p:spPr>
          <a:xfrm flipH="1">
            <a:off x="7538125" y="3248960"/>
            <a:ext cx="372139"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0" name="正方形/長方形 119">
            <a:extLst>
              <a:ext uri="{FF2B5EF4-FFF2-40B4-BE49-F238E27FC236}">
                <a16:creationId xmlns:a16="http://schemas.microsoft.com/office/drawing/2014/main" id="{DCA497D3-63D9-4DAA-9897-E46DE3605DEF}"/>
              </a:ext>
            </a:extLst>
          </p:cNvPr>
          <p:cNvSpPr/>
          <p:nvPr/>
        </p:nvSpPr>
        <p:spPr>
          <a:xfrm>
            <a:off x="5123296" y="4242181"/>
            <a:ext cx="1498450" cy="244155"/>
          </a:xfrm>
          <a:prstGeom prst="rect">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テキスト ボックス 120">
            <a:extLst>
              <a:ext uri="{FF2B5EF4-FFF2-40B4-BE49-F238E27FC236}">
                <a16:creationId xmlns:a16="http://schemas.microsoft.com/office/drawing/2014/main" id="{321F954E-4432-4902-A6B4-54B1959BC3B7}"/>
              </a:ext>
            </a:extLst>
          </p:cNvPr>
          <p:cNvSpPr txBox="1"/>
          <p:nvPr/>
        </p:nvSpPr>
        <p:spPr>
          <a:xfrm>
            <a:off x="5136147" y="4191161"/>
            <a:ext cx="1485600" cy="338554"/>
          </a:xfrm>
          <a:prstGeom prst="rect">
            <a:avLst/>
          </a:prstGeom>
          <a:noFill/>
        </p:spPr>
        <p:txBody>
          <a:bodyPr wrap="none" rtlCol="0">
            <a:spAutoFit/>
          </a:bodyPr>
          <a:lstStyle/>
          <a:p>
            <a:r>
              <a:rPr kumimoji="1" lang="en-US" altLang="ja-JP" sz="1600" dirty="0"/>
              <a:t>MT-A promoter</a:t>
            </a:r>
            <a:endParaRPr kumimoji="1" lang="ja-JP" altLang="en-US" sz="1600" dirty="0"/>
          </a:p>
        </p:txBody>
      </p:sp>
      <p:sp>
        <p:nvSpPr>
          <p:cNvPr id="122" name="正方形/長方形 121">
            <a:extLst>
              <a:ext uri="{FF2B5EF4-FFF2-40B4-BE49-F238E27FC236}">
                <a16:creationId xmlns:a16="http://schemas.microsoft.com/office/drawing/2014/main" id="{4C6D3887-79A4-4130-B71A-B3324FD8534E}"/>
              </a:ext>
            </a:extLst>
          </p:cNvPr>
          <p:cNvSpPr/>
          <p:nvPr/>
        </p:nvSpPr>
        <p:spPr>
          <a:xfrm>
            <a:off x="6593234" y="4253480"/>
            <a:ext cx="694378" cy="226467"/>
          </a:xfrm>
          <a:prstGeom prst="rect">
            <a:avLst/>
          </a:prstGeom>
          <a:solidFill>
            <a:srgbClr val="00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sp>
        <p:nvSpPr>
          <p:cNvPr id="123" name="テキスト ボックス 72">
            <a:extLst>
              <a:ext uri="{FF2B5EF4-FFF2-40B4-BE49-F238E27FC236}">
                <a16:creationId xmlns:a16="http://schemas.microsoft.com/office/drawing/2014/main" id="{A1DFE862-1903-403B-8BC7-15D3DF2758A0}"/>
              </a:ext>
            </a:extLst>
          </p:cNvPr>
          <p:cNvSpPr txBox="1"/>
          <p:nvPr/>
        </p:nvSpPr>
        <p:spPr>
          <a:xfrm>
            <a:off x="6698872" y="4210211"/>
            <a:ext cx="546577" cy="338554"/>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en-US" altLang="ja-JP" sz="1600" dirty="0"/>
              <a:t>GFP</a:t>
            </a:r>
            <a:endParaRPr kumimoji="1" lang="ja-JP" altLang="en-US" sz="1600" dirty="0"/>
          </a:p>
        </p:txBody>
      </p:sp>
      <p:sp>
        <p:nvSpPr>
          <p:cNvPr id="124" name="正方形/長方形 123">
            <a:extLst>
              <a:ext uri="{FF2B5EF4-FFF2-40B4-BE49-F238E27FC236}">
                <a16:creationId xmlns:a16="http://schemas.microsoft.com/office/drawing/2014/main" id="{9A1FC390-B82A-4E60-BFE8-90ACE45E2E43}"/>
              </a:ext>
            </a:extLst>
          </p:cNvPr>
          <p:cNvSpPr/>
          <p:nvPr/>
        </p:nvSpPr>
        <p:spPr>
          <a:xfrm>
            <a:off x="7521470" y="4253480"/>
            <a:ext cx="229420" cy="226467"/>
          </a:xfrm>
          <a:prstGeom prst="rect">
            <a:avLst/>
          </a:prstGeom>
          <a:solidFill>
            <a:srgbClr val="3399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p>
        </p:txBody>
      </p:sp>
      <p:cxnSp>
        <p:nvCxnSpPr>
          <p:cNvPr id="125" name="直線コネクタ 124">
            <a:extLst>
              <a:ext uri="{FF2B5EF4-FFF2-40B4-BE49-F238E27FC236}">
                <a16:creationId xmlns:a16="http://schemas.microsoft.com/office/drawing/2014/main" id="{713F5239-C50B-4F7B-B776-AC09C5BAD79E}"/>
              </a:ext>
            </a:extLst>
          </p:cNvPr>
          <p:cNvCxnSpPr>
            <a:stCxn id="122" idx="3"/>
            <a:endCxn id="124" idx="1"/>
          </p:cNvCxnSpPr>
          <p:nvPr/>
        </p:nvCxnSpPr>
        <p:spPr>
          <a:xfrm>
            <a:off x="7287612" y="4366714"/>
            <a:ext cx="233858" cy="0"/>
          </a:xfrm>
          <a:prstGeom prst="line">
            <a:avLst/>
          </a:prstGeom>
        </p:spPr>
        <p:style>
          <a:lnRef idx="1">
            <a:schemeClr val="dk1"/>
          </a:lnRef>
          <a:fillRef idx="0">
            <a:schemeClr val="dk1"/>
          </a:fillRef>
          <a:effectRef idx="0">
            <a:schemeClr val="dk1"/>
          </a:effectRef>
          <a:fontRef idx="minor">
            <a:schemeClr val="tx1"/>
          </a:fontRef>
        </p:style>
      </p:cxnSp>
      <p:cxnSp>
        <p:nvCxnSpPr>
          <p:cNvPr id="128" name="直線矢印コネクタ 127">
            <a:extLst>
              <a:ext uri="{FF2B5EF4-FFF2-40B4-BE49-F238E27FC236}">
                <a16:creationId xmlns:a16="http://schemas.microsoft.com/office/drawing/2014/main" id="{8590A0A9-3705-4F9E-AE0D-91B29B9A8843}"/>
              </a:ext>
            </a:extLst>
          </p:cNvPr>
          <p:cNvCxnSpPr>
            <a:cxnSpLocks/>
          </p:cNvCxnSpPr>
          <p:nvPr/>
        </p:nvCxnSpPr>
        <p:spPr>
          <a:xfrm>
            <a:off x="6425267" y="4601035"/>
            <a:ext cx="2788" cy="255435"/>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cxnSp>
        <p:nvCxnSpPr>
          <p:cNvPr id="129" name="直線矢印コネクタ 128">
            <a:extLst>
              <a:ext uri="{FF2B5EF4-FFF2-40B4-BE49-F238E27FC236}">
                <a16:creationId xmlns:a16="http://schemas.microsoft.com/office/drawing/2014/main" id="{951204B0-A6E2-476E-928E-39B0CA744619}"/>
              </a:ext>
            </a:extLst>
          </p:cNvPr>
          <p:cNvCxnSpPr>
            <a:cxnSpLocks/>
          </p:cNvCxnSpPr>
          <p:nvPr/>
        </p:nvCxnSpPr>
        <p:spPr>
          <a:xfrm flipH="1">
            <a:off x="7938933" y="5000475"/>
            <a:ext cx="732886"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sp>
        <p:nvSpPr>
          <p:cNvPr id="130" name="正方形/長方形 129">
            <a:extLst>
              <a:ext uri="{FF2B5EF4-FFF2-40B4-BE49-F238E27FC236}">
                <a16:creationId xmlns:a16="http://schemas.microsoft.com/office/drawing/2014/main" id="{21F728CB-DCE7-4503-81F5-214E60F6EA44}"/>
              </a:ext>
            </a:extLst>
          </p:cNvPr>
          <p:cNvSpPr/>
          <p:nvPr/>
        </p:nvSpPr>
        <p:spPr>
          <a:xfrm>
            <a:off x="5676872" y="3320229"/>
            <a:ext cx="1889748" cy="369332"/>
          </a:xfrm>
          <a:prstGeom prst="rect">
            <a:avLst/>
          </a:prstGeom>
        </p:spPr>
        <p:txBody>
          <a:bodyPr wrap="square">
            <a:spAutoFit/>
          </a:bodyPr>
          <a:lstStyle/>
          <a:p>
            <a:r>
              <a:rPr lang="en-US" altLang="ja-JP" dirty="0" err="1"/>
              <a:t>pCR</a:t>
            </a:r>
            <a:r>
              <a:rPr lang="en-US" altLang="ja-JP" dirty="0"/>
              <a:t>-</a:t>
            </a:r>
            <a:r>
              <a:rPr lang="en-US" altLang="ja-JP" dirty="0" err="1"/>
              <a:t>MTApro</a:t>
            </a:r>
            <a:r>
              <a:rPr lang="en-US" altLang="ja-JP" dirty="0"/>
              <a:t>-GFP</a:t>
            </a:r>
            <a:endParaRPr lang="ja-JP" altLang="en-US" dirty="0"/>
          </a:p>
        </p:txBody>
      </p:sp>
      <p:sp>
        <p:nvSpPr>
          <p:cNvPr id="31" name="正方形/長方形 30">
            <a:extLst>
              <a:ext uri="{FF2B5EF4-FFF2-40B4-BE49-F238E27FC236}">
                <a16:creationId xmlns:a16="http://schemas.microsoft.com/office/drawing/2014/main" id="{12C23915-9139-4AF4-A5DA-CAA0C530FC22}"/>
              </a:ext>
            </a:extLst>
          </p:cNvPr>
          <p:cNvSpPr/>
          <p:nvPr/>
        </p:nvSpPr>
        <p:spPr>
          <a:xfrm>
            <a:off x="4851735" y="5272679"/>
            <a:ext cx="2602957" cy="369332"/>
          </a:xfrm>
          <a:prstGeom prst="rect">
            <a:avLst/>
          </a:prstGeom>
        </p:spPr>
        <p:txBody>
          <a:bodyPr wrap="none">
            <a:spAutoFit/>
          </a:bodyPr>
          <a:lstStyle/>
          <a:p>
            <a:r>
              <a:rPr lang="en-US" altLang="ja-JP" dirty="0">
                <a:solidFill>
                  <a:srgbClr val="000000"/>
                </a:solidFill>
                <a:latin typeface="Calibri" panose="020F0502020204030204" pitchFamily="34" charset="0"/>
                <a:ea typeface="ＭＳ 明朝" panose="02020609040205080304" pitchFamily="17" charset="-128"/>
                <a:cs typeface="Calibri" panose="020F0502020204030204" pitchFamily="34" charset="0"/>
              </a:rPr>
              <a:t>pCS-ey2-MTApro-GFP-ey1</a:t>
            </a:r>
            <a:endParaRPr lang="ja-JP" altLang="en-US" dirty="0">
              <a:latin typeface="Calibri" panose="020F0502020204030204" pitchFamily="34" charset="0"/>
              <a:cs typeface="Calibri" panose="020F0502020204030204" pitchFamily="34" charset="0"/>
            </a:endParaRPr>
          </a:p>
        </p:txBody>
      </p:sp>
      <p:sp>
        <p:nvSpPr>
          <p:cNvPr id="32" name="正方形/長方形 31">
            <a:extLst>
              <a:ext uri="{FF2B5EF4-FFF2-40B4-BE49-F238E27FC236}">
                <a16:creationId xmlns:a16="http://schemas.microsoft.com/office/drawing/2014/main" id="{2A268C07-DD52-4701-A96E-645E150A0529}"/>
              </a:ext>
            </a:extLst>
          </p:cNvPr>
          <p:cNvSpPr/>
          <p:nvPr/>
        </p:nvSpPr>
        <p:spPr>
          <a:xfrm>
            <a:off x="5889498" y="932813"/>
            <a:ext cx="1218603" cy="369332"/>
          </a:xfrm>
          <a:prstGeom prst="rect">
            <a:avLst/>
          </a:prstGeom>
        </p:spPr>
        <p:txBody>
          <a:bodyPr wrap="none">
            <a:spAutoFit/>
          </a:bodyPr>
          <a:lstStyle/>
          <a:p>
            <a:r>
              <a:rPr lang="en-US" altLang="ja-JP" dirty="0">
                <a:solidFill>
                  <a:srgbClr val="000000"/>
                </a:solidFill>
                <a:latin typeface="Calibri" panose="020F0502020204030204" pitchFamily="34" charset="0"/>
                <a:ea typeface="ＭＳ 明朝" panose="02020609040205080304" pitchFamily="17" charset="-128"/>
                <a:cs typeface="Calibri" panose="020F0502020204030204" pitchFamily="34" charset="0"/>
              </a:rPr>
              <a:t>pAcGFP-C1</a:t>
            </a:r>
            <a:endParaRPr lang="ja-JP" altLang="en-US" dirty="0">
              <a:latin typeface="Calibri" panose="020F0502020204030204" pitchFamily="34" charset="0"/>
              <a:cs typeface="Calibri" panose="020F0502020204030204" pitchFamily="34" charset="0"/>
            </a:endParaRPr>
          </a:p>
        </p:txBody>
      </p:sp>
      <p:sp>
        <p:nvSpPr>
          <p:cNvPr id="33" name="正方形/長方形 32">
            <a:extLst>
              <a:ext uri="{FF2B5EF4-FFF2-40B4-BE49-F238E27FC236}">
                <a16:creationId xmlns:a16="http://schemas.microsoft.com/office/drawing/2014/main" id="{394C44CB-2FC5-4D01-B424-80486F51052F}"/>
              </a:ext>
            </a:extLst>
          </p:cNvPr>
          <p:cNvSpPr/>
          <p:nvPr/>
        </p:nvSpPr>
        <p:spPr>
          <a:xfrm>
            <a:off x="9131422" y="3324672"/>
            <a:ext cx="2679580" cy="338554"/>
          </a:xfrm>
          <a:prstGeom prst="rect">
            <a:avLst/>
          </a:prstGeom>
        </p:spPr>
        <p:txBody>
          <a:bodyPr wrap="none">
            <a:spAutoFit/>
          </a:bodyPr>
          <a:lstStyle/>
          <a:p>
            <a:r>
              <a:rPr lang="en-US" altLang="ja-JP" sz="1600" dirty="0">
                <a:solidFill>
                  <a:srgbClr val="000000"/>
                </a:solidFill>
                <a:latin typeface="Calibri" panose="020F0502020204030204" pitchFamily="34" charset="0"/>
                <a:ea typeface="ＭＳ 明朝" panose="02020609040205080304" pitchFamily="17" charset="-128"/>
                <a:cs typeface="Calibri" panose="020F0502020204030204" pitchFamily="34" charset="0"/>
              </a:rPr>
              <a:t>pCS-ey2-4xJHRE-H2B-GFP-ey1</a:t>
            </a:r>
            <a:endParaRPr lang="ja-JP" altLang="en-US" sz="1600" dirty="0">
              <a:latin typeface="Calibri" panose="020F0502020204030204" pitchFamily="34" charset="0"/>
              <a:cs typeface="Calibri" panose="020F0502020204030204" pitchFamily="34" charset="0"/>
            </a:endParaRPr>
          </a:p>
        </p:txBody>
      </p:sp>
      <p:cxnSp>
        <p:nvCxnSpPr>
          <p:cNvPr id="131" name="直線矢印コネクタ 130">
            <a:extLst>
              <a:ext uri="{FF2B5EF4-FFF2-40B4-BE49-F238E27FC236}">
                <a16:creationId xmlns:a16="http://schemas.microsoft.com/office/drawing/2014/main" id="{55A56E14-AAC0-42ED-99FA-AC0132F50DBA}"/>
              </a:ext>
            </a:extLst>
          </p:cNvPr>
          <p:cNvCxnSpPr>
            <a:cxnSpLocks/>
          </p:cNvCxnSpPr>
          <p:nvPr/>
        </p:nvCxnSpPr>
        <p:spPr>
          <a:xfrm>
            <a:off x="10307035" y="4009177"/>
            <a:ext cx="12858" cy="391602"/>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pic>
        <p:nvPicPr>
          <p:cNvPr id="132" name="Picture 2" descr="http://www.isa-school.net/map/kashiwa/wp-content/uploads/2010/10/ill_1001.jpg">
            <a:extLst>
              <a:ext uri="{FF2B5EF4-FFF2-40B4-BE49-F238E27FC236}">
                <a16:creationId xmlns:a16="http://schemas.microsoft.com/office/drawing/2014/main" id="{AE6F069E-28C6-44E9-AA45-4DE52A629579}"/>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8451" b="87324" l="0" r="100000"/>
                    </a14:imgEffect>
                  </a14:imgLayer>
                </a14:imgProps>
              </a:ext>
              <a:ext uri="{28A0092B-C50C-407E-A947-70E740481C1C}">
                <a14:useLocalDpi xmlns:a14="http://schemas.microsoft.com/office/drawing/2010/main" val="0"/>
              </a:ext>
            </a:extLst>
          </a:blip>
          <a:srcRect/>
          <a:stretch>
            <a:fillRect/>
          </a:stretch>
        </p:blipFill>
        <p:spPr bwMode="auto">
          <a:xfrm>
            <a:off x="420831" y="829650"/>
            <a:ext cx="1331122" cy="954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77975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7536704" y="3163769"/>
            <a:ext cx="2468832" cy="494829"/>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5" name="正方形/長方形 4"/>
          <p:cNvSpPr/>
          <p:nvPr/>
        </p:nvSpPr>
        <p:spPr>
          <a:xfrm>
            <a:off x="2152503" y="2805556"/>
            <a:ext cx="7853032" cy="460890"/>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en-US"/>
          </a:p>
        </p:txBody>
      </p:sp>
      <p:sp>
        <p:nvSpPr>
          <p:cNvPr id="6" name="正方形/長方形 5"/>
          <p:cNvSpPr/>
          <p:nvPr/>
        </p:nvSpPr>
        <p:spPr>
          <a:xfrm>
            <a:off x="2084960" y="3020139"/>
            <a:ext cx="8092581" cy="215444"/>
          </a:xfrm>
          <a:prstGeom prst="rect">
            <a:avLst/>
          </a:prstGeom>
        </p:spPr>
        <p:txBody>
          <a:bodyPr wrap="square">
            <a:spAutoFit/>
          </a:bodyPr>
          <a:lstStyle/>
          <a:p>
            <a:r>
              <a:rPr lang="en-US" altLang="ja-JP" sz="800" b="1" dirty="0">
                <a:latin typeface="Courier New" panose="02070309020205020404" pitchFamily="49" charset="0"/>
                <a:cs typeface="Courier New" panose="02070309020205020404" pitchFamily="49" charset="0"/>
              </a:rPr>
              <a:t>TGGCGTCAGTT</a:t>
            </a:r>
            <a:r>
              <a:rPr lang="en-US" altLang="ja-JP" sz="800" b="1" dirty="0">
                <a:solidFill>
                  <a:srgbClr val="FF0000"/>
                </a:solidFill>
                <a:latin typeface="Courier New" panose="02070309020205020404" pitchFamily="49" charset="0"/>
                <a:cs typeface="Courier New" panose="02070309020205020404" pitchFamily="49" charset="0"/>
              </a:rPr>
              <a:t>CCGGCGAGAATTCTCGGTCG</a:t>
            </a:r>
            <a:r>
              <a:rPr lang="en-US" altLang="ja-JP" sz="800" b="1" dirty="0">
                <a:latin typeface="Courier New" panose="02070309020205020404" pitchFamily="49" charset="0"/>
                <a:cs typeface="Courier New" panose="02070309020205020404" pitchFamily="49" charset="0"/>
              </a:rPr>
              <a:t>GCTCCGCCCACGCCGACG</a:t>
            </a:r>
            <a:r>
              <a:rPr lang="en-US" altLang="ja-JP" sz="800" b="1" dirty="0">
                <a:solidFill>
                  <a:srgbClr val="FF0000"/>
                </a:solidFill>
                <a:latin typeface="Courier New" panose="02070309020205020404" pitchFamily="49" charset="0"/>
                <a:cs typeface="Courier New" panose="02070309020205020404" pitchFamily="49" charset="0"/>
              </a:rPr>
              <a:t>ACAACAACACCTTCGGACGACG</a:t>
            </a:r>
            <a:r>
              <a:rPr lang="en-US" altLang="ja-JP" sz="800" b="1" dirty="0">
                <a:latin typeface="Courier New" panose="02070309020205020404" pitchFamily="49" charset="0"/>
                <a:cs typeface="Courier New" panose="02070309020205020404" pitchFamily="49" charset="0"/>
              </a:rPr>
              <a:t>ATCAGGCTCGACTGCGACTCAAGCGCAAACTCCAGCGCAACCGCACTTCCTTCACCAA</a:t>
            </a:r>
            <a:endParaRPr lang="ja-JP" altLang="en-US" sz="800" b="1" dirty="0">
              <a:latin typeface="Courier New" panose="02070309020205020404" pitchFamily="49" charset="0"/>
              <a:cs typeface="Courier New" panose="02070309020205020404" pitchFamily="49" charset="0"/>
            </a:endParaRPr>
          </a:p>
        </p:txBody>
      </p:sp>
      <p:sp>
        <p:nvSpPr>
          <p:cNvPr id="7" name="正方形/長方形 6"/>
          <p:cNvSpPr/>
          <p:nvPr/>
        </p:nvSpPr>
        <p:spPr>
          <a:xfrm>
            <a:off x="2088584" y="3345821"/>
            <a:ext cx="7977445" cy="215444"/>
          </a:xfrm>
          <a:prstGeom prst="rect">
            <a:avLst/>
          </a:prstGeom>
        </p:spPr>
        <p:txBody>
          <a:bodyPr wrap="square">
            <a:spAutoFit/>
          </a:bodyPr>
          <a:lstStyle/>
          <a:p>
            <a:r>
              <a:rPr lang="en-US" altLang="ja-JP" sz="800" b="1" dirty="0">
                <a:solidFill>
                  <a:srgbClr val="00B050"/>
                </a:solidFill>
                <a:latin typeface="Courier New" panose="02070309020205020404" pitchFamily="49" charset="0"/>
                <a:cs typeface="Courier New" panose="02070309020205020404" pitchFamily="49" charset="0"/>
              </a:rPr>
              <a:t>GGGGGGCGGAGCATATGGACAAACGCCAGGAACGCG</a:t>
            </a:r>
            <a:r>
              <a:rPr lang="en-US" altLang="ja-JP" sz="800" b="1" dirty="0">
                <a:latin typeface="Courier New" panose="02070309020205020404" pitchFamily="49" charset="0"/>
                <a:cs typeface="Courier New" panose="02070309020205020404" pitchFamily="49" charset="0"/>
              </a:rPr>
              <a:t>GCCTTTTTATGGTTAACG</a:t>
            </a:r>
            <a:r>
              <a:rPr lang="en-US" altLang="ja-JP" sz="800" b="1" dirty="0">
                <a:solidFill>
                  <a:schemeClr val="tx1">
                    <a:lumMod val="50000"/>
                    <a:lumOff val="50000"/>
                  </a:schemeClr>
                </a:solidFill>
                <a:latin typeface="Courier New" panose="02070309020205020404" pitchFamily="49" charset="0"/>
                <a:cs typeface="Courier New" panose="02070309020205020404" pitchFamily="49" charset="0"/>
              </a:rPr>
              <a:t>AACNGATCGAGANGACCATCATGACACAGTGAAAA</a:t>
            </a:r>
            <a:r>
              <a:rPr lang="en-US" altLang="ja-JP" sz="800" b="1" dirty="0">
                <a:latin typeface="Courier New" panose="02070309020205020404" pitchFamily="49" charset="0"/>
                <a:cs typeface="Courier New" panose="02070309020205020404" pitchFamily="49" charset="0"/>
              </a:rPr>
              <a:t>TCAAGGGCAAAGTCCAGCGCAACCGCACTTCCTTCACCAA</a:t>
            </a:r>
            <a:r>
              <a:rPr lang="ja-JP" altLang="en-US" sz="800" b="1" dirty="0">
                <a:latin typeface="Courier New" panose="02070309020205020404" pitchFamily="49" charset="0"/>
                <a:cs typeface="Courier New" panose="02070309020205020404" pitchFamily="49" charset="0"/>
              </a:rPr>
              <a:t>　</a:t>
            </a:r>
          </a:p>
        </p:txBody>
      </p:sp>
      <p:sp>
        <p:nvSpPr>
          <p:cNvPr id="8" name="テキスト ボックス 7"/>
          <p:cNvSpPr txBox="1"/>
          <p:nvPr/>
        </p:nvSpPr>
        <p:spPr>
          <a:xfrm>
            <a:off x="4984216" y="2818678"/>
            <a:ext cx="1598130" cy="276999"/>
          </a:xfrm>
          <a:prstGeom prst="rect">
            <a:avLst/>
          </a:prstGeom>
          <a:noFill/>
        </p:spPr>
        <p:txBody>
          <a:bodyPr wrap="none" rtlCol="0">
            <a:spAutoFit/>
          </a:bodyPr>
          <a:lstStyle/>
          <a:p>
            <a:r>
              <a:rPr kumimoji="1" lang="en-US" altLang="ja-JP" sz="1200" dirty="0">
                <a:solidFill>
                  <a:srgbClr val="FF0000"/>
                </a:solidFill>
              </a:rPr>
              <a:t>TALEN </a:t>
            </a:r>
            <a:r>
              <a:rPr lang="en-US" altLang="ja-JP" sz="1200" dirty="0">
                <a:solidFill>
                  <a:srgbClr val="FF0000"/>
                </a:solidFill>
              </a:rPr>
              <a:t>Right </a:t>
            </a:r>
            <a:r>
              <a:rPr kumimoji="1" lang="en-US" altLang="ja-JP" sz="1200" dirty="0">
                <a:solidFill>
                  <a:srgbClr val="FF0000"/>
                </a:solidFill>
              </a:rPr>
              <a:t>target site</a:t>
            </a:r>
            <a:endParaRPr kumimoji="1" lang="ja-JP" altLang="en-US" sz="1200" dirty="0">
              <a:solidFill>
                <a:srgbClr val="FF0000"/>
              </a:solidFill>
            </a:endParaRPr>
          </a:p>
        </p:txBody>
      </p:sp>
      <p:sp>
        <p:nvSpPr>
          <p:cNvPr id="9" name="テキスト ボックス 8"/>
          <p:cNvSpPr txBox="1"/>
          <p:nvPr/>
        </p:nvSpPr>
        <p:spPr>
          <a:xfrm>
            <a:off x="2694335" y="2815899"/>
            <a:ext cx="1514838" cy="276999"/>
          </a:xfrm>
          <a:prstGeom prst="rect">
            <a:avLst/>
          </a:prstGeom>
          <a:noFill/>
        </p:spPr>
        <p:txBody>
          <a:bodyPr wrap="none" rtlCol="0">
            <a:spAutoFit/>
          </a:bodyPr>
          <a:lstStyle/>
          <a:p>
            <a:r>
              <a:rPr kumimoji="1" lang="en-US" altLang="ja-JP" sz="1200" dirty="0">
                <a:solidFill>
                  <a:srgbClr val="FF0000"/>
                </a:solidFill>
              </a:rPr>
              <a:t>TALEN </a:t>
            </a:r>
            <a:r>
              <a:rPr lang="en-US" altLang="ja-JP" sz="1200" dirty="0">
                <a:solidFill>
                  <a:srgbClr val="FF0000"/>
                </a:solidFill>
              </a:rPr>
              <a:t>Left </a:t>
            </a:r>
            <a:r>
              <a:rPr kumimoji="1" lang="en-US" altLang="ja-JP" sz="1200" dirty="0">
                <a:solidFill>
                  <a:srgbClr val="FF0000"/>
                </a:solidFill>
              </a:rPr>
              <a:t>target site</a:t>
            </a:r>
            <a:endParaRPr kumimoji="1" lang="ja-JP" altLang="en-US" sz="1200" dirty="0">
              <a:solidFill>
                <a:srgbClr val="FF0000"/>
              </a:solidFill>
            </a:endParaRPr>
          </a:p>
        </p:txBody>
      </p:sp>
      <p:sp>
        <p:nvSpPr>
          <p:cNvPr id="10" name="正方形/長方形 9"/>
          <p:cNvSpPr/>
          <p:nvPr/>
        </p:nvSpPr>
        <p:spPr>
          <a:xfrm>
            <a:off x="7454643" y="3164877"/>
            <a:ext cx="2631584" cy="215444"/>
          </a:xfrm>
          <a:prstGeom prst="rect">
            <a:avLst/>
          </a:prstGeom>
        </p:spPr>
        <p:txBody>
          <a:bodyPr wrap="square">
            <a:spAutoFit/>
          </a:bodyPr>
          <a:lstStyle/>
          <a:p>
            <a:r>
              <a:rPr lang="en-US" altLang="ja-JP" sz="800" dirty="0">
                <a:latin typeface="Courier New" panose="02070309020205020404" pitchFamily="49" charset="0"/>
                <a:cs typeface="Courier New" panose="02070309020205020404" pitchFamily="49" charset="0"/>
              </a:rPr>
              <a:t>||||||||||||||||||||||||||||||||||||||||</a:t>
            </a:r>
            <a:endParaRPr lang="ja-JP" altLang="en-US" sz="800" dirty="0">
              <a:latin typeface="Courier New" panose="02070309020205020404" pitchFamily="49" charset="0"/>
              <a:cs typeface="Courier New" panose="02070309020205020404" pitchFamily="49" charset="0"/>
            </a:endParaRPr>
          </a:p>
        </p:txBody>
      </p:sp>
      <p:cxnSp>
        <p:nvCxnSpPr>
          <p:cNvPr id="11" name="カギ線コネクタ 10"/>
          <p:cNvCxnSpPr/>
          <p:nvPr/>
        </p:nvCxnSpPr>
        <p:spPr>
          <a:xfrm flipV="1">
            <a:off x="2116052" y="3706194"/>
            <a:ext cx="3312000" cy="158750"/>
          </a:xfrm>
          <a:prstGeom prst="bentConnector3">
            <a:avLst>
              <a:gd name="adj1" fmla="val 99921"/>
            </a:avLst>
          </a:prstGeom>
        </p:spPr>
        <p:style>
          <a:lnRef idx="1">
            <a:schemeClr val="dk1"/>
          </a:lnRef>
          <a:fillRef idx="0">
            <a:schemeClr val="dk1"/>
          </a:fillRef>
          <a:effectRef idx="0">
            <a:schemeClr val="dk1"/>
          </a:effectRef>
          <a:fontRef idx="minor">
            <a:schemeClr val="tx1"/>
          </a:fontRef>
        </p:style>
      </p:cxnSp>
      <p:sp>
        <p:nvSpPr>
          <p:cNvPr id="12" name="テキスト ボックス 11"/>
          <p:cNvSpPr txBox="1"/>
          <p:nvPr/>
        </p:nvSpPr>
        <p:spPr>
          <a:xfrm>
            <a:off x="3073743" y="3876227"/>
            <a:ext cx="1840568" cy="369332"/>
          </a:xfrm>
          <a:prstGeom prst="rect">
            <a:avLst/>
          </a:prstGeom>
          <a:noFill/>
        </p:spPr>
        <p:txBody>
          <a:bodyPr wrap="none" rtlCol="0">
            <a:spAutoFit/>
          </a:bodyPr>
          <a:lstStyle/>
          <a:p>
            <a:r>
              <a:rPr lang="en-US" altLang="ja-JP" b="1" dirty="0"/>
              <a:t>Plasmid insertion</a:t>
            </a:r>
            <a:endParaRPr kumimoji="1" lang="ja-JP" altLang="en-US" b="1" dirty="0"/>
          </a:p>
        </p:txBody>
      </p:sp>
      <p:sp>
        <p:nvSpPr>
          <p:cNvPr id="13" name="テキスト ボックス 12"/>
          <p:cNvSpPr txBox="1"/>
          <p:nvPr/>
        </p:nvSpPr>
        <p:spPr>
          <a:xfrm>
            <a:off x="2735349" y="3466501"/>
            <a:ext cx="1258678" cy="307777"/>
          </a:xfrm>
          <a:prstGeom prst="rect">
            <a:avLst/>
          </a:prstGeom>
          <a:noFill/>
        </p:spPr>
        <p:txBody>
          <a:bodyPr wrap="none" rtlCol="0">
            <a:spAutoFit/>
          </a:bodyPr>
          <a:lstStyle/>
          <a:p>
            <a:r>
              <a:rPr kumimoji="1" lang="en-US" altLang="ja-JP" sz="1400" dirty="0">
                <a:solidFill>
                  <a:srgbClr val="00B050"/>
                </a:solidFill>
              </a:rPr>
              <a:t>pBR322_origin</a:t>
            </a:r>
            <a:endParaRPr kumimoji="1" lang="ja-JP" altLang="en-US" sz="1400" dirty="0">
              <a:solidFill>
                <a:srgbClr val="00B050"/>
              </a:solidFill>
            </a:endParaRPr>
          </a:p>
        </p:txBody>
      </p:sp>
      <p:sp>
        <p:nvSpPr>
          <p:cNvPr id="14" name="テキスト ボックス 13"/>
          <p:cNvSpPr txBox="1"/>
          <p:nvPr/>
        </p:nvSpPr>
        <p:spPr>
          <a:xfrm>
            <a:off x="5783281" y="3541778"/>
            <a:ext cx="1289135" cy="646331"/>
          </a:xfrm>
          <a:prstGeom prst="rect">
            <a:avLst/>
          </a:prstGeom>
          <a:noFill/>
        </p:spPr>
        <p:txBody>
          <a:bodyPr wrap="none" rtlCol="0">
            <a:spAutoFit/>
          </a:bodyPr>
          <a:lstStyle/>
          <a:p>
            <a:r>
              <a:rPr lang="en-US" altLang="ja-JP" b="1" dirty="0">
                <a:solidFill>
                  <a:schemeClr val="tx1">
                    <a:lumMod val="50000"/>
                    <a:lumOff val="50000"/>
                  </a:schemeClr>
                </a:solidFill>
              </a:rPr>
              <a:t>R</a:t>
            </a:r>
            <a:r>
              <a:rPr kumimoji="1" lang="en-US" altLang="ja-JP" b="1" dirty="0">
                <a:solidFill>
                  <a:schemeClr val="tx1">
                    <a:lumMod val="50000"/>
                    <a:lumOff val="50000"/>
                  </a:schemeClr>
                </a:solidFill>
              </a:rPr>
              <a:t>epaired </a:t>
            </a:r>
          </a:p>
          <a:p>
            <a:r>
              <a:rPr kumimoji="1" lang="en-US" altLang="ja-JP" b="1" dirty="0">
                <a:solidFill>
                  <a:schemeClr val="tx1">
                    <a:lumMod val="50000"/>
                    <a:lumOff val="50000"/>
                  </a:schemeClr>
                </a:solidFill>
              </a:rPr>
              <a:t>nucleotides</a:t>
            </a:r>
            <a:endParaRPr kumimoji="1" lang="ja-JP" altLang="en-US" b="1" dirty="0">
              <a:solidFill>
                <a:schemeClr val="tx1">
                  <a:lumMod val="50000"/>
                  <a:lumOff val="50000"/>
                </a:schemeClr>
              </a:solidFill>
            </a:endParaRPr>
          </a:p>
        </p:txBody>
      </p:sp>
      <p:sp>
        <p:nvSpPr>
          <p:cNvPr id="15" name="テキスト ボックス 14"/>
          <p:cNvSpPr txBox="1"/>
          <p:nvPr/>
        </p:nvSpPr>
        <p:spPr>
          <a:xfrm>
            <a:off x="2012509" y="2369669"/>
            <a:ext cx="471604" cy="338554"/>
          </a:xfrm>
          <a:prstGeom prst="rect">
            <a:avLst/>
          </a:prstGeom>
          <a:solidFill>
            <a:schemeClr val="accent3">
              <a:lumMod val="40000"/>
              <a:lumOff val="60000"/>
            </a:schemeClr>
          </a:solidFill>
        </p:spPr>
        <p:txBody>
          <a:bodyPr wrap="none" rtlCol="0">
            <a:spAutoFit/>
          </a:bodyPr>
          <a:lstStyle/>
          <a:p>
            <a:r>
              <a:rPr kumimoji="1" lang="en-US" altLang="ja-JP" sz="1600" b="1" dirty="0"/>
              <a:t>WT</a:t>
            </a:r>
            <a:endParaRPr kumimoji="1" lang="ja-JP" altLang="en-US" sz="1600" b="1" dirty="0"/>
          </a:p>
        </p:txBody>
      </p:sp>
      <p:sp>
        <p:nvSpPr>
          <p:cNvPr id="16" name="テキスト ボックス 15"/>
          <p:cNvSpPr txBox="1"/>
          <p:nvPr/>
        </p:nvSpPr>
        <p:spPr>
          <a:xfrm>
            <a:off x="2015917" y="4018832"/>
            <a:ext cx="976358" cy="338554"/>
          </a:xfrm>
          <a:prstGeom prst="rect">
            <a:avLst/>
          </a:prstGeom>
          <a:solidFill>
            <a:schemeClr val="accent4">
              <a:lumMod val="60000"/>
              <a:lumOff val="40000"/>
            </a:schemeClr>
          </a:solidFill>
        </p:spPr>
        <p:txBody>
          <a:bodyPr wrap="none" rtlCol="0">
            <a:spAutoFit/>
          </a:bodyPr>
          <a:lstStyle/>
          <a:p>
            <a:r>
              <a:rPr lang="en-US" altLang="ja-JP" sz="1600" b="1" dirty="0"/>
              <a:t>MetalloG</a:t>
            </a:r>
            <a:endParaRPr kumimoji="1" lang="ja-JP" altLang="en-US" sz="1600" b="1" dirty="0"/>
          </a:p>
        </p:txBody>
      </p:sp>
      <p:sp>
        <p:nvSpPr>
          <p:cNvPr id="17" name="テキスト ボックス 16"/>
          <p:cNvSpPr txBox="1"/>
          <p:nvPr/>
        </p:nvSpPr>
        <p:spPr>
          <a:xfrm>
            <a:off x="7218838" y="2580284"/>
            <a:ext cx="1379095" cy="369332"/>
          </a:xfrm>
          <a:prstGeom prst="rect">
            <a:avLst/>
          </a:prstGeom>
          <a:noFill/>
        </p:spPr>
        <p:txBody>
          <a:bodyPr wrap="none" rtlCol="0">
            <a:spAutoFit/>
          </a:bodyPr>
          <a:lstStyle/>
          <a:p>
            <a:r>
              <a:rPr kumimoji="1" lang="en-US" b="1" dirty="0"/>
              <a:t>Eyeless exon</a:t>
            </a:r>
          </a:p>
        </p:txBody>
      </p:sp>
      <p:sp>
        <p:nvSpPr>
          <p:cNvPr id="18" name="テキスト ボックス 17"/>
          <p:cNvSpPr txBox="1"/>
          <p:nvPr/>
        </p:nvSpPr>
        <p:spPr>
          <a:xfrm>
            <a:off x="-38173" y="-46339"/>
            <a:ext cx="1042465" cy="369332"/>
          </a:xfrm>
          <a:prstGeom prst="rect">
            <a:avLst/>
          </a:prstGeom>
          <a:noFill/>
        </p:spPr>
        <p:txBody>
          <a:bodyPr wrap="none" rtlCol="0">
            <a:spAutoFit/>
          </a:bodyPr>
          <a:lstStyle/>
          <a:p>
            <a:r>
              <a:rPr kumimoji="1" lang="en-US" altLang="ja-JP" dirty="0"/>
              <a:t>Figure</a:t>
            </a:r>
            <a:r>
              <a:rPr kumimoji="1" lang="ja-JP" altLang="en-US" dirty="0"/>
              <a:t> </a:t>
            </a:r>
            <a:r>
              <a:rPr kumimoji="1" lang="en-US" altLang="ja-JP" dirty="0"/>
              <a:t>S2</a:t>
            </a:r>
            <a:endParaRPr kumimoji="1" lang="ja-JP" altLang="en-US" dirty="0"/>
          </a:p>
        </p:txBody>
      </p:sp>
    </p:spTree>
    <p:extLst>
      <p:ext uri="{BB962C8B-B14F-4D97-AF65-F5344CB8AC3E}">
        <p14:creationId xmlns:p14="http://schemas.microsoft.com/office/powerpoint/2010/main" val="16232038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L:\ncas-data\BackUp\計画書・報告書電子ファイル\2018\18-287NG MT-GFP ミジンコ\ZnCl2 検討試験\1101 24時間齢フィルター3\C-2-50.ti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41005" y="843414"/>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L:\ncas-data\BackUp\計画書・報告書電子ファイル\2018\18-287NG MT-GFP ミジンコ\ZnCl2 検討試験\1101 24時間齢フィルター3\0.16-2-50.ti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31282" y="2169000"/>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L:\ncas-data\BackUp\計画書・報告書電子ファイル\2018\18-287NG MT-GFP ミジンコ\ZnCl2 検討試験\1101 24時間齢フィルター3\0.32-2-50.t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117802" y="3489296"/>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L:\ncas-data\BackUp\計画書・報告書電子ファイル\2018\18-287NG MT-GFP ミジンコ\ZnCl2 検討試験\1101 24時間齢フィルター3\0.64-2-50.ti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109813" y="4809592"/>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3" descr="L:\ncas-data\BackUp\計画書・報告書電子ファイル\2018\18-287NG MT-GFP ミジンコ\ZnCl2 検討試験\1030\C-2-50-3.tif">
            <a:extLst>
              <a:ext uri="{FF2B5EF4-FFF2-40B4-BE49-F238E27FC236}">
                <a16:creationId xmlns:a16="http://schemas.microsoft.com/office/drawing/2014/main" id="{EFF29FA8-6C0E-4F62-98AA-D4CF2A7720C9}"/>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846045" y="843414"/>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5" descr="L:\ncas-data\BackUp\計画書・報告書電子ファイル\2018\18-287NG MT-GFP ミジンコ\ZnCl2 検討試験\1030\0.16-2-50-3.tif">
            <a:extLst>
              <a:ext uri="{FF2B5EF4-FFF2-40B4-BE49-F238E27FC236}">
                <a16:creationId xmlns:a16="http://schemas.microsoft.com/office/drawing/2014/main" id="{A32A8207-BE5E-4391-A2A2-6BB37670B729}"/>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846045" y="2169000"/>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8" descr="L:\ncas-data\BackUp\計画書・報告書電子ファイル\2018\18-287NG MT-GFP ミジンコ\ZnCl2 検討試験\1030\0.32-2-50-3.tif">
            <a:extLst>
              <a:ext uri="{FF2B5EF4-FFF2-40B4-BE49-F238E27FC236}">
                <a16:creationId xmlns:a16="http://schemas.microsoft.com/office/drawing/2014/main" id="{36043E57-54CC-4BBC-840F-8A22140F6F4D}"/>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846045" y="3489296"/>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10" descr="L:\ncas-data\BackUp\計画書・報告書電子ファイル\2018\18-287NG MT-GFP ミジンコ\ZnCl2 検討試験\1030\0.64-2-50-3.tif">
            <a:extLst>
              <a:ext uri="{FF2B5EF4-FFF2-40B4-BE49-F238E27FC236}">
                <a16:creationId xmlns:a16="http://schemas.microsoft.com/office/drawing/2014/main" id="{F0AFE92C-0CEC-4F16-AC10-13FD30ACBF35}"/>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835463" y="4809592"/>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 descr="L:\ncas-data\BackUp\計画書・報告書電子ファイル\2018\18-287NG MT-GFP ミジンコ\ZnCl2 検討試験\1031\C-2-50-3.tif">
            <a:extLst>
              <a:ext uri="{FF2B5EF4-FFF2-40B4-BE49-F238E27FC236}">
                <a16:creationId xmlns:a16="http://schemas.microsoft.com/office/drawing/2014/main" id="{3D1C4792-484F-4D36-8AE2-EE24C630A5EC}"/>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545757" y="843414"/>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6" descr="L:\ncas-data\BackUp\計画書・報告書電子ファイル\2018\18-287NG MT-GFP ミジンコ\ZnCl2 検討試験\1031\0.16-2-50-3.tif">
            <a:extLst>
              <a:ext uri="{FF2B5EF4-FFF2-40B4-BE49-F238E27FC236}">
                <a16:creationId xmlns:a16="http://schemas.microsoft.com/office/drawing/2014/main" id="{85691FEC-22CF-44E1-92A5-287AE201F4B0}"/>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545757" y="2169000"/>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9" descr="L:\ncas-data\BackUp\計画書・報告書電子ファイル\2018\18-287NG MT-GFP ミジンコ\ZnCl2 検討試験\1031\0.32-2-50-3.tif">
            <a:extLst>
              <a:ext uri="{FF2B5EF4-FFF2-40B4-BE49-F238E27FC236}">
                <a16:creationId xmlns:a16="http://schemas.microsoft.com/office/drawing/2014/main" id="{BA841381-5C98-4A52-B829-7B409EC9DADA}"/>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545757" y="3489296"/>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12" descr="L:\ncas-data\BackUp\計画書・報告書電子ファイル\2018\18-287NG MT-GFP ミジンコ\ZnCl2 検討試験\1031\0.64-2-50-3.tif">
            <a:extLst>
              <a:ext uri="{FF2B5EF4-FFF2-40B4-BE49-F238E27FC236}">
                <a16:creationId xmlns:a16="http://schemas.microsoft.com/office/drawing/2014/main" id="{2DB6EB9F-FAF5-421C-8916-69B84AFD126C}"/>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545757" y="4809592"/>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L:\ncas-data\BackUp\計画書・報告書電子ファイル\2018\18-287NG MT-GFP ミジンコ\ZnCl2 検討試験\1101\C-2-50-3.tif">
            <a:extLst>
              <a:ext uri="{FF2B5EF4-FFF2-40B4-BE49-F238E27FC236}">
                <a16:creationId xmlns:a16="http://schemas.microsoft.com/office/drawing/2014/main" id="{9D420657-AE12-49A2-BBCC-AB987B5CA087}"/>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245469" y="843414"/>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7" descr="L:\ncas-data\BackUp\計画書・報告書電子ファイル\2018\18-287NG MT-GFP ミジンコ\ZnCl2 検討試験\1101\0.16-2-50-3.tif">
            <a:extLst>
              <a:ext uri="{FF2B5EF4-FFF2-40B4-BE49-F238E27FC236}">
                <a16:creationId xmlns:a16="http://schemas.microsoft.com/office/drawing/2014/main" id="{4E81B84C-AB9E-4120-AA16-43DBD179C471}"/>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245469" y="2169000"/>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29" name="Picture 10" descr="L:\ncas-data\BackUp\計画書・報告書電子ファイル\2018\18-287NG MT-GFP ミジンコ\ZnCl2 検討試験\1101\0.32-2-50-3.tif">
            <a:extLst>
              <a:ext uri="{FF2B5EF4-FFF2-40B4-BE49-F238E27FC236}">
                <a16:creationId xmlns:a16="http://schemas.microsoft.com/office/drawing/2014/main" id="{776C1BDA-871E-477A-89A0-64B1678ECE48}"/>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245469" y="3489296"/>
            <a:ext cx="1673438" cy="1260000"/>
          </a:xfrm>
          <a:prstGeom prst="rect">
            <a:avLst/>
          </a:prstGeom>
          <a:noFill/>
          <a:extLst>
            <a:ext uri="{909E8E84-426E-40DD-AFC4-6F175D3DCCD1}">
              <a14:hiddenFill xmlns:a14="http://schemas.microsoft.com/office/drawing/2010/main">
                <a:solidFill>
                  <a:srgbClr val="FFFFFF"/>
                </a:solidFill>
              </a14:hiddenFill>
            </a:ext>
          </a:extLst>
        </p:spPr>
      </p:pic>
      <p:pic>
        <p:nvPicPr>
          <p:cNvPr id="30" name="Picture 13" descr="L:\ncas-data\BackUp\計画書・報告書電子ファイル\2018\18-287NG MT-GFP ミジンコ\ZnCl2 検討試験\1101\0.64-2-50-3.tif">
            <a:extLst>
              <a:ext uri="{FF2B5EF4-FFF2-40B4-BE49-F238E27FC236}">
                <a16:creationId xmlns:a16="http://schemas.microsoft.com/office/drawing/2014/main" id="{8AE68C02-3906-48E7-875C-A38EA103C645}"/>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8245469" y="4809592"/>
            <a:ext cx="1673438" cy="126000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a:extLst>
              <a:ext uri="{FF2B5EF4-FFF2-40B4-BE49-F238E27FC236}">
                <a16:creationId xmlns:a16="http://schemas.microsoft.com/office/drawing/2014/main" id="{3F9638BB-C395-48C1-B11B-1A886053ACD7}"/>
              </a:ext>
            </a:extLst>
          </p:cNvPr>
          <p:cNvSpPr txBox="1"/>
          <p:nvPr/>
        </p:nvSpPr>
        <p:spPr>
          <a:xfrm>
            <a:off x="3677765" y="484709"/>
            <a:ext cx="5892960" cy="369332"/>
          </a:xfrm>
          <a:prstGeom prst="rect">
            <a:avLst/>
          </a:prstGeom>
          <a:noFill/>
        </p:spPr>
        <p:txBody>
          <a:bodyPr wrap="none" rtlCol="0">
            <a:spAutoFit/>
          </a:bodyPr>
          <a:lstStyle/>
          <a:p>
            <a:r>
              <a:rPr kumimoji="1" lang="en-US" altLang="ja-JP" dirty="0"/>
              <a:t>24   h                        48  h                        72  h                        96 h</a:t>
            </a:r>
            <a:endParaRPr kumimoji="1" lang="ja-JP" altLang="en-US" dirty="0"/>
          </a:p>
        </p:txBody>
      </p:sp>
      <p:sp>
        <p:nvSpPr>
          <p:cNvPr id="5" name="テキスト ボックス 4">
            <a:extLst>
              <a:ext uri="{FF2B5EF4-FFF2-40B4-BE49-F238E27FC236}">
                <a16:creationId xmlns:a16="http://schemas.microsoft.com/office/drawing/2014/main" id="{3EF3158A-0173-4151-ABE3-A9D383D923F8}"/>
              </a:ext>
            </a:extLst>
          </p:cNvPr>
          <p:cNvSpPr txBox="1"/>
          <p:nvPr/>
        </p:nvSpPr>
        <p:spPr>
          <a:xfrm>
            <a:off x="2384678" y="1484041"/>
            <a:ext cx="593432" cy="4247317"/>
          </a:xfrm>
          <a:prstGeom prst="rect">
            <a:avLst/>
          </a:prstGeom>
          <a:noFill/>
        </p:spPr>
        <p:txBody>
          <a:bodyPr wrap="none" rtlCol="0">
            <a:spAutoFit/>
          </a:bodyPr>
          <a:lstStyle/>
          <a:p>
            <a:r>
              <a:rPr kumimoji="1" lang="en-US" altLang="ja-JP" dirty="0"/>
              <a:t>0</a:t>
            </a:r>
          </a:p>
          <a:p>
            <a:endParaRPr lang="en-US" altLang="ja-JP" dirty="0"/>
          </a:p>
          <a:p>
            <a:endParaRPr lang="en-US" altLang="ja-JP" dirty="0"/>
          </a:p>
          <a:p>
            <a:endParaRPr kumimoji="1" lang="en-US" altLang="ja-JP" dirty="0"/>
          </a:p>
          <a:p>
            <a:r>
              <a:rPr lang="en-US" altLang="ja-JP" dirty="0"/>
              <a:t>0.16</a:t>
            </a:r>
          </a:p>
          <a:p>
            <a:endParaRPr kumimoji="1" lang="en-US" altLang="ja-JP" dirty="0"/>
          </a:p>
          <a:p>
            <a:endParaRPr lang="en-US" altLang="ja-JP" dirty="0"/>
          </a:p>
          <a:p>
            <a:endParaRPr kumimoji="1" lang="en-US" altLang="ja-JP" dirty="0"/>
          </a:p>
          <a:p>
            <a:endParaRPr kumimoji="1" lang="en-US" altLang="ja-JP" dirty="0"/>
          </a:p>
          <a:p>
            <a:r>
              <a:rPr lang="en-US" altLang="ja-JP" dirty="0"/>
              <a:t>0.32</a:t>
            </a:r>
          </a:p>
          <a:p>
            <a:endParaRPr kumimoji="1" lang="en-US" altLang="ja-JP" dirty="0"/>
          </a:p>
          <a:p>
            <a:endParaRPr lang="en-US" altLang="ja-JP" dirty="0"/>
          </a:p>
          <a:p>
            <a:endParaRPr kumimoji="1" lang="en-US" altLang="ja-JP" dirty="0"/>
          </a:p>
          <a:p>
            <a:endParaRPr lang="en-US" altLang="ja-JP" dirty="0"/>
          </a:p>
          <a:p>
            <a:r>
              <a:rPr kumimoji="1" lang="en-US" altLang="ja-JP" dirty="0"/>
              <a:t>0.64</a:t>
            </a:r>
            <a:endParaRPr kumimoji="1" lang="ja-JP" altLang="en-US" dirty="0"/>
          </a:p>
        </p:txBody>
      </p:sp>
      <p:sp>
        <p:nvSpPr>
          <p:cNvPr id="25" name="テキスト ボックス 24">
            <a:extLst>
              <a:ext uri="{FF2B5EF4-FFF2-40B4-BE49-F238E27FC236}">
                <a16:creationId xmlns:a16="http://schemas.microsoft.com/office/drawing/2014/main" id="{AFDC1E5A-4743-4EEF-A89E-CB1DEB2D560D}"/>
              </a:ext>
            </a:extLst>
          </p:cNvPr>
          <p:cNvSpPr txBox="1"/>
          <p:nvPr/>
        </p:nvSpPr>
        <p:spPr>
          <a:xfrm>
            <a:off x="0" y="0"/>
            <a:ext cx="1517301" cy="523220"/>
          </a:xfrm>
          <a:prstGeom prst="rect">
            <a:avLst/>
          </a:prstGeom>
          <a:noFill/>
        </p:spPr>
        <p:txBody>
          <a:bodyPr wrap="square" rtlCol="0">
            <a:spAutoFit/>
          </a:bodyPr>
          <a:lstStyle/>
          <a:p>
            <a:r>
              <a:rPr kumimoji="1" lang="en-US" altLang="ja-JP" sz="2800" dirty="0"/>
              <a:t>Figure S3</a:t>
            </a:r>
            <a:endParaRPr kumimoji="1" lang="ja-JP" altLang="en-US" sz="2800" dirty="0"/>
          </a:p>
        </p:txBody>
      </p:sp>
    </p:spTree>
    <p:extLst>
      <p:ext uri="{BB962C8B-B14F-4D97-AF65-F5344CB8AC3E}">
        <p14:creationId xmlns:p14="http://schemas.microsoft.com/office/powerpoint/2010/main" val="141084571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10212</TotalTime>
  <Words>553</Words>
  <Application>Microsoft Office PowerPoint</Application>
  <PresentationFormat>ワイド画面</PresentationFormat>
  <Paragraphs>147</Paragraphs>
  <Slides>9</Slides>
  <Notes>4</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9</vt:i4>
      </vt:variant>
    </vt:vector>
  </HeadingPairs>
  <TitlesOfParts>
    <vt:vector size="18" baseType="lpstr">
      <vt:lpstr>Meiryo UI</vt:lpstr>
      <vt:lpstr>ＭＳ Ｐゴシック</vt:lpstr>
      <vt:lpstr>ＭＳ 明朝</vt:lpstr>
      <vt:lpstr>Arial</vt:lpstr>
      <vt:lpstr>Calibri</vt:lpstr>
      <vt:lpstr>Calibri Light</vt:lpstr>
      <vt:lpstr>Courier New</vt:lpstr>
      <vt:lpstr>Symbol</vt:lpstr>
      <vt:lpstr>Office テーマ</vt:lpstr>
      <vt:lpstr>Production of genome edited Daphnia for heavy metal detection by fluorescence   Takuto Arao1, Yasuhiko Kato1,2, Quang Dang Nong1, Hiroshi Yamamoto3, Haruna Watanabe3, Tomoaki Matsuura1, Norihisa Tatarazako4, Kazune Tani5, Akira Okamoto5, Takeru Matsumoto5, Hajime Watanabe1       1 Department of Biotechnology, Graduate School of Engineering, Osaka University, Suita, Osaka, Japan 2 Frontier Research Base of Global Young Researchers, Graduate School of Engineering, Osaka University, Suita, Japan 3 Center for Health and Environmental Risk Research, National Institute for Environmental Studies, Tsukuba, Japan 4 Faculty of Agriculture, Ehime University, Matsuyama, Ehime, Japan 5 Department of Environmental Science &amp; Toxicology, Nippon Soda Co., Ltd., Kanagawa, Japan   * Corresponding author E-mail:watanabe@bio.eng.osaka-u.ac.jp </vt:lpstr>
      <vt:lpstr>Table S1</vt:lpstr>
      <vt:lpstr>Table S2</vt:lpstr>
      <vt:lpstr>Table S3</vt:lpstr>
      <vt:lpstr>Table S4</vt:lpstr>
      <vt:lpstr>Table S5</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Hajime WATANABE</dc:creator>
  <cp:lastModifiedBy>渡邉　肇</cp:lastModifiedBy>
  <cp:revision>204</cp:revision>
  <cp:lastPrinted>2020-05-01T02:42:39Z</cp:lastPrinted>
  <dcterms:created xsi:type="dcterms:W3CDTF">2017-06-05T11:41:19Z</dcterms:created>
  <dcterms:modified xsi:type="dcterms:W3CDTF">2020-09-30T08:06:47Z</dcterms:modified>
</cp:coreProperties>
</file>