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0"/>
  </p:notesMasterIdLst>
  <p:sldIdLst>
    <p:sldId id="262" r:id="rId2"/>
    <p:sldId id="691" r:id="rId3"/>
    <p:sldId id="685" r:id="rId4"/>
    <p:sldId id="693" r:id="rId5"/>
    <p:sldId id="690" r:id="rId6"/>
    <p:sldId id="692" r:id="rId7"/>
    <p:sldId id="638" r:id="rId8"/>
    <p:sldId id="328" r:id="rId9"/>
    <p:sldId id="684" r:id="rId10"/>
    <p:sldId id="347" r:id="rId11"/>
    <p:sldId id="672" r:id="rId12"/>
    <p:sldId id="688" r:id="rId13"/>
    <p:sldId id="653" r:id="rId14"/>
    <p:sldId id="645" r:id="rId15"/>
    <p:sldId id="310" r:id="rId16"/>
    <p:sldId id="664" r:id="rId17"/>
    <p:sldId id="687" r:id="rId18"/>
    <p:sldId id="647" r:id="rId19"/>
    <p:sldId id="670" r:id="rId20"/>
    <p:sldId id="334" r:id="rId21"/>
    <p:sldId id="305" r:id="rId22"/>
    <p:sldId id="680" r:id="rId23"/>
    <p:sldId id="686" r:id="rId24"/>
    <p:sldId id="676" r:id="rId25"/>
    <p:sldId id="698" r:id="rId26"/>
    <p:sldId id="699" r:id="rId27"/>
    <p:sldId id="689" r:id="rId28"/>
    <p:sldId id="695" r:id="rId29"/>
    <p:sldId id="386" r:id="rId30"/>
    <p:sldId id="261" r:id="rId31"/>
    <p:sldId id="701" r:id="rId32"/>
    <p:sldId id="700" r:id="rId33"/>
    <p:sldId id="702" r:id="rId34"/>
    <p:sldId id="299" r:id="rId35"/>
    <p:sldId id="257" r:id="rId36"/>
    <p:sldId id="697" r:id="rId37"/>
    <p:sldId id="280" r:id="rId38"/>
    <p:sldId id="327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 userDrawn="1">
          <p15:clr>
            <a:srgbClr val="A4A3A4"/>
          </p15:clr>
        </p15:guide>
        <p15:guide id="2" pos="2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/>
    <p:restoredTop sz="94562"/>
  </p:normalViewPr>
  <p:slideViewPr>
    <p:cSldViewPr snapToGrid="0" snapToObjects="1" showGuides="1">
      <p:cViewPr varScale="1">
        <p:scale>
          <a:sx n="101" d="100"/>
          <a:sy n="101" d="100"/>
        </p:scale>
        <p:origin x="1632" y="192"/>
      </p:cViewPr>
      <p:guideLst>
        <p:guide orient="horz" pos="1680"/>
        <p:guide pos="27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1A1AD-AC29-A046-9567-4FD02A61BF13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0A3BB-0262-CC49-A9FF-7DE396376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92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0A3BB-0262-CC49-A9FF-7DE396376D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9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5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7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78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2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26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81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1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6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2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0C8D-D476-504B-A00F-A7646E7AF4F2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E1B8-1A18-664F-B634-459F7E41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tiff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t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"/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t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t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t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"/><Relationship Id="rId2" Type="http://schemas.openxmlformats.org/officeDocument/2006/relationships/image" Target="../media/image39.t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ti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5A217C2-5003-8C43-AA31-7DEF95C8C862}"/>
              </a:ext>
            </a:extLst>
          </p:cNvPr>
          <p:cNvCxnSpPr>
            <a:cxnSpLocks/>
          </p:cNvCxnSpPr>
          <p:nvPr/>
        </p:nvCxnSpPr>
        <p:spPr>
          <a:xfrm flipH="1">
            <a:off x="4576843" y="1397000"/>
            <a:ext cx="744457" cy="9695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DAA93D3-938C-1341-AE5E-EB472BF09455}"/>
              </a:ext>
            </a:extLst>
          </p:cNvPr>
          <p:cNvSpPr txBox="1"/>
          <p:nvPr/>
        </p:nvSpPr>
        <p:spPr>
          <a:xfrm>
            <a:off x="1723176" y="2667000"/>
            <a:ext cx="542369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NEB sRNA library construction and Illumina sRNA sequencing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6BB585-ABBA-6840-A397-8DF76B0F87E9}"/>
              </a:ext>
            </a:extLst>
          </p:cNvPr>
          <p:cNvCxnSpPr>
            <a:cxnSpLocks/>
          </p:cNvCxnSpPr>
          <p:nvPr/>
        </p:nvCxnSpPr>
        <p:spPr>
          <a:xfrm>
            <a:off x="4435021" y="2975536"/>
            <a:ext cx="0" cy="5486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2A6EF0B-B9EF-F340-99B3-85959EC04F00}"/>
              </a:ext>
            </a:extLst>
          </p:cNvPr>
          <p:cNvSpPr txBox="1"/>
          <p:nvPr/>
        </p:nvSpPr>
        <p:spPr>
          <a:xfrm>
            <a:off x="1379152" y="3556551"/>
            <a:ext cx="611173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 reads are separated by barcodes and sRNA sequences are processed 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FEA44CE-62BD-3E4D-AB6D-39CED2777B18}"/>
              </a:ext>
            </a:extLst>
          </p:cNvPr>
          <p:cNvCxnSpPr>
            <a:cxnSpLocks/>
          </p:cNvCxnSpPr>
          <p:nvPr/>
        </p:nvCxnSpPr>
        <p:spPr>
          <a:xfrm>
            <a:off x="4435021" y="3915373"/>
            <a:ext cx="0" cy="5486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E1D3B57-DF0E-7744-B500-7B7A44A3E15B}"/>
              </a:ext>
            </a:extLst>
          </p:cNvPr>
          <p:cNvSpPr txBox="1"/>
          <p:nvPr/>
        </p:nvSpPr>
        <p:spPr>
          <a:xfrm>
            <a:off x="2873667" y="4509898"/>
            <a:ext cx="312270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Unique reads (limit size as 15-50nt)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53568F-9C4E-AB40-AF57-0A3BAE8F23C9}"/>
              </a:ext>
            </a:extLst>
          </p:cNvPr>
          <p:cNvSpPr txBox="1"/>
          <p:nvPr/>
        </p:nvSpPr>
        <p:spPr>
          <a:xfrm>
            <a:off x="1833098" y="5482277"/>
            <a:ext cx="520384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Sequential bowtie alignment against tRNA, rRNA, retrotransposon elements, and the rest of genome and ORFs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ACB981F-8E0D-EB4C-9160-D25F7E270976}"/>
              </a:ext>
            </a:extLst>
          </p:cNvPr>
          <p:cNvCxnSpPr>
            <a:cxnSpLocks/>
          </p:cNvCxnSpPr>
          <p:nvPr/>
        </p:nvCxnSpPr>
        <p:spPr>
          <a:xfrm>
            <a:off x="3289300" y="1397000"/>
            <a:ext cx="876096" cy="9695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8490FFA-9C5E-FE49-B45B-008BA133E905}"/>
              </a:ext>
            </a:extLst>
          </p:cNvPr>
          <p:cNvSpPr txBox="1"/>
          <p:nvPr/>
        </p:nvSpPr>
        <p:spPr>
          <a:xfrm>
            <a:off x="0" y="6063"/>
            <a:ext cx="222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74E9A58-B24B-DA4C-953E-AAFF22D5868D}"/>
              </a:ext>
            </a:extLst>
          </p:cNvPr>
          <p:cNvCxnSpPr>
            <a:cxnSpLocks/>
          </p:cNvCxnSpPr>
          <p:nvPr/>
        </p:nvCxnSpPr>
        <p:spPr>
          <a:xfrm>
            <a:off x="4435021" y="4886552"/>
            <a:ext cx="0" cy="5486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8522F3-9A28-2449-A611-34ED05666007}"/>
              </a:ext>
            </a:extLst>
          </p:cNvPr>
          <p:cNvSpPr txBox="1"/>
          <p:nvPr/>
        </p:nvSpPr>
        <p:spPr>
          <a:xfrm>
            <a:off x="1286140" y="1666180"/>
            <a:ext cx="2295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5′ P-independent cloning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(TAP)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B97EFB-D17C-3445-B2EA-8A8843E0D6EA}"/>
              </a:ext>
            </a:extLst>
          </p:cNvPr>
          <p:cNvSpPr txBox="1"/>
          <p:nvPr/>
        </p:nvSpPr>
        <p:spPr>
          <a:xfrm>
            <a:off x="3812719" y="717499"/>
            <a:ext cx="489749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⍺-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 RNA </a:t>
            </a:r>
          </a:p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-tagged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Ago2-1, 2-2, 2-3 and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△NLS-DR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parasites)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8A03C3-29FC-924A-AF0F-266D33E36F93}"/>
              </a:ext>
            </a:extLst>
          </p:cNvPr>
          <p:cNvSpPr txBox="1"/>
          <p:nvPr/>
        </p:nvSpPr>
        <p:spPr>
          <a:xfrm>
            <a:off x="756852" y="716654"/>
            <a:ext cx="2880088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Size-fractionated total RNA</a:t>
            </a:r>
          </a:p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(Wild type parasites)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5EF429-43F7-CC42-A8B0-F482B9039852}"/>
              </a:ext>
            </a:extLst>
          </p:cNvPr>
          <p:cNvSpPr txBox="1"/>
          <p:nvPr/>
        </p:nvSpPr>
        <p:spPr>
          <a:xfrm>
            <a:off x="5045340" y="1678880"/>
            <a:ext cx="2295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5′ P-independent cloning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(TAP or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RppH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8817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3CDCF84B-C8E5-8A46-86D7-1FBF46B1E347}"/>
              </a:ext>
            </a:extLst>
          </p:cNvPr>
          <p:cNvGrpSpPr/>
          <p:nvPr/>
        </p:nvGrpSpPr>
        <p:grpSpPr>
          <a:xfrm>
            <a:off x="1943562" y="378021"/>
            <a:ext cx="6707596" cy="6224808"/>
            <a:chOff x="1943562" y="378021"/>
            <a:chExt cx="6707596" cy="622480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7796F3B-7809-2344-A1C1-D64C2E4CE1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773" t="5686" b="6289"/>
            <a:stretch/>
          </p:blipFill>
          <p:spPr>
            <a:xfrm>
              <a:off x="2474259" y="685799"/>
              <a:ext cx="5903258" cy="563431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1B84229-B1DF-6B44-93FC-B178B4D36928}"/>
                </a:ext>
              </a:extLst>
            </p:cNvPr>
            <p:cNvSpPr txBox="1"/>
            <p:nvPr/>
          </p:nvSpPr>
          <p:spPr>
            <a:xfrm>
              <a:off x="3028414" y="398845"/>
              <a:ext cx="1340386" cy="369332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latin typeface="Times New Roman"/>
                  <a:cs typeface="Times New Roman"/>
                </a:rPr>
                <a:t>Eh</a:t>
              </a:r>
              <a:r>
                <a:rPr lang="en-US" b="1" dirty="0">
                  <a:latin typeface="Times New Roman"/>
                  <a:cs typeface="Times New Roman"/>
                </a:rPr>
                <a:t>Ago2-1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ADC5B5D-DCF6-8E49-9611-7275720CDDC8}"/>
                </a:ext>
              </a:extLst>
            </p:cNvPr>
            <p:cNvSpPr txBox="1"/>
            <p:nvPr/>
          </p:nvSpPr>
          <p:spPr>
            <a:xfrm>
              <a:off x="5032772" y="378022"/>
              <a:ext cx="1340386" cy="369332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latin typeface="Times New Roman"/>
                  <a:cs typeface="Times New Roman"/>
                </a:rPr>
                <a:t>Eh</a:t>
              </a:r>
              <a:r>
                <a:rPr lang="en-US" b="1" dirty="0">
                  <a:latin typeface="Times New Roman"/>
                  <a:cs typeface="Times New Roman"/>
                </a:rPr>
                <a:t>Ago2-2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B72BD8-5021-EE4B-AE71-08C53C0917C4}"/>
                </a:ext>
              </a:extLst>
            </p:cNvPr>
            <p:cNvSpPr txBox="1"/>
            <p:nvPr/>
          </p:nvSpPr>
          <p:spPr>
            <a:xfrm>
              <a:off x="6841986" y="378021"/>
              <a:ext cx="1340386" cy="369332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latin typeface="Times New Roman"/>
                  <a:cs typeface="Times New Roman"/>
                </a:rPr>
                <a:t>Eh</a:t>
              </a:r>
              <a:r>
                <a:rPr lang="en-US" b="1" dirty="0">
                  <a:latin typeface="Times New Roman"/>
                  <a:cs typeface="Times New Roman"/>
                </a:rPr>
                <a:t>Ago2-3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5B44E49-2615-F941-9C2F-F349100ADB58}"/>
                </a:ext>
              </a:extLst>
            </p:cNvPr>
            <p:cNvSpPr txBox="1"/>
            <p:nvPr/>
          </p:nvSpPr>
          <p:spPr>
            <a:xfrm>
              <a:off x="2178424" y="3959269"/>
              <a:ext cx="328869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/>
                  <a:cs typeface="Times New Roman"/>
                </a:rPr>
                <a:t>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474BECF-730D-6141-B6F0-FFE353BEAD7F}"/>
                </a:ext>
              </a:extLst>
            </p:cNvPr>
            <p:cNvSpPr txBox="1"/>
            <p:nvPr/>
          </p:nvSpPr>
          <p:spPr>
            <a:xfrm>
              <a:off x="2151530" y="5139693"/>
              <a:ext cx="430306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/>
                  <a:cs typeface="Times New Roman"/>
                </a:rPr>
                <a:t>-2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9302CA7-A50D-0A44-A5D3-2D71AE2B3CDB}"/>
                </a:ext>
              </a:extLst>
            </p:cNvPr>
            <p:cNvSpPr txBox="1"/>
            <p:nvPr/>
          </p:nvSpPr>
          <p:spPr>
            <a:xfrm>
              <a:off x="2178424" y="2778844"/>
              <a:ext cx="430306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/>
                  <a:cs typeface="Times New Roman"/>
                </a:rPr>
                <a:t>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6D7108D-8B8F-1745-A5BB-A3C06BF4C68B}"/>
                </a:ext>
              </a:extLst>
            </p:cNvPr>
            <p:cNvSpPr txBox="1"/>
            <p:nvPr/>
          </p:nvSpPr>
          <p:spPr>
            <a:xfrm>
              <a:off x="2178424" y="1563045"/>
              <a:ext cx="430306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/>
                  <a:cs typeface="Times New Roman"/>
                </a:rPr>
                <a:t>4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B44C3B1-E187-F040-8700-7474B56C4DF0}"/>
                </a:ext>
              </a:extLst>
            </p:cNvPr>
            <p:cNvSpPr txBox="1"/>
            <p:nvPr/>
          </p:nvSpPr>
          <p:spPr>
            <a:xfrm rot="16200000">
              <a:off x="-36749" y="3244333"/>
              <a:ext cx="4329953" cy="369332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/>
                  <a:cs typeface="Times New Roman"/>
                </a:rPr>
                <a:t>Log value of microarray gene expression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A1BC9C4-55C8-DF4A-9C7D-1A507844D459}"/>
                </a:ext>
              </a:extLst>
            </p:cNvPr>
            <p:cNvSpPr txBox="1"/>
            <p:nvPr/>
          </p:nvSpPr>
          <p:spPr>
            <a:xfrm>
              <a:off x="2257140" y="6264275"/>
              <a:ext cx="102554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Antisense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B4AE4D4-DFC1-304A-99A3-6A623F41F0FA}"/>
                </a:ext>
              </a:extLst>
            </p:cNvPr>
            <p:cNvSpPr txBox="1"/>
            <p:nvPr/>
          </p:nvSpPr>
          <p:spPr>
            <a:xfrm>
              <a:off x="3139581" y="6264275"/>
              <a:ext cx="102554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Mixed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762A6E8-05E9-3C4F-8B0D-AD029AA65750}"/>
                </a:ext>
              </a:extLst>
            </p:cNvPr>
            <p:cNvSpPr txBox="1"/>
            <p:nvPr/>
          </p:nvSpPr>
          <p:spPr>
            <a:xfrm>
              <a:off x="3773377" y="6264275"/>
              <a:ext cx="70252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Sense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09DC20C-922C-BE4E-A261-F88C546ACCCA}"/>
                </a:ext>
              </a:extLst>
            </p:cNvPr>
            <p:cNvSpPr/>
            <p:nvPr/>
          </p:nvSpPr>
          <p:spPr>
            <a:xfrm>
              <a:off x="2310927" y="6264275"/>
              <a:ext cx="2070847" cy="2869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E33FEF3-D15E-4E41-81B9-CD1B75A8529C}"/>
                </a:ext>
              </a:extLst>
            </p:cNvPr>
            <p:cNvSpPr txBox="1"/>
            <p:nvPr/>
          </p:nvSpPr>
          <p:spPr>
            <a:xfrm>
              <a:off x="4366176" y="6264275"/>
              <a:ext cx="102554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Antisense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64A09BA-056C-4D46-9E48-1F42CE32DEE0}"/>
                </a:ext>
              </a:extLst>
            </p:cNvPr>
            <p:cNvSpPr txBox="1"/>
            <p:nvPr/>
          </p:nvSpPr>
          <p:spPr>
            <a:xfrm>
              <a:off x="5237466" y="6264275"/>
              <a:ext cx="102554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Mixed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CD92EF8-254B-BF4A-BAA8-B3C554A517E3}"/>
                </a:ext>
              </a:extLst>
            </p:cNvPr>
            <p:cNvSpPr txBox="1"/>
            <p:nvPr/>
          </p:nvSpPr>
          <p:spPr>
            <a:xfrm>
              <a:off x="5848960" y="6264275"/>
              <a:ext cx="70252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Sense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72B4381-400A-4A45-A600-820CADA34B3F}"/>
                </a:ext>
              </a:extLst>
            </p:cNvPr>
            <p:cNvSpPr/>
            <p:nvPr/>
          </p:nvSpPr>
          <p:spPr>
            <a:xfrm>
              <a:off x="4431115" y="6264275"/>
              <a:ext cx="2017060" cy="2869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E68B92E-0532-A246-AF01-2939D74FDB4D}"/>
                </a:ext>
              </a:extLst>
            </p:cNvPr>
            <p:cNvSpPr txBox="1"/>
            <p:nvPr/>
          </p:nvSpPr>
          <p:spPr>
            <a:xfrm>
              <a:off x="6432394" y="6264275"/>
              <a:ext cx="102554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Antisense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0EDFABE-7170-E749-B672-9CB2C2516CF8}"/>
                </a:ext>
              </a:extLst>
            </p:cNvPr>
            <p:cNvSpPr txBox="1"/>
            <p:nvPr/>
          </p:nvSpPr>
          <p:spPr>
            <a:xfrm>
              <a:off x="7314835" y="6264275"/>
              <a:ext cx="102554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Mixed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29DF25D-97B2-8E42-8F32-4535CB136A13}"/>
                </a:ext>
              </a:extLst>
            </p:cNvPr>
            <p:cNvSpPr txBox="1"/>
            <p:nvPr/>
          </p:nvSpPr>
          <p:spPr>
            <a:xfrm>
              <a:off x="7948631" y="6264275"/>
              <a:ext cx="702527" cy="338554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/>
                  <a:cs typeface="Times New Roman"/>
                </a:rPr>
                <a:t>Sense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3E1C026-B73C-F049-AE24-6C3E512A03E6}"/>
                </a:ext>
              </a:extLst>
            </p:cNvPr>
            <p:cNvSpPr/>
            <p:nvPr/>
          </p:nvSpPr>
          <p:spPr>
            <a:xfrm>
              <a:off x="6486181" y="6264275"/>
              <a:ext cx="2070847" cy="2869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532DEA03-7781-6344-968A-6003BE3E819D}"/>
              </a:ext>
            </a:extLst>
          </p:cNvPr>
          <p:cNvSpPr txBox="1"/>
          <p:nvPr/>
        </p:nvSpPr>
        <p:spPr>
          <a:xfrm>
            <a:off x="-1" y="91069"/>
            <a:ext cx="217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5A</a:t>
            </a:r>
          </a:p>
        </p:txBody>
      </p:sp>
    </p:spTree>
    <p:extLst>
      <p:ext uri="{BB962C8B-B14F-4D97-AF65-F5344CB8AC3E}">
        <p14:creationId xmlns:p14="http://schemas.microsoft.com/office/powerpoint/2010/main" val="3223817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A5A1CBA-E9C6-5E4E-8588-4F8408A6D2A9}"/>
              </a:ext>
            </a:extLst>
          </p:cNvPr>
          <p:cNvGrpSpPr/>
          <p:nvPr/>
        </p:nvGrpSpPr>
        <p:grpSpPr>
          <a:xfrm>
            <a:off x="236346" y="1368054"/>
            <a:ext cx="8862389" cy="4684333"/>
            <a:chOff x="236346" y="1368054"/>
            <a:chExt cx="8862389" cy="468433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EF48422-FD54-2E46-A2B9-94EDFC846588}"/>
                </a:ext>
              </a:extLst>
            </p:cNvPr>
            <p:cNvSpPr txBox="1"/>
            <p:nvPr/>
          </p:nvSpPr>
          <p:spPr>
            <a:xfrm>
              <a:off x="481335" y="421240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266ED7-3392-E943-A0FF-FD17F3A4BDD5}"/>
                </a:ext>
              </a:extLst>
            </p:cNvPr>
            <p:cNvSpPr txBox="1"/>
            <p:nvPr/>
          </p:nvSpPr>
          <p:spPr>
            <a:xfrm>
              <a:off x="481335" y="507221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50A645-931A-1644-BBCE-A31ED0C345C5}"/>
                </a:ext>
              </a:extLst>
            </p:cNvPr>
            <p:cNvSpPr txBox="1"/>
            <p:nvPr/>
          </p:nvSpPr>
          <p:spPr>
            <a:xfrm>
              <a:off x="481335" y="333200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3875976-BCA3-DD49-94AB-7C9F61A4956D}"/>
                </a:ext>
              </a:extLst>
            </p:cNvPr>
            <p:cNvSpPr txBox="1"/>
            <p:nvPr/>
          </p:nvSpPr>
          <p:spPr>
            <a:xfrm>
              <a:off x="481335" y="246419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0191007-8D0A-8746-9355-DC15D75216FE}"/>
                </a:ext>
              </a:extLst>
            </p:cNvPr>
            <p:cNvSpPr txBox="1"/>
            <p:nvPr/>
          </p:nvSpPr>
          <p:spPr>
            <a:xfrm>
              <a:off x="481335" y="160438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309C35B-8236-6A4B-BDFE-F7C60D4CCC8F}"/>
                </a:ext>
              </a:extLst>
            </p:cNvPr>
            <p:cNvSpPr txBox="1"/>
            <p:nvPr/>
          </p:nvSpPr>
          <p:spPr>
            <a:xfrm>
              <a:off x="509548" y="1368054"/>
              <a:ext cx="5613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x10</a:t>
              </a:r>
              <a:r>
                <a:rPr lang="en-US" sz="1600" baseline="30000" dirty="0"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0EFC6A3-F8BB-E54B-A915-3BFA899BDC8C}"/>
                </a:ext>
              </a:extLst>
            </p:cNvPr>
            <p:cNvSpPr txBox="1"/>
            <p:nvPr/>
          </p:nvSpPr>
          <p:spPr>
            <a:xfrm>
              <a:off x="730245" y="5415325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6E042D-4D5E-C346-9A5F-827E256ACF4B}"/>
                </a:ext>
              </a:extLst>
            </p:cNvPr>
            <p:cNvSpPr txBox="1"/>
            <p:nvPr/>
          </p:nvSpPr>
          <p:spPr>
            <a:xfrm>
              <a:off x="1168400" y="5415325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0.25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8A3E46-7A26-664C-BE52-C5EE25C7C913}"/>
                </a:ext>
              </a:extLst>
            </p:cNvPr>
            <p:cNvSpPr txBox="1"/>
            <p:nvPr/>
          </p:nvSpPr>
          <p:spPr>
            <a:xfrm>
              <a:off x="1746245" y="5415325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166EAB-C3EB-4F4A-8A4B-931524C11E06}"/>
                </a:ext>
              </a:extLst>
            </p:cNvPr>
            <p:cNvSpPr txBox="1"/>
            <p:nvPr/>
          </p:nvSpPr>
          <p:spPr>
            <a:xfrm>
              <a:off x="2218569" y="5415325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0.75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E9BDF0D-CE9F-2C40-A8B8-47B75D8F0442}"/>
                </a:ext>
              </a:extLst>
            </p:cNvPr>
            <p:cNvSpPr txBox="1"/>
            <p:nvPr/>
          </p:nvSpPr>
          <p:spPr>
            <a:xfrm>
              <a:off x="2772256" y="5415325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1.0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32C311-349B-6745-8295-CCA869FB4BA1}"/>
                </a:ext>
              </a:extLst>
            </p:cNvPr>
            <p:cNvSpPr txBox="1"/>
            <p:nvPr/>
          </p:nvSpPr>
          <p:spPr>
            <a:xfrm>
              <a:off x="3140020" y="421240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E8547A-6044-634E-A1F7-614696822A06}"/>
                </a:ext>
              </a:extLst>
            </p:cNvPr>
            <p:cNvSpPr txBox="1"/>
            <p:nvPr/>
          </p:nvSpPr>
          <p:spPr>
            <a:xfrm>
              <a:off x="3140020" y="507221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1FF4043-BC6E-A849-81CD-AB33365A11B6}"/>
                </a:ext>
              </a:extLst>
            </p:cNvPr>
            <p:cNvSpPr txBox="1"/>
            <p:nvPr/>
          </p:nvSpPr>
          <p:spPr>
            <a:xfrm>
              <a:off x="3140020" y="333200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31418D6-5246-F54E-8D12-8BE4D614A9D9}"/>
                </a:ext>
              </a:extLst>
            </p:cNvPr>
            <p:cNvSpPr txBox="1"/>
            <p:nvPr/>
          </p:nvSpPr>
          <p:spPr>
            <a:xfrm>
              <a:off x="3140020" y="246419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91E4B7-750A-8A46-AA95-D4AF2CDB3F15}"/>
                </a:ext>
              </a:extLst>
            </p:cNvPr>
            <p:cNvSpPr txBox="1"/>
            <p:nvPr/>
          </p:nvSpPr>
          <p:spPr>
            <a:xfrm>
              <a:off x="3140020" y="160438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4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4E04344-53E1-4B42-9A37-FCC111A15F6C}"/>
                </a:ext>
              </a:extLst>
            </p:cNvPr>
            <p:cNvSpPr txBox="1"/>
            <p:nvPr/>
          </p:nvSpPr>
          <p:spPr>
            <a:xfrm>
              <a:off x="3168233" y="1368054"/>
              <a:ext cx="5613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x10</a:t>
              </a:r>
              <a:r>
                <a:rPr lang="en-US" sz="1600" baseline="30000" dirty="0"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2EFA03-CB47-C241-95DE-C33116B4741E}"/>
                </a:ext>
              </a:extLst>
            </p:cNvPr>
            <p:cNvSpPr txBox="1"/>
            <p:nvPr/>
          </p:nvSpPr>
          <p:spPr>
            <a:xfrm>
              <a:off x="3388930" y="5415325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CCF0FCF-478E-7A42-BDB6-4D091ADDD068}"/>
                </a:ext>
              </a:extLst>
            </p:cNvPr>
            <p:cNvSpPr txBox="1"/>
            <p:nvPr/>
          </p:nvSpPr>
          <p:spPr>
            <a:xfrm>
              <a:off x="3827085" y="5415325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0.25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80D9400-7E87-1C4A-8FA9-0C409936508B}"/>
                </a:ext>
              </a:extLst>
            </p:cNvPr>
            <p:cNvSpPr txBox="1"/>
            <p:nvPr/>
          </p:nvSpPr>
          <p:spPr>
            <a:xfrm>
              <a:off x="4404930" y="5415325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0.5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B634FAC-B72B-5349-8A9B-7E5B59952B51}"/>
                </a:ext>
              </a:extLst>
            </p:cNvPr>
            <p:cNvSpPr txBox="1"/>
            <p:nvPr/>
          </p:nvSpPr>
          <p:spPr>
            <a:xfrm>
              <a:off x="4877254" y="5415325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0.75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FC7AF0C-CD4E-404F-A95D-1E0C67B82419}"/>
                </a:ext>
              </a:extLst>
            </p:cNvPr>
            <p:cNvSpPr txBox="1"/>
            <p:nvPr/>
          </p:nvSpPr>
          <p:spPr>
            <a:xfrm>
              <a:off x="5430941" y="5415325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1.0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C17FDC-294C-4441-98DD-C6001F6440E4}"/>
                </a:ext>
              </a:extLst>
            </p:cNvPr>
            <p:cNvSpPr txBox="1"/>
            <p:nvPr/>
          </p:nvSpPr>
          <p:spPr>
            <a:xfrm>
              <a:off x="5761984" y="421240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D8C0683-4EAE-BB4F-8758-546DB88B3753}"/>
                </a:ext>
              </a:extLst>
            </p:cNvPr>
            <p:cNvSpPr txBox="1"/>
            <p:nvPr/>
          </p:nvSpPr>
          <p:spPr>
            <a:xfrm>
              <a:off x="5761984" y="507221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B6B004B-0D93-4E4B-83D6-130E88D41892}"/>
                </a:ext>
              </a:extLst>
            </p:cNvPr>
            <p:cNvSpPr txBox="1"/>
            <p:nvPr/>
          </p:nvSpPr>
          <p:spPr>
            <a:xfrm>
              <a:off x="5761984" y="333200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41C1288-FB26-3948-9D91-D7B29BAADF46}"/>
                </a:ext>
              </a:extLst>
            </p:cNvPr>
            <p:cNvSpPr txBox="1"/>
            <p:nvPr/>
          </p:nvSpPr>
          <p:spPr>
            <a:xfrm>
              <a:off x="5761984" y="246419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AA08C5F-6062-5342-BD58-A65E57C598BE}"/>
                </a:ext>
              </a:extLst>
            </p:cNvPr>
            <p:cNvSpPr txBox="1"/>
            <p:nvPr/>
          </p:nvSpPr>
          <p:spPr>
            <a:xfrm>
              <a:off x="5761984" y="160438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4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2348335-CBEC-B045-B83A-D6DB2D2217AA}"/>
                </a:ext>
              </a:extLst>
            </p:cNvPr>
            <p:cNvSpPr txBox="1"/>
            <p:nvPr/>
          </p:nvSpPr>
          <p:spPr>
            <a:xfrm>
              <a:off x="5790197" y="1368054"/>
              <a:ext cx="5613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x10</a:t>
              </a:r>
              <a:r>
                <a:rPr lang="en-US" sz="1600" baseline="30000" dirty="0">
                  <a:latin typeface="Times New Roman" charset="0"/>
                  <a:ea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1AFC703-78B1-DC45-A687-0692989C9149}"/>
                </a:ext>
              </a:extLst>
            </p:cNvPr>
            <p:cNvSpPr txBox="1"/>
            <p:nvPr/>
          </p:nvSpPr>
          <p:spPr>
            <a:xfrm>
              <a:off x="6010894" y="5415325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5440E26-8577-A64A-AED2-7C4D87583700}"/>
                </a:ext>
              </a:extLst>
            </p:cNvPr>
            <p:cNvSpPr txBox="1"/>
            <p:nvPr/>
          </p:nvSpPr>
          <p:spPr>
            <a:xfrm>
              <a:off x="6449049" y="5415325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0.25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D227079-5566-B649-9E60-C4A0AD4CDF68}"/>
                </a:ext>
              </a:extLst>
            </p:cNvPr>
            <p:cNvSpPr txBox="1"/>
            <p:nvPr/>
          </p:nvSpPr>
          <p:spPr>
            <a:xfrm>
              <a:off x="7026894" y="5415325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0.5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3D7E382-FE15-BA4D-946F-0C4F6D9F0982}"/>
                </a:ext>
              </a:extLst>
            </p:cNvPr>
            <p:cNvSpPr txBox="1"/>
            <p:nvPr/>
          </p:nvSpPr>
          <p:spPr>
            <a:xfrm>
              <a:off x="7499218" y="5415325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0.75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5DBAE0F-077C-CD46-A143-3CABCDE7B40F}"/>
                </a:ext>
              </a:extLst>
            </p:cNvPr>
            <p:cNvSpPr txBox="1"/>
            <p:nvPr/>
          </p:nvSpPr>
          <p:spPr>
            <a:xfrm>
              <a:off x="8052905" y="5415325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charset="0"/>
                  <a:ea typeface="Times New Roman" charset="0"/>
                  <a:cs typeface="Times New Roman" charset="0"/>
                </a:rPr>
                <a:t>1.0</a:t>
              </a:r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FD73DE7E-7119-E74B-9453-2E4CDE937B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 bright="-20000" contrast="20000"/>
            </a:blip>
            <a:srcRect l="4584" t="8453" r="72543" b="7537"/>
            <a:stretch/>
          </p:blipFill>
          <p:spPr>
            <a:xfrm>
              <a:off x="711496" y="1672681"/>
              <a:ext cx="2468880" cy="3778164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07A7A6DC-2570-A74E-B0C0-4807B95A66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 bright="-20000" contrast="20000"/>
            </a:blip>
            <a:srcRect l="71075" t="8453" r="5829" b="7537"/>
            <a:stretch/>
          </p:blipFill>
          <p:spPr>
            <a:xfrm>
              <a:off x="3336406" y="1672681"/>
              <a:ext cx="2492982" cy="3778164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52B9CB70-8122-7A4F-8F97-F7E3E9A230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 bright="-20000" contrast="20000"/>
            </a:blip>
            <a:srcRect l="37788" t="8453" r="39314" b="7537"/>
            <a:stretch/>
          </p:blipFill>
          <p:spPr>
            <a:xfrm>
              <a:off x="5972794" y="1684744"/>
              <a:ext cx="2471532" cy="3778164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140DDB9-61E5-DA45-9DDF-5CD55AAB5CAE}"/>
                </a:ext>
              </a:extLst>
            </p:cNvPr>
            <p:cNvSpPr txBox="1"/>
            <p:nvPr/>
          </p:nvSpPr>
          <p:spPr>
            <a:xfrm>
              <a:off x="803176" y="1655346"/>
              <a:ext cx="24117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Antisense group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832AA9C-86F7-994E-95D1-8A94F102D52E}"/>
                </a:ext>
              </a:extLst>
            </p:cNvPr>
            <p:cNvSpPr txBox="1"/>
            <p:nvPr/>
          </p:nvSpPr>
          <p:spPr>
            <a:xfrm>
              <a:off x="3474561" y="1683923"/>
              <a:ext cx="24117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Mixed group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F6E73E1-850B-194F-AC54-3F9525720D31}"/>
                </a:ext>
              </a:extLst>
            </p:cNvPr>
            <p:cNvSpPr txBox="1"/>
            <p:nvPr/>
          </p:nvSpPr>
          <p:spPr>
            <a:xfrm>
              <a:off x="6206882" y="1645443"/>
              <a:ext cx="24117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Sense group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7FF8D67-3B8B-B44D-AC7F-77021132DDA0}"/>
                </a:ext>
              </a:extLst>
            </p:cNvPr>
            <p:cNvSpPr txBox="1"/>
            <p:nvPr/>
          </p:nvSpPr>
          <p:spPr>
            <a:xfrm rot="16200000">
              <a:off x="-1118087" y="3061040"/>
              <a:ext cx="3078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Number of sRNA reads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ADB9EF2-B729-724B-AB21-A9E7BD3994C3}"/>
                </a:ext>
              </a:extLst>
            </p:cNvPr>
            <p:cNvSpPr txBox="1"/>
            <p:nvPr/>
          </p:nvSpPr>
          <p:spPr>
            <a:xfrm>
              <a:off x="2793486" y="5713833"/>
              <a:ext cx="38718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sRNA relative position within gene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5B260EB-592D-054D-9A5A-B2120BB7E5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 bright="-20000" contrast="20000"/>
            </a:blip>
            <a:srcRect l="60819" t="39669" r="33579" b="40755"/>
            <a:stretch/>
          </p:blipFill>
          <p:spPr>
            <a:xfrm>
              <a:off x="8494051" y="1683923"/>
              <a:ext cx="604684" cy="880400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AEC62EEC-D708-064C-8D93-A7DF090DBBD9}"/>
              </a:ext>
            </a:extLst>
          </p:cNvPr>
          <p:cNvSpPr txBox="1"/>
          <p:nvPr/>
        </p:nvSpPr>
        <p:spPr>
          <a:xfrm>
            <a:off x="0" y="12700"/>
            <a:ext cx="204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5B</a:t>
            </a:r>
          </a:p>
        </p:txBody>
      </p:sp>
    </p:spTree>
    <p:extLst>
      <p:ext uri="{BB962C8B-B14F-4D97-AF65-F5344CB8AC3E}">
        <p14:creationId xmlns:p14="http://schemas.microsoft.com/office/powerpoint/2010/main" val="2777476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3381D30-9957-254C-9201-312A3CB427B8}"/>
              </a:ext>
            </a:extLst>
          </p:cNvPr>
          <p:cNvCxnSpPr/>
          <p:nvPr/>
        </p:nvCxnSpPr>
        <p:spPr>
          <a:xfrm>
            <a:off x="6565900" y="1156900"/>
            <a:ext cx="546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2399EED-63DA-C34E-8CC7-40D964CB7FE8}"/>
              </a:ext>
            </a:extLst>
          </p:cNvPr>
          <p:cNvSpPr txBox="1"/>
          <p:nvPr/>
        </p:nvSpPr>
        <p:spPr>
          <a:xfrm>
            <a:off x="7112000" y="1346677"/>
            <a:ext cx="1270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  <a:endParaRPr lang="en-US" sz="16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8A0268-81CD-F448-8E98-4A5060CEB389}"/>
              </a:ext>
            </a:extLst>
          </p:cNvPr>
          <p:cNvSpPr txBox="1"/>
          <p:nvPr/>
        </p:nvSpPr>
        <p:spPr>
          <a:xfrm>
            <a:off x="7112000" y="984250"/>
            <a:ext cx="1270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7778BF-52D0-F74A-88DE-2D967920E726}"/>
              </a:ext>
            </a:extLst>
          </p:cNvPr>
          <p:cNvSpPr txBox="1"/>
          <p:nvPr/>
        </p:nvSpPr>
        <p:spPr>
          <a:xfrm>
            <a:off x="7112001" y="1709104"/>
            <a:ext cx="127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E95BA56-60B1-734F-9B3A-F9A3EAC6CB2B}"/>
              </a:ext>
            </a:extLst>
          </p:cNvPr>
          <p:cNvCxnSpPr/>
          <p:nvPr/>
        </p:nvCxnSpPr>
        <p:spPr>
          <a:xfrm>
            <a:off x="6565900" y="1537900"/>
            <a:ext cx="54610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6E58743-4C05-494B-B296-FDEA10C770DF}"/>
              </a:ext>
            </a:extLst>
          </p:cNvPr>
          <p:cNvCxnSpPr/>
          <p:nvPr/>
        </p:nvCxnSpPr>
        <p:spPr>
          <a:xfrm>
            <a:off x="6565900" y="1906200"/>
            <a:ext cx="546100" cy="0"/>
          </a:xfrm>
          <a:prstGeom prst="line">
            <a:avLst/>
          </a:prstGeom>
          <a:ln w="38100">
            <a:solidFill>
              <a:srgbClr val="00905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3BD20E9-DBCB-3746-BC2F-E63B68D2E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47" y="824300"/>
            <a:ext cx="6578600" cy="4876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3E7869-596A-EA40-A122-8C5A256C3BEA}"/>
              </a:ext>
            </a:extLst>
          </p:cNvPr>
          <p:cNvSpPr txBox="1"/>
          <p:nvPr/>
        </p:nvSpPr>
        <p:spPr>
          <a:xfrm>
            <a:off x="0" y="25400"/>
            <a:ext cx="1843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6</a:t>
            </a:r>
          </a:p>
        </p:txBody>
      </p:sp>
    </p:spTree>
    <p:extLst>
      <p:ext uri="{BB962C8B-B14F-4D97-AF65-F5344CB8AC3E}">
        <p14:creationId xmlns:p14="http://schemas.microsoft.com/office/powerpoint/2010/main" val="1414186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CF748CA-37EB-DA4F-9B24-FFA7A144E107}"/>
              </a:ext>
            </a:extLst>
          </p:cNvPr>
          <p:cNvSpPr txBox="1"/>
          <p:nvPr/>
        </p:nvSpPr>
        <p:spPr>
          <a:xfrm>
            <a:off x="0" y="91069"/>
            <a:ext cx="260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7A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AF4304-B714-6845-9AC6-7E6D64BF65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24" t="12664" r="6311" b="7714"/>
          <a:stretch/>
        </p:blipFill>
        <p:spPr>
          <a:xfrm>
            <a:off x="2387600" y="1244600"/>
            <a:ext cx="4267200" cy="40513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6B3A74-014B-6849-97AE-CB456DA09171}"/>
              </a:ext>
            </a:extLst>
          </p:cNvPr>
          <p:cNvSpPr/>
          <p:nvPr/>
        </p:nvSpPr>
        <p:spPr>
          <a:xfrm>
            <a:off x="5702300" y="1092200"/>
            <a:ext cx="1066800" cy="787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A7B7648-3DC3-6E41-B288-710583E7C87A}"/>
              </a:ext>
            </a:extLst>
          </p:cNvPr>
          <p:cNvCxnSpPr/>
          <p:nvPr/>
        </p:nvCxnSpPr>
        <p:spPr>
          <a:xfrm>
            <a:off x="4932199" y="2095008"/>
            <a:ext cx="4572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6BF4430-AFDE-E54F-B879-8726F263C442}"/>
              </a:ext>
            </a:extLst>
          </p:cNvPr>
          <p:cNvCxnSpPr/>
          <p:nvPr/>
        </p:nvCxnSpPr>
        <p:spPr>
          <a:xfrm>
            <a:off x="4919455" y="1846567"/>
            <a:ext cx="457200" cy="0"/>
          </a:xfrm>
          <a:prstGeom prst="line">
            <a:avLst/>
          </a:prstGeom>
          <a:ln>
            <a:solidFill>
              <a:srgbClr val="0432FF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17E7C49-B22B-1C43-9129-779A907F383C}"/>
              </a:ext>
            </a:extLst>
          </p:cNvPr>
          <p:cNvCxnSpPr/>
          <p:nvPr/>
        </p:nvCxnSpPr>
        <p:spPr>
          <a:xfrm>
            <a:off x="4935746" y="2325190"/>
            <a:ext cx="457200" cy="0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EFFDB3E-266E-B047-9A10-21B240E6F0B7}"/>
              </a:ext>
            </a:extLst>
          </p:cNvPr>
          <p:cNvSpPr txBox="1"/>
          <p:nvPr/>
        </p:nvSpPr>
        <p:spPr>
          <a:xfrm>
            <a:off x="5353794" y="1936065"/>
            <a:ext cx="1763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  <a:endParaRPr lang="en-U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ED7DAC-BBB6-B549-9CCB-CCBFA6D0A697}"/>
              </a:ext>
            </a:extLst>
          </p:cNvPr>
          <p:cNvSpPr txBox="1"/>
          <p:nvPr/>
        </p:nvSpPr>
        <p:spPr>
          <a:xfrm>
            <a:off x="5353794" y="1704223"/>
            <a:ext cx="1763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67D0BD-2A3A-3C49-AA99-5520A9FD91A0}"/>
              </a:ext>
            </a:extLst>
          </p:cNvPr>
          <p:cNvSpPr txBox="1"/>
          <p:nvPr/>
        </p:nvSpPr>
        <p:spPr>
          <a:xfrm>
            <a:off x="5353794" y="2175157"/>
            <a:ext cx="2418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96D299-A2C6-CF4D-90F8-1A9F363CD4E0}"/>
              </a:ext>
            </a:extLst>
          </p:cNvPr>
          <p:cNvSpPr txBox="1"/>
          <p:nvPr/>
        </p:nvSpPr>
        <p:spPr>
          <a:xfrm rot="16200000">
            <a:off x="483162" y="2676791"/>
            <a:ext cx="2751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sRNA reads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C9FC52-B945-5C45-BCFA-E8F326E4B9F2}"/>
              </a:ext>
            </a:extLst>
          </p:cNvPr>
          <p:cNvSpPr txBox="1"/>
          <p:nvPr/>
        </p:nvSpPr>
        <p:spPr>
          <a:xfrm>
            <a:off x="3675193" y="5200754"/>
            <a:ext cx="17175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Size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14BFEBB-A83C-9340-9B1D-72D24B2616F2}"/>
              </a:ext>
            </a:extLst>
          </p:cNvPr>
          <p:cNvSpPr/>
          <p:nvPr/>
        </p:nvSpPr>
        <p:spPr>
          <a:xfrm>
            <a:off x="4381500" y="1082772"/>
            <a:ext cx="248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 libraries (TAP) mapped reads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6186C8-FB87-4F4E-8045-E3B4971DFEFB}"/>
              </a:ext>
            </a:extLst>
          </p:cNvPr>
          <p:cNvSpPr txBox="1"/>
          <p:nvPr/>
        </p:nvSpPr>
        <p:spPr>
          <a:xfrm>
            <a:off x="2069915" y="403990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B0491B-6215-3D4C-9E13-793671C49AA5}"/>
              </a:ext>
            </a:extLst>
          </p:cNvPr>
          <p:cNvSpPr txBox="1"/>
          <p:nvPr/>
        </p:nvSpPr>
        <p:spPr>
          <a:xfrm>
            <a:off x="2146859" y="466330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3633D27-0B98-8849-BAD4-86420B09EADD}"/>
              </a:ext>
            </a:extLst>
          </p:cNvPr>
          <p:cNvSpPr txBox="1"/>
          <p:nvPr/>
        </p:nvSpPr>
        <p:spPr>
          <a:xfrm>
            <a:off x="2239192" y="88141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x10</a:t>
            </a:r>
            <a:r>
              <a:rPr lang="en-US" sz="1200" baseline="300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7185B0-87A6-6641-980E-73399615CEB7}"/>
              </a:ext>
            </a:extLst>
          </p:cNvPr>
          <p:cNvSpPr txBox="1"/>
          <p:nvPr/>
        </p:nvSpPr>
        <p:spPr>
          <a:xfrm>
            <a:off x="2069915" y="340380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30751E-20C3-8044-B492-959E5E83BF45}"/>
              </a:ext>
            </a:extLst>
          </p:cNvPr>
          <p:cNvSpPr txBox="1"/>
          <p:nvPr/>
        </p:nvSpPr>
        <p:spPr>
          <a:xfrm>
            <a:off x="2069915" y="275500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8E5757-5B4E-324E-A449-A6011E665046}"/>
              </a:ext>
            </a:extLst>
          </p:cNvPr>
          <p:cNvSpPr txBox="1"/>
          <p:nvPr/>
        </p:nvSpPr>
        <p:spPr>
          <a:xfrm>
            <a:off x="2069915" y="211890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40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0DC13E-A4AF-C844-88E2-7821A4BCDCA2}"/>
              </a:ext>
            </a:extLst>
          </p:cNvPr>
          <p:cNvSpPr txBox="1"/>
          <p:nvPr/>
        </p:nvSpPr>
        <p:spPr>
          <a:xfrm>
            <a:off x="2069915" y="147010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058968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4DCDB1D0-FE4A-A84A-B884-875324F91467}"/>
              </a:ext>
            </a:extLst>
          </p:cNvPr>
          <p:cNvSpPr/>
          <p:nvPr/>
        </p:nvSpPr>
        <p:spPr>
          <a:xfrm>
            <a:off x="627522" y="572882"/>
            <a:ext cx="8432754" cy="59930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C198AE55-0CE5-C645-ACAB-A19D80A1AE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890" t="14478" r="4110" b="62074"/>
          <a:stretch/>
        </p:blipFill>
        <p:spPr>
          <a:xfrm>
            <a:off x="8415954" y="494570"/>
            <a:ext cx="768125" cy="10720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6FEBD2-FF35-0846-A074-F46BAA4605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13" t="5195" r="22741" b="73117"/>
          <a:stretch/>
        </p:blipFill>
        <p:spPr>
          <a:xfrm>
            <a:off x="1100006" y="1540492"/>
            <a:ext cx="3471995" cy="19831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78A335-81A2-EF40-9069-7EBAC56998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13" t="38181" r="22741" b="40131"/>
          <a:stretch/>
        </p:blipFill>
        <p:spPr>
          <a:xfrm>
            <a:off x="5310836" y="1530484"/>
            <a:ext cx="3471995" cy="19831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5D3B02-2D53-5849-BD74-B82635EF52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13" t="71840" r="22741" b="6473"/>
          <a:stretch/>
        </p:blipFill>
        <p:spPr>
          <a:xfrm>
            <a:off x="1100005" y="4241717"/>
            <a:ext cx="3471995" cy="19831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688BA8E-F538-794E-937C-97D35FEB493B}"/>
              </a:ext>
            </a:extLst>
          </p:cNvPr>
          <p:cNvSpPr txBox="1"/>
          <p:nvPr/>
        </p:nvSpPr>
        <p:spPr>
          <a:xfrm>
            <a:off x="895804" y="2847807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CA477D-3C26-3749-BDB5-A11D43DE15C0}"/>
              </a:ext>
            </a:extLst>
          </p:cNvPr>
          <p:cNvSpPr txBox="1"/>
          <p:nvPr/>
        </p:nvSpPr>
        <p:spPr>
          <a:xfrm>
            <a:off x="935301" y="3298471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4E4FEE-AB74-214F-A3E1-BD73A9D1AD52}"/>
              </a:ext>
            </a:extLst>
          </p:cNvPr>
          <p:cNvSpPr txBox="1"/>
          <p:nvPr/>
        </p:nvSpPr>
        <p:spPr>
          <a:xfrm>
            <a:off x="831684" y="2395289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100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E6D3C5-4036-224E-9F0F-7EC179ABEAE4}"/>
              </a:ext>
            </a:extLst>
          </p:cNvPr>
          <p:cNvSpPr txBox="1"/>
          <p:nvPr/>
        </p:nvSpPr>
        <p:spPr>
          <a:xfrm>
            <a:off x="831684" y="1938661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150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F809E3-EC94-4642-AE6B-790B704F84C8}"/>
              </a:ext>
            </a:extLst>
          </p:cNvPr>
          <p:cNvSpPr txBox="1"/>
          <p:nvPr/>
        </p:nvSpPr>
        <p:spPr>
          <a:xfrm>
            <a:off x="831684" y="1486142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200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E3158C-6C16-C54A-8CF8-ACBE50D20A76}"/>
              </a:ext>
            </a:extLst>
          </p:cNvPr>
          <p:cNvSpPr txBox="1"/>
          <p:nvPr/>
        </p:nvSpPr>
        <p:spPr>
          <a:xfrm>
            <a:off x="5067459" y="302481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9F750B-B00F-5441-83F5-EA33106B094F}"/>
              </a:ext>
            </a:extLst>
          </p:cNvPr>
          <p:cNvSpPr txBox="1"/>
          <p:nvPr/>
        </p:nvSpPr>
        <p:spPr>
          <a:xfrm>
            <a:off x="5109004" y="3317788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40E434-ADC9-BE49-BD3A-4BB9E701DCC4}"/>
              </a:ext>
            </a:extLst>
          </p:cNvPr>
          <p:cNvSpPr txBox="1"/>
          <p:nvPr/>
        </p:nvSpPr>
        <p:spPr>
          <a:xfrm>
            <a:off x="5003339" y="2425148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150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FE9EA0-B3AD-5241-A252-77E7EB472D61}"/>
              </a:ext>
            </a:extLst>
          </p:cNvPr>
          <p:cNvSpPr txBox="1"/>
          <p:nvPr/>
        </p:nvSpPr>
        <p:spPr>
          <a:xfrm>
            <a:off x="5009292" y="2714469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100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AC1DAD-9992-3146-A43B-33297B837863}"/>
              </a:ext>
            </a:extLst>
          </p:cNvPr>
          <p:cNvSpPr txBox="1"/>
          <p:nvPr/>
        </p:nvSpPr>
        <p:spPr>
          <a:xfrm>
            <a:off x="5003339" y="1516001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300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46B98F-2F79-A145-B522-C5A2020E9E58}"/>
              </a:ext>
            </a:extLst>
          </p:cNvPr>
          <p:cNvSpPr txBox="1"/>
          <p:nvPr/>
        </p:nvSpPr>
        <p:spPr>
          <a:xfrm>
            <a:off x="5017171" y="2130154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200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10FFED-E125-AB4D-BF67-C621EC3B0FD8}"/>
              </a:ext>
            </a:extLst>
          </p:cNvPr>
          <p:cNvSpPr txBox="1"/>
          <p:nvPr/>
        </p:nvSpPr>
        <p:spPr>
          <a:xfrm>
            <a:off x="5003058" y="1805322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250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303B02-2350-CD40-ACBE-DBCF59DBD770}"/>
              </a:ext>
            </a:extLst>
          </p:cNvPr>
          <p:cNvSpPr txBox="1"/>
          <p:nvPr/>
        </p:nvSpPr>
        <p:spPr>
          <a:xfrm>
            <a:off x="875163" y="5638698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14761-FA0D-314E-B777-45C8CA332643}"/>
              </a:ext>
            </a:extLst>
          </p:cNvPr>
          <p:cNvSpPr txBox="1"/>
          <p:nvPr/>
        </p:nvSpPr>
        <p:spPr>
          <a:xfrm>
            <a:off x="900166" y="6008535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00B137-0007-1D41-83DB-92E01DB4A658}"/>
              </a:ext>
            </a:extLst>
          </p:cNvPr>
          <p:cNvSpPr txBox="1"/>
          <p:nvPr/>
        </p:nvSpPr>
        <p:spPr>
          <a:xfrm>
            <a:off x="878086" y="5280717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40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FC1990-201A-8044-A258-7732F96A0E65}"/>
              </a:ext>
            </a:extLst>
          </p:cNvPr>
          <p:cNvSpPr txBox="1"/>
          <p:nvPr/>
        </p:nvSpPr>
        <p:spPr>
          <a:xfrm>
            <a:off x="885971" y="4551553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80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77B1089-7878-2F41-A056-162002727E79}"/>
              </a:ext>
            </a:extLst>
          </p:cNvPr>
          <p:cNvSpPr txBox="1"/>
          <p:nvPr/>
        </p:nvSpPr>
        <p:spPr>
          <a:xfrm>
            <a:off x="889954" y="491088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60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B3BB82-49FF-FE48-A26A-9EACC4C805E8}"/>
              </a:ext>
            </a:extLst>
          </p:cNvPr>
          <p:cNvSpPr txBox="1"/>
          <p:nvPr/>
        </p:nvSpPr>
        <p:spPr>
          <a:xfrm>
            <a:off x="825834" y="4193572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100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61B7459-EFA0-8240-8B5E-14D0E0775EFE}"/>
              </a:ext>
            </a:extLst>
          </p:cNvPr>
          <p:cNvSpPr txBox="1"/>
          <p:nvPr/>
        </p:nvSpPr>
        <p:spPr>
          <a:xfrm>
            <a:off x="1037445" y="1278768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0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386321-DE08-D345-B931-C9680989D0A8}"/>
              </a:ext>
            </a:extLst>
          </p:cNvPr>
          <p:cNvSpPr txBox="1"/>
          <p:nvPr/>
        </p:nvSpPr>
        <p:spPr>
          <a:xfrm rot="16200000">
            <a:off x="-364860" y="2235826"/>
            <a:ext cx="2292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small RNA reads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D15341-CC8C-2D43-8E1D-966DA2829A75}"/>
              </a:ext>
            </a:extLst>
          </p:cNvPr>
          <p:cNvSpPr txBox="1"/>
          <p:nvPr/>
        </p:nvSpPr>
        <p:spPr>
          <a:xfrm>
            <a:off x="5188930" y="1284263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0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6440FB-36F0-B74C-A864-741329DE03EA}"/>
              </a:ext>
            </a:extLst>
          </p:cNvPr>
          <p:cNvSpPr txBox="1"/>
          <p:nvPr/>
        </p:nvSpPr>
        <p:spPr>
          <a:xfrm>
            <a:off x="1037445" y="4034246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0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62EA29-D4C0-8841-8A5A-F3A576684DA8}"/>
              </a:ext>
            </a:extLst>
          </p:cNvPr>
          <p:cNvSpPr txBox="1"/>
          <p:nvPr/>
        </p:nvSpPr>
        <p:spPr>
          <a:xfrm>
            <a:off x="1271379" y="6131645"/>
            <a:ext cx="35189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1    3    5    7    9    11  13  15  17  19   21  23  25  27  29  31  35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3BAC66B-0D15-CC4B-899A-0B9091D87BDF}"/>
              </a:ext>
            </a:extLst>
          </p:cNvPr>
          <p:cNvSpPr txBox="1"/>
          <p:nvPr/>
        </p:nvSpPr>
        <p:spPr>
          <a:xfrm>
            <a:off x="5489161" y="3419878"/>
            <a:ext cx="35189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1    3    5    7    9    11  13  15  17  19   21  23  25  27  29  31  35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60A5016-35B0-BE47-B981-4DEFE6DC7E20}"/>
              </a:ext>
            </a:extLst>
          </p:cNvPr>
          <p:cNvSpPr txBox="1"/>
          <p:nvPr/>
        </p:nvSpPr>
        <p:spPr>
          <a:xfrm>
            <a:off x="1267799" y="3410569"/>
            <a:ext cx="35189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charset="0"/>
                <a:ea typeface="Times New Roman" charset="0"/>
                <a:cs typeface="Times New Roman" charset="0"/>
              </a:rPr>
              <a:t>1    3    5    7    9    11  13  15  17  19   21  23  25  27  29  31  35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A760DE6-03CF-AD4B-834E-0705E06F599F}"/>
              </a:ext>
            </a:extLst>
          </p:cNvPr>
          <p:cNvSpPr txBox="1"/>
          <p:nvPr/>
        </p:nvSpPr>
        <p:spPr>
          <a:xfrm>
            <a:off x="0" y="91069"/>
            <a:ext cx="260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7B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D47B48-8ECE-064C-BF84-49BFC520A249}"/>
              </a:ext>
            </a:extLst>
          </p:cNvPr>
          <p:cNvSpPr txBox="1"/>
          <p:nvPr/>
        </p:nvSpPr>
        <p:spPr>
          <a:xfrm>
            <a:off x="1275814" y="1556141"/>
            <a:ext cx="2498254" cy="307777"/>
          </a:xfrm>
          <a:prstGeom prst="rect">
            <a:avLst/>
          </a:prstGeom>
          <a:noFill/>
          <a:ln w="1905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Times New Roman"/>
                <a:cs typeface="Times New Roman"/>
              </a:rPr>
              <a:t>Eh</a:t>
            </a:r>
            <a:r>
              <a:rPr lang="en-US" sz="1400" b="1" dirty="0">
                <a:latin typeface="Times New Roman"/>
                <a:cs typeface="Times New Roman"/>
              </a:rPr>
              <a:t>Ago2-1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56EA1F5-5280-CF4F-ABB9-A0C3B74CFE86}"/>
              </a:ext>
            </a:extLst>
          </p:cNvPr>
          <p:cNvSpPr txBox="1"/>
          <p:nvPr/>
        </p:nvSpPr>
        <p:spPr>
          <a:xfrm>
            <a:off x="5774203" y="1386603"/>
            <a:ext cx="2165948" cy="307777"/>
          </a:xfrm>
          <a:prstGeom prst="rect">
            <a:avLst/>
          </a:prstGeom>
          <a:noFill/>
          <a:ln w="19050" cmpd="sng"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Times New Roman"/>
                <a:cs typeface="Times New Roman"/>
              </a:rPr>
              <a:t>Eh</a:t>
            </a:r>
            <a:r>
              <a:rPr lang="en-US" sz="1400" b="1" dirty="0">
                <a:latin typeface="Times New Roman"/>
                <a:cs typeface="Times New Roman"/>
              </a:rPr>
              <a:t>Ago2-2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3C398B-CBD9-3C47-B914-24E3836AAD2C}"/>
              </a:ext>
            </a:extLst>
          </p:cNvPr>
          <p:cNvSpPr txBox="1"/>
          <p:nvPr/>
        </p:nvSpPr>
        <p:spPr>
          <a:xfrm>
            <a:off x="1275815" y="4143266"/>
            <a:ext cx="2498254" cy="307777"/>
          </a:xfrm>
          <a:prstGeom prst="rect">
            <a:avLst/>
          </a:prstGeom>
          <a:noFill/>
          <a:ln w="19050" cmpd="sng"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Times New Roman"/>
                <a:cs typeface="Times New Roman"/>
              </a:rPr>
              <a:t>Eh</a:t>
            </a:r>
            <a:r>
              <a:rPr lang="en-US" sz="1400" b="1" dirty="0">
                <a:latin typeface="Times New Roman"/>
                <a:cs typeface="Times New Roman"/>
              </a:rPr>
              <a:t>Ago2-3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AAB0841-C94C-4C4F-9C95-E95F79FECC75}"/>
              </a:ext>
            </a:extLst>
          </p:cNvPr>
          <p:cNvSpPr txBox="1"/>
          <p:nvPr/>
        </p:nvSpPr>
        <p:spPr>
          <a:xfrm rot="16200000">
            <a:off x="3813341" y="2213505"/>
            <a:ext cx="2292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small RNA reads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44D9B2C-C5E6-9344-B796-70172A50CF06}"/>
              </a:ext>
            </a:extLst>
          </p:cNvPr>
          <p:cNvSpPr txBox="1"/>
          <p:nvPr/>
        </p:nvSpPr>
        <p:spPr>
          <a:xfrm rot="16200000">
            <a:off x="-368195" y="5026629"/>
            <a:ext cx="2292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small RNA reads</a:t>
            </a:r>
          </a:p>
        </p:txBody>
      </p:sp>
    </p:spTree>
    <p:extLst>
      <p:ext uri="{BB962C8B-B14F-4D97-AF65-F5344CB8AC3E}">
        <p14:creationId xmlns:p14="http://schemas.microsoft.com/office/powerpoint/2010/main" val="1651066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1698" y="1807975"/>
            <a:ext cx="219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67005" y="1807975"/>
            <a:ext cx="219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64950" y="1807975"/>
            <a:ext cx="219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9334" y="133738"/>
            <a:ext cx="2408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8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5AFE334-286C-8C40-925F-1F591140EE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898"/>
          <a:stretch/>
        </p:blipFill>
        <p:spPr>
          <a:xfrm>
            <a:off x="335666" y="2052252"/>
            <a:ext cx="8472668" cy="25164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01004DD-86DA-F24C-881C-04B6FA87ACA8}"/>
              </a:ext>
            </a:extLst>
          </p:cNvPr>
          <p:cNvSpPr/>
          <p:nvPr/>
        </p:nvSpPr>
        <p:spPr>
          <a:xfrm>
            <a:off x="741698" y="1469421"/>
            <a:ext cx="7817552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5′ P-independent cloning,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Ago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 libraries (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RppH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42237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01199A-4A0D-CE42-AA65-9754B5911D4C}"/>
              </a:ext>
            </a:extLst>
          </p:cNvPr>
          <p:cNvSpPr/>
          <p:nvPr/>
        </p:nvSpPr>
        <p:spPr>
          <a:xfrm>
            <a:off x="48638" y="609884"/>
            <a:ext cx="9046724" cy="60760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04D63EF-DCC4-384F-AE66-38D70A5B00AB}"/>
              </a:ext>
            </a:extLst>
          </p:cNvPr>
          <p:cNvSpPr txBox="1"/>
          <p:nvPr/>
        </p:nvSpPr>
        <p:spPr>
          <a:xfrm>
            <a:off x="587993" y="567695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9CE989-C90F-4848-8343-D82766CFC938}"/>
              </a:ext>
            </a:extLst>
          </p:cNvPr>
          <p:cNvSpPr txBox="1"/>
          <p:nvPr/>
        </p:nvSpPr>
        <p:spPr>
          <a:xfrm>
            <a:off x="621393" y="600269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2C49D0-4672-E543-B866-148CCAA08E9A}"/>
              </a:ext>
            </a:extLst>
          </p:cNvPr>
          <p:cNvSpPr txBox="1"/>
          <p:nvPr/>
        </p:nvSpPr>
        <p:spPr>
          <a:xfrm>
            <a:off x="587993" y="533196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40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1F172F-D8BF-7143-AF8C-1A1723FA9974}"/>
              </a:ext>
            </a:extLst>
          </p:cNvPr>
          <p:cNvSpPr txBox="1"/>
          <p:nvPr/>
        </p:nvSpPr>
        <p:spPr>
          <a:xfrm>
            <a:off x="752206" y="128816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924D34DD-ED6B-CD4A-936B-4CA5BC9FFF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890" t="14478" r="4110" b="62074"/>
          <a:stretch/>
        </p:blipFill>
        <p:spPr>
          <a:xfrm>
            <a:off x="8466576" y="522796"/>
            <a:ext cx="768125" cy="107202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8C33D77-E5FE-EF47-ACF2-3819DE9408FE}"/>
              </a:ext>
            </a:extLst>
          </p:cNvPr>
          <p:cNvSpPr txBox="1"/>
          <p:nvPr/>
        </p:nvSpPr>
        <p:spPr>
          <a:xfrm rot="16200000">
            <a:off x="-308841" y="1569784"/>
            <a:ext cx="1717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of sRNA reads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E622C42-5106-3540-9CC9-AD90F4682322}"/>
              </a:ext>
            </a:extLst>
          </p:cNvPr>
          <p:cNvSpPr txBox="1"/>
          <p:nvPr/>
        </p:nvSpPr>
        <p:spPr>
          <a:xfrm rot="16200000">
            <a:off x="-342651" y="5188283"/>
            <a:ext cx="1717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of sRNA reads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8F3B998-E3E5-3D4B-A1E8-DDCCF88F0E99}"/>
              </a:ext>
            </a:extLst>
          </p:cNvPr>
          <p:cNvSpPr txBox="1"/>
          <p:nvPr/>
        </p:nvSpPr>
        <p:spPr>
          <a:xfrm>
            <a:off x="4815342" y="86176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3C945A1-0B95-F242-8E40-4BD149CD4539}"/>
              </a:ext>
            </a:extLst>
          </p:cNvPr>
          <p:cNvSpPr txBox="1"/>
          <p:nvPr/>
        </p:nvSpPr>
        <p:spPr>
          <a:xfrm>
            <a:off x="1030393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7A643FB-40B5-3546-AFCD-6493AE194DC8}"/>
              </a:ext>
            </a:extLst>
          </p:cNvPr>
          <p:cNvSpPr txBox="1"/>
          <p:nvPr/>
        </p:nvSpPr>
        <p:spPr>
          <a:xfrm>
            <a:off x="1287681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A6B0175-2E2C-5343-883E-22DC3B50297C}"/>
              </a:ext>
            </a:extLst>
          </p:cNvPr>
          <p:cNvSpPr txBox="1"/>
          <p:nvPr/>
        </p:nvSpPr>
        <p:spPr>
          <a:xfrm>
            <a:off x="1555855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5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C0BED7-DC42-2147-B7EA-8B63917F7486}"/>
              </a:ext>
            </a:extLst>
          </p:cNvPr>
          <p:cNvSpPr txBox="1"/>
          <p:nvPr/>
        </p:nvSpPr>
        <p:spPr>
          <a:xfrm>
            <a:off x="1813143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7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B1428A4-BC80-9E47-B236-E3D2D11732DD}"/>
              </a:ext>
            </a:extLst>
          </p:cNvPr>
          <p:cNvSpPr txBox="1"/>
          <p:nvPr/>
        </p:nvSpPr>
        <p:spPr>
          <a:xfrm>
            <a:off x="2081318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9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AA801C2-7ABB-0541-920D-3489F4EDD9FF}"/>
              </a:ext>
            </a:extLst>
          </p:cNvPr>
          <p:cNvSpPr txBox="1"/>
          <p:nvPr/>
        </p:nvSpPr>
        <p:spPr>
          <a:xfrm>
            <a:off x="2329771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85854D4-855D-294A-BED9-8C3B50D4B167}"/>
              </a:ext>
            </a:extLst>
          </p:cNvPr>
          <p:cNvSpPr txBox="1"/>
          <p:nvPr/>
        </p:nvSpPr>
        <p:spPr>
          <a:xfrm>
            <a:off x="2574041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CEB0794-6715-214C-9A71-2F647A47504C}"/>
              </a:ext>
            </a:extLst>
          </p:cNvPr>
          <p:cNvSpPr txBox="1"/>
          <p:nvPr/>
        </p:nvSpPr>
        <p:spPr>
          <a:xfrm>
            <a:off x="2840083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2A143EE-E535-164C-901B-400125C1458A}"/>
              </a:ext>
            </a:extLst>
          </p:cNvPr>
          <p:cNvSpPr txBox="1"/>
          <p:nvPr/>
        </p:nvSpPr>
        <p:spPr>
          <a:xfrm>
            <a:off x="3084353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111C2EB-352D-B545-BABA-581F0B6521EC}"/>
              </a:ext>
            </a:extLst>
          </p:cNvPr>
          <p:cNvSpPr txBox="1"/>
          <p:nvPr/>
        </p:nvSpPr>
        <p:spPr>
          <a:xfrm>
            <a:off x="3350395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19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5079610-5037-7A43-9BFC-D0EFEDCAB193}"/>
              </a:ext>
            </a:extLst>
          </p:cNvPr>
          <p:cNvSpPr txBox="1"/>
          <p:nvPr/>
        </p:nvSpPr>
        <p:spPr>
          <a:xfrm>
            <a:off x="3627323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A501A0-E131-3B45-89A3-E154A5C5CEF0}"/>
              </a:ext>
            </a:extLst>
          </p:cNvPr>
          <p:cNvSpPr txBox="1"/>
          <p:nvPr/>
        </p:nvSpPr>
        <p:spPr>
          <a:xfrm>
            <a:off x="3893365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5A9712D-BD98-B04C-BAA2-6907091EDAAB}"/>
              </a:ext>
            </a:extLst>
          </p:cNvPr>
          <p:cNvSpPr txBox="1"/>
          <p:nvPr/>
        </p:nvSpPr>
        <p:spPr>
          <a:xfrm>
            <a:off x="4148521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25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19DE702-04ED-5A49-A947-73E3CEE3922D}"/>
              </a:ext>
            </a:extLst>
          </p:cNvPr>
          <p:cNvSpPr txBox="1"/>
          <p:nvPr/>
        </p:nvSpPr>
        <p:spPr>
          <a:xfrm>
            <a:off x="4414563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27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2CC7B58-76E9-D54A-BC21-8F34F55BF860}"/>
              </a:ext>
            </a:extLst>
          </p:cNvPr>
          <p:cNvSpPr txBox="1"/>
          <p:nvPr/>
        </p:nvSpPr>
        <p:spPr>
          <a:xfrm>
            <a:off x="1369899" y="6336899"/>
            <a:ext cx="232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 position of sRNA 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6B13FF4-CB98-5A4F-ABDF-C3C43860F419}"/>
              </a:ext>
            </a:extLst>
          </p:cNvPr>
          <p:cNvSpPr txBox="1"/>
          <p:nvPr/>
        </p:nvSpPr>
        <p:spPr>
          <a:xfrm>
            <a:off x="5785495" y="6338270"/>
            <a:ext cx="232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 position of sRNA </a:t>
            </a:r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6103381C-2B9A-7147-BF44-7511A0EF68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9" t="17018" r="7112" b="73508"/>
          <a:stretch/>
        </p:blipFill>
        <p:spPr>
          <a:xfrm>
            <a:off x="860078" y="1576666"/>
            <a:ext cx="3840480" cy="780023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DD80E8DF-3AED-A744-BBAE-169849D809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9" t="40172" r="7112" b="40114"/>
          <a:stretch/>
        </p:blipFill>
        <p:spPr>
          <a:xfrm>
            <a:off x="854855" y="2991242"/>
            <a:ext cx="3840480" cy="1623145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258734DB-B24F-C648-9F60-92D5F24CB8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9" t="83743" r="7112" b="6783"/>
          <a:stretch/>
        </p:blipFill>
        <p:spPr>
          <a:xfrm>
            <a:off x="843038" y="5421909"/>
            <a:ext cx="3840480" cy="780024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E33A987A-B981-364F-B04C-E13B7BFB5B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16" t="11304" r="6105" b="73333"/>
          <a:stretch/>
        </p:blipFill>
        <p:spPr>
          <a:xfrm>
            <a:off x="4912581" y="1134643"/>
            <a:ext cx="3840480" cy="1240968"/>
          </a:xfrm>
          <a:prstGeom prst="rect">
            <a:avLst/>
          </a:prstGeom>
        </p:spPr>
      </p:pic>
      <p:pic>
        <p:nvPicPr>
          <p:cNvPr id="148" name="Picture 147">
            <a:extLst>
              <a:ext uri="{FF2B5EF4-FFF2-40B4-BE49-F238E27FC236}">
                <a16:creationId xmlns:a16="http://schemas.microsoft.com/office/drawing/2014/main" id="{1E043D8A-9EFE-0947-B1B0-7572F1F716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64" t="45578" r="7368" b="40036"/>
          <a:stretch/>
        </p:blipFill>
        <p:spPr>
          <a:xfrm>
            <a:off x="4956125" y="3455566"/>
            <a:ext cx="3749040" cy="1164482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AB703E9D-B350-6D48-BE45-A4197694C8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79" t="83787" r="7053" b="6989"/>
          <a:stretch/>
        </p:blipFill>
        <p:spPr>
          <a:xfrm>
            <a:off x="4974311" y="5433374"/>
            <a:ext cx="3749040" cy="746733"/>
          </a:xfrm>
          <a:prstGeom prst="rect">
            <a:avLst/>
          </a:prstGeom>
        </p:spPr>
      </p:pic>
      <p:sp>
        <p:nvSpPr>
          <p:cNvPr id="150" name="TextBox 149">
            <a:extLst>
              <a:ext uri="{FF2B5EF4-FFF2-40B4-BE49-F238E27FC236}">
                <a16:creationId xmlns:a16="http://schemas.microsoft.com/office/drawing/2014/main" id="{37B3CE08-2569-B54D-B000-57A944D2DC16}"/>
              </a:ext>
            </a:extLst>
          </p:cNvPr>
          <p:cNvSpPr txBox="1"/>
          <p:nvPr/>
        </p:nvSpPr>
        <p:spPr>
          <a:xfrm>
            <a:off x="601400" y="408653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20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E82111BF-A2C9-8946-B375-03EC8BA9F156}"/>
              </a:ext>
            </a:extLst>
          </p:cNvPr>
          <p:cNvSpPr txBox="1"/>
          <p:nvPr/>
        </p:nvSpPr>
        <p:spPr>
          <a:xfrm>
            <a:off x="634800" y="441226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7D0FA60-D28A-7441-953A-A8FCAF37AB35}"/>
              </a:ext>
            </a:extLst>
          </p:cNvPr>
          <p:cNvSpPr txBox="1"/>
          <p:nvPr/>
        </p:nvSpPr>
        <p:spPr>
          <a:xfrm>
            <a:off x="601400" y="374153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40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FDAE9C8B-25DE-3243-BACC-A179FCBE021B}"/>
              </a:ext>
            </a:extLst>
          </p:cNvPr>
          <p:cNvSpPr txBox="1"/>
          <p:nvPr/>
        </p:nvSpPr>
        <p:spPr>
          <a:xfrm>
            <a:off x="599159" y="309717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80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CD47F583-E9D7-2F4D-88BC-1CDAD47967B8}"/>
              </a:ext>
            </a:extLst>
          </p:cNvPr>
          <p:cNvSpPr txBox="1"/>
          <p:nvPr/>
        </p:nvSpPr>
        <p:spPr>
          <a:xfrm>
            <a:off x="599901" y="342290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60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5FEE5273-A839-A948-A583-0216D7B1A9DB}"/>
              </a:ext>
            </a:extLst>
          </p:cNvPr>
          <p:cNvSpPr txBox="1"/>
          <p:nvPr/>
        </p:nvSpPr>
        <p:spPr>
          <a:xfrm>
            <a:off x="598408" y="183315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20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E34671F-D547-0944-8D09-49EFA662197B}"/>
              </a:ext>
            </a:extLst>
          </p:cNvPr>
          <p:cNvSpPr txBox="1"/>
          <p:nvPr/>
        </p:nvSpPr>
        <p:spPr>
          <a:xfrm>
            <a:off x="631808" y="215889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03762D7D-B37C-6B4D-95B1-F5452508FE84}"/>
              </a:ext>
            </a:extLst>
          </p:cNvPr>
          <p:cNvSpPr txBox="1"/>
          <p:nvPr/>
        </p:nvSpPr>
        <p:spPr>
          <a:xfrm>
            <a:off x="598408" y="148815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40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C2F7861F-442E-A640-9E5C-DEB0591475C4}"/>
              </a:ext>
            </a:extLst>
          </p:cNvPr>
          <p:cNvSpPr txBox="1"/>
          <p:nvPr/>
        </p:nvSpPr>
        <p:spPr>
          <a:xfrm>
            <a:off x="727017" y="274531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00A1450-B1F6-9943-BEF1-2B8C28206269}"/>
              </a:ext>
            </a:extLst>
          </p:cNvPr>
          <p:cNvSpPr txBox="1"/>
          <p:nvPr/>
        </p:nvSpPr>
        <p:spPr>
          <a:xfrm>
            <a:off x="727269" y="510694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B42C32E-6DF0-DC45-A43F-A8E54483196F}"/>
              </a:ext>
            </a:extLst>
          </p:cNvPr>
          <p:cNvSpPr txBox="1"/>
          <p:nvPr/>
        </p:nvSpPr>
        <p:spPr>
          <a:xfrm rot="16200000">
            <a:off x="-317689" y="3539537"/>
            <a:ext cx="1717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of sRNA reads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A7C93E42-24AD-8941-BA9C-A990A56E55BB}"/>
              </a:ext>
            </a:extLst>
          </p:cNvPr>
          <p:cNvSpPr txBox="1"/>
          <p:nvPr/>
        </p:nvSpPr>
        <p:spPr>
          <a:xfrm>
            <a:off x="5122890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143B59C-B86D-D64D-9E38-56A55D5831DE}"/>
              </a:ext>
            </a:extLst>
          </p:cNvPr>
          <p:cNvSpPr txBox="1"/>
          <p:nvPr/>
        </p:nvSpPr>
        <p:spPr>
          <a:xfrm>
            <a:off x="5391064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829DD2D-39F0-A64C-862A-C1546EABEBFA}"/>
              </a:ext>
            </a:extLst>
          </p:cNvPr>
          <p:cNvSpPr txBox="1"/>
          <p:nvPr/>
        </p:nvSpPr>
        <p:spPr>
          <a:xfrm>
            <a:off x="5691896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BA7A25B9-0D8A-7248-9ADF-E670DAAC68AC}"/>
              </a:ext>
            </a:extLst>
          </p:cNvPr>
          <p:cNvSpPr txBox="1"/>
          <p:nvPr/>
        </p:nvSpPr>
        <p:spPr>
          <a:xfrm>
            <a:off x="5981842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73CF6B1E-654E-1243-A215-0A0D1694CDCE}"/>
              </a:ext>
            </a:extLst>
          </p:cNvPr>
          <p:cNvSpPr txBox="1"/>
          <p:nvPr/>
        </p:nvSpPr>
        <p:spPr>
          <a:xfrm>
            <a:off x="6282675" y="226473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9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4804AFA-96D5-BD4A-9338-536E539F75BD}"/>
              </a:ext>
            </a:extLst>
          </p:cNvPr>
          <p:cNvSpPr txBox="1"/>
          <p:nvPr/>
        </p:nvSpPr>
        <p:spPr>
          <a:xfrm>
            <a:off x="6542014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732420DA-FAAB-5C4F-816D-D607A113C287}"/>
              </a:ext>
            </a:extLst>
          </p:cNvPr>
          <p:cNvSpPr txBox="1"/>
          <p:nvPr/>
        </p:nvSpPr>
        <p:spPr>
          <a:xfrm>
            <a:off x="6818942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74682C15-302A-5E48-939D-BFD847CA8686}"/>
              </a:ext>
            </a:extLst>
          </p:cNvPr>
          <p:cNvSpPr txBox="1"/>
          <p:nvPr/>
        </p:nvSpPr>
        <p:spPr>
          <a:xfrm>
            <a:off x="7117642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15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F1919581-8C62-7749-994B-EC69A0D5589B}"/>
              </a:ext>
            </a:extLst>
          </p:cNvPr>
          <p:cNvSpPr txBox="1"/>
          <p:nvPr/>
        </p:nvSpPr>
        <p:spPr>
          <a:xfrm>
            <a:off x="7394570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17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AA0ADF9-0A41-644D-9A84-D559E0EDEF06}"/>
              </a:ext>
            </a:extLst>
          </p:cNvPr>
          <p:cNvSpPr txBox="1"/>
          <p:nvPr/>
        </p:nvSpPr>
        <p:spPr>
          <a:xfrm>
            <a:off x="7671498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19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40404F34-D4C1-954F-8EF8-054B6274E32D}"/>
              </a:ext>
            </a:extLst>
          </p:cNvPr>
          <p:cNvSpPr txBox="1"/>
          <p:nvPr/>
        </p:nvSpPr>
        <p:spPr>
          <a:xfrm>
            <a:off x="7981084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21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F806DA5-208C-584D-846F-A2EEA5A69664}"/>
              </a:ext>
            </a:extLst>
          </p:cNvPr>
          <p:cNvSpPr txBox="1"/>
          <p:nvPr/>
        </p:nvSpPr>
        <p:spPr>
          <a:xfrm>
            <a:off x="8268898" y="226473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23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0C059DC-5405-8E4F-87D4-E816DA5418A1}"/>
              </a:ext>
            </a:extLst>
          </p:cNvPr>
          <p:cNvSpPr txBox="1"/>
          <p:nvPr/>
        </p:nvSpPr>
        <p:spPr>
          <a:xfrm>
            <a:off x="4681603" y="18515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20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D78A6B2F-536B-A645-8409-F308D96D270B}"/>
              </a:ext>
            </a:extLst>
          </p:cNvPr>
          <p:cNvSpPr txBox="1"/>
          <p:nvPr/>
        </p:nvSpPr>
        <p:spPr>
          <a:xfrm>
            <a:off x="4715003" y="217729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A02DE974-AB2A-CF46-8CDE-DAACAD14A522}"/>
              </a:ext>
            </a:extLst>
          </p:cNvPr>
          <p:cNvSpPr txBox="1"/>
          <p:nvPr/>
        </p:nvSpPr>
        <p:spPr>
          <a:xfrm>
            <a:off x="4681603" y="152833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40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0842F12C-02C3-6342-BDD9-21A2F91DD990}"/>
              </a:ext>
            </a:extLst>
          </p:cNvPr>
          <p:cNvSpPr txBox="1"/>
          <p:nvPr/>
        </p:nvSpPr>
        <p:spPr>
          <a:xfrm>
            <a:off x="4680104" y="120970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60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FD3F139A-8C67-3343-8D1F-2790497A5B2E}"/>
              </a:ext>
            </a:extLst>
          </p:cNvPr>
          <p:cNvSpPr txBox="1"/>
          <p:nvPr/>
        </p:nvSpPr>
        <p:spPr>
          <a:xfrm>
            <a:off x="2045560" y="701047"/>
            <a:ext cx="14635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27nt fraction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0975F20-FAF6-004E-8089-3112AFAC64F9}"/>
              </a:ext>
            </a:extLst>
          </p:cNvPr>
          <p:cNvSpPr txBox="1"/>
          <p:nvPr/>
        </p:nvSpPr>
        <p:spPr>
          <a:xfrm>
            <a:off x="6063336" y="701047"/>
            <a:ext cx="1924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23/24nt fraction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768D19B0-D767-B54E-B984-CE4275FC8E84}"/>
              </a:ext>
            </a:extLst>
          </p:cNvPr>
          <p:cNvSpPr txBox="1"/>
          <p:nvPr/>
        </p:nvSpPr>
        <p:spPr>
          <a:xfrm rot="16200000">
            <a:off x="-549187" y="1629611"/>
            <a:ext cx="1514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charset="0"/>
                <a:ea typeface="Times New Roman" charset="0"/>
                <a:cs typeface="Times New Roman" charset="0"/>
              </a:rPr>
              <a:t>Eh</a:t>
            </a:r>
            <a:r>
              <a:rPr lang="en-US" sz="1400" b="1" dirty="0">
                <a:latin typeface="Times New Roman" charset="0"/>
                <a:ea typeface="Times New Roman" charset="0"/>
                <a:cs typeface="Times New Roman" charset="0"/>
              </a:rPr>
              <a:t>Ago2-1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4485039A-1C4E-384C-8DDF-EA4547D15CEB}"/>
              </a:ext>
            </a:extLst>
          </p:cNvPr>
          <p:cNvSpPr txBox="1"/>
          <p:nvPr/>
        </p:nvSpPr>
        <p:spPr>
          <a:xfrm>
            <a:off x="1006397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AF0764E-68D5-AC4D-BD38-7C22EB3611E8}"/>
              </a:ext>
            </a:extLst>
          </p:cNvPr>
          <p:cNvSpPr txBox="1"/>
          <p:nvPr/>
        </p:nvSpPr>
        <p:spPr>
          <a:xfrm>
            <a:off x="1263685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15DF7500-188F-B34E-93AB-C2BD6FEB3741}"/>
              </a:ext>
            </a:extLst>
          </p:cNvPr>
          <p:cNvSpPr txBox="1"/>
          <p:nvPr/>
        </p:nvSpPr>
        <p:spPr>
          <a:xfrm>
            <a:off x="1531859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5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6AA67D32-FC75-6D49-B011-D1ADB00B2CA7}"/>
              </a:ext>
            </a:extLst>
          </p:cNvPr>
          <p:cNvSpPr txBox="1"/>
          <p:nvPr/>
        </p:nvSpPr>
        <p:spPr>
          <a:xfrm>
            <a:off x="1789147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7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3E5F0B8-4ED0-3A43-A545-20B3AF342A1D}"/>
              </a:ext>
            </a:extLst>
          </p:cNvPr>
          <p:cNvSpPr txBox="1"/>
          <p:nvPr/>
        </p:nvSpPr>
        <p:spPr>
          <a:xfrm>
            <a:off x="2057322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9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8D482AC4-0B7A-AD43-AECE-7606FA33CA19}"/>
              </a:ext>
            </a:extLst>
          </p:cNvPr>
          <p:cNvSpPr txBox="1"/>
          <p:nvPr/>
        </p:nvSpPr>
        <p:spPr>
          <a:xfrm>
            <a:off x="2305775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11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09864BA-A75E-764D-93AD-42D671692FC3}"/>
              </a:ext>
            </a:extLst>
          </p:cNvPr>
          <p:cNvSpPr txBox="1"/>
          <p:nvPr/>
        </p:nvSpPr>
        <p:spPr>
          <a:xfrm>
            <a:off x="2550045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13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CB24B79-EA69-ED49-98FF-CAE8B85AE7B7}"/>
              </a:ext>
            </a:extLst>
          </p:cNvPr>
          <p:cNvSpPr txBox="1"/>
          <p:nvPr/>
        </p:nvSpPr>
        <p:spPr>
          <a:xfrm>
            <a:off x="2816087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15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9808DECE-8D50-6143-9777-5107C81EFA84}"/>
              </a:ext>
            </a:extLst>
          </p:cNvPr>
          <p:cNvSpPr txBox="1"/>
          <p:nvPr/>
        </p:nvSpPr>
        <p:spPr>
          <a:xfrm>
            <a:off x="3060357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17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A38874FF-990C-7540-85A4-BA39BBB85533}"/>
              </a:ext>
            </a:extLst>
          </p:cNvPr>
          <p:cNvSpPr txBox="1"/>
          <p:nvPr/>
        </p:nvSpPr>
        <p:spPr>
          <a:xfrm>
            <a:off x="3326399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19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A5AEC2F-9FD4-C04A-A6B7-7D215F8287DE}"/>
              </a:ext>
            </a:extLst>
          </p:cNvPr>
          <p:cNvSpPr txBox="1"/>
          <p:nvPr/>
        </p:nvSpPr>
        <p:spPr>
          <a:xfrm>
            <a:off x="3603327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21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96F3C65-E408-F44C-A897-6B2E05D64381}"/>
              </a:ext>
            </a:extLst>
          </p:cNvPr>
          <p:cNvSpPr txBox="1"/>
          <p:nvPr/>
        </p:nvSpPr>
        <p:spPr>
          <a:xfrm>
            <a:off x="3869369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23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A33980AE-A133-BC41-B964-6BB2CE8014F7}"/>
              </a:ext>
            </a:extLst>
          </p:cNvPr>
          <p:cNvSpPr txBox="1"/>
          <p:nvPr/>
        </p:nvSpPr>
        <p:spPr>
          <a:xfrm>
            <a:off x="4124525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25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84372777-D45C-604B-B3B6-3439044235A8}"/>
              </a:ext>
            </a:extLst>
          </p:cNvPr>
          <p:cNvSpPr txBox="1"/>
          <p:nvPr/>
        </p:nvSpPr>
        <p:spPr>
          <a:xfrm>
            <a:off x="4390567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27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98A79043-7CF5-A34B-B7AE-B7358FF6FAA9}"/>
              </a:ext>
            </a:extLst>
          </p:cNvPr>
          <p:cNvSpPr txBox="1"/>
          <p:nvPr/>
        </p:nvSpPr>
        <p:spPr>
          <a:xfrm>
            <a:off x="5109780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A91BB09-33FC-AB49-90CE-509568F7FA7F}"/>
              </a:ext>
            </a:extLst>
          </p:cNvPr>
          <p:cNvSpPr txBox="1"/>
          <p:nvPr/>
        </p:nvSpPr>
        <p:spPr>
          <a:xfrm>
            <a:off x="5377954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F758E40C-D875-B04A-990C-06829ADB0EC4}"/>
              </a:ext>
            </a:extLst>
          </p:cNvPr>
          <p:cNvSpPr txBox="1"/>
          <p:nvPr/>
        </p:nvSpPr>
        <p:spPr>
          <a:xfrm>
            <a:off x="5678786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5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12E6F5BE-33BC-3546-B2FE-1BC36F826D49}"/>
              </a:ext>
            </a:extLst>
          </p:cNvPr>
          <p:cNvSpPr txBox="1"/>
          <p:nvPr/>
        </p:nvSpPr>
        <p:spPr>
          <a:xfrm>
            <a:off x="5968732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7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49A532AD-0227-E94B-AF3C-4B8428DCEB1D}"/>
              </a:ext>
            </a:extLst>
          </p:cNvPr>
          <p:cNvSpPr txBox="1"/>
          <p:nvPr/>
        </p:nvSpPr>
        <p:spPr>
          <a:xfrm>
            <a:off x="6269565" y="6116805"/>
            <a:ext cx="261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9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B7627C3B-D011-B740-806C-B6CBE4479B54}"/>
              </a:ext>
            </a:extLst>
          </p:cNvPr>
          <p:cNvSpPr txBox="1"/>
          <p:nvPr/>
        </p:nvSpPr>
        <p:spPr>
          <a:xfrm>
            <a:off x="6528904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11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E8605E30-55DF-DB4C-BED2-E1F5713DB7EF}"/>
              </a:ext>
            </a:extLst>
          </p:cNvPr>
          <p:cNvSpPr txBox="1"/>
          <p:nvPr/>
        </p:nvSpPr>
        <p:spPr>
          <a:xfrm>
            <a:off x="6805832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13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8855F38C-2024-5B4B-8A5D-35D736092195}"/>
              </a:ext>
            </a:extLst>
          </p:cNvPr>
          <p:cNvSpPr txBox="1"/>
          <p:nvPr/>
        </p:nvSpPr>
        <p:spPr>
          <a:xfrm>
            <a:off x="7104532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15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1B598D6A-FFDD-B848-99B8-8F788038E1B2}"/>
              </a:ext>
            </a:extLst>
          </p:cNvPr>
          <p:cNvSpPr txBox="1"/>
          <p:nvPr/>
        </p:nvSpPr>
        <p:spPr>
          <a:xfrm>
            <a:off x="7381460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17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0BE36ED-163F-1848-A25F-6EB9994D4D16}"/>
              </a:ext>
            </a:extLst>
          </p:cNvPr>
          <p:cNvSpPr txBox="1"/>
          <p:nvPr/>
        </p:nvSpPr>
        <p:spPr>
          <a:xfrm>
            <a:off x="7658388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19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B891DF62-2071-AE46-B50E-3DA3525FABE7}"/>
              </a:ext>
            </a:extLst>
          </p:cNvPr>
          <p:cNvSpPr txBox="1"/>
          <p:nvPr/>
        </p:nvSpPr>
        <p:spPr>
          <a:xfrm>
            <a:off x="7967974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21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8EED2F25-AD27-EB4A-A606-78A14CE2519D}"/>
              </a:ext>
            </a:extLst>
          </p:cNvPr>
          <p:cNvSpPr txBox="1"/>
          <p:nvPr/>
        </p:nvSpPr>
        <p:spPr>
          <a:xfrm>
            <a:off x="8255788" y="6116805"/>
            <a:ext cx="38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charset="0"/>
                <a:ea typeface="Times New Roman" charset="0"/>
                <a:cs typeface="Times New Roman" charset="0"/>
              </a:rPr>
              <a:t>23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7EFC57D1-D9ED-E34D-ADBF-650D35A865FE}"/>
              </a:ext>
            </a:extLst>
          </p:cNvPr>
          <p:cNvSpPr txBox="1"/>
          <p:nvPr/>
        </p:nvSpPr>
        <p:spPr>
          <a:xfrm>
            <a:off x="4815342" y="314679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C67A09C3-3D10-3E49-9916-E81769434925}"/>
              </a:ext>
            </a:extLst>
          </p:cNvPr>
          <p:cNvSpPr txBox="1"/>
          <p:nvPr/>
        </p:nvSpPr>
        <p:spPr>
          <a:xfrm>
            <a:off x="4681603" y="408215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20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1103B40B-C25A-D249-93D2-DEDA6CE135A7}"/>
              </a:ext>
            </a:extLst>
          </p:cNvPr>
          <p:cNvSpPr txBox="1"/>
          <p:nvPr/>
        </p:nvSpPr>
        <p:spPr>
          <a:xfrm>
            <a:off x="4681603" y="375893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40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B0F04F60-5F41-1442-8E66-8C54A5A48AFC}"/>
              </a:ext>
            </a:extLst>
          </p:cNvPr>
          <p:cNvSpPr txBox="1"/>
          <p:nvPr/>
        </p:nvSpPr>
        <p:spPr>
          <a:xfrm>
            <a:off x="4680104" y="344030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60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F5BF4228-EAFC-E444-9182-E727E1FAB8E9}"/>
              </a:ext>
            </a:extLst>
          </p:cNvPr>
          <p:cNvSpPr txBox="1"/>
          <p:nvPr/>
        </p:nvSpPr>
        <p:spPr>
          <a:xfrm rot="16200000">
            <a:off x="-572875" y="3587645"/>
            <a:ext cx="1514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charset="0"/>
                <a:ea typeface="Times New Roman" charset="0"/>
                <a:cs typeface="Times New Roman" charset="0"/>
              </a:rPr>
              <a:t>Eh</a:t>
            </a:r>
            <a:r>
              <a:rPr lang="en-US" sz="1400" b="1" dirty="0">
                <a:latin typeface="Times New Roman" charset="0"/>
                <a:ea typeface="Times New Roman" charset="0"/>
                <a:cs typeface="Times New Roman" charset="0"/>
              </a:rPr>
              <a:t>Ago2-2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58B653B2-F811-6646-BEED-EC67D7C73051}"/>
              </a:ext>
            </a:extLst>
          </p:cNvPr>
          <p:cNvSpPr txBox="1"/>
          <p:nvPr/>
        </p:nvSpPr>
        <p:spPr>
          <a:xfrm>
            <a:off x="4691607" y="566599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20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EB274624-9E62-CB4C-824A-02F2D66C8CB4}"/>
              </a:ext>
            </a:extLst>
          </p:cNvPr>
          <p:cNvSpPr txBox="1"/>
          <p:nvPr/>
        </p:nvSpPr>
        <p:spPr>
          <a:xfrm>
            <a:off x="4725007" y="599173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AC7940A7-2F0C-014F-9BBD-450135D97E9F}"/>
              </a:ext>
            </a:extLst>
          </p:cNvPr>
          <p:cNvSpPr txBox="1"/>
          <p:nvPr/>
        </p:nvSpPr>
        <p:spPr>
          <a:xfrm>
            <a:off x="4691607" y="532099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40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389CDED2-FF14-9044-9F0D-543DAD211783}"/>
              </a:ext>
            </a:extLst>
          </p:cNvPr>
          <p:cNvSpPr txBox="1"/>
          <p:nvPr/>
        </p:nvSpPr>
        <p:spPr>
          <a:xfrm>
            <a:off x="4830883" y="509598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x10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4BA669A9-E210-3345-B210-81A5EA65D4EE}"/>
              </a:ext>
            </a:extLst>
          </p:cNvPr>
          <p:cNvSpPr txBox="1"/>
          <p:nvPr/>
        </p:nvSpPr>
        <p:spPr>
          <a:xfrm rot="16200000">
            <a:off x="-572875" y="5362633"/>
            <a:ext cx="1514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charset="0"/>
                <a:ea typeface="Times New Roman" charset="0"/>
                <a:cs typeface="Times New Roman" charset="0"/>
              </a:rPr>
              <a:t>Eh</a:t>
            </a:r>
            <a:r>
              <a:rPr lang="en-US" sz="1400" b="1" dirty="0">
                <a:latin typeface="Times New Roman" charset="0"/>
                <a:ea typeface="Times New Roman" charset="0"/>
                <a:cs typeface="Times New Roman" charset="0"/>
              </a:rPr>
              <a:t>Ago2-3</a:t>
            </a:r>
          </a:p>
        </p:txBody>
      </p: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0CA084AF-C2B7-3946-A64B-89813C42CF4F}"/>
              </a:ext>
            </a:extLst>
          </p:cNvPr>
          <p:cNvCxnSpPr>
            <a:cxnSpLocks/>
          </p:cNvCxnSpPr>
          <p:nvPr/>
        </p:nvCxnSpPr>
        <p:spPr>
          <a:xfrm>
            <a:off x="4713514" y="609884"/>
            <a:ext cx="0" cy="6076033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61096D8D-DA10-5A4B-AAF5-899A0BCEB915}"/>
              </a:ext>
            </a:extLst>
          </p:cNvPr>
          <p:cNvSpPr txBox="1"/>
          <p:nvPr/>
        </p:nvSpPr>
        <p:spPr>
          <a:xfrm>
            <a:off x="-1" y="91069"/>
            <a:ext cx="217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9</a:t>
            </a:r>
          </a:p>
        </p:txBody>
      </p:sp>
    </p:spTree>
    <p:extLst>
      <p:ext uri="{BB962C8B-B14F-4D97-AF65-F5344CB8AC3E}">
        <p14:creationId xmlns:p14="http://schemas.microsoft.com/office/powerpoint/2010/main" val="2047634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F52A884-29B8-164D-908D-2A3898B4B547}"/>
              </a:ext>
            </a:extLst>
          </p:cNvPr>
          <p:cNvGrpSpPr/>
          <p:nvPr/>
        </p:nvGrpSpPr>
        <p:grpSpPr>
          <a:xfrm>
            <a:off x="2866257" y="1210030"/>
            <a:ext cx="4216402" cy="4541154"/>
            <a:chOff x="457199" y="818249"/>
            <a:chExt cx="4216402" cy="4541154"/>
          </a:xfrm>
        </p:grpSpPr>
        <p:pic>
          <p:nvPicPr>
            <p:cNvPr id="5" name="Picture 4" descr="2015-10-20 17hr 09min pcp.tif">
              <a:extLst>
                <a:ext uri="{FF2B5EF4-FFF2-40B4-BE49-F238E27FC236}">
                  <a16:creationId xmlns:a16="http://schemas.microsoft.com/office/drawing/2014/main" id="{7519AFAC-390E-4443-905F-F09042D0FB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88" t="36307" r="25573" b="50529"/>
            <a:stretch/>
          </p:blipFill>
          <p:spPr>
            <a:xfrm rot="5400000">
              <a:off x="351093" y="3208596"/>
              <a:ext cx="2968113" cy="1333501"/>
            </a:xfrm>
            <a:prstGeom prst="rect">
              <a:avLst/>
            </a:prstGeom>
          </p:spPr>
        </p:pic>
        <p:pic>
          <p:nvPicPr>
            <p:cNvPr id="6" name="Picture 5" descr="2015-11-04 pcp exo.tif">
              <a:extLst>
                <a:ext uri="{FF2B5EF4-FFF2-40B4-BE49-F238E27FC236}">
                  <a16:creationId xmlns:a16="http://schemas.microsoft.com/office/drawing/2014/main" id="{03ECDD26-9C40-A44F-8D47-92AECA2A3C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44" t="31265" r="45798" b="49628"/>
            <a:stretch/>
          </p:blipFill>
          <p:spPr>
            <a:xfrm rot="5400000" flipH="1">
              <a:off x="1865743" y="3211953"/>
              <a:ext cx="2961398" cy="1333500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15433FA-C1F0-724D-BB07-A84A1F6714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1829" y="3718061"/>
              <a:ext cx="127440" cy="0"/>
            </a:xfrm>
            <a:prstGeom prst="line">
              <a:avLst/>
            </a:prstGeom>
            <a:ln w="349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1FE5F3E-69D7-CC46-9B70-DDC9158353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1829" y="4226061"/>
              <a:ext cx="127440" cy="0"/>
            </a:xfrm>
            <a:prstGeom prst="line">
              <a:avLst/>
            </a:prstGeom>
            <a:ln w="349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D402F1E-8A35-6547-A6BC-2738DFEA2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1829" y="4899161"/>
              <a:ext cx="127440" cy="0"/>
            </a:xfrm>
            <a:prstGeom prst="line">
              <a:avLst/>
            </a:prstGeom>
            <a:ln w="349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AE54013-4726-A642-98F1-F96E226FA721}"/>
                </a:ext>
              </a:extLst>
            </p:cNvPr>
            <p:cNvSpPr txBox="1"/>
            <p:nvPr/>
          </p:nvSpPr>
          <p:spPr>
            <a:xfrm>
              <a:off x="457199" y="3544673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30nt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AF0D1B-62B5-0D4C-A3C4-B2F0B8F82E2A}"/>
                </a:ext>
              </a:extLst>
            </p:cNvPr>
            <p:cNvSpPr txBox="1"/>
            <p:nvPr/>
          </p:nvSpPr>
          <p:spPr>
            <a:xfrm>
              <a:off x="457199" y="4052673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24nt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8A31E76-A2FC-7946-B538-8CAA2D627481}"/>
                </a:ext>
              </a:extLst>
            </p:cNvPr>
            <p:cNvSpPr txBox="1"/>
            <p:nvPr/>
          </p:nvSpPr>
          <p:spPr>
            <a:xfrm>
              <a:off x="457199" y="4724523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8209C1B-BBD1-E349-BD25-DE9FBA6CAA45}"/>
                </a:ext>
              </a:extLst>
            </p:cNvPr>
            <p:cNvSpPr txBox="1"/>
            <p:nvPr/>
          </p:nvSpPr>
          <p:spPr>
            <a:xfrm rot="16200000">
              <a:off x="674445" y="1435494"/>
              <a:ext cx="1573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Cyto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IP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804595C-1DF9-884B-BD49-5AC0E0E1CCBD}"/>
                </a:ext>
              </a:extLst>
            </p:cNvPr>
            <p:cNvSpPr txBox="1"/>
            <p:nvPr/>
          </p:nvSpPr>
          <p:spPr>
            <a:xfrm rot="16200000">
              <a:off x="1285486" y="1435493"/>
              <a:ext cx="1573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Nuc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IP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821AE45-2A4E-9648-BDC1-8D63517418C8}"/>
                </a:ext>
              </a:extLst>
            </p:cNvPr>
            <p:cNvSpPr txBox="1"/>
            <p:nvPr/>
          </p:nvSpPr>
          <p:spPr>
            <a:xfrm>
              <a:off x="951829" y="1016105"/>
              <a:ext cx="1531500" cy="338554"/>
            </a:xfrm>
            <a:prstGeom prst="rect">
              <a:avLst/>
            </a:prstGeom>
            <a:noFill/>
            <a:ln w="19050" cmpd="sng"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Myc-</a:t>
              </a:r>
              <a:r>
                <a:rPr lang="en-US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Eh</a:t>
              </a: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Ago2-2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35A51F9-DB91-0144-8A9C-9137890FB98E}"/>
                </a:ext>
              </a:extLst>
            </p:cNvPr>
            <p:cNvSpPr txBox="1"/>
            <p:nvPr/>
          </p:nvSpPr>
          <p:spPr>
            <a:xfrm>
              <a:off x="2425693" y="1016105"/>
              <a:ext cx="2247908" cy="338554"/>
            </a:xfrm>
            <a:prstGeom prst="rect">
              <a:avLst/>
            </a:prstGeom>
            <a:noFill/>
            <a:ln w="19050" cmpd="sng"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Myc-</a:t>
              </a:r>
              <a:r>
                <a:rPr lang="en-US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Eh</a:t>
              </a: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Ago2-2</a:t>
              </a:r>
              <a:r>
                <a:rPr lang="en-US" sz="16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△NLS-DR 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4C8B07-706E-D94A-B54F-C9346E2847B7}"/>
                </a:ext>
              </a:extLst>
            </p:cNvPr>
            <p:cNvSpPr txBox="1"/>
            <p:nvPr/>
          </p:nvSpPr>
          <p:spPr>
            <a:xfrm rot="16200000">
              <a:off x="2262610" y="1435493"/>
              <a:ext cx="1573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Cyto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IP 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3CB7414-3E7C-5E42-A45B-E8813164DDD2}"/>
                </a:ext>
              </a:extLst>
            </p:cNvPr>
            <p:cNvSpPr txBox="1"/>
            <p:nvPr/>
          </p:nvSpPr>
          <p:spPr>
            <a:xfrm rot="16200000">
              <a:off x="2873651" y="1435492"/>
              <a:ext cx="1573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Nuc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IP  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52942A2-C3B9-F74C-98B6-ABEAE3C76BBB}"/>
                </a:ext>
              </a:extLst>
            </p:cNvPr>
            <p:cNvCxnSpPr/>
            <p:nvPr/>
          </p:nvCxnSpPr>
          <p:spPr>
            <a:xfrm>
              <a:off x="1554481" y="1390219"/>
              <a:ext cx="0" cy="1828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68B03C2-A5AE-3F49-A7A6-A95E26CCE6A8}"/>
                </a:ext>
              </a:extLst>
            </p:cNvPr>
            <p:cNvCxnSpPr/>
            <p:nvPr/>
          </p:nvCxnSpPr>
          <p:spPr>
            <a:xfrm>
              <a:off x="1550919" y="1390219"/>
              <a:ext cx="5486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9291946-0DC0-8144-BDE8-DFD96EC4E825}"/>
                </a:ext>
              </a:extLst>
            </p:cNvPr>
            <p:cNvCxnSpPr/>
            <p:nvPr/>
          </p:nvCxnSpPr>
          <p:spPr>
            <a:xfrm>
              <a:off x="2093714" y="1390219"/>
              <a:ext cx="0" cy="1828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337C430-FBC0-644A-BB58-68DD950D0382}"/>
                </a:ext>
              </a:extLst>
            </p:cNvPr>
            <p:cNvCxnSpPr/>
            <p:nvPr/>
          </p:nvCxnSpPr>
          <p:spPr>
            <a:xfrm>
              <a:off x="3103881" y="1364819"/>
              <a:ext cx="0" cy="1828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0F9B222-31DD-D046-B3F3-F2F10ECCB561}"/>
                </a:ext>
              </a:extLst>
            </p:cNvPr>
            <p:cNvCxnSpPr/>
            <p:nvPr/>
          </p:nvCxnSpPr>
          <p:spPr>
            <a:xfrm>
              <a:off x="3100319" y="1364819"/>
              <a:ext cx="5486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F9463C8-C5AD-4149-B4E6-D4C038743FAF}"/>
                </a:ext>
              </a:extLst>
            </p:cNvPr>
            <p:cNvCxnSpPr/>
            <p:nvPr/>
          </p:nvCxnSpPr>
          <p:spPr>
            <a:xfrm>
              <a:off x="3643114" y="1364819"/>
              <a:ext cx="0" cy="1828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D60B103-E9D9-984F-A987-9FD32CDA5BEF}"/>
              </a:ext>
            </a:extLst>
          </p:cNvPr>
          <p:cNvSpPr txBox="1"/>
          <p:nvPr/>
        </p:nvSpPr>
        <p:spPr>
          <a:xfrm>
            <a:off x="-1" y="91069"/>
            <a:ext cx="217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10</a:t>
            </a:r>
          </a:p>
        </p:txBody>
      </p:sp>
    </p:spTree>
    <p:extLst>
      <p:ext uri="{BB962C8B-B14F-4D97-AF65-F5344CB8AC3E}">
        <p14:creationId xmlns:p14="http://schemas.microsoft.com/office/powerpoint/2010/main" val="2429496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C75642-1B79-C644-9A54-36A73D1643E2}"/>
              </a:ext>
            </a:extLst>
          </p:cNvPr>
          <p:cNvSpPr txBox="1"/>
          <p:nvPr/>
        </p:nvSpPr>
        <p:spPr>
          <a:xfrm>
            <a:off x="-1" y="48279"/>
            <a:ext cx="2374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Table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09A7B5-70DD-7A4D-8F60-AB0F516D4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29" y="1123950"/>
            <a:ext cx="6492421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70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F579B36-A61E-6747-92C3-50A98321FBA1}"/>
              </a:ext>
            </a:extLst>
          </p:cNvPr>
          <p:cNvSpPr txBox="1"/>
          <p:nvPr/>
        </p:nvSpPr>
        <p:spPr>
          <a:xfrm>
            <a:off x="0" y="48279"/>
            <a:ext cx="248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Table 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8A4A70-92F4-364B-A7D7-95307F01C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5259"/>
            <a:ext cx="9144000" cy="308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52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049C25-6523-EF45-B3C0-30D106EA7891}"/>
              </a:ext>
            </a:extLst>
          </p:cNvPr>
          <p:cNvSpPr txBox="1"/>
          <p:nvPr/>
        </p:nvSpPr>
        <p:spPr>
          <a:xfrm>
            <a:off x="-1" y="91069"/>
            <a:ext cx="217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2A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74430E-64F3-C849-9D84-4B5BED17EE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19" r="-1" b="8213"/>
          <a:stretch/>
        </p:blipFill>
        <p:spPr>
          <a:xfrm>
            <a:off x="2095500" y="667034"/>
            <a:ext cx="4584700" cy="546706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5386F32-76AE-4448-8ECD-A308021A74AF}"/>
              </a:ext>
            </a:extLst>
          </p:cNvPr>
          <p:cNvSpPr/>
          <p:nvPr/>
        </p:nvSpPr>
        <p:spPr>
          <a:xfrm>
            <a:off x="2438400" y="6063734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unique sRNAs mapped to each gene from 27nt peak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F5238D-2FD7-1B4D-A59F-62AAE3E98C3A}"/>
              </a:ext>
            </a:extLst>
          </p:cNvPr>
          <p:cNvSpPr/>
          <p:nvPr/>
        </p:nvSpPr>
        <p:spPr>
          <a:xfrm rot="16200000">
            <a:off x="-83579" y="3359836"/>
            <a:ext cx="3682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unique sRNAs mapped to each gene from 31nt peak </a:t>
            </a:r>
          </a:p>
        </p:txBody>
      </p:sp>
    </p:spTree>
    <p:extLst>
      <p:ext uri="{BB962C8B-B14F-4D97-AF65-F5344CB8AC3E}">
        <p14:creationId xmlns:p14="http://schemas.microsoft.com/office/powerpoint/2010/main" val="3638125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B55D34-EAD8-2B45-AE3D-136A3ACE6CF6}"/>
              </a:ext>
            </a:extLst>
          </p:cNvPr>
          <p:cNvSpPr txBox="1"/>
          <p:nvPr/>
        </p:nvSpPr>
        <p:spPr>
          <a:xfrm>
            <a:off x="-1" y="48279"/>
            <a:ext cx="2717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Table 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689900-6126-8E44-BF7C-7E5DC37C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619" y="1816100"/>
            <a:ext cx="6940762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017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8279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Table 4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43C349D-6121-F747-AE5A-EB8E269747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2477" y="1813709"/>
          <a:ext cx="8819046" cy="1855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8" name="Worksheet" r:id="rId3" imgW="7302500" imgH="1536700" progId="Excel.Sheet.12">
                  <p:embed/>
                </p:oleObj>
              </mc:Choice>
              <mc:Fallback>
                <p:oleObj name="Worksheet" r:id="rId3" imgW="7302500" imgH="1536700" progId="Excel.Sheet.12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F43C349D-6121-F747-AE5A-EB8E269747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2477" y="1813709"/>
                        <a:ext cx="8819046" cy="1855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1159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5F34FFF-A53F-4043-8D21-9D0E43BF5B54}"/>
              </a:ext>
            </a:extLst>
          </p:cNvPr>
          <p:cNvSpPr txBox="1"/>
          <p:nvPr/>
        </p:nvSpPr>
        <p:spPr>
          <a:xfrm>
            <a:off x="0" y="48279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Table 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A5EC82-D634-D640-83CB-0672FD070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81" y="2241490"/>
            <a:ext cx="8109769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0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90BE24-CF6C-6444-A4E5-8D1327787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0" y="1384300"/>
            <a:ext cx="5697682" cy="3581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203B25-BF60-5C48-A10D-A4757B64DCD2}"/>
              </a:ext>
            </a:extLst>
          </p:cNvPr>
          <p:cNvSpPr txBox="1"/>
          <p:nvPr/>
        </p:nvSpPr>
        <p:spPr>
          <a:xfrm>
            <a:off x="0" y="48279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Table 6</a:t>
            </a:r>
          </a:p>
        </p:txBody>
      </p:sp>
    </p:spTree>
    <p:extLst>
      <p:ext uri="{BB962C8B-B14F-4D97-AF65-F5344CB8AC3E}">
        <p14:creationId xmlns:p14="http://schemas.microsoft.com/office/powerpoint/2010/main" val="715531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B2647C-CEB1-F548-8F61-4E6F16EDDBDD}"/>
              </a:ext>
            </a:extLst>
          </p:cNvPr>
          <p:cNvSpPr txBox="1"/>
          <p:nvPr/>
        </p:nvSpPr>
        <p:spPr>
          <a:xfrm>
            <a:off x="0" y="48279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Table 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982FD3-BF13-D24B-B1F4-5D12056E0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8120"/>
            <a:ext cx="9144000" cy="13015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B79F5A-FAFA-524C-9717-6F9E669F1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7855"/>
            <a:ext cx="4305300" cy="1536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3EB510-10C0-D649-8E70-A8C5D921D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65480"/>
            <a:ext cx="37211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101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3-11-06 probe1 ab.tif">
            <a:extLst>
              <a:ext uri="{FF2B5EF4-FFF2-40B4-BE49-F238E27FC236}">
                <a16:creationId xmlns:a16="http://schemas.microsoft.com/office/drawing/2014/main" id="{B7682886-19FA-1F41-9D84-4B76BC9B53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22" t="-2755" r="6343" b="17289"/>
          <a:stretch/>
        </p:blipFill>
        <p:spPr>
          <a:xfrm rot="5400000" flipH="1">
            <a:off x="2451166" y="-46171"/>
            <a:ext cx="6858002" cy="69503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36C38F-7473-DC4F-8EB9-BA05F9C3BB36}"/>
              </a:ext>
            </a:extLst>
          </p:cNvPr>
          <p:cNvSpPr txBox="1"/>
          <p:nvPr/>
        </p:nvSpPr>
        <p:spPr>
          <a:xfrm>
            <a:off x="27251" y="67664"/>
            <a:ext cx="237774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blot for Fig. 1C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8A0D3C-7C5F-4C4C-97D8-1635C4A8EBD7}"/>
              </a:ext>
            </a:extLst>
          </p:cNvPr>
          <p:cNvSpPr txBox="1"/>
          <p:nvPr/>
        </p:nvSpPr>
        <p:spPr>
          <a:xfrm>
            <a:off x="5561601" y="1317785"/>
            <a:ext cx="848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9E3AE1-D9F5-7746-B915-3817CDEBA50C}"/>
              </a:ext>
            </a:extLst>
          </p:cNvPr>
          <p:cNvSpPr txBox="1"/>
          <p:nvPr/>
        </p:nvSpPr>
        <p:spPr>
          <a:xfrm>
            <a:off x="6379141" y="1317785"/>
            <a:ext cx="50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FE0FD5-BF48-E34C-8AD7-2BD8FFEA35EE}"/>
              </a:ext>
            </a:extLst>
          </p:cNvPr>
          <p:cNvCxnSpPr>
            <a:cxnSpLocks/>
          </p:cNvCxnSpPr>
          <p:nvPr/>
        </p:nvCxnSpPr>
        <p:spPr>
          <a:xfrm flipH="1">
            <a:off x="5260951" y="5036494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C8E4A77-08B1-194C-A48D-8826852411A2}"/>
              </a:ext>
            </a:extLst>
          </p:cNvPr>
          <p:cNvCxnSpPr>
            <a:cxnSpLocks/>
          </p:cNvCxnSpPr>
          <p:nvPr/>
        </p:nvCxnSpPr>
        <p:spPr>
          <a:xfrm flipH="1">
            <a:off x="5260951" y="5417494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328EB19-9051-D642-90D4-A721D374851D}"/>
              </a:ext>
            </a:extLst>
          </p:cNvPr>
          <p:cNvCxnSpPr>
            <a:cxnSpLocks/>
          </p:cNvCxnSpPr>
          <p:nvPr/>
        </p:nvCxnSpPr>
        <p:spPr>
          <a:xfrm flipH="1">
            <a:off x="5260951" y="5963594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753D350-AA04-9F4A-AE84-65CDE20DFCC3}"/>
              </a:ext>
            </a:extLst>
          </p:cNvPr>
          <p:cNvSpPr txBox="1"/>
          <p:nvPr/>
        </p:nvSpPr>
        <p:spPr>
          <a:xfrm>
            <a:off x="4850401" y="4863106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CC8FB9-C837-F744-A45B-621537D5C29A}"/>
              </a:ext>
            </a:extLst>
          </p:cNvPr>
          <p:cNvSpPr txBox="1"/>
          <p:nvPr/>
        </p:nvSpPr>
        <p:spPr>
          <a:xfrm>
            <a:off x="4850401" y="5244106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5C68D5-FC04-DA44-99B3-855158246217}"/>
              </a:ext>
            </a:extLst>
          </p:cNvPr>
          <p:cNvSpPr txBox="1"/>
          <p:nvPr/>
        </p:nvSpPr>
        <p:spPr>
          <a:xfrm>
            <a:off x="4850401" y="5788956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</p:spTree>
    <p:extLst>
      <p:ext uri="{BB962C8B-B14F-4D97-AF65-F5344CB8AC3E}">
        <p14:creationId xmlns:p14="http://schemas.microsoft.com/office/powerpoint/2010/main" val="1492089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3-11-01 probe2a,b.tif">
            <a:extLst>
              <a:ext uri="{FF2B5EF4-FFF2-40B4-BE49-F238E27FC236}">
                <a16:creationId xmlns:a16="http://schemas.microsoft.com/office/drawing/2014/main" id="{7D71A648-3CE1-904B-B6A8-3905768F6E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638" t="43209" r="49" b="-274"/>
          <a:stretch/>
        </p:blipFill>
        <p:spPr>
          <a:xfrm rot="5400000" flipH="1">
            <a:off x="2971320" y="816573"/>
            <a:ext cx="6790335" cy="52925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3E7763-B1AF-2646-B28B-DACFBC884C7C}"/>
              </a:ext>
            </a:extLst>
          </p:cNvPr>
          <p:cNvSpPr txBox="1"/>
          <p:nvPr/>
        </p:nvSpPr>
        <p:spPr>
          <a:xfrm>
            <a:off x="27251" y="67664"/>
            <a:ext cx="235269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blot for Fig. 1C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718BD2-5247-0446-A2DF-43243D76CF3C}"/>
              </a:ext>
            </a:extLst>
          </p:cNvPr>
          <p:cNvSpPr txBox="1"/>
          <p:nvPr/>
        </p:nvSpPr>
        <p:spPr>
          <a:xfrm>
            <a:off x="3946817" y="717073"/>
            <a:ext cx="848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92B209-747B-C54A-908E-298A6A8E9E09}"/>
              </a:ext>
            </a:extLst>
          </p:cNvPr>
          <p:cNvSpPr txBox="1"/>
          <p:nvPr/>
        </p:nvSpPr>
        <p:spPr>
          <a:xfrm>
            <a:off x="6397070" y="717073"/>
            <a:ext cx="50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6B0E4-DF0F-1045-BE3E-231BF126E5FA}"/>
              </a:ext>
            </a:extLst>
          </p:cNvPr>
          <p:cNvSpPr txBox="1"/>
          <p:nvPr/>
        </p:nvSpPr>
        <p:spPr>
          <a:xfrm>
            <a:off x="5183364" y="717073"/>
            <a:ext cx="50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74F4034-0C46-1347-A66E-F6BD7DC8CA3E}"/>
              </a:ext>
            </a:extLst>
          </p:cNvPr>
          <p:cNvCxnSpPr>
            <a:cxnSpLocks/>
          </p:cNvCxnSpPr>
          <p:nvPr/>
        </p:nvCxnSpPr>
        <p:spPr>
          <a:xfrm flipH="1">
            <a:off x="4412719" y="5159420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24B41C-21B7-D44C-A73D-EE3F9374EAE5}"/>
              </a:ext>
            </a:extLst>
          </p:cNvPr>
          <p:cNvCxnSpPr>
            <a:cxnSpLocks/>
          </p:cNvCxnSpPr>
          <p:nvPr/>
        </p:nvCxnSpPr>
        <p:spPr>
          <a:xfrm flipH="1">
            <a:off x="4412719" y="5540420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F0A6EE1-5CD8-384E-AE40-00FC38A2B5C8}"/>
              </a:ext>
            </a:extLst>
          </p:cNvPr>
          <p:cNvCxnSpPr>
            <a:cxnSpLocks/>
          </p:cNvCxnSpPr>
          <p:nvPr/>
        </p:nvCxnSpPr>
        <p:spPr>
          <a:xfrm flipH="1">
            <a:off x="4412719" y="6086520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C45C29B-D052-3148-9995-54807E8A6E4F}"/>
              </a:ext>
            </a:extLst>
          </p:cNvPr>
          <p:cNvSpPr txBox="1"/>
          <p:nvPr/>
        </p:nvSpPr>
        <p:spPr>
          <a:xfrm>
            <a:off x="4002169" y="4986032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BFD8A0-E8CA-B44B-ABE9-E2687F23B2DD}"/>
              </a:ext>
            </a:extLst>
          </p:cNvPr>
          <p:cNvSpPr txBox="1"/>
          <p:nvPr/>
        </p:nvSpPr>
        <p:spPr>
          <a:xfrm>
            <a:off x="4002169" y="5367032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0E9DD1-1607-CE46-B0BB-6A400F41CAD9}"/>
              </a:ext>
            </a:extLst>
          </p:cNvPr>
          <p:cNvSpPr txBox="1"/>
          <p:nvPr/>
        </p:nvSpPr>
        <p:spPr>
          <a:xfrm>
            <a:off x="4002169" y="5911882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3FFC3F-8C15-1A45-9A9A-725F4A349ACD}"/>
              </a:ext>
            </a:extLst>
          </p:cNvPr>
          <p:cNvSpPr txBox="1"/>
          <p:nvPr/>
        </p:nvSpPr>
        <p:spPr>
          <a:xfrm>
            <a:off x="7475356" y="717073"/>
            <a:ext cx="166864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Irrelevant sample </a:t>
            </a:r>
          </a:p>
        </p:txBody>
      </p:sp>
    </p:spTree>
    <p:extLst>
      <p:ext uri="{BB962C8B-B14F-4D97-AF65-F5344CB8AC3E}">
        <p14:creationId xmlns:p14="http://schemas.microsoft.com/office/powerpoint/2010/main" val="4249402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2013-12-11 cat1a.tif">
            <a:extLst>
              <a:ext uri="{FF2B5EF4-FFF2-40B4-BE49-F238E27FC236}">
                <a16:creationId xmlns:a16="http://schemas.microsoft.com/office/drawing/2014/main" id="{D023722A-BB02-B24E-9B54-F0E2FEB853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973" t="-1732" r="-571" b="-1757"/>
          <a:stretch/>
        </p:blipFill>
        <p:spPr>
          <a:xfrm rot="16200000">
            <a:off x="36105" y="1872899"/>
            <a:ext cx="5299732" cy="4495115"/>
          </a:xfrm>
          <a:prstGeom prst="rect">
            <a:avLst/>
          </a:prstGeom>
        </p:spPr>
      </p:pic>
      <p:pic>
        <p:nvPicPr>
          <p:cNvPr id="24" name="Picture 23" descr="2014-02-20 Einv blot.tif">
            <a:extLst>
              <a:ext uri="{FF2B5EF4-FFF2-40B4-BE49-F238E27FC236}">
                <a16:creationId xmlns:a16="http://schemas.microsoft.com/office/drawing/2014/main" id="{01F1D896-3CA9-7442-9DAD-9F70ABC382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6" t="58283" r="7" b="-437"/>
          <a:stretch/>
        </p:blipFill>
        <p:spPr>
          <a:xfrm rot="16200000">
            <a:off x="4129569" y="2407179"/>
            <a:ext cx="5408547" cy="349309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65D67B9-C6E0-0D48-BED8-5181E6516E99}"/>
              </a:ext>
            </a:extLst>
          </p:cNvPr>
          <p:cNvSpPr/>
          <p:nvPr/>
        </p:nvSpPr>
        <p:spPr>
          <a:xfrm>
            <a:off x="2602466" y="1205474"/>
            <a:ext cx="936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Capping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B6A1F3-7160-8948-87A9-78A874A1B92A}"/>
              </a:ext>
            </a:extLst>
          </p:cNvPr>
          <p:cNvSpPr txBox="1"/>
          <p:nvPr/>
        </p:nvSpPr>
        <p:spPr>
          <a:xfrm>
            <a:off x="3646835" y="1218000"/>
            <a:ext cx="1088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   -    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FF28FF-7912-D341-A084-80D995278272}"/>
              </a:ext>
            </a:extLst>
          </p:cNvPr>
          <p:cNvSpPr/>
          <p:nvPr/>
        </p:nvSpPr>
        <p:spPr>
          <a:xfrm>
            <a:off x="2349802" y="874450"/>
            <a:ext cx="11933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86910D-6B7D-B744-9097-140546DD1B55}"/>
              </a:ext>
            </a:extLst>
          </p:cNvPr>
          <p:cNvSpPr txBox="1"/>
          <p:nvPr/>
        </p:nvSpPr>
        <p:spPr>
          <a:xfrm>
            <a:off x="3699385" y="886976"/>
            <a:ext cx="1088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  +     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4F0E8E-7F4F-0544-B59A-86D05324770B}"/>
              </a:ext>
            </a:extLst>
          </p:cNvPr>
          <p:cNvSpPr txBox="1"/>
          <p:nvPr/>
        </p:nvSpPr>
        <p:spPr>
          <a:xfrm>
            <a:off x="6062536" y="1200348"/>
            <a:ext cx="11517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    -    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2A6201-E385-CD48-9D1D-9F4F1E193D78}"/>
              </a:ext>
            </a:extLst>
          </p:cNvPr>
          <p:cNvSpPr txBox="1"/>
          <p:nvPr/>
        </p:nvSpPr>
        <p:spPr>
          <a:xfrm>
            <a:off x="6062536" y="869324"/>
            <a:ext cx="1193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   +     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93A108-D40E-9942-82A2-D4218246EBA3}"/>
              </a:ext>
            </a:extLst>
          </p:cNvPr>
          <p:cNvSpPr txBox="1"/>
          <p:nvPr/>
        </p:nvSpPr>
        <p:spPr>
          <a:xfrm>
            <a:off x="2851106" y="406981"/>
            <a:ext cx="848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44E64F-878B-C147-A369-2038783A9722}"/>
              </a:ext>
            </a:extLst>
          </p:cNvPr>
          <p:cNvSpPr txBox="1"/>
          <p:nvPr/>
        </p:nvSpPr>
        <p:spPr>
          <a:xfrm>
            <a:off x="3997410" y="417009"/>
            <a:ext cx="50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E5AD45-C622-8442-867C-2346F7CD082B}"/>
              </a:ext>
            </a:extLst>
          </p:cNvPr>
          <p:cNvSpPr txBox="1"/>
          <p:nvPr/>
        </p:nvSpPr>
        <p:spPr>
          <a:xfrm>
            <a:off x="6363838" y="409385"/>
            <a:ext cx="116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B36A7B6-A85E-C34A-885D-103497226475}"/>
              </a:ext>
            </a:extLst>
          </p:cNvPr>
          <p:cNvCxnSpPr>
            <a:cxnSpLocks/>
          </p:cNvCxnSpPr>
          <p:nvPr/>
        </p:nvCxnSpPr>
        <p:spPr>
          <a:xfrm flipH="1">
            <a:off x="7766855" y="4843550"/>
            <a:ext cx="22251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63EDCF4-7CB1-D646-95A8-6348EA63CD84}"/>
              </a:ext>
            </a:extLst>
          </p:cNvPr>
          <p:cNvCxnSpPr>
            <a:cxnSpLocks/>
          </p:cNvCxnSpPr>
          <p:nvPr/>
        </p:nvCxnSpPr>
        <p:spPr>
          <a:xfrm flipH="1">
            <a:off x="3025329" y="4237839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D6145EE-DC84-C945-B0AE-DB02106DA85C}"/>
              </a:ext>
            </a:extLst>
          </p:cNvPr>
          <p:cNvCxnSpPr>
            <a:cxnSpLocks/>
          </p:cNvCxnSpPr>
          <p:nvPr/>
        </p:nvCxnSpPr>
        <p:spPr>
          <a:xfrm flipH="1">
            <a:off x="3025329" y="4639859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9393359-443A-5244-9B58-3B0E97538A76}"/>
              </a:ext>
            </a:extLst>
          </p:cNvPr>
          <p:cNvCxnSpPr>
            <a:cxnSpLocks/>
          </p:cNvCxnSpPr>
          <p:nvPr/>
        </p:nvCxnSpPr>
        <p:spPr>
          <a:xfrm flipH="1">
            <a:off x="3025329" y="5185959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B8791F2-B5EC-AF4B-98E3-D8E08175C0CA}"/>
              </a:ext>
            </a:extLst>
          </p:cNvPr>
          <p:cNvSpPr txBox="1"/>
          <p:nvPr/>
        </p:nvSpPr>
        <p:spPr>
          <a:xfrm>
            <a:off x="2614779" y="4064451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CFF705-8163-5C45-BDB8-27AEEAEE9516}"/>
              </a:ext>
            </a:extLst>
          </p:cNvPr>
          <p:cNvSpPr txBox="1"/>
          <p:nvPr/>
        </p:nvSpPr>
        <p:spPr>
          <a:xfrm>
            <a:off x="2614779" y="4466471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47B270-BE8D-D04A-B32D-A1ED62F8A23F}"/>
              </a:ext>
            </a:extLst>
          </p:cNvPr>
          <p:cNvSpPr txBox="1"/>
          <p:nvPr/>
        </p:nvSpPr>
        <p:spPr>
          <a:xfrm>
            <a:off x="2614779" y="5011321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56EA7ED-71E3-864B-9AF9-DFA5F5D00120}"/>
              </a:ext>
            </a:extLst>
          </p:cNvPr>
          <p:cNvCxnSpPr/>
          <p:nvPr/>
        </p:nvCxnSpPr>
        <p:spPr>
          <a:xfrm flipH="1">
            <a:off x="7784422" y="4271358"/>
            <a:ext cx="409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C52E8B5-6A4F-0C48-AA2C-C782B14EB526}"/>
              </a:ext>
            </a:extLst>
          </p:cNvPr>
          <p:cNvCxnSpPr/>
          <p:nvPr/>
        </p:nvCxnSpPr>
        <p:spPr>
          <a:xfrm flipH="1">
            <a:off x="7784422" y="4086961"/>
            <a:ext cx="409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C0F947B-0BE6-294A-B45C-ACEC31FB22B9}"/>
              </a:ext>
            </a:extLst>
          </p:cNvPr>
          <p:cNvCxnSpPr/>
          <p:nvPr/>
        </p:nvCxnSpPr>
        <p:spPr>
          <a:xfrm flipH="1">
            <a:off x="8273151" y="4076917"/>
            <a:ext cx="409903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68C0AF5-A4F6-6A40-99CA-E873A28E87EC}"/>
              </a:ext>
            </a:extLst>
          </p:cNvPr>
          <p:cNvCxnSpPr/>
          <p:nvPr/>
        </p:nvCxnSpPr>
        <p:spPr>
          <a:xfrm flipH="1">
            <a:off x="8273151" y="3892520"/>
            <a:ext cx="409903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03A6A64-1DE4-D244-9DB5-F7F1FB22412B}"/>
              </a:ext>
            </a:extLst>
          </p:cNvPr>
          <p:cNvSpPr txBox="1"/>
          <p:nvPr/>
        </p:nvSpPr>
        <p:spPr>
          <a:xfrm>
            <a:off x="7989373" y="4662923"/>
            <a:ext cx="94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" pitchFamily="2" charset="0"/>
              </a:rPr>
              <a:t>“spike-in” control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8634FDD-5723-BE40-9EF4-338D2458E329}"/>
              </a:ext>
            </a:extLst>
          </p:cNvPr>
          <p:cNvSpPr txBox="1"/>
          <p:nvPr/>
        </p:nvSpPr>
        <p:spPr>
          <a:xfrm>
            <a:off x="101855" y="218964"/>
            <a:ext cx="25163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blot for Fig. 1D 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D86BEBC-EBA3-754A-B583-066E4CBCF73A}"/>
              </a:ext>
            </a:extLst>
          </p:cNvPr>
          <p:cNvSpPr/>
          <p:nvPr/>
        </p:nvSpPr>
        <p:spPr>
          <a:xfrm>
            <a:off x="5111664" y="1225530"/>
            <a:ext cx="936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Capping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C70553-A99F-944D-8A8E-965A10101A96}"/>
              </a:ext>
            </a:extLst>
          </p:cNvPr>
          <p:cNvSpPr txBox="1"/>
          <p:nvPr/>
        </p:nvSpPr>
        <p:spPr>
          <a:xfrm>
            <a:off x="5360304" y="427037"/>
            <a:ext cx="848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4304FD6-B935-3641-A09E-9693A90C4AC0}"/>
              </a:ext>
            </a:extLst>
          </p:cNvPr>
          <p:cNvSpPr/>
          <p:nvPr/>
        </p:nvSpPr>
        <p:spPr>
          <a:xfrm>
            <a:off x="4905316" y="865559"/>
            <a:ext cx="11933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Terminator</a:t>
            </a:r>
          </a:p>
        </p:txBody>
      </p:sp>
    </p:spTree>
    <p:extLst>
      <p:ext uri="{BB962C8B-B14F-4D97-AF65-F5344CB8AC3E}">
        <p14:creationId xmlns:p14="http://schemas.microsoft.com/office/powerpoint/2010/main" val="11285051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white, bird, photo, water&#10;&#10;Description automatically generated">
            <a:extLst>
              <a:ext uri="{FF2B5EF4-FFF2-40B4-BE49-F238E27FC236}">
                <a16:creationId xmlns:a16="http://schemas.microsoft.com/office/drawing/2014/main" id="{D4C1DA18-93A4-3A43-BBE3-724DF7377B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4" t="69605" r="-567" b="8651"/>
          <a:stretch/>
        </p:blipFill>
        <p:spPr>
          <a:xfrm rot="5400000" flipH="1">
            <a:off x="761764" y="3385965"/>
            <a:ext cx="5452781" cy="1491289"/>
          </a:xfrm>
          <a:prstGeom prst="rect">
            <a:avLst/>
          </a:prstGeom>
        </p:spPr>
      </p:pic>
      <p:sp>
        <p:nvSpPr>
          <p:cNvPr id="13" name="Text Box 47">
            <a:extLst>
              <a:ext uri="{FF2B5EF4-FFF2-40B4-BE49-F238E27FC236}">
                <a16:creationId xmlns:a16="http://schemas.microsoft.com/office/drawing/2014/main" id="{4EFCFB09-53FD-1C4B-ADDC-C7D6B4A8ED3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722027" y="1251684"/>
            <a:ext cx="914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</a:p>
        </p:txBody>
      </p:sp>
      <p:sp>
        <p:nvSpPr>
          <p:cNvPr id="14" name="Text Box 47">
            <a:extLst>
              <a:ext uri="{FF2B5EF4-FFF2-40B4-BE49-F238E27FC236}">
                <a16:creationId xmlns:a16="http://schemas.microsoft.com/office/drawing/2014/main" id="{BED2AE99-28EA-9347-ADE7-D82EB59BDFB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664637" y="946068"/>
            <a:ext cx="15256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19T-LUC</a:t>
            </a:r>
          </a:p>
        </p:txBody>
      </p:sp>
      <p:sp>
        <p:nvSpPr>
          <p:cNvPr id="15" name="Text Box 47">
            <a:extLst>
              <a:ext uri="{FF2B5EF4-FFF2-40B4-BE49-F238E27FC236}">
                <a16:creationId xmlns:a16="http://schemas.microsoft.com/office/drawing/2014/main" id="{1DC04867-4F35-DB4C-B853-AFC756E7619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952367" y="946068"/>
            <a:ext cx="15256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19T-ROM1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74F8A0-582A-404D-A841-2B889795DAA8}"/>
              </a:ext>
            </a:extLst>
          </p:cNvPr>
          <p:cNvSpPr txBox="1"/>
          <p:nvPr/>
        </p:nvSpPr>
        <p:spPr>
          <a:xfrm>
            <a:off x="2755999" y="685450"/>
            <a:ext cx="1342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ROM1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3DA31E-FC3B-654A-A607-259451CF905A}"/>
              </a:ext>
            </a:extLst>
          </p:cNvPr>
          <p:cNvSpPr txBox="1"/>
          <p:nvPr/>
        </p:nvSpPr>
        <p:spPr>
          <a:xfrm>
            <a:off x="6642057" y="509145"/>
            <a:ext cx="1832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stripping,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EHI_ 125400</a:t>
            </a:r>
          </a:p>
        </p:txBody>
      </p:sp>
      <p:pic>
        <p:nvPicPr>
          <p:cNvPr id="18" name="Picture 17" descr="A picture containing white, photo, sitting, black&#10;&#10;Description automatically generated">
            <a:extLst>
              <a:ext uri="{FF2B5EF4-FFF2-40B4-BE49-F238E27FC236}">
                <a16:creationId xmlns:a16="http://schemas.microsoft.com/office/drawing/2014/main" id="{F7D15A40-1B58-5B48-837D-91B890D1A1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11" t="53006" r="-52" b="32763"/>
          <a:stretch/>
        </p:blipFill>
        <p:spPr>
          <a:xfrm rot="5400000" flipH="1">
            <a:off x="4218138" y="3510417"/>
            <a:ext cx="5605397" cy="1089766"/>
          </a:xfrm>
          <a:prstGeom prst="rect">
            <a:avLst/>
          </a:prstGeom>
        </p:spPr>
      </p:pic>
      <p:pic>
        <p:nvPicPr>
          <p:cNvPr id="19" name="Picture 18" descr="A picture containing white, photo, black, small&#10;&#10;Description automatically generated">
            <a:extLst>
              <a:ext uri="{FF2B5EF4-FFF2-40B4-BE49-F238E27FC236}">
                <a16:creationId xmlns:a16="http://schemas.microsoft.com/office/drawing/2014/main" id="{C9FB6733-D63C-694A-BEF0-FB928C474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30" t="64872" r="6864" b="13960"/>
          <a:stretch/>
        </p:blipFill>
        <p:spPr>
          <a:xfrm rot="5400000" flipH="1">
            <a:off x="2563452" y="3626853"/>
            <a:ext cx="5010616" cy="145167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E64C9D4-E281-A849-A858-A6B419CA1233}"/>
              </a:ext>
            </a:extLst>
          </p:cNvPr>
          <p:cNvSpPr txBox="1"/>
          <p:nvPr/>
        </p:nvSpPr>
        <p:spPr>
          <a:xfrm>
            <a:off x="4342921" y="503087"/>
            <a:ext cx="1643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stripping,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EHI_ 164300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B98E8E8-B7D0-144F-B89F-E1424120D110}"/>
              </a:ext>
            </a:extLst>
          </p:cNvPr>
          <p:cNvCxnSpPr>
            <a:cxnSpLocks/>
          </p:cNvCxnSpPr>
          <p:nvPr/>
        </p:nvCxnSpPr>
        <p:spPr>
          <a:xfrm flipH="1">
            <a:off x="2615071" y="4385141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B084E3D-9D3B-4744-B93D-8FE02A899409}"/>
              </a:ext>
            </a:extLst>
          </p:cNvPr>
          <p:cNvCxnSpPr>
            <a:cxnSpLocks/>
          </p:cNvCxnSpPr>
          <p:nvPr/>
        </p:nvCxnSpPr>
        <p:spPr>
          <a:xfrm flipH="1">
            <a:off x="2615071" y="4703511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20539DB-3066-7241-B03E-A1489C3D2FEB}"/>
              </a:ext>
            </a:extLst>
          </p:cNvPr>
          <p:cNvCxnSpPr>
            <a:cxnSpLocks/>
          </p:cNvCxnSpPr>
          <p:nvPr/>
        </p:nvCxnSpPr>
        <p:spPr>
          <a:xfrm flipH="1">
            <a:off x="2615071" y="5161929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446AA3F-DE6D-BB47-A48A-CEE5E7D0F642}"/>
              </a:ext>
            </a:extLst>
          </p:cNvPr>
          <p:cNvSpPr txBox="1"/>
          <p:nvPr/>
        </p:nvSpPr>
        <p:spPr>
          <a:xfrm>
            <a:off x="2204521" y="4211753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E3D007-0A05-1346-89D9-37D778411CBD}"/>
              </a:ext>
            </a:extLst>
          </p:cNvPr>
          <p:cNvSpPr txBox="1"/>
          <p:nvPr/>
        </p:nvSpPr>
        <p:spPr>
          <a:xfrm>
            <a:off x="2204521" y="4530123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75B0B0-4138-454F-997A-9FB526FDD53A}"/>
              </a:ext>
            </a:extLst>
          </p:cNvPr>
          <p:cNvSpPr txBox="1"/>
          <p:nvPr/>
        </p:nvSpPr>
        <p:spPr>
          <a:xfrm>
            <a:off x="2204521" y="4987291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2FD17A-2769-C242-8A89-ABA873466A04}"/>
              </a:ext>
            </a:extLst>
          </p:cNvPr>
          <p:cNvSpPr txBox="1"/>
          <p:nvPr/>
        </p:nvSpPr>
        <p:spPr>
          <a:xfrm>
            <a:off x="27250" y="67664"/>
            <a:ext cx="364663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 blot for Fig. 2A- ROM1 blot   </a:t>
            </a:r>
          </a:p>
        </p:txBody>
      </p:sp>
      <p:sp>
        <p:nvSpPr>
          <p:cNvPr id="20" name="Text Box 47">
            <a:extLst>
              <a:ext uri="{FF2B5EF4-FFF2-40B4-BE49-F238E27FC236}">
                <a16:creationId xmlns:a16="http://schemas.microsoft.com/office/drawing/2014/main" id="{9CF5C38A-0E9C-0947-814C-D7115B9CBB4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219428" y="1251683"/>
            <a:ext cx="914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</a:p>
        </p:txBody>
      </p:sp>
      <p:sp>
        <p:nvSpPr>
          <p:cNvPr id="29" name="Text Box 47">
            <a:extLst>
              <a:ext uri="{FF2B5EF4-FFF2-40B4-BE49-F238E27FC236}">
                <a16:creationId xmlns:a16="http://schemas.microsoft.com/office/drawing/2014/main" id="{89A13B3A-23B0-C049-B1B6-36109A92D85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162038" y="946067"/>
            <a:ext cx="15256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19T-LUC</a:t>
            </a:r>
          </a:p>
        </p:txBody>
      </p:sp>
      <p:sp>
        <p:nvSpPr>
          <p:cNvPr id="30" name="Text Box 47">
            <a:extLst>
              <a:ext uri="{FF2B5EF4-FFF2-40B4-BE49-F238E27FC236}">
                <a16:creationId xmlns:a16="http://schemas.microsoft.com/office/drawing/2014/main" id="{801ACAF7-2F89-794C-BBB1-F86A210D298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449768" y="946067"/>
            <a:ext cx="15256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19T-ROM1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12189B25-2FDB-AA4F-8001-A6CB89E82A4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259905" y="1251684"/>
            <a:ext cx="914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</a:p>
        </p:txBody>
      </p:sp>
      <p:sp>
        <p:nvSpPr>
          <p:cNvPr id="32" name="Text Box 47">
            <a:extLst>
              <a:ext uri="{FF2B5EF4-FFF2-40B4-BE49-F238E27FC236}">
                <a16:creationId xmlns:a16="http://schemas.microsoft.com/office/drawing/2014/main" id="{D6614EBE-2E1D-934D-9BE8-1FA7FD6211D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202515" y="946068"/>
            <a:ext cx="15256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19T-LUC</a:t>
            </a:r>
          </a:p>
        </p:txBody>
      </p:sp>
      <p:sp>
        <p:nvSpPr>
          <p:cNvPr id="33" name="Text Box 47">
            <a:extLst>
              <a:ext uri="{FF2B5EF4-FFF2-40B4-BE49-F238E27FC236}">
                <a16:creationId xmlns:a16="http://schemas.microsoft.com/office/drawing/2014/main" id="{AC2772E9-35E8-6E4B-842B-3D24E737588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490245" y="946068"/>
            <a:ext cx="15256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19T-ROM1</a:t>
            </a:r>
          </a:p>
        </p:txBody>
      </p:sp>
    </p:spTree>
    <p:extLst>
      <p:ext uri="{BB962C8B-B14F-4D97-AF65-F5344CB8AC3E}">
        <p14:creationId xmlns:p14="http://schemas.microsoft.com/office/powerpoint/2010/main" val="39191530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7">
            <a:extLst>
              <a:ext uri="{FF2B5EF4-FFF2-40B4-BE49-F238E27FC236}">
                <a16:creationId xmlns:a16="http://schemas.microsoft.com/office/drawing/2014/main" id="{F280DB0E-5E8A-EB4D-8754-11D7C3C306E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008253" y="1488005"/>
            <a:ext cx="6858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</a:p>
        </p:txBody>
      </p:sp>
      <p:sp>
        <p:nvSpPr>
          <p:cNvPr id="6" name="Text Box 47">
            <a:extLst>
              <a:ext uri="{FF2B5EF4-FFF2-40B4-BE49-F238E27FC236}">
                <a16:creationId xmlns:a16="http://schemas.microsoft.com/office/drawing/2014/main" id="{F45EB627-F5AA-7944-900E-EA06B3E9ECA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707657" y="921339"/>
            <a:ext cx="185838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19T-537 Ago2-2 (24)</a:t>
            </a:r>
          </a:p>
        </p:txBody>
      </p:sp>
      <p:sp>
        <p:nvSpPr>
          <p:cNvPr id="7" name="Text Box 47">
            <a:extLst>
              <a:ext uri="{FF2B5EF4-FFF2-40B4-BE49-F238E27FC236}">
                <a16:creationId xmlns:a16="http://schemas.microsoft.com/office/drawing/2014/main" id="{FE628DD7-9295-6B48-ABD8-95563288158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089945" y="1049712"/>
            <a:ext cx="160164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19T-1064 Ago2-2(6)</a:t>
            </a:r>
          </a:p>
        </p:txBody>
      </p:sp>
      <p:sp>
        <p:nvSpPr>
          <p:cNvPr id="8" name="Text Box 47">
            <a:extLst>
              <a:ext uri="{FF2B5EF4-FFF2-40B4-BE49-F238E27FC236}">
                <a16:creationId xmlns:a16="http://schemas.microsoft.com/office/drawing/2014/main" id="{94E5761F-0D1B-DD4E-86CB-AF8E7B9EC63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43860" y="1049711"/>
            <a:ext cx="16016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19T-FL Ago2-2(24)</a:t>
            </a:r>
          </a:p>
        </p:txBody>
      </p:sp>
      <p:pic>
        <p:nvPicPr>
          <p:cNvPr id="3" name="Picture 2" descr="A picture containing white, photo, sitting, black&#10;&#10;Description automatically generated">
            <a:extLst>
              <a:ext uri="{FF2B5EF4-FFF2-40B4-BE49-F238E27FC236}">
                <a16:creationId xmlns:a16="http://schemas.microsoft.com/office/drawing/2014/main" id="{14234950-C01E-4344-85E4-86E7C3A188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11" t="68148" r="15744" b="1883"/>
          <a:stretch/>
        </p:blipFill>
        <p:spPr>
          <a:xfrm rot="16200000">
            <a:off x="303984" y="3434748"/>
            <a:ext cx="4805694" cy="20408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797628-5A8C-DE45-A811-495F2E0F2154}"/>
              </a:ext>
            </a:extLst>
          </p:cNvPr>
          <p:cNvSpPr txBox="1"/>
          <p:nvPr/>
        </p:nvSpPr>
        <p:spPr>
          <a:xfrm>
            <a:off x="694611" y="1038169"/>
            <a:ext cx="21432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Ago2-2</a:t>
            </a:r>
          </a:p>
        </p:txBody>
      </p:sp>
      <p:pic>
        <p:nvPicPr>
          <p:cNvPr id="18" name="Picture 17" descr="A picture containing photo, white, black, sitting&#10;&#10;Description automatically generated">
            <a:extLst>
              <a:ext uri="{FF2B5EF4-FFF2-40B4-BE49-F238E27FC236}">
                <a16:creationId xmlns:a16="http://schemas.microsoft.com/office/drawing/2014/main" id="{F547CE8C-6973-CB49-99CC-8D8867F9D1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13" t="26259" r="2221" b="47979"/>
          <a:stretch/>
        </p:blipFill>
        <p:spPr>
          <a:xfrm rot="5400000">
            <a:off x="4373157" y="3348435"/>
            <a:ext cx="5116378" cy="1902753"/>
          </a:xfrm>
          <a:prstGeom prst="rect">
            <a:avLst/>
          </a:prstGeom>
        </p:spPr>
      </p:pic>
      <p:pic>
        <p:nvPicPr>
          <p:cNvPr id="23" name="Picture 22" descr="A picture containing photo, white, sitting, monitor&#10;&#10;Description automatically generated">
            <a:extLst>
              <a:ext uri="{FF2B5EF4-FFF2-40B4-BE49-F238E27FC236}">
                <a16:creationId xmlns:a16="http://schemas.microsoft.com/office/drawing/2014/main" id="{286A908F-8D26-C44E-9F61-8D5BA37882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927" t="16903" r="14658" b="48535"/>
          <a:stretch/>
        </p:blipFill>
        <p:spPr>
          <a:xfrm rot="16200000">
            <a:off x="2484160" y="3688060"/>
            <a:ext cx="4894230" cy="153418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61BECFA-458D-F540-9B45-D01268A795ED}"/>
              </a:ext>
            </a:extLst>
          </p:cNvPr>
          <p:cNvSpPr txBox="1"/>
          <p:nvPr/>
        </p:nvSpPr>
        <p:spPr>
          <a:xfrm>
            <a:off x="6228383" y="716288"/>
            <a:ext cx="1654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stripping,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EHI_ 125400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361F57-C6DB-0A44-A701-A407A872BDA2}"/>
              </a:ext>
            </a:extLst>
          </p:cNvPr>
          <p:cNvSpPr txBox="1"/>
          <p:nvPr/>
        </p:nvSpPr>
        <p:spPr>
          <a:xfrm>
            <a:off x="4325629" y="716288"/>
            <a:ext cx="1654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stripping,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EHI_ 164300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2B85F6-4289-D44F-A5A2-127968B7316C}"/>
              </a:ext>
            </a:extLst>
          </p:cNvPr>
          <p:cNvCxnSpPr>
            <a:cxnSpLocks/>
          </p:cNvCxnSpPr>
          <p:nvPr/>
        </p:nvCxnSpPr>
        <p:spPr>
          <a:xfrm flipH="1">
            <a:off x="1465563" y="4598082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B0FB591-0C9E-DE48-8527-0553ACF80E86}"/>
              </a:ext>
            </a:extLst>
          </p:cNvPr>
          <p:cNvCxnSpPr>
            <a:cxnSpLocks/>
          </p:cNvCxnSpPr>
          <p:nvPr/>
        </p:nvCxnSpPr>
        <p:spPr>
          <a:xfrm flipH="1">
            <a:off x="1465563" y="4979082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17A9F8B-06D1-1246-B7E6-C70A63DB2186}"/>
              </a:ext>
            </a:extLst>
          </p:cNvPr>
          <p:cNvCxnSpPr>
            <a:cxnSpLocks/>
          </p:cNvCxnSpPr>
          <p:nvPr/>
        </p:nvCxnSpPr>
        <p:spPr>
          <a:xfrm flipH="1">
            <a:off x="1465563" y="5361332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4D43BC1-4EAD-2747-BCF2-2881C4619064}"/>
              </a:ext>
            </a:extLst>
          </p:cNvPr>
          <p:cNvSpPr txBox="1"/>
          <p:nvPr/>
        </p:nvSpPr>
        <p:spPr>
          <a:xfrm>
            <a:off x="1055013" y="4424694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723E69-0508-2A43-8605-DFFB39AC0231}"/>
              </a:ext>
            </a:extLst>
          </p:cNvPr>
          <p:cNvSpPr txBox="1"/>
          <p:nvPr/>
        </p:nvSpPr>
        <p:spPr>
          <a:xfrm>
            <a:off x="1055013" y="4805694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2B0CFF6-BAE1-484A-B5B0-E88EBFAC19A5}"/>
              </a:ext>
            </a:extLst>
          </p:cNvPr>
          <p:cNvSpPr txBox="1"/>
          <p:nvPr/>
        </p:nvSpPr>
        <p:spPr>
          <a:xfrm>
            <a:off x="1055013" y="5186694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F359A2-7DE7-B444-854D-7502F998D99A}"/>
              </a:ext>
            </a:extLst>
          </p:cNvPr>
          <p:cNvSpPr txBox="1"/>
          <p:nvPr/>
        </p:nvSpPr>
        <p:spPr>
          <a:xfrm>
            <a:off x="27250" y="67664"/>
            <a:ext cx="365773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 blot for Fig. 2A- Ago2-2 blot   </a:t>
            </a:r>
          </a:p>
        </p:txBody>
      </p:sp>
    </p:spTree>
    <p:extLst>
      <p:ext uri="{BB962C8B-B14F-4D97-AF65-F5344CB8AC3E}">
        <p14:creationId xmlns:p14="http://schemas.microsoft.com/office/powerpoint/2010/main" val="1417118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73D7588-D968-C94C-BCD4-4CA833A8A54A}"/>
              </a:ext>
            </a:extLst>
          </p:cNvPr>
          <p:cNvSpPr txBox="1"/>
          <p:nvPr/>
        </p:nvSpPr>
        <p:spPr>
          <a:xfrm>
            <a:off x="-1" y="91069"/>
            <a:ext cx="217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2B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ED130C-6C1E-D043-9C16-F112396A01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6" t="1920" r="52694" b="8066"/>
          <a:stretch/>
        </p:blipFill>
        <p:spPr>
          <a:xfrm>
            <a:off x="2755900" y="810631"/>
            <a:ext cx="4305300" cy="53615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FC6C176-8A90-3842-BAD8-8FCCFE9BC777}"/>
              </a:ext>
            </a:extLst>
          </p:cNvPr>
          <p:cNvSpPr/>
          <p:nvPr/>
        </p:nvSpPr>
        <p:spPr>
          <a:xfrm>
            <a:off x="2971800" y="6063734"/>
            <a:ext cx="4406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cloned sRNA counts for each unique sRNA in 27nt peak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F28749-7176-164F-AB56-7DE665FAA4A8}"/>
              </a:ext>
            </a:extLst>
          </p:cNvPr>
          <p:cNvSpPr/>
          <p:nvPr/>
        </p:nvSpPr>
        <p:spPr>
          <a:xfrm rot="16200000">
            <a:off x="378881" y="3457718"/>
            <a:ext cx="4031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cloned sRNA counts for each unique sRNA in 31nt peak </a:t>
            </a:r>
          </a:p>
        </p:txBody>
      </p:sp>
    </p:spTree>
    <p:extLst>
      <p:ext uri="{BB962C8B-B14F-4D97-AF65-F5344CB8AC3E}">
        <p14:creationId xmlns:p14="http://schemas.microsoft.com/office/powerpoint/2010/main" val="608283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7">
            <a:extLst>
              <a:ext uri="{FF2B5EF4-FFF2-40B4-BE49-F238E27FC236}">
                <a16:creationId xmlns:a16="http://schemas.microsoft.com/office/drawing/2014/main" id="{59B061D7-BFE4-4847-9BC6-E3B3B74E928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230158" y="1569352"/>
            <a:ext cx="6858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</a:p>
        </p:txBody>
      </p:sp>
      <p:sp>
        <p:nvSpPr>
          <p:cNvPr id="6" name="Text Box 47">
            <a:extLst>
              <a:ext uri="{FF2B5EF4-FFF2-40B4-BE49-F238E27FC236}">
                <a16:creationId xmlns:a16="http://schemas.microsoft.com/office/drawing/2014/main" id="{95A039A8-BD3B-324B-BA86-95295DD89F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29577" y="1212336"/>
            <a:ext cx="14550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19T-EHI_136380</a:t>
            </a:r>
          </a:p>
        </p:txBody>
      </p:sp>
      <p:sp>
        <p:nvSpPr>
          <p:cNvPr id="7" name="Text Box 47">
            <a:extLst>
              <a:ext uri="{FF2B5EF4-FFF2-40B4-BE49-F238E27FC236}">
                <a16:creationId xmlns:a16="http://schemas.microsoft.com/office/drawing/2014/main" id="{89C1BDA0-9B6F-E143-863A-B3D1B9EE86E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055520" y="1206951"/>
            <a:ext cx="146584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19T-EHI_136160</a:t>
            </a:r>
          </a:p>
        </p:txBody>
      </p:sp>
      <p:pic>
        <p:nvPicPr>
          <p:cNvPr id="8" name="Picture 7" descr="A picture containing white, photo, sitting, black&#10;&#10;Description automatically generated">
            <a:extLst>
              <a:ext uri="{FF2B5EF4-FFF2-40B4-BE49-F238E27FC236}">
                <a16:creationId xmlns:a16="http://schemas.microsoft.com/office/drawing/2014/main" id="{CC5D3BBE-D88D-D64E-9BE7-1C4FC8A038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33" t="46385" r="15141" b="31742"/>
          <a:stretch/>
        </p:blipFill>
        <p:spPr>
          <a:xfrm rot="16200000">
            <a:off x="261379" y="3600665"/>
            <a:ext cx="4822844" cy="1592475"/>
          </a:xfrm>
          <a:prstGeom prst="rect">
            <a:avLst/>
          </a:prstGeom>
        </p:spPr>
      </p:pic>
      <p:pic>
        <p:nvPicPr>
          <p:cNvPr id="18" name="Picture 17" descr="A close up of electronics&#10;&#10;Description automatically generated">
            <a:extLst>
              <a:ext uri="{FF2B5EF4-FFF2-40B4-BE49-F238E27FC236}">
                <a16:creationId xmlns:a16="http://schemas.microsoft.com/office/drawing/2014/main" id="{4E9483E0-A322-814C-A3AD-A0747FBE9F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24" t="65782" r="14485" b="11603"/>
          <a:stretch/>
        </p:blipFill>
        <p:spPr>
          <a:xfrm rot="5400000">
            <a:off x="4721953" y="3725608"/>
            <a:ext cx="4835713" cy="1429074"/>
          </a:xfrm>
          <a:prstGeom prst="rect">
            <a:avLst/>
          </a:prstGeom>
        </p:spPr>
      </p:pic>
      <p:pic>
        <p:nvPicPr>
          <p:cNvPr id="19" name="Picture 18" descr="A picture containing photo, white, sitting, monitor&#10;&#10;Description automatically generated">
            <a:extLst>
              <a:ext uri="{FF2B5EF4-FFF2-40B4-BE49-F238E27FC236}">
                <a16:creationId xmlns:a16="http://schemas.microsoft.com/office/drawing/2014/main" id="{C0404745-B5A9-744C-8E7E-7536859655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57" t="61456" r="16568" b="10457"/>
          <a:stretch/>
        </p:blipFill>
        <p:spPr>
          <a:xfrm rot="16200000">
            <a:off x="2330149" y="3707202"/>
            <a:ext cx="4822845" cy="142907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9052125-6EE2-8541-9520-351D13A8FAE8}"/>
              </a:ext>
            </a:extLst>
          </p:cNvPr>
          <p:cNvSpPr txBox="1"/>
          <p:nvPr/>
        </p:nvSpPr>
        <p:spPr>
          <a:xfrm>
            <a:off x="1937552" y="546900"/>
            <a:ext cx="21432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EHI_136360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60C9E0-FD6C-2A44-9D05-A37339E59FA7}"/>
              </a:ext>
            </a:extLst>
          </p:cNvPr>
          <p:cNvSpPr txBox="1"/>
          <p:nvPr/>
        </p:nvSpPr>
        <p:spPr>
          <a:xfrm>
            <a:off x="6689813" y="1266339"/>
            <a:ext cx="1649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stripping,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EHI_ 125400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30D5FA-DCC1-CC48-816E-5291D7397269}"/>
              </a:ext>
            </a:extLst>
          </p:cNvPr>
          <p:cNvSpPr txBox="1"/>
          <p:nvPr/>
        </p:nvSpPr>
        <p:spPr>
          <a:xfrm>
            <a:off x="4054436" y="1266338"/>
            <a:ext cx="1649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stripping,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for EHI_ 164300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52BBFBE-21E4-604E-ABE2-FB2C51438125}"/>
              </a:ext>
            </a:extLst>
          </p:cNvPr>
          <p:cNvCxnSpPr>
            <a:cxnSpLocks/>
          </p:cNvCxnSpPr>
          <p:nvPr/>
        </p:nvCxnSpPr>
        <p:spPr>
          <a:xfrm flipH="1">
            <a:off x="1700203" y="4666607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2C71F8-B03E-1641-B8A1-0FA66AB34C44}"/>
              </a:ext>
            </a:extLst>
          </p:cNvPr>
          <p:cNvCxnSpPr>
            <a:cxnSpLocks/>
          </p:cNvCxnSpPr>
          <p:nvPr/>
        </p:nvCxnSpPr>
        <p:spPr>
          <a:xfrm flipH="1">
            <a:off x="1700203" y="5047607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D1142F8-C880-534C-8428-E13C4E8C74D8}"/>
              </a:ext>
            </a:extLst>
          </p:cNvPr>
          <p:cNvCxnSpPr>
            <a:cxnSpLocks/>
          </p:cNvCxnSpPr>
          <p:nvPr/>
        </p:nvCxnSpPr>
        <p:spPr>
          <a:xfrm flipH="1">
            <a:off x="1700203" y="5518551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0F80DEC-4345-0540-AEE2-AFBB637A0ED1}"/>
              </a:ext>
            </a:extLst>
          </p:cNvPr>
          <p:cNvSpPr txBox="1"/>
          <p:nvPr/>
        </p:nvSpPr>
        <p:spPr>
          <a:xfrm>
            <a:off x="1289653" y="4493219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C176B4-6B90-A443-9C4F-6993040A9E60}"/>
              </a:ext>
            </a:extLst>
          </p:cNvPr>
          <p:cNvSpPr txBox="1"/>
          <p:nvPr/>
        </p:nvSpPr>
        <p:spPr>
          <a:xfrm>
            <a:off x="1289653" y="4874219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8F425A-4980-2F44-A5A1-7904348520DA}"/>
              </a:ext>
            </a:extLst>
          </p:cNvPr>
          <p:cNvSpPr txBox="1"/>
          <p:nvPr/>
        </p:nvSpPr>
        <p:spPr>
          <a:xfrm>
            <a:off x="1289653" y="5343913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46249F-B413-194A-8364-1C7484E27E84}"/>
              </a:ext>
            </a:extLst>
          </p:cNvPr>
          <p:cNvSpPr txBox="1"/>
          <p:nvPr/>
        </p:nvSpPr>
        <p:spPr>
          <a:xfrm>
            <a:off x="0" y="-9541"/>
            <a:ext cx="418845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 blot for Fig. 2A- EHI_136360 blot   </a:t>
            </a:r>
          </a:p>
        </p:txBody>
      </p:sp>
    </p:spTree>
    <p:extLst>
      <p:ext uri="{BB962C8B-B14F-4D97-AF65-F5344CB8AC3E}">
        <p14:creationId xmlns:p14="http://schemas.microsoft.com/office/powerpoint/2010/main" val="880018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extLst>
              <a:ext uri="{FF2B5EF4-FFF2-40B4-BE49-F238E27FC236}">
                <a16:creationId xmlns:a16="http://schemas.microsoft.com/office/drawing/2014/main" id="{B0A8516A-088C-4B4E-B884-32F88D715251}"/>
              </a:ext>
            </a:extLst>
          </p:cNvPr>
          <p:cNvSpPr txBox="1"/>
          <p:nvPr/>
        </p:nvSpPr>
        <p:spPr>
          <a:xfrm>
            <a:off x="2771428" y="1393486"/>
            <a:ext cx="61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RT: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3FED1B2-46AA-D34A-96BA-90AD57101785}"/>
              </a:ext>
            </a:extLst>
          </p:cNvPr>
          <p:cNvSpPr txBox="1"/>
          <p:nvPr/>
        </p:nvSpPr>
        <p:spPr>
          <a:xfrm>
            <a:off x="-1" y="516943"/>
            <a:ext cx="2575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RT-PCR for Rom1 gene  </a:t>
            </a:r>
          </a:p>
        </p:txBody>
      </p:sp>
      <p:pic>
        <p:nvPicPr>
          <p:cNvPr id="58" name="Picture 57" descr="RT-PCR 030617.tif">
            <a:extLst>
              <a:ext uri="{FF2B5EF4-FFF2-40B4-BE49-F238E27FC236}">
                <a16:creationId xmlns:a16="http://schemas.microsoft.com/office/drawing/2014/main" id="{3F3BCBD4-B893-B54D-93AE-55D01B4004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5" t="61196" r="51958" b="-478"/>
          <a:stretch/>
        </p:blipFill>
        <p:spPr>
          <a:xfrm>
            <a:off x="2815650" y="4566354"/>
            <a:ext cx="2879413" cy="2288514"/>
          </a:xfrm>
          <a:prstGeom prst="rect">
            <a:avLst/>
          </a:prstGeom>
        </p:spPr>
      </p:pic>
      <p:pic>
        <p:nvPicPr>
          <p:cNvPr id="59" name="Picture 58" descr="RT-PCR 030617 rom-1.tif">
            <a:extLst>
              <a:ext uri="{FF2B5EF4-FFF2-40B4-BE49-F238E27FC236}">
                <a16:creationId xmlns:a16="http://schemas.microsoft.com/office/drawing/2014/main" id="{66DDD40F-3F29-354C-A39F-AFD1225208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5" t="15952" r="5294" b="41120"/>
          <a:stretch/>
        </p:blipFill>
        <p:spPr>
          <a:xfrm>
            <a:off x="2817956" y="1107297"/>
            <a:ext cx="3688977" cy="2471822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56CF28AA-D266-AC47-BFC9-BEAFEABAD296}"/>
              </a:ext>
            </a:extLst>
          </p:cNvPr>
          <p:cNvSpPr txBox="1"/>
          <p:nvPr/>
        </p:nvSpPr>
        <p:spPr>
          <a:xfrm>
            <a:off x="3180826" y="798195"/>
            <a:ext cx="1296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 -    +    -  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A518BA-3B79-DF49-A75A-8749DA3EB687}"/>
              </a:ext>
            </a:extLst>
          </p:cNvPr>
          <p:cNvSpPr txBox="1"/>
          <p:nvPr/>
        </p:nvSpPr>
        <p:spPr>
          <a:xfrm>
            <a:off x="3191132" y="334946"/>
            <a:ext cx="1801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   19T-ROM1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CD5BC14-EEAC-514E-BB81-1DEA68E23B61}"/>
              </a:ext>
            </a:extLst>
          </p:cNvPr>
          <p:cNvCxnSpPr/>
          <p:nvPr/>
        </p:nvCxnSpPr>
        <p:spPr>
          <a:xfrm>
            <a:off x="3253215" y="709218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327AFB2-D478-9C45-B44E-258C80848961}"/>
              </a:ext>
            </a:extLst>
          </p:cNvPr>
          <p:cNvCxnSpPr>
            <a:cxnSpLocks/>
          </p:cNvCxnSpPr>
          <p:nvPr/>
        </p:nvCxnSpPr>
        <p:spPr>
          <a:xfrm rot="5400000">
            <a:off x="3217555" y="754938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27B3312-7F1C-1B42-A03A-D90177274756}"/>
              </a:ext>
            </a:extLst>
          </p:cNvPr>
          <p:cNvCxnSpPr>
            <a:cxnSpLocks/>
          </p:cNvCxnSpPr>
          <p:nvPr/>
        </p:nvCxnSpPr>
        <p:spPr>
          <a:xfrm rot="5400000">
            <a:off x="3558221" y="754938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259A2E9-8E5C-C243-B524-2618B0483537}"/>
              </a:ext>
            </a:extLst>
          </p:cNvPr>
          <p:cNvCxnSpPr/>
          <p:nvPr/>
        </p:nvCxnSpPr>
        <p:spPr>
          <a:xfrm>
            <a:off x="3835930" y="709218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6423E6D-2A3A-C944-B665-D46E96165945}"/>
              </a:ext>
            </a:extLst>
          </p:cNvPr>
          <p:cNvCxnSpPr>
            <a:cxnSpLocks/>
          </p:cNvCxnSpPr>
          <p:nvPr/>
        </p:nvCxnSpPr>
        <p:spPr>
          <a:xfrm rot="5400000">
            <a:off x="3800270" y="754938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EF3007B-667A-1E45-86A8-69B59EB50FCC}"/>
              </a:ext>
            </a:extLst>
          </p:cNvPr>
          <p:cNvCxnSpPr>
            <a:cxnSpLocks/>
          </p:cNvCxnSpPr>
          <p:nvPr/>
        </p:nvCxnSpPr>
        <p:spPr>
          <a:xfrm rot="5400000">
            <a:off x="4140936" y="754938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055FF9B-9004-E44E-B433-6FA4353CE7AF}"/>
              </a:ext>
            </a:extLst>
          </p:cNvPr>
          <p:cNvSpPr txBox="1"/>
          <p:nvPr/>
        </p:nvSpPr>
        <p:spPr>
          <a:xfrm>
            <a:off x="3154936" y="4277439"/>
            <a:ext cx="1296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 -    +    -  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ADAE22-5ADE-454E-AAA2-04BF4981DF43}"/>
              </a:ext>
            </a:extLst>
          </p:cNvPr>
          <p:cNvSpPr txBox="1"/>
          <p:nvPr/>
        </p:nvSpPr>
        <p:spPr>
          <a:xfrm>
            <a:off x="3165242" y="3814190"/>
            <a:ext cx="1801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   19T-ROM1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3B93CF7-C3B0-E044-A1B3-EB8A0F63291C}"/>
              </a:ext>
            </a:extLst>
          </p:cNvPr>
          <p:cNvCxnSpPr/>
          <p:nvPr/>
        </p:nvCxnSpPr>
        <p:spPr>
          <a:xfrm>
            <a:off x="3227325" y="4188462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DE8D67-1758-1845-A656-653B4B4545A0}"/>
              </a:ext>
            </a:extLst>
          </p:cNvPr>
          <p:cNvCxnSpPr>
            <a:cxnSpLocks/>
          </p:cNvCxnSpPr>
          <p:nvPr/>
        </p:nvCxnSpPr>
        <p:spPr>
          <a:xfrm rot="5400000">
            <a:off x="3191665" y="4234182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4CB084D-C18C-B34B-8C2E-051A62ED617C}"/>
              </a:ext>
            </a:extLst>
          </p:cNvPr>
          <p:cNvCxnSpPr>
            <a:cxnSpLocks/>
          </p:cNvCxnSpPr>
          <p:nvPr/>
        </p:nvCxnSpPr>
        <p:spPr>
          <a:xfrm rot="5400000">
            <a:off x="3532331" y="4234182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F5D6E-76D7-1442-B866-5C70941F7D43}"/>
              </a:ext>
            </a:extLst>
          </p:cNvPr>
          <p:cNvCxnSpPr/>
          <p:nvPr/>
        </p:nvCxnSpPr>
        <p:spPr>
          <a:xfrm>
            <a:off x="3810040" y="4188462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900CF76-B4C2-1C43-8C81-6ECE998B69A9}"/>
              </a:ext>
            </a:extLst>
          </p:cNvPr>
          <p:cNvCxnSpPr>
            <a:cxnSpLocks/>
          </p:cNvCxnSpPr>
          <p:nvPr/>
        </p:nvCxnSpPr>
        <p:spPr>
          <a:xfrm rot="5400000">
            <a:off x="3774380" y="4234182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76601A9-02A9-C148-96A6-387578423E12}"/>
              </a:ext>
            </a:extLst>
          </p:cNvPr>
          <p:cNvCxnSpPr>
            <a:cxnSpLocks/>
          </p:cNvCxnSpPr>
          <p:nvPr/>
        </p:nvCxnSpPr>
        <p:spPr>
          <a:xfrm rot="5400000">
            <a:off x="4115046" y="4234182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EB6D230-2301-744F-9C56-BE9063F56F2C}"/>
              </a:ext>
            </a:extLst>
          </p:cNvPr>
          <p:cNvSpPr txBox="1"/>
          <p:nvPr/>
        </p:nvSpPr>
        <p:spPr>
          <a:xfrm>
            <a:off x="6036094" y="5372057"/>
            <a:ext cx="2275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(EHI_199600 )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3148FC4-4831-E04F-83FE-7D8D760FD97B}"/>
              </a:ext>
            </a:extLst>
          </p:cNvPr>
          <p:cNvSpPr/>
          <p:nvPr/>
        </p:nvSpPr>
        <p:spPr>
          <a:xfrm>
            <a:off x="6644598" y="2510602"/>
            <a:ext cx="24994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Rom1 gene specific primers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62FB60-4D84-4D4C-AEDF-B0D4D9900C15}"/>
              </a:ext>
            </a:extLst>
          </p:cNvPr>
          <p:cNvSpPr txBox="1"/>
          <p:nvPr/>
        </p:nvSpPr>
        <p:spPr>
          <a:xfrm>
            <a:off x="4318796" y="747776"/>
            <a:ext cx="227576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Irrelevant sample lanes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272FCC8-0400-0543-B0FB-DD92E6D8AD36}"/>
              </a:ext>
            </a:extLst>
          </p:cNvPr>
          <p:cNvSpPr txBox="1"/>
          <p:nvPr/>
        </p:nvSpPr>
        <p:spPr>
          <a:xfrm>
            <a:off x="4318796" y="4180841"/>
            <a:ext cx="227576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Irrelevant sample lanes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8242768-F8E0-A54D-9B46-BDE45C2888A0}"/>
              </a:ext>
            </a:extLst>
          </p:cNvPr>
          <p:cNvSpPr txBox="1"/>
          <p:nvPr/>
        </p:nvSpPr>
        <p:spPr>
          <a:xfrm>
            <a:off x="0" y="-9541"/>
            <a:ext cx="228889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gel for Fig. 2B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E57E29A-298F-D846-909C-CD9849979495}"/>
              </a:ext>
            </a:extLst>
          </p:cNvPr>
          <p:cNvSpPr txBox="1"/>
          <p:nvPr/>
        </p:nvSpPr>
        <p:spPr>
          <a:xfrm rot="16200000">
            <a:off x="2373515" y="323366"/>
            <a:ext cx="11565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ladder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9E71FE5-B313-4042-A5DC-E941DC96D3F8}"/>
              </a:ext>
            </a:extLst>
          </p:cNvPr>
          <p:cNvSpPr txBox="1"/>
          <p:nvPr/>
        </p:nvSpPr>
        <p:spPr>
          <a:xfrm rot="16200000">
            <a:off x="2423640" y="3846831"/>
            <a:ext cx="11565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ladder</a:t>
            </a:r>
          </a:p>
        </p:txBody>
      </p:sp>
    </p:spTree>
    <p:extLst>
      <p:ext uri="{BB962C8B-B14F-4D97-AF65-F5344CB8AC3E}">
        <p14:creationId xmlns:p14="http://schemas.microsoft.com/office/powerpoint/2010/main" val="4521618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00E8AA67-C3F2-0744-87DD-C73A4F23425B}"/>
              </a:ext>
            </a:extLst>
          </p:cNvPr>
          <p:cNvSpPr txBox="1"/>
          <p:nvPr/>
        </p:nvSpPr>
        <p:spPr>
          <a:xfrm>
            <a:off x="3469872" y="454147"/>
            <a:ext cx="1673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(EHI_199600 )</a:t>
            </a:r>
          </a:p>
        </p:txBody>
      </p:sp>
      <p:pic>
        <p:nvPicPr>
          <p:cNvPr id="53" name="Picture 52" descr="2016-10-31 rtpcr for ago-2.tif">
            <a:extLst>
              <a:ext uri="{FF2B5EF4-FFF2-40B4-BE49-F238E27FC236}">
                <a16:creationId xmlns:a16="http://schemas.microsoft.com/office/drawing/2014/main" id="{CF5A0BAE-EC6C-1541-818B-E525275191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1" t="-194" r="52273" b="62295"/>
          <a:stretch/>
        </p:blipFill>
        <p:spPr>
          <a:xfrm>
            <a:off x="2934596" y="1884541"/>
            <a:ext cx="3528834" cy="2904477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7AB7D72F-E599-484F-9BB6-D51C7EE9E156}"/>
              </a:ext>
            </a:extLst>
          </p:cNvPr>
          <p:cNvSpPr/>
          <p:nvPr/>
        </p:nvSpPr>
        <p:spPr>
          <a:xfrm>
            <a:off x="4960452" y="461665"/>
            <a:ext cx="1673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 gene specific primers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CF827ED-E6C6-304B-BE3D-48551347C06C}"/>
              </a:ext>
            </a:extLst>
          </p:cNvPr>
          <p:cNvSpPr txBox="1"/>
          <p:nvPr/>
        </p:nvSpPr>
        <p:spPr>
          <a:xfrm>
            <a:off x="4953953" y="1511403"/>
            <a:ext cx="155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 -        +    -   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00DEAD6-DEAD-1B44-BC4E-8BB5732845D6}"/>
              </a:ext>
            </a:extLst>
          </p:cNvPr>
          <p:cNvSpPr txBox="1"/>
          <p:nvPr/>
        </p:nvSpPr>
        <p:spPr>
          <a:xfrm>
            <a:off x="5008292" y="1101002"/>
            <a:ext cx="1556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   19T-Ago2-2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36C0B83-2FE8-8843-92A1-5FC3D81B8345}"/>
              </a:ext>
            </a:extLst>
          </p:cNvPr>
          <p:cNvCxnSpPr/>
          <p:nvPr/>
        </p:nvCxnSpPr>
        <p:spPr>
          <a:xfrm>
            <a:off x="5040826" y="1449322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71B237B-5D7A-0B41-B679-E3291F6753B3}"/>
              </a:ext>
            </a:extLst>
          </p:cNvPr>
          <p:cNvCxnSpPr>
            <a:cxnSpLocks/>
          </p:cNvCxnSpPr>
          <p:nvPr/>
        </p:nvCxnSpPr>
        <p:spPr>
          <a:xfrm rot="5400000">
            <a:off x="5005166" y="1495042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89B7381A-03C3-FA4A-A61F-BDBA4787FA57}"/>
              </a:ext>
            </a:extLst>
          </p:cNvPr>
          <p:cNvCxnSpPr>
            <a:cxnSpLocks/>
          </p:cNvCxnSpPr>
          <p:nvPr/>
        </p:nvCxnSpPr>
        <p:spPr>
          <a:xfrm rot="5400000">
            <a:off x="5345832" y="1495042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31A0975-2643-E143-82E6-6BB93BAE12AC}"/>
              </a:ext>
            </a:extLst>
          </p:cNvPr>
          <p:cNvCxnSpPr>
            <a:cxnSpLocks/>
          </p:cNvCxnSpPr>
          <p:nvPr/>
        </p:nvCxnSpPr>
        <p:spPr>
          <a:xfrm>
            <a:off x="5786379" y="1449322"/>
            <a:ext cx="4258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A38A048-FBC6-0A43-8D26-C6771021DC3C}"/>
              </a:ext>
            </a:extLst>
          </p:cNvPr>
          <p:cNvCxnSpPr>
            <a:cxnSpLocks/>
          </p:cNvCxnSpPr>
          <p:nvPr/>
        </p:nvCxnSpPr>
        <p:spPr>
          <a:xfrm>
            <a:off x="5796439" y="1449322"/>
            <a:ext cx="0" cy="1445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BF74E20-23B1-714D-8B0E-BAB345E2E3EC}"/>
              </a:ext>
            </a:extLst>
          </p:cNvPr>
          <p:cNvCxnSpPr>
            <a:cxnSpLocks/>
          </p:cNvCxnSpPr>
          <p:nvPr/>
        </p:nvCxnSpPr>
        <p:spPr>
          <a:xfrm>
            <a:off x="6212261" y="1449322"/>
            <a:ext cx="0" cy="1445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28AB0103-8BBF-B646-BEF4-38737F3F8973}"/>
              </a:ext>
            </a:extLst>
          </p:cNvPr>
          <p:cNvSpPr txBox="1"/>
          <p:nvPr/>
        </p:nvSpPr>
        <p:spPr>
          <a:xfrm>
            <a:off x="3349940" y="1491507"/>
            <a:ext cx="155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 -        +    -  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219050B-5624-DC4A-BD40-DF1ED90080CA}"/>
              </a:ext>
            </a:extLst>
          </p:cNvPr>
          <p:cNvSpPr txBox="1"/>
          <p:nvPr/>
        </p:nvSpPr>
        <p:spPr>
          <a:xfrm>
            <a:off x="3404279" y="1081106"/>
            <a:ext cx="1556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   19T-Ago2-2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D640B43-F92A-BF47-A349-BE8CE7FB46F6}"/>
              </a:ext>
            </a:extLst>
          </p:cNvPr>
          <p:cNvCxnSpPr/>
          <p:nvPr/>
        </p:nvCxnSpPr>
        <p:spPr>
          <a:xfrm>
            <a:off x="3436813" y="1429426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1BF2E5B3-5876-4B4D-9895-E061F26753A6}"/>
              </a:ext>
            </a:extLst>
          </p:cNvPr>
          <p:cNvCxnSpPr>
            <a:cxnSpLocks/>
          </p:cNvCxnSpPr>
          <p:nvPr/>
        </p:nvCxnSpPr>
        <p:spPr>
          <a:xfrm rot="5400000">
            <a:off x="3401153" y="147514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982DC69-1935-9449-BA63-E9CA0B8A5CA6}"/>
              </a:ext>
            </a:extLst>
          </p:cNvPr>
          <p:cNvCxnSpPr>
            <a:cxnSpLocks/>
          </p:cNvCxnSpPr>
          <p:nvPr/>
        </p:nvCxnSpPr>
        <p:spPr>
          <a:xfrm rot="5400000">
            <a:off x="3741819" y="147514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36EBA8D-AB86-3049-B9B5-06C81D5AEC6B}"/>
              </a:ext>
            </a:extLst>
          </p:cNvPr>
          <p:cNvCxnSpPr>
            <a:cxnSpLocks/>
          </p:cNvCxnSpPr>
          <p:nvPr/>
        </p:nvCxnSpPr>
        <p:spPr>
          <a:xfrm>
            <a:off x="4182366" y="1429426"/>
            <a:ext cx="4258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A3CCE425-E794-DB42-B611-095261C8C3FD}"/>
              </a:ext>
            </a:extLst>
          </p:cNvPr>
          <p:cNvCxnSpPr>
            <a:cxnSpLocks/>
          </p:cNvCxnSpPr>
          <p:nvPr/>
        </p:nvCxnSpPr>
        <p:spPr>
          <a:xfrm>
            <a:off x="4192426" y="1429426"/>
            <a:ext cx="0" cy="1445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8AAF622B-48BD-2E44-9F60-4BA86F8A0A17}"/>
              </a:ext>
            </a:extLst>
          </p:cNvPr>
          <p:cNvCxnSpPr>
            <a:cxnSpLocks/>
          </p:cNvCxnSpPr>
          <p:nvPr/>
        </p:nvCxnSpPr>
        <p:spPr>
          <a:xfrm>
            <a:off x="4608248" y="1429426"/>
            <a:ext cx="0" cy="1445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DA9DB1CB-977A-6B4D-821E-AD61A3FA03A5}"/>
              </a:ext>
            </a:extLst>
          </p:cNvPr>
          <p:cNvSpPr txBox="1"/>
          <p:nvPr/>
        </p:nvSpPr>
        <p:spPr>
          <a:xfrm>
            <a:off x="-1" y="516943"/>
            <a:ext cx="2575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RT-PCR for Ago2-2 gene 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A49E135-4C60-B540-A7EC-5C10E98154DE}"/>
              </a:ext>
            </a:extLst>
          </p:cNvPr>
          <p:cNvSpPr txBox="1"/>
          <p:nvPr/>
        </p:nvSpPr>
        <p:spPr>
          <a:xfrm>
            <a:off x="0" y="-9541"/>
            <a:ext cx="228889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gel for Fig. 2B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B7C5BEA-022B-3345-B650-02C82C9D8E1F}"/>
              </a:ext>
            </a:extLst>
          </p:cNvPr>
          <p:cNvSpPr txBox="1"/>
          <p:nvPr/>
        </p:nvSpPr>
        <p:spPr>
          <a:xfrm rot="16200000">
            <a:off x="2574983" y="1125114"/>
            <a:ext cx="11565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ladder</a:t>
            </a:r>
          </a:p>
        </p:txBody>
      </p:sp>
    </p:spTree>
    <p:extLst>
      <p:ext uri="{BB962C8B-B14F-4D97-AF65-F5344CB8AC3E}">
        <p14:creationId xmlns:p14="http://schemas.microsoft.com/office/powerpoint/2010/main" val="42105138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00E8AA67-C3F2-0744-87DD-C73A4F23425B}"/>
              </a:ext>
            </a:extLst>
          </p:cNvPr>
          <p:cNvSpPr txBox="1"/>
          <p:nvPr/>
        </p:nvSpPr>
        <p:spPr>
          <a:xfrm>
            <a:off x="5819922" y="5759039"/>
            <a:ext cx="2275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(EHI_199600 )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AB7D72F-E599-484F-9BB6-D51C7EE9E156}"/>
              </a:ext>
            </a:extLst>
          </p:cNvPr>
          <p:cNvSpPr/>
          <p:nvPr/>
        </p:nvSpPr>
        <p:spPr>
          <a:xfrm>
            <a:off x="5819922" y="3036605"/>
            <a:ext cx="3057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EHI_136160 gene specific primers</a:t>
            </a:r>
          </a:p>
        </p:txBody>
      </p:sp>
      <p:pic>
        <p:nvPicPr>
          <p:cNvPr id="64" name="Picture 63" descr="rtpcr 072017 160-1.tif">
            <a:extLst>
              <a:ext uri="{FF2B5EF4-FFF2-40B4-BE49-F238E27FC236}">
                <a16:creationId xmlns:a16="http://schemas.microsoft.com/office/drawing/2014/main" id="{D184E5F0-9377-4949-9677-A87CA4D55B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1" t="129" r="48977" b="63071"/>
          <a:stretch/>
        </p:blipFill>
        <p:spPr>
          <a:xfrm>
            <a:off x="3189463" y="1291850"/>
            <a:ext cx="2473862" cy="2502369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D2A1DEB6-7497-FC43-AA29-9B75E6CAC7A0}"/>
              </a:ext>
            </a:extLst>
          </p:cNvPr>
          <p:cNvSpPr txBox="1"/>
          <p:nvPr/>
        </p:nvSpPr>
        <p:spPr>
          <a:xfrm>
            <a:off x="3552805" y="516943"/>
            <a:ext cx="2805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WT        19T-luc   19T-136160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E7E31EC-B011-FD41-BCB5-87DB5D89A77E}"/>
              </a:ext>
            </a:extLst>
          </p:cNvPr>
          <p:cNvSpPr txBox="1"/>
          <p:nvPr/>
        </p:nvSpPr>
        <p:spPr>
          <a:xfrm>
            <a:off x="3645662" y="953296"/>
            <a:ext cx="2473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   -      +    -     +      -    </a:t>
            </a:r>
          </a:p>
        </p:txBody>
      </p:sp>
      <p:pic>
        <p:nvPicPr>
          <p:cNvPr id="68" name="Picture 67" descr="rtpcr 072017 160.tif">
            <a:extLst>
              <a:ext uri="{FF2B5EF4-FFF2-40B4-BE49-F238E27FC236}">
                <a16:creationId xmlns:a16="http://schemas.microsoft.com/office/drawing/2014/main" id="{4B1D3A44-1759-424B-B201-97E00B0389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82" t="840" r="8752" b="62600"/>
          <a:stretch/>
        </p:blipFill>
        <p:spPr>
          <a:xfrm flipH="1">
            <a:off x="3160235" y="3957443"/>
            <a:ext cx="2503090" cy="2502369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1691CC8-E71E-EB40-B5C3-59E9012DA684}"/>
              </a:ext>
            </a:extLst>
          </p:cNvPr>
          <p:cNvCxnSpPr/>
          <p:nvPr/>
        </p:nvCxnSpPr>
        <p:spPr>
          <a:xfrm>
            <a:off x="3773967" y="891215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84765C2-C66B-DC4B-A846-EFFCF77B63C7}"/>
              </a:ext>
            </a:extLst>
          </p:cNvPr>
          <p:cNvCxnSpPr>
            <a:cxnSpLocks/>
          </p:cNvCxnSpPr>
          <p:nvPr/>
        </p:nvCxnSpPr>
        <p:spPr>
          <a:xfrm rot="5400000">
            <a:off x="3738307" y="936935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44174DD-DF3D-7447-9AE7-92E6824F4D64}"/>
              </a:ext>
            </a:extLst>
          </p:cNvPr>
          <p:cNvCxnSpPr>
            <a:cxnSpLocks/>
          </p:cNvCxnSpPr>
          <p:nvPr/>
        </p:nvCxnSpPr>
        <p:spPr>
          <a:xfrm rot="5400000">
            <a:off x="4078973" y="936935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6F30D87-D9B8-6045-A7C1-DB1946E5DAF5}"/>
              </a:ext>
            </a:extLst>
          </p:cNvPr>
          <p:cNvCxnSpPr/>
          <p:nvPr/>
        </p:nvCxnSpPr>
        <p:spPr>
          <a:xfrm>
            <a:off x="4518050" y="891215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AEC73B0-A602-5C46-BC1E-0D91BA7B79C9}"/>
              </a:ext>
            </a:extLst>
          </p:cNvPr>
          <p:cNvCxnSpPr>
            <a:cxnSpLocks/>
          </p:cNvCxnSpPr>
          <p:nvPr/>
        </p:nvCxnSpPr>
        <p:spPr>
          <a:xfrm rot="5400000">
            <a:off x="4482390" y="936935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4FB7A8B-FB7C-B241-B1A4-96C96D37E4C1}"/>
              </a:ext>
            </a:extLst>
          </p:cNvPr>
          <p:cNvCxnSpPr>
            <a:cxnSpLocks/>
          </p:cNvCxnSpPr>
          <p:nvPr/>
        </p:nvCxnSpPr>
        <p:spPr>
          <a:xfrm rot="5400000">
            <a:off x="4823056" y="936935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4528B2D-33BA-7748-903E-D79A1C370F81}"/>
              </a:ext>
            </a:extLst>
          </p:cNvPr>
          <p:cNvCxnSpPr/>
          <p:nvPr/>
        </p:nvCxnSpPr>
        <p:spPr>
          <a:xfrm>
            <a:off x="5121386" y="880777"/>
            <a:ext cx="365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C05934B-0DEB-574D-8AD4-1DE2E22D9195}"/>
              </a:ext>
            </a:extLst>
          </p:cNvPr>
          <p:cNvCxnSpPr>
            <a:cxnSpLocks/>
          </p:cNvCxnSpPr>
          <p:nvPr/>
        </p:nvCxnSpPr>
        <p:spPr>
          <a:xfrm rot="5400000">
            <a:off x="5085726" y="926497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9CA6E9-E515-2341-9EC5-13AB5C28DA1D}"/>
              </a:ext>
            </a:extLst>
          </p:cNvPr>
          <p:cNvCxnSpPr>
            <a:cxnSpLocks/>
          </p:cNvCxnSpPr>
          <p:nvPr/>
        </p:nvCxnSpPr>
        <p:spPr>
          <a:xfrm rot="5400000">
            <a:off x="5426392" y="926497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FDAE9A8-EA2F-A143-8005-7ECC3B6981A8}"/>
              </a:ext>
            </a:extLst>
          </p:cNvPr>
          <p:cNvSpPr txBox="1"/>
          <p:nvPr/>
        </p:nvSpPr>
        <p:spPr>
          <a:xfrm>
            <a:off x="-1" y="516943"/>
            <a:ext cx="2936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RT-PCR for EHI_136160 gene 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38E1C4D-32EA-A942-96B3-8353789B9DF0}"/>
              </a:ext>
            </a:extLst>
          </p:cNvPr>
          <p:cNvSpPr txBox="1"/>
          <p:nvPr/>
        </p:nvSpPr>
        <p:spPr>
          <a:xfrm>
            <a:off x="0" y="-9541"/>
            <a:ext cx="228889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gel for Fig. 2B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E836C0-99AC-5840-85A0-3AC86C42F4D5}"/>
              </a:ext>
            </a:extLst>
          </p:cNvPr>
          <p:cNvSpPr txBox="1"/>
          <p:nvPr/>
        </p:nvSpPr>
        <p:spPr>
          <a:xfrm rot="16200000">
            <a:off x="2881507" y="559663"/>
            <a:ext cx="11565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ladder</a:t>
            </a:r>
          </a:p>
        </p:txBody>
      </p:sp>
    </p:spTree>
    <p:extLst>
      <p:ext uri="{BB962C8B-B14F-4D97-AF65-F5344CB8AC3E}">
        <p14:creationId xmlns:p14="http://schemas.microsoft.com/office/powerpoint/2010/main" val="36017108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2015-10-15 pCp.tif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81" t="-3545" r="-352" b="-2200"/>
          <a:stretch/>
        </p:blipFill>
        <p:spPr>
          <a:xfrm rot="16200000">
            <a:off x="1725292" y="782880"/>
            <a:ext cx="5736910" cy="62129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A5B274-C069-D440-8AD6-070A362BAA09}"/>
              </a:ext>
            </a:extLst>
          </p:cNvPr>
          <p:cNvSpPr txBox="1"/>
          <p:nvPr/>
        </p:nvSpPr>
        <p:spPr>
          <a:xfrm>
            <a:off x="0" y="-9541"/>
            <a:ext cx="25163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 blot for Fig. 3A   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4421579" y="780427"/>
            <a:ext cx="1738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Times New Roman"/>
                <a:cs typeface="Times New Roman"/>
              </a:rPr>
              <a:t>Myc-Ago2-1  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5041369" y="793136"/>
            <a:ext cx="1738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Times New Roman"/>
                <a:cs typeface="Times New Roman"/>
              </a:rPr>
              <a:t>Myc-Ago2-2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5532060" y="875686"/>
            <a:ext cx="157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Times New Roman"/>
                <a:cs typeface="Times New Roman"/>
              </a:rPr>
              <a:t>Myc-Ago2-3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4084371" y="1122446"/>
            <a:ext cx="105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Times New Roman"/>
                <a:cs typeface="Times New Roman"/>
              </a:rPr>
              <a:t>HM1  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3734073" y="4736149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734073" y="4957665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734073" y="5365096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37173" y="4514633"/>
            <a:ext cx="71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30nt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37173" y="4736149"/>
            <a:ext cx="71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24nt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37173" y="5142330"/>
            <a:ext cx="71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18nt</a:t>
            </a:r>
          </a:p>
        </p:txBody>
      </p:sp>
    </p:spTree>
    <p:extLst>
      <p:ext uri="{BB962C8B-B14F-4D97-AF65-F5344CB8AC3E}">
        <p14:creationId xmlns:p14="http://schemas.microsoft.com/office/powerpoint/2010/main" val="42330072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GOIP AGO2 western2.tif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637" t="412" r="-107" b="14239"/>
          <a:stretch/>
        </p:blipFill>
        <p:spPr>
          <a:xfrm flipH="1">
            <a:off x="1086431" y="2086848"/>
            <a:ext cx="6504333" cy="475235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086432" y="3585167"/>
            <a:ext cx="131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100 </a:t>
            </a:r>
            <a:r>
              <a:rPr lang="en-US" dirty="0" err="1">
                <a:latin typeface="Times New Roman"/>
                <a:cs typeface="Times New Roman"/>
              </a:rPr>
              <a:t>kDa</a:t>
            </a:r>
            <a:endParaRPr lang="en-US" dirty="0">
              <a:latin typeface="Times New Roman"/>
              <a:cs typeface="Times New Roman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2020895" y="3827673"/>
            <a:ext cx="265638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491893" y="3585167"/>
            <a:ext cx="123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b="1" dirty="0">
                <a:latin typeface="Times New Roman"/>
                <a:cs typeface="Times New Roman"/>
              </a:rPr>
              <a:t>-Ago2-2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22E3E02-368C-914E-BAEC-5B6D3F3DA044}"/>
              </a:ext>
            </a:extLst>
          </p:cNvPr>
          <p:cNvSpPr txBox="1"/>
          <p:nvPr/>
        </p:nvSpPr>
        <p:spPr>
          <a:xfrm>
            <a:off x="2374017" y="559136"/>
            <a:ext cx="1445807" cy="338554"/>
          </a:xfrm>
          <a:prstGeom prst="rect">
            <a:avLst/>
          </a:prstGeom>
          <a:noFill/>
          <a:ln w="1905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6797F0B-754F-CA4D-9214-C027B3B2255A}"/>
              </a:ext>
            </a:extLst>
          </p:cNvPr>
          <p:cNvSpPr txBox="1"/>
          <p:nvPr/>
        </p:nvSpPr>
        <p:spPr>
          <a:xfrm rot="16200000">
            <a:off x="1531703" y="1680775"/>
            <a:ext cx="2021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Supernatant after IP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DCA9882-5E3A-0241-8E8B-C34CA1E1126F}"/>
              </a:ext>
            </a:extLst>
          </p:cNvPr>
          <p:cNvSpPr txBox="1"/>
          <p:nvPr/>
        </p:nvSpPr>
        <p:spPr>
          <a:xfrm rot="16200000">
            <a:off x="2190086" y="1836145"/>
            <a:ext cx="1710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IP control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28C203A-0C72-D34B-A484-E743D91D6095}"/>
              </a:ext>
            </a:extLst>
          </p:cNvPr>
          <p:cNvSpPr txBox="1"/>
          <p:nvPr/>
        </p:nvSpPr>
        <p:spPr>
          <a:xfrm rot="16200000">
            <a:off x="2864773" y="2007824"/>
            <a:ext cx="1367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7334AAD-BD87-064C-98C0-03EAD4B11D55}"/>
              </a:ext>
            </a:extLst>
          </p:cNvPr>
          <p:cNvSpPr txBox="1"/>
          <p:nvPr/>
        </p:nvSpPr>
        <p:spPr>
          <a:xfrm>
            <a:off x="4023905" y="570709"/>
            <a:ext cx="1404060" cy="338554"/>
          </a:xfrm>
          <a:prstGeom prst="rect">
            <a:avLst/>
          </a:prstGeom>
          <a:noFill/>
          <a:ln w="19050" cmpd="sng"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FAB8E2-ABF7-154C-9BFA-357439830A20}"/>
              </a:ext>
            </a:extLst>
          </p:cNvPr>
          <p:cNvSpPr txBox="1"/>
          <p:nvPr/>
        </p:nvSpPr>
        <p:spPr>
          <a:xfrm>
            <a:off x="5638007" y="570709"/>
            <a:ext cx="1368725" cy="338554"/>
          </a:xfrm>
          <a:prstGeom prst="rect">
            <a:avLst/>
          </a:prstGeom>
          <a:noFill/>
          <a:ln w="19050" cmpd="sng"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47972F5-4015-EC43-8387-ECE08EFE7E34}"/>
              </a:ext>
            </a:extLst>
          </p:cNvPr>
          <p:cNvSpPr txBox="1"/>
          <p:nvPr/>
        </p:nvSpPr>
        <p:spPr>
          <a:xfrm rot="16200000">
            <a:off x="3764758" y="1836144"/>
            <a:ext cx="171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IP control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367113-B036-A34B-9566-F625509619CB}"/>
              </a:ext>
            </a:extLst>
          </p:cNvPr>
          <p:cNvSpPr txBox="1"/>
          <p:nvPr/>
        </p:nvSpPr>
        <p:spPr>
          <a:xfrm rot="16200000">
            <a:off x="4474224" y="2007823"/>
            <a:ext cx="1367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D5B21A5-A33E-5A4F-8E2F-CE03E197BB73}"/>
              </a:ext>
            </a:extLst>
          </p:cNvPr>
          <p:cNvSpPr txBox="1"/>
          <p:nvPr/>
        </p:nvSpPr>
        <p:spPr>
          <a:xfrm rot="16200000">
            <a:off x="5385228" y="1804395"/>
            <a:ext cx="1774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IP control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32B7485-588B-1046-987A-FFC94BAC6E56}"/>
              </a:ext>
            </a:extLst>
          </p:cNvPr>
          <p:cNvSpPr txBox="1"/>
          <p:nvPr/>
        </p:nvSpPr>
        <p:spPr>
          <a:xfrm rot="16200000">
            <a:off x="6111856" y="2007824"/>
            <a:ext cx="1367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98CBE80-344E-E846-992A-F3BAEAD4EC0B}"/>
              </a:ext>
            </a:extLst>
          </p:cNvPr>
          <p:cNvCxnSpPr/>
          <p:nvPr/>
        </p:nvCxnSpPr>
        <p:spPr>
          <a:xfrm>
            <a:off x="2542546" y="910886"/>
            <a:ext cx="115991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8BECA63-EF26-3A45-8CE6-173C7E1114AE}"/>
              </a:ext>
            </a:extLst>
          </p:cNvPr>
          <p:cNvCxnSpPr/>
          <p:nvPr/>
        </p:nvCxnSpPr>
        <p:spPr>
          <a:xfrm>
            <a:off x="3702456" y="90357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B025CA9-9913-E449-B43C-85B9FD190B61}"/>
              </a:ext>
            </a:extLst>
          </p:cNvPr>
          <p:cNvCxnSpPr/>
          <p:nvPr/>
        </p:nvCxnSpPr>
        <p:spPr>
          <a:xfrm>
            <a:off x="2542546" y="90357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35FAD09F-258B-7E44-ACAB-27AEEDA0A17D}"/>
              </a:ext>
            </a:extLst>
          </p:cNvPr>
          <p:cNvCxnSpPr/>
          <p:nvPr/>
        </p:nvCxnSpPr>
        <p:spPr>
          <a:xfrm>
            <a:off x="4141782" y="910886"/>
            <a:ext cx="115991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56A5E8D-B401-954B-9927-4F267CDFB549}"/>
              </a:ext>
            </a:extLst>
          </p:cNvPr>
          <p:cNvCxnSpPr/>
          <p:nvPr/>
        </p:nvCxnSpPr>
        <p:spPr>
          <a:xfrm>
            <a:off x="5301692" y="90357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C3E0EC0-CC49-F949-AD28-D0B1AC1EA4F0}"/>
              </a:ext>
            </a:extLst>
          </p:cNvPr>
          <p:cNvCxnSpPr/>
          <p:nvPr/>
        </p:nvCxnSpPr>
        <p:spPr>
          <a:xfrm>
            <a:off x="4141782" y="90357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756A7B35-1079-5049-9221-0CFA52FCF392}"/>
              </a:ext>
            </a:extLst>
          </p:cNvPr>
          <p:cNvCxnSpPr/>
          <p:nvPr/>
        </p:nvCxnSpPr>
        <p:spPr>
          <a:xfrm>
            <a:off x="5750659" y="910886"/>
            <a:ext cx="115991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104245A-045B-8949-AF23-A61C7A8A9ADB}"/>
              </a:ext>
            </a:extLst>
          </p:cNvPr>
          <p:cNvCxnSpPr/>
          <p:nvPr/>
        </p:nvCxnSpPr>
        <p:spPr>
          <a:xfrm>
            <a:off x="6910569" y="90357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551CF70-8E88-FD45-81A1-85BC8E765919}"/>
              </a:ext>
            </a:extLst>
          </p:cNvPr>
          <p:cNvCxnSpPr/>
          <p:nvPr/>
        </p:nvCxnSpPr>
        <p:spPr>
          <a:xfrm>
            <a:off x="5750659" y="90357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1F6E0214-82DF-804C-9EA3-6C0FD227D18B}"/>
              </a:ext>
            </a:extLst>
          </p:cNvPr>
          <p:cNvSpPr txBox="1"/>
          <p:nvPr/>
        </p:nvSpPr>
        <p:spPr>
          <a:xfrm rot="16200000">
            <a:off x="3132696" y="1680775"/>
            <a:ext cx="2021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Supernatant after IP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029CB30-E0C7-9749-8159-248155CC1F4C}"/>
              </a:ext>
            </a:extLst>
          </p:cNvPr>
          <p:cNvSpPr txBox="1"/>
          <p:nvPr/>
        </p:nvSpPr>
        <p:spPr>
          <a:xfrm rot="16200000">
            <a:off x="4733578" y="1703621"/>
            <a:ext cx="2021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Supernatant after IP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BDFE7EE-C194-3B43-AB9C-D372B0DEB586}"/>
              </a:ext>
            </a:extLst>
          </p:cNvPr>
          <p:cNvSpPr txBox="1"/>
          <p:nvPr/>
        </p:nvSpPr>
        <p:spPr>
          <a:xfrm>
            <a:off x="-1" y="-9541"/>
            <a:ext cx="512111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 blot for Fig. 3B (</a:t>
            </a:r>
            <a:r>
              <a:rPr lang="el-GR" sz="1600" b="1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sz="1600" b="1" dirty="0">
                <a:latin typeface="Times New Roman"/>
                <a:cs typeface="Times New Roman"/>
              </a:rPr>
              <a:t>-Ago2-2 Western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</a:t>
            </a:r>
          </a:p>
        </p:txBody>
      </p:sp>
    </p:spTree>
    <p:extLst>
      <p:ext uri="{BB962C8B-B14F-4D97-AF65-F5344CB8AC3E}">
        <p14:creationId xmlns:p14="http://schemas.microsoft.com/office/powerpoint/2010/main" val="23884984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OIP 100114.tif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-252" r="-944" b="-1390"/>
          <a:stretch/>
        </p:blipFill>
        <p:spPr>
          <a:xfrm flipH="1">
            <a:off x="926926" y="705139"/>
            <a:ext cx="6512514" cy="62092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68747" y="2924201"/>
            <a:ext cx="123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b="1" dirty="0">
                <a:latin typeface="Times New Roman"/>
                <a:cs typeface="Times New Roman"/>
              </a:rPr>
              <a:t>-</a:t>
            </a:r>
            <a:r>
              <a:rPr lang="en-US" b="1" dirty="0" err="1">
                <a:latin typeface="Times New Roman"/>
                <a:cs typeface="Times New Roman"/>
              </a:rPr>
              <a:t>Myc</a:t>
            </a:r>
            <a:endParaRPr lang="en-US" b="1" dirty="0">
              <a:latin typeface="Times New Roman"/>
              <a:cs typeface="Times New Roman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55542" y="3173384"/>
            <a:ext cx="265638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03666" y="2930500"/>
            <a:ext cx="115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100 </a:t>
            </a:r>
            <a:r>
              <a:rPr lang="en-US" dirty="0" err="1">
                <a:latin typeface="Times New Roman"/>
                <a:cs typeface="Times New Roman"/>
              </a:rPr>
              <a:t>kDa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FB590E-3717-8B4E-B033-E8F96BAC4CF1}"/>
              </a:ext>
            </a:extLst>
          </p:cNvPr>
          <p:cNvSpPr txBox="1"/>
          <p:nvPr/>
        </p:nvSpPr>
        <p:spPr>
          <a:xfrm>
            <a:off x="2506391" y="628852"/>
            <a:ext cx="1445807" cy="338554"/>
          </a:xfrm>
          <a:prstGeom prst="rect">
            <a:avLst/>
          </a:prstGeom>
          <a:noFill/>
          <a:ln w="1905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AEDEAD-C17C-3F4A-8E09-CEAD9856F36D}"/>
              </a:ext>
            </a:extLst>
          </p:cNvPr>
          <p:cNvSpPr txBox="1"/>
          <p:nvPr/>
        </p:nvSpPr>
        <p:spPr>
          <a:xfrm rot="16200000">
            <a:off x="1664077" y="1750491"/>
            <a:ext cx="2021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Supernatant after IP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46A240-EFB4-6741-B5E2-738D7636A24C}"/>
              </a:ext>
            </a:extLst>
          </p:cNvPr>
          <p:cNvSpPr txBox="1"/>
          <p:nvPr/>
        </p:nvSpPr>
        <p:spPr>
          <a:xfrm rot="16200000">
            <a:off x="2322460" y="1905861"/>
            <a:ext cx="1710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IP control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EF3B8D-D603-194D-BFDE-1A7725D73816}"/>
              </a:ext>
            </a:extLst>
          </p:cNvPr>
          <p:cNvSpPr txBox="1"/>
          <p:nvPr/>
        </p:nvSpPr>
        <p:spPr>
          <a:xfrm rot="16200000">
            <a:off x="2997147" y="2077540"/>
            <a:ext cx="1367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34BDCC7-E43B-E546-AF4A-206426896F79}"/>
              </a:ext>
            </a:extLst>
          </p:cNvPr>
          <p:cNvSpPr txBox="1"/>
          <p:nvPr/>
        </p:nvSpPr>
        <p:spPr>
          <a:xfrm>
            <a:off x="4156279" y="640425"/>
            <a:ext cx="1404060" cy="338554"/>
          </a:xfrm>
          <a:prstGeom prst="rect">
            <a:avLst/>
          </a:prstGeom>
          <a:noFill/>
          <a:ln w="1905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BCCC5F-54C9-6C47-A2F4-115960EAF926}"/>
              </a:ext>
            </a:extLst>
          </p:cNvPr>
          <p:cNvSpPr txBox="1"/>
          <p:nvPr/>
        </p:nvSpPr>
        <p:spPr>
          <a:xfrm>
            <a:off x="5770381" y="640425"/>
            <a:ext cx="1368725" cy="338554"/>
          </a:xfrm>
          <a:prstGeom prst="rect">
            <a:avLst/>
          </a:prstGeom>
          <a:noFill/>
          <a:ln w="1905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3A30B5-C66E-8F47-9277-F18F5EC3D40B}"/>
              </a:ext>
            </a:extLst>
          </p:cNvPr>
          <p:cNvSpPr txBox="1"/>
          <p:nvPr/>
        </p:nvSpPr>
        <p:spPr>
          <a:xfrm rot="16200000">
            <a:off x="3897132" y="1905860"/>
            <a:ext cx="1710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IP control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364404D-5B24-2542-8598-4D23073105AC}"/>
              </a:ext>
            </a:extLst>
          </p:cNvPr>
          <p:cNvSpPr txBox="1"/>
          <p:nvPr/>
        </p:nvSpPr>
        <p:spPr>
          <a:xfrm rot="16200000">
            <a:off x="4606598" y="2077539"/>
            <a:ext cx="1367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F8E02A-EB12-B443-A22F-A4BF03DAFB94}"/>
              </a:ext>
            </a:extLst>
          </p:cNvPr>
          <p:cNvSpPr txBox="1"/>
          <p:nvPr/>
        </p:nvSpPr>
        <p:spPr>
          <a:xfrm rot="16200000">
            <a:off x="5517602" y="1874111"/>
            <a:ext cx="1774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IP control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C03254-E877-9F46-8EB4-FFFEF32DD2CD}"/>
              </a:ext>
            </a:extLst>
          </p:cNvPr>
          <p:cNvSpPr txBox="1"/>
          <p:nvPr/>
        </p:nvSpPr>
        <p:spPr>
          <a:xfrm rot="16200000">
            <a:off x="6244230" y="2077540"/>
            <a:ext cx="1367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α</a:t>
            </a:r>
            <a:r>
              <a:rPr lang="en-US" sz="16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45CBF98-09A3-2747-BEDC-4389EDC0FD0D}"/>
              </a:ext>
            </a:extLst>
          </p:cNvPr>
          <p:cNvCxnSpPr/>
          <p:nvPr/>
        </p:nvCxnSpPr>
        <p:spPr>
          <a:xfrm>
            <a:off x="2674920" y="980602"/>
            <a:ext cx="115991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FA3F19D-E760-DA48-A4EA-8E39EDE4860B}"/>
              </a:ext>
            </a:extLst>
          </p:cNvPr>
          <p:cNvCxnSpPr/>
          <p:nvPr/>
        </p:nvCxnSpPr>
        <p:spPr>
          <a:xfrm>
            <a:off x="3834830" y="973287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DA11269-F527-BC47-A977-4BE45934A0BC}"/>
              </a:ext>
            </a:extLst>
          </p:cNvPr>
          <p:cNvCxnSpPr/>
          <p:nvPr/>
        </p:nvCxnSpPr>
        <p:spPr>
          <a:xfrm>
            <a:off x="2674920" y="973287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8ABC3C3-CC90-214A-A228-4CA86D583232}"/>
              </a:ext>
            </a:extLst>
          </p:cNvPr>
          <p:cNvCxnSpPr/>
          <p:nvPr/>
        </p:nvCxnSpPr>
        <p:spPr>
          <a:xfrm>
            <a:off x="4274156" y="980602"/>
            <a:ext cx="115991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D867968-7881-A248-9921-889C88517F80}"/>
              </a:ext>
            </a:extLst>
          </p:cNvPr>
          <p:cNvCxnSpPr/>
          <p:nvPr/>
        </p:nvCxnSpPr>
        <p:spPr>
          <a:xfrm>
            <a:off x="5434066" y="973287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BF20551-1CD7-1A40-8CC8-C3E6D118D8CB}"/>
              </a:ext>
            </a:extLst>
          </p:cNvPr>
          <p:cNvCxnSpPr/>
          <p:nvPr/>
        </p:nvCxnSpPr>
        <p:spPr>
          <a:xfrm>
            <a:off x="4274156" y="973287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713AC27-E17F-F549-A8D1-2D4376D04303}"/>
              </a:ext>
            </a:extLst>
          </p:cNvPr>
          <p:cNvCxnSpPr/>
          <p:nvPr/>
        </p:nvCxnSpPr>
        <p:spPr>
          <a:xfrm>
            <a:off x="5883033" y="980602"/>
            <a:ext cx="115991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053C96F-2603-8E4B-B569-5B6E1FF61907}"/>
              </a:ext>
            </a:extLst>
          </p:cNvPr>
          <p:cNvCxnSpPr/>
          <p:nvPr/>
        </p:nvCxnSpPr>
        <p:spPr>
          <a:xfrm>
            <a:off x="7042943" y="973287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B4B1E23-4A15-5749-9A9F-482572135122}"/>
              </a:ext>
            </a:extLst>
          </p:cNvPr>
          <p:cNvCxnSpPr/>
          <p:nvPr/>
        </p:nvCxnSpPr>
        <p:spPr>
          <a:xfrm>
            <a:off x="5883033" y="973287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3AF0252-0249-9246-A731-593AEFC48715}"/>
              </a:ext>
            </a:extLst>
          </p:cNvPr>
          <p:cNvSpPr txBox="1"/>
          <p:nvPr/>
        </p:nvSpPr>
        <p:spPr>
          <a:xfrm rot="16200000">
            <a:off x="3265070" y="1750491"/>
            <a:ext cx="2021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Supernatant after IP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C7ECBEB-F954-6442-A54E-A0D3887EBD00}"/>
              </a:ext>
            </a:extLst>
          </p:cNvPr>
          <p:cNvSpPr txBox="1"/>
          <p:nvPr/>
        </p:nvSpPr>
        <p:spPr>
          <a:xfrm rot="16200000">
            <a:off x="4865952" y="1773337"/>
            <a:ext cx="2021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Supernatant after IP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7C81857-7A73-5448-B0BF-CC63C6958A4D}"/>
              </a:ext>
            </a:extLst>
          </p:cNvPr>
          <p:cNvSpPr txBox="1"/>
          <p:nvPr/>
        </p:nvSpPr>
        <p:spPr>
          <a:xfrm>
            <a:off x="-1" y="-9541"/>
            <a:ext cx="512111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 blot for Fig. 3B (</a:t>
            </a:r>
            <a:r>
              <a:rPr lang="el-GR" sz="1600" b="1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sz="1600" b="1" dirty="0">
                <a:latin typeface="Times New Roman"/>
                <a:cs typeface="Times New Roman"/>
              </a:rPr>
              <a:t>-</a:t>
            </a:r>
            <a:r>
              <a:rPr lang="en-US" sz="1600" b="1" dirty="0" err="1">
                <a:latin typeface="Times New Roman"/>
                <a:cs typeface="Times New Roman"/>
              </a:rPr>
              <a:t>Myc</a:t>
            </a:r>
            <a:r>
              <a:rPr lang="en-US" sz="1600" b="1" dirty="0">
                <a:latin typeface="Times New Roman"/>
                <a:cs typeface="Times New Roman"/>
              </a:rPr>
              <a:t> Western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</a:t>
            </a:r>
          </a:p>
        </p:txBody>
      </p:sp>
    </p:spTree>
    <p:extLst>
      <p:ext uri="{BB962C8B-B14F-4D97-AF65-F5344CB8AC3E}">
        <p14:creationId xmlns:p14="http://schemas.microsoft.com/office/powerpoint/2010/main" val="41648055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015-11-19 capping-1.tif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22" t="31267" r="4344" b="31957"/>
          <a:stretch/>
        </p:blipFill>
        <p:spPr>
          <a:xfrm rot="16200000" flipH="1">
            <a:off x="4205006" y="2442573"/>
            <a:ext cx="6237968" cy="2592886"/>
          </a:xfrm>
          <a:prstGeom prst="rect">
            <a:avLst/>
          </a:prstGeom>
        </p:spPr>
      </p:pic>
      <p:pic>
        <p:nvPicPr>
          <p:cNvPr id="13" name="Picture 12" descr="2012-07-24 pcp cap.t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" t="24816" r="16234" b="8501"/>
          <a:stretch/>
        </p:blipFill>
        <p:spPr>
          <a:xfrm rot="5400000" flipH="1">
            <a:off x="-330990" y="2155427"/>
            <a:ext cx="5855916" cy="3549231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5653289" y="4404963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653289" y="4760563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653289" y="5128863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63051" y="4206114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30nt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63051" y="4561714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24nt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63051" y="4928764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18nt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D466A5-E2B7-4E44-8C89-B8B68C04BD6C}"/>
              </a:ext>
            </a:extLst>
          </p:cNvPr>
          <p:cNvSpPr txBox="1"/>
          <p:nvPr/>
        </p:nvSpPr>
        <p:spPr>
          <a:xfrm>
            <a:off x="7617285" y="1379711"/>
            <a:ext cx="1088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   +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6B126D-C952-5148-BB1F-7F342DB38EE9}"/>
              </a:ext>
            </a:extLst>
          </p:cNvPr>
          <p:cNvSpPr/>
          <p:nvPr/>
        </p:nvSpPr>
        <p:spPr>
          <a:xfrm>
            <a:off x="5098839" y="1321733"/>
            <a:ext cx="936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Capping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13F6C41-5B8E-F84B-9D47-7D80A1ABD418}"/>
              </a:ext>
            </a:extLst>
          </p:cNvPr>
          <p:cNvSpPr/>
          <p:nvPr/>
        </p:nvSpPr>
        <p:spPr>
          <a:xfrm>
            <a:off x="5098839" y="1056643"/>
            <a:ext cx="9121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 RNA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636DBF-A0AF-794D-A3B1-D9D56CAD38DF}"/>
              </a:ext>
            </a:extLst>
          </p:cNvPr>
          <p:cNvSpPr txBox="1"/>
          <p:nvPr/>
        </p:nvSpPr>
        <p:spPr>
          <a:xfrm>
            <a:off x="6374598" y="1379711"/>
            <a:ext cx="1088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     +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8F30A24-8010-E041-AAD0-E4D95A76D44F}"/>
              </a:ext>
            </a:extLst>
          </p:cNvPr>
          <p:cNvSpPr/>
          <p:nvPr/>
        </p:nvSpPr>
        <p:spPr>
          <a:xfrm>
            <a:off x="6261613" y="1094156"/>
            <a:ext cx="11224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Myc-Ago2-1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F0C2F50-6A8A-8D42-815B-BCB937D4EC42}"/>
              </a:ext>
            </a:extLst>
          </p:cNvPr>
          <p:cNvSpPr/>
          <p:nvPr/>
        </p:nvSpPr>
        <p:spPr>
          <a:xfrm>
            <a:off x="7596436" y="1094156"/>
            <a:ext cx="11224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Myc-Ago2-3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70637" y="988300"/>
            <a:ext cx="1088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   +</a:t>
            </a:r>
          </a:p>
        </p:txBody>
      </p:sp>
      <p:sp>
        <p:nvSpPr>
          <p:cNvPr id="9" name="Rectangle 8"/>
          <p:cNvSpPr/>
          <p:nvPr/>
        </p:nvSpPr>
        <p:spPr>
          <a:xfrm>
            <a:off x="244602" y="957772"/>
            <a:ext cx="936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Capping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4602" y="692682"/>
            <a:ext cx="9121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 RNA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20010" y="988300"/>
            <a:ext cx="855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     +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22969" y="672196"/>
            <a:ext cx="11224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Myc-Ago2-1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788740" y="672196"/>
            <a:ext cx="11224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Myc-Ago2-3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75EC1A-3839-1B4B-9D8C-3A0FAC80866A}"/>
              </a:ext>
            </a:extLst>
          </p:cNvPr>
          <p:cNvSpPr/>
          <p:nvPr/>
        </p:nvSpPr>
        <p:spPr>
          <a:xfrm>
            <a:off x="1228036" y="672196"/>
            <a:ext cx="463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BD6EF0-2104-D54B-A52A-73FCF952D529}"/>
              </a:ext>
            </a:extLst>
          </p:cNvPr>
          <p:cNvSpPr txBox="1"/>
          <p:nvPr/>
        </p:nvSpPr>
        <p:spPr>
          <a:xfrm>
            <a:off x="1235699" y="988300"/>
            <a:ext cx="795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   +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5A0004A-5583-E440-BE4C-2E0FAA7082C1}"/>
              </a:ext>
            </a:extLst>
          </p:cNvPr>
          <p:cNvCxnSpPr/>
          <p:nvPr/>
        </p:nvCxnSpPr>
        <p:spPr>
          <a:xfrm flipH="1">
            <a:off x="509218" y="4735064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2E02B61-01AF-4E4E-AE17-84DECF8FEC74}"/>
              </a:ext>
            </a:extLst>
          </p:cNvPr>
          <p:cNvCxnSpPr/>
          <p:nvPr/>
        </p:nvCxnSpPr>
        <p:spPr>
          <a:xfrm flipH="1">
            <a:off x="509218" y="5090664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99A52FC-4D5A-D545-AFF2-50637411DA26}"/>
              </a:ext>
            </a:extLst>
          </p:cNvPr>
          <p:cNvCxnSpPr/>
          <p:nvPr/>
        </p:nvCxnSpPr>
        <p:spPr>
          <a:xfrm flipH="1">
            <a:off x="509218" y="5458964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1ABB736-EE47-9045-9F68-25807D0250DA}"/>
              </a:ext>
            </a:extLst>
          </p:cNvPr>
          <p:cNvSpPr txBox="1"/>
          <p:nvPr/>
        </p:nvSpPr>
        <p:spPr>
          <a:xfrm>
            <a:off x="0" y="4538600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30nt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E9E5BA-5F56-B944-B9BC-0CD9D0123C98}"/>
              </a:ext>
            </a:extLst>
          </p:cNvPr>
          <p:cNvSpPr txBox="1"/>
          <p:nvPr/>
        </p:nvSpPr>
        <p:spPr>
          <a:xfrm>
            <a:off x="0" y="4894200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24nt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C1A7766-62E7-5346-B15D-FADEDACB5F17}"/>
              </a:ext>
            </a:extLst>
          </p:cNvPr>
          <p:cNvSpPr txBox="1"/>
          <p:nvPr/>
        </p:nvSpPr>
        <p:spPr>
          <a:xfrm>
            <a:off x="0" y="5261250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18nt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D41B02-084F-D34F-A563-DBD3C4BBA91F}"/>
              </a:ext>
            </a:extLst>
          </p:cNvPr>
          <p:cNvSpPr txBox="1"/>
          <p:nvPr/>
        </p:nvSpPr>
        <p:spPr>
          <a:xfrm>
            <a:off x="0" y="-9541"/>
            <a:ext cx="457317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 blot for Fig. 3C (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Ago2-1, 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Ago2-3)   </a:t>
            </a:r>
          </a:p>
        </p:txBody>
      </p:sp>
    </p:spTree>
    <p:extLst>
      <p:ext uri="{BB962C8B-B14F-4D97-AF65-F5344CB8AC3E}">
        <p14:creationId xmlns:p14="http://schemas.microsoft.com/office/powerpoint/2010/main" val="29552714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A0B71CE-BB69-6C4B-84B2-813D7EE381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32" t="27154" r="-2946" b="-439"/>
          <a:stretch/>
        </p:blipFill>
        <p:spPr>
          <a:xfrm rot="16200000" flipH="1">
            <a:off x="1867005" y="1138687"/>
            <a:ext cx="6798291" cy="46403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F54B56B-AA2B-F44B-8061-925131C7829A}"/>
              </a:ext>
            </a:extLst>
          </p:cNvPr>
          <p:cNvSpPr/>
          <p:nvPr/>
        </p:nvSpPr>
        <p:spPr>
          <a:xfrm>
            <a:off x="6269966" y="784571"/>
            <a:ext cx="936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Capping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9A2349-6554-0040-9DA9-DB4B2DF67CC1}"/>
              </a:ext>
            </a:extLst>
          </p:cNvPr>
          <p:cNvSpPr txBox="1"/>
          <p:nvPr/>
        </p:nvSpPr>
        <p:spPr>
          <a:xfrm>
            <a:off x="5401547" y="810479"/>
            <a:ext cx="1088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-     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EFC880-A355-574E-9B1B-445F5A99A67C}"/>
              </a:ext>
            </a:extLst>
          </p:cNvPr>
          <p:cNvSpPr txBox="1"/>
          <p:nvPr/>
        </p:nvSpPr>
        <p:spPr>
          <a:xfrm>
            <a:off x="5123852" y="225434"/>
            <a:ext cx="1840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Myc-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CD56B3A-4388-9A49-9D03-0BF4C133EAC3}"/>
              </a:ext>
            </a:extLst>
          </p:cNvPr>
          <p:cNvCxnSpPr/>
          <p:nvPr/>
        </p:nvCxnSpPr>
        <p:spPr>
          <a:xfrm>
            <a:off x="5674955" y="617270"/>
            <a:ext cx="0" cy="18288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72A4E40-3C70-7949-AC08-75C2072C2654}"/>
              </a:ext>
            </a:extLst>
          </p:cNvPr>
          <p:cNvCxnSpPr/>
          <p:nvPr/>
        </p:nvCxnSpPr>
        <p:spPr>
          <a:xfrm>
            <a:off x="5668027" y="617861"/>
            <a:ext cx="400833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536CABA-68C0-5B4D-A4C0-3EAE24DE8010}"/>
              </a:ext>
            </a:extLst>
          </p:cNvPr>
          <p:cNvCxnSpPr/>
          <p:nvPr/>
        </p:nvCxnSpPr>
        <p:spPr>
          <a:xfrm>
            <a:off x="6058421" y="617861"/>
            <a:ext cx="0" cy="18288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BCE6C6-7BBD-1F49-9E51-957EEAB6022B}"/>
              </a:ext>
            </a:extLst>
          </p:cNvPr>
          <p:cNvCxnSpPr/>
          <p:nvPr/>
        </p:nvCxnSpPr>
        <p:spPr>
          <a:xfrm flipH="1">
            <a:off x="3388567" y="4688376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A875CE5-59EF-CF42-B3AC-2ABA34AC5612}"/>
              </a:ext>
            </a:extLst>
          </p:cNvPr>
          <p:cNvCxnSpPr/>
          <p:nvPr/>
        </p:nvCxnSpPr>
        <p:spPr>
          <a:xfrm flipH="1">
            <a:off x="3388567" y="5043976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E20A621-072C-F544-9E3D-02CCA7354318}"/>
              </a:ext>
            </a:extLst>
          </p:cNvPr>
          <p:cNvCxnSpPr/>
          <p:nvPr/>
        </p:nvCxnSpPr>
        <p:spPr>
          <a:xfrm flipH="1">
            <a:off x="3388567" y="5488259"/>
            <a:ext cx="3048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F72D909-9355-8F46-AF16-E6CA4ED39378}"/>
              </a:ext>
            </a:extLst>
          </p:cNvPr>
          <p:cNvSpPr txBox="1"/>
          <p:nvPr/>
        </p:nvSpPr>
        <p:spPr>
          <a:xfrm>
            <a:off x="2879349" y="4491912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30nt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43E6D9-5835-FE48-B539-C20D100E453C}"/>
              </a:ext>
            </a:extLst>
          </p:cNvPr>
          <p:cNvSpPr txBox="1"/>
          <p:nvPr/>
        </p:nvSpPr>
        <p:spPr>
          <a:xfrm>
            <a:off x="2879349" y="4847512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24nt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439A9F3-FD30-004A-B49F-1D3C5ECE6B08}"/>
              </a:ext>
            </a:extLst>
          </p:cNvPr>
          <p:cNvSpPr txBox="1"/>
          <p:nvPr/>
        </p:nvSpPr>
        <p:spPr>
          <a:xfrm>
            <a:off x="2879349" y="5290545"/>
            <a:ext cx="71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18nt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97C910D-2989-BC42-B27F-DEEC29F3658E}"/>
              </a:ext>
            </a:extLst>
          </p:cNvPr>
          <p:cNvSpPr txBox="1"/>
          <p:nvPr/>
        </p:nvSpPr>
        <p:spPr>
          <a:xfrm>
            <a:off x="0" y="-9541"/>
            <a:ext cx="354244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 blot for Fig. 3C (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Ago2-2)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1AE3F2-93CE-EE4B-9D05-703A69A82779}"/>
              </a:ext>
            </a:extLst>
          </p:cNvPr>
          <p:cNvSpPr txBox="1"/>
          <p:nvPr/>
        </p:nvSpPr>
        <p:spPr>
          <a:xfrm>
            <a:off x="3413705" y="366502"/>
            <a:ext cx="184061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Irrelevant sample lanes </a:t>
            </a:r>
          </a:p>
        </p:txBody>
      </p:sp>
    </p:spTree>
    <p:extLst>
      <p:ext uri="{BB962C8B-B14F-4D97-AF65-F5344CB8AC3E}">
        <p14:creationId xmlns:p14="http://schemas.microsoft.com/office/powerpoint/2010/main" val="2575034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B9A3149F-8323-2A4E-83CA-5FFAD0EF6684}"/>
              </a:ext>
            </a:extLst>
          </p:cNvPr>
          <p:cNvSpPr/>
          <p:nvPr/>
        </p:nvSpPr>
        <p:spPr>
          <a:xfrm rot="16200000">
            <a:off x="3090628" y="1902558"/>
            <a:ext cx="1362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Trophozoite 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81F2DEB-6E74-C14B-A4D2-6F10DF4DF374}"/>
              </a:ext>
            </a:extLst>
          </p:cNvPr>
          <p:cNvCxnSpPr/>
          <p:nvPr/>
        </p:nvCxnSpPr>
        <p:spPr>
          <a:xfrm flipH="1">
            <a:off x="4990740" y="3838343"/>
            <a:ext cx="409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7B675FB-7A77-C54E-AD9E-496A36CE0AC7}"/>
              </a:ext>
            </a:extLst>
          </p:cNvPr>
          <p:cNvCxnSpPr/>
          <p:nvPr/>
        </p:nvCxnSpPr>
        <p:spPr>
          <a:xfrm flipH="1">
            <a:off x="4990740" y="3649207"/>
            <a:ext cx="409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2012-06-22 pcp2.tif">
            <a:extLst>
              <a:ext uri="{FF2B5EF4-FFF2-40B4-BE49-F238E27FC236}">
                <a16:creationId xmlns:a16="http://schemas.microsoft.com/office/drawing/2014/main" id="{571533CA-62F3-734F-BB20-8AB3B6B874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295" t="29994" r="35178" b="65715"/>
          <a:stretch/>
        </p:blipFill>
        <p:spPr>
          <a:xfrm rot="16200000">
            <a:off x="2852078" y="3497925"/>
            <a:ext cx="1854202" cy="395548"/>
          </a:xfrm>
          <a:prstGeom prst="rect">
            <a:avLst/>
          </a:prstGeom>
        </p:spPr>
      </p:pic>
      <p:sp>
        <p:nvSpPr>
          <p:cNvPr id="35" name="Text Box 31">
            <a:extLst>
              <a:ext uri="{FF2B5EF4-FFF2-40B4-BE49-F238E27FC236}">
                <a16:creationId xmlns:a16="http://schemas.microsoft.com/office/drawing/2014/main" id="{356AB7CE-5EC9-A243-BE0D-A482D1B6A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3800" y="4296089"/>
            <a:ext cx="838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sp>
        <p:nvSpPr>
          <p:cNvPr id="41" name="Text Box 32">
            <a:extLst>
              <a:ext uri="{FF2B5EF4-FFF2-40B4-BE49-F238E27FC236}">
                <a16:creationId xmlns:a16="http://schemas.microsoft.com/office/drawing/2014/main" id="{50571FC0-02B4-504E-87D5-5214B4BF0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3800" y="3852839"/>
            <a:ext cx="838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42" name="Text Box 33">
            <a:extLst>
              <a:ext uri="{FF2B5EF4-FFF2-40B4-BE49-F238E27FC236}">
                <a16:creationId xmlns:a16="http://schemas.microsoft.com/office/drawing/2014/main" id="{33C01983-F93E-6B44-8220-AB74756BF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3800" y="3448119"/>
            <a:ext cx="838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E0A7823-0452-8D44-A6EE-9D7C04C5DEF1}"/>
              </a:ext>
            </a:extLst>
          </p:cNvPr>
          <p:cNvCxnSpPr/>
          <p:nvPr/>
        </p:nvCxnSpPr>
        <p:spPr>
          <a:xfrm>
            <a:off x="3390991" y="3632302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20931E2-5DB2-4D4A-9968-31BF0CC67E69}"/>
              </a:ext>
            </a:extLst>
          </p:cNvPr>
          <p:cNvCxnSpPr/>
          <p:nvPr/>
        </p:nvCxnSpPr>
        <p:spPr>
          <a:xfrm>
            <a:off x="3390991" y="4001643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F31B40D-5472-2E4D-8DB9-AEBD1D591DCA}"/>
              </a:ext>
            </a:extLst>
          </p:cNvPr>
          <p:cNvCxnSpPr/>
          <p:nvPr/>
        </p:nvCxnSpPr>
        <p:spPr>
          <a:xfrm>
            <a:off x="3390991" y="4446408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393A207A-A98B-7345-8058-D42378FF80CE}"/>
              </a:ext>
            </a:extLst>
          </p:cNvPr>
          <p:cNvSpPr/>
          <p:nvPr/>
        </p:nvSpPr>
        <p:spPr>
          <a:xfrm rot="16200000">
            <a:off x="3489374" y="1879251"/>
            <a:ext cx="140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Encyst 72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EA329B0-63D4-1644-9EDF-1FA78D494222}"/>
              </a:ext>
            </a:extLst>
          </p:cNvPr>
          <p:cNvSpPr/>
          <p:nvPr/>
        </p:nvSpPr>
        <p:spPr>
          <a:xfrm rot="16200000">
            <a:off x="3977585" y="1936959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Excyst 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0" name="Picture 49" descr="2012-06-22 pcp2.tif">
            <a:extLst>
              <a:ext uri="{FF2B5EF4-FFF2-40B4-BE49-F238E27FC236}">
                <a16:creationId xmlns:a16="http://schemas.microsoft.com/office/drawing/2014/main" id="{4F4E8154-81D2-CF41-A5D6-ACF421E122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295" t="39068" r="35178" b="50723"/>
          <a:stretch/>
        </p:blipFill>
        <p:spPr>
          <a:xfrm rot="16200000">
            <a:off x="3580327" y="3225104"/>
            <a:ext cx="1854202" cy="94118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99D078A-DF7A-5641-8BC8-44DDC7AF8856}"/>
              </a:ext>
            </a:extLst>
          </p:cNvPr>
          <p:cNvSpPr/>
          <p:nvPr/>
        </p:nvSpPr>
        <p:spPr>
          <a:xfrm>
            <a:off x="2933801" y="1497630"/>
            <a:ext cx="2668346" cy="322145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1353F4-B086-D34F-8F85-E7290C32FAD9}"/>
              </a:ext>
            </a:extLst>
          </p:cNvPr>
          <p:cNvSpPr txBox="1"/>
          <p:nvPr/>
        </p:nvSpPr>
        <p:spPr>
          <a:xfrm>
            <a:off x="73572" y="99660"/>
            <a:ext cx="252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3A</a:t>
            </a:r>
          </a:p>
        </p:txBody>
      </p:sp>
    </p:spTree>
    <p:extLst>
      <p:ext uri="{BB962C8B-B14F-4D97-AF65-F5344CB8AC3E}">
        <p14:creationId xmlns:p14="http://schemas.microsoft.com/office/powerpoint/2010/main" val="9874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029E5A5-5E6A-174E-B5B3-B184D41340F7}"/>
              </a:ext>
            </a:extLst>
          </p:cNvPr>
          <p:cNvSpPr txBox="1"/>
          <p:nvPr/>
        </p:nvSpPr>
        <p:spPr>
          <a:xfrm>
            <a:off x="73572" y="99660"/>
            <a:ext cx="252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3B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A35F20-D471-454C-8DAC-F0A5F78FF1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74" b="14197"/>
          <a:stretch/>
        </p:blipFill>
        <p:spPr>
          <a:xfrm>
            <a:off x="1727200" y="1371600"/>
            <a:ext cx="6150667" cy="3530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4F30C2-2D5B-184B-8DFE-F7DAD127DE7A}"/>
              </a:ext>
            </a:extLst>
          </p:cNvPr>
          <p:cNvSpPr txBox="1"/>
          <p:nvPr/>
        </p:nvSpPr>
        <p:spPr>
          <a:xfrm rot="16200000">
            <a:off x="-309093" y="2949403"/>
            <a:ext cx="3312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sRNA reads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736353-B85B-1741-8F51-19FAC63AD85C}"/>
              </a:ext>
            </a:extLst>
          </p:cNvPr>
          <p:cNvSpPr txBox="1"/>
          <p:nvPr/>
        </p:nvSpPr>
        <p:spPr>
          <a:xfrm>
            <a:off x="2630290" y="4996857"/>
            <a:ext cx="3238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 position of sRNA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C8B7B7-EBFF-BB46-B905-0DFD411DE661}"/>
              </a:ext>
            </a:extLst>
          </p:cNvPr>
          <p:cNvSpPr txBox="1"/>
          <p:nvPr/>
        </p:nvSpPr>
        <p:spPr>
          <a:xfrm>
            <a:off x="1439942" y="411081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32B792-C7E4-4C4C-91F8-5CC0EC3BD0BC}"/>
              </a:ext>
            </a:extLst>
          </p:cNvPr>
          <p:cNvSpPr txBox="1"/>
          <p:nvPr/>
        </p:nvSpPr>
        <p:spPr>
          <a:xfrm>
            <a:off x="1439942" y="3650678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A6F221-A4F7-2441-97B3-3A62E72F50CE}"/>
              </a:ext>
            </a:extLst>
          </p:cNvPr>
          <p:cNvSpPr txBox="1"/>
          <p:nvPr/>
        </p:nvSpPr>
        <p:spPr>
          <a:xfrm>
            <a:off x="1439942" y="1644390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x10</a:t>
            </a:r>
            <a:r>
              <a:rPr lang="en-US" sz="1600" baseline="300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5770B5-CB1C-C248-94E4-58F465057707}"/>
              </a:ext>
            </a:extLst>
          </p:cNvPr>
          <p:cNvSpPr txBox="1"/>
          <p:nvPr/>
        </p:nvSpPr>
        <p:spPr>
          <a:xfrm>
            <a:off x="1439942" y="456364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6D6766-3F20-1242-8C38-D1312AC31AD8}"/>
              </a:ext>
            </a:extLst>
          </p:cNvPr>
          <p:cNvSpPr txBox="1"/>
          <p:nvPr/>
        </p:nvSpPr>
        <p:spPr>
          <a:xfrm>
            <a:off x="1443931" y="320732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5B7036-0C6E-FA47-8854-855C5930E335}"/>
              </a:ext>
            </a:extLst>
          </p:cNvPr>
          <p:cNvSpPr txBox="1"/>
          <p:nvPr/>
        </p:nvSpPr>
        <p:spPr>
          <a:xfrm>
            <a:off x="1452642" y="2774378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9216AC-8505-5540-87B1-86B959E4F18E}"/>
              </a:ext>
            </a:extLst>
          </p:cNvPr>
          <p:cNvSpPr txBox="1"/>
          <p:nvPr/>
        </p:nvSpPr>
        <p:spPr>
          <a:xfrm>
            <a:off x="1388646" y="2256579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63212D-8585-2C4F-B2CA-5E55C06E5B62}"/>
              </a:ext>
            </a:extLst>
          </p:cNvPr>
          <p:cNvSpPr txBox="1"/>
          <p:nvPr/>
        </p:nvSpPr>
        <p:spPr>
          <a:xfrm>
            <a:off x="1965815" y="4790084"/>
            <a:ext cx="31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56DEA5-678E-3249-B2C1-9FC6B1E6D07D}"/>
              </a:ext>
            </a:extLst>
          </p:cNvPr>
          <p:cNvSpPr txBox="1"/>
          <p:nvPr/>
        </p:nvSpPr>
        <p:spPr>
          <a:xfrm>
            <a:off x="2470469" y="4790084"/>
            <a:ext cx="31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2545A-7B95-5A4F-A0D1-52F7767831AE}"/>
              </a:ext>
            </a:extLst>
          </p:cNvPr>
          <p:cNvSpPr txBox="1"/>
          <p:nvPr/>
        </p:nvSpPr>
        <p:spPr>
          <a:xfrm>
            <a:off x="3055999" y="4790084"/>
            <a:ext cx="467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CD4E35-4568-C64C-947A-6CDE50737F49}"/>
              </a:ext>
            </a:extLst>
          </p:cNvPr>
          <p:cNvSpPr txBox="1"/>
          <p:nvPr/>
        </p:nvSpPr>
        <p:spPr>
          <a:xfrm>
            <a:off x="3740977" y="4790084"/>
            <a:ext cx="467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B681BA-5E1F-0C4F-A8EE-6E26A7BFF2B7}"/>
              </a:ext>
            </a:extLst>
          </p:cNvPr>
          <p:cNvSpPr txBox="1"/>
          <p:nvPr/>
        </p:nvSpPr>
        <p:spPr>
          <a:xfrm>
            <a:off x="4406494" y="4790084"/>
            <a:ext cx="467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FD2104-B235-114E-A742-F3F842FB1402}"/>
              </a:ext>
            </a:extLst>
          </p:cNvPr>
          <p:cNvSpPr txBox="1"/>
          <p:nvPr/>
        </p:nvSpPr>
        <p:spPr>
          <a:xfrm>
            <a:off x="5742670" y="4790084"/>
            <a:ext cx="467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076078-A5BE-6C48-B0CF-D1548EC4ED6F}"/>
              </a:ext>
            </a:extLst>
          </p:cNvPr>
          <p:cNvSpPr txBox="1"/>
          <p:nvPr/>
        </p:nvSpPr>
        <p:spPr>
          <a:xfrm>
            <a:off x="5138960" y="4790084"/>
            <a:ext cx="467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103797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49828B29-85F1-6845-A7A1-D90D0F36E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0293" y="1866289"/>
            <a:ext cx="3299707" cy="3326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06B59A-964B-9B40-A8F6-9B38817D0640}"/>
              </a:ext>
            </a:extLst>
          </p:cNvPr>
          <p:cNvSpPr txBox="1"/>
          <p:nvPr/>
        </p:nvSpPr>
        <p:spPr>
          <a:xfrm>
            <a:off x="2428541" y="1808250"/>
            <a:ext cx="131970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Trophozoite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58173-21DA-8046-A7FF-5265422F428D}"/>
              </a:ext>
            </a:extLst>
          </p:cNvPr>
          <p:cNvSpPr txBox="1"/>
          <p:nvPr/>
        </p:nvSpPr>
        <p:spPr>
          <a:xfrm>
            <a:off x="5522758" y="1808250"/>
            <a:ext cx="131970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Encyst, 72hr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75E39C-13DF-9B42-9683-50462CCE25FF}"/>
              </a:ext>
            </a:extLst>
          </p:cNvPr>
          <p:cNvSpPr txBox="1"/>
          <p:nvPr/>
        </p:nvSpPr>
        <p:spPr>
          <a:xfrm>
            <a:off x="4203056" y="4925046"/>
            <a:ext cx="131970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Excyst, 8hr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BED619-FB19-154C-95ED-07D4CC684483}"/>
              </a:ext>
            </a:extLst>
          </p:cNvPr>
          <p:cNvSpPr txBox="1"/>
          <p:nvPr/>
        </p:nvSpPr>
        <p:spPr>
          <a:xfrm>
            <a:off x="73572" y="99660"/>
            <a:ext cx="252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3C</a:t>
            </a:r>
          </a:p>
        </p:txBody>
      </p:sp>
    </p:spTree>
    <p:extLst>
      <p:ext uri="{BB962C8B-B14F-4D97-AF65-F5344CB8AC3E}">
        <p14:creationId xmlns:p14="http://schemas.microsoft.com/office/powerpoint/2010/main" val="1950280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8-26 ip-pcp 1hr.tif">
            <a:extLst>
              <a:ext uri="{FF2B5EF4-FFF2-40B4-BE49-F238E27FC236}">
                <a16:creationId xmlns:a16="http://schemas.microsoft.com/office/drawing/2014/main" id="{4A3A5019-65E7-7649-925A-CB12FDBF5E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65" t="37639" r="68289" b="15833"/>
          <a:stretch/>
        </p:blipFill>
        <p:spPr>
          <a:xfrm rot="16200000">
            <a:off x="3898900" y="2133600"/>
            <a:ext cx="1663700" cy="4254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C6FD4E-C9EA-7A4E-A69B-B7D7D086B214}"/>
              </a:ext>
            </a:extLst>
          </p:cNvPr>
          <p:cNvSpPr txBox="1"/>
          <p:nvPr/>
        </p:nvSpPr>
        <p:spPr>
          <a:xfrm rot="16200000">
            <a:off x="2304889" y="2604016"/>
            <a:ext cx="1367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sz="1400" dirty="0">
                <a:latin typeface="Times New Roman"/>
                <a:ea typeface="Arial" charset="0"/>
                <a:cs typeface="Times New Roman"/>
              </a:rPr>
              <a:t>-</a:t>
            </a:r>
            <a:r>
              <a:rPr lang="en-US" sz="1400" dirty="0">
                <a:latin typeface="Times New Roman"/>
                <a:cs typeface="Times New Roman"/>
              </a:rPr>
              <a:t>HA IP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E78B0D-D103-1E4F-8EAB-0C367E3484CA}"/>
              </a:ext>
            </a:extLst>
          </p:cNvPr>
          <p:cNvSpPr txBox="1"/>
          <p:nvPr/>
        </p:nvSpPr>
        <p:spPr>
          <a:xfrm rot="16200000">
            <a:off x="2790658" y="2604016"/>
            <a:ext cx="1367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sz="1400" dirty="0">
                <a:latin typeface="Times New Roman"/>
                <a:ea typeface="Arial" charset="0"/>
                <a:cs typeface="Times New Roman"/>
              </a:rPr>
              <a:t>-</a:t>
            </a:r>
            <a:r>
              <a:rPr lang="en-US" sz="1400" dirty="0" err="1">
                <a:latin typeface="Times New Roman"/>
                <a:cs typeface="Times New Roman"/>
              </a:rPr>
              <a:t>Myc</a:t>
            </a:r>
            <a:r>
              <a:rPr lang="en-US" sz="1400" dirty="0">
                <a:latin typeface="Times New Roman"/>
                <a:cs typeface="Times New Roman"/>
              </a:rPr>
              <a:t> IP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6E28A5-94AF-E349-96C5-F356DDB5916B}"/>
              </a:ext>
            </a:extLst>
          </p:cNvPr>
          <p:cNvSpPr txBox="1"/>
          <p:nvPr/>
        </p:nvSpPr>
        <p:spPr>
          <a:xfrm rot="16200000">
            <a:off x="5114559" y="2591316"/>
            <a:ext cx="1367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sz="1400" dirty="0">
                <a:latin typeface="Times New Roman"/>
                <a:ea typeface="Arial" charset="0"/>
                <a:cs typeface="Times New Roman"/>
              </a:rPr>
              <a:t>-</a:t>
            </a:r>
            <a:r>
              <a:rPr lang="en-US" sz="1400" dirty="0">
                <a:latin typeface="Times New Roman"/>
                <a:cs typeface="Times New Roman"/>
              </a:rPr>
              <a:t>HA IP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4D9D46-5CED-074C-80B4-81FBA68F9C83}"/>
              </a:ext>
            </a:extLst>
          </p:cNvPr>
          <p:cNvSpPr txBox="1"/>
          <p:nvPr/>
        </p:nvSpPr>
        <p:spPr>
          <a:xfrm rot="16200000">
            <a:off x="5651396" y="2591316"/>
            <a:ext cx="1367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sz="1400" dirty="0">
                <a:latin typeface="Times New Roman"/>
                <a:ea typeface="Arial" charset="0"/>
                <a:cs typeface="Times New Roman"/>
              </a:rPr>
              <a:t>-</a:t>
            </a:r>
            <a:r>
              <a:rPr lang="en-US" sz="1400" dirty="0" err="1">
                <a:latin typeface="Times New Roman"/>
                <a:cs typeface="Times New Roman"/>
              </a:rPr>
              <a:t>Myc</a:t>
            </a:r>
            <a:r>
              <a:rPr lang="en-US" sz="1400" dirty="0">
                <a:latin typeface="Times New Roman"/>
                <a:cs typeface="Times New Roman"/>
              </a:rPr>
              <a:t> IP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D2A637-D8C9-9443-99E1-3B164D106B51}"/>
              </a:ext>
            </a:extLst>
          </p:cNvPr>
          <p:cNvSpPr txBox="1"/>
          <p:nvPr/>
        </p:nvSpPr>
        <p:spPr>
          <a:xfrm rot="16200000">
            <a:off x="3720602" y="2591316"/>
            <a:ext cx="1367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sz="1400" dirty="0">
                <a:latin typeface="Times New Roman"/>
                <a:ea typeface="Arial" charset="0"/>
                <a:cs typeface="Times New Roman"/>
              </a:rPr>
              <a:t>-</a:t>
            </a:r>
            <a:r>
              <a:rPr lang="en-US" sz="1400" dirty="0">
                <a:latin typeface="Times New Roman"/>
                <a:cs typeface="Times New Roman"/>
              </a:rPr>
              <a:t>HA 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DE65E1-B61A-CA44-87B1-545F5000234C}"/>
              </a:ext>
            </a:extLst>
          </p:cNvPr>
          <p:cNvSpPr txBox="1"/>
          <p:nvPr/>
        </p:nvSpPr>
        <p:spPr>
          <a:xfrm rot="16200000">
            <a:off x="4269789" y="2591316"/>
            <a:ext cx="1367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Times New Roman"/>
                <a:ea typeface="Arial" charset="0"/>
                <a:cs typeface="Times New Roman"/>
              </a:rPr>
              <a:t>α</a:t>
            </a:r>
            <a:r>
              <a:rPr lang="en-US" sz="1400" dirty="0">
                <a:latin typeface="Times New Roman"/>
                <a:ea typeface="Arial" charset="0"/>
                <a:cs typeface="Times New Roman"/>
              </a:rPr>
              <a:t>-</a:t>
            </a:r>
            <a:r>
              <a:rPr lang="en-US" sz="1400" dirty="0" err="1">
                <a:latin typeface="Times New Roman"/>
                <a:cs typeface="Times New Roman"/>
              </a:rPr>
              <a:t>Myc</a:t>
            </a:r>
            <a:r>
              <a:rPr lang="en-US" sz="1400" dirty="0">
                <a:latin typeface="Times New Roman"/>
                <a:cs typeface="Times New Roman"/>
              </a:rPr>
              <a:t> IP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E451F8-C56E-EB4D-97EE-D9DAF3CE09E1}"/>
              </a:ext>
            </a:extLst>
          </p:cNvPr>
          <p:cNvSpPr txBox="1"/>
          <p:nvPr/>
        </p:nvSpPr>
        <p:spPr>
          <a:xfrm>
            <a:off x="4005203" y="2004642"/>
            <a:ext cx="1316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1DB996-C306-DF40-8CE9-0A0655E14002}"/>
              </a:ext>
            </a:extLst>
          </p:cNvPr>
          <p:cNvSpPr txBox="1"/>
          <p:nvPr/>
        </p:nvSpPr>
        <p:spPr>
          <a:xfrm>
            <a:off x="5317274" y="2004642"/>
            <a:ext cx="1509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D627AC-EBAA-EB42-AAFD-33E9526F6058}"/>
              </a:ext>
            </a:extLst>
          </p:cNvPr>
          <p:cNvCxnSpPr/>
          <p:nvPr/>
        </p:nvCxnSpPr>
        <p:spPr>
          <a:xfrm>
            <a:off x="2951481" y="239768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F2C908-B0A7-8C4B-B6DF-4937ED9447CB}"/>
              </a:ext>
            </a:extLst>
          </p:cNvPr>
          <p:cNvCxnSpPr/>
          <p:nvPr/>
        </p:nvCxnSpPr>
        <p:spPr>
          <a:xfrm>
            <a:off x="2947919" y="2397686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70AFC3F-F1E6-9F4F-BDF8-8CF682917201}"/>
              </a:ext>
            </a:extLst>
          </p:cNvPr>
          <p:cNvCxnSpPr/>
          <p:nvPr/>
        </p:nvCxnSpPr>
        <p:spPr>
          <a:xfrm>
            <a:off x="3490714" y="239768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D93592B-5BFB-BB48-8094-93923C9116D1}"/>
              </a:ext>
            </a:extLst>
          </p:cNvPr>
          <p:cNvSpPr txBox="1"/>
          <p:nvPr/>
        </p:nvSpPr>
        <p:spPr>
          <a:xfrm>
            <a:off x="1953410" y="3835762"/>
            <a:ext cx="63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E829BA-63E5-6843-8326-C654A4B1701B}"/>
              </a:ext>
            </a:extLst>
          </p:cNvPr>
          <p:cNvSpPr txBox="1"/>
          <p:nvPr/>
        </p:nvSpPr>
        <p:spPr>
          <a:xfrm>
            <a:off x="1953410" y="4326413"/>
            <a:ext cx="63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7785A9-A2A6-0B43-B010-ED49CB7F1DBA}"/>
              </a:ext>
            </a:extLst>
          </p:cNvPr>
          <p:cNvSpPr txBox="1"/>
          <p:nvPr/>
        </p:nvSpPr>
        <p:spPr>
          <a:xfrm>
            <a:off x="1953410" y="4824170"/>
            <a:ext cx="614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534A21F-7B07-154D-8BD8-D93B1393BC17}"/>
              </a:ext>
            </a:extLst>
          </p:cNvPr>
          <p:cNvCxnSpPr>
            <a:cxnSpLocks/>
          </p:cNvCxnSpPr>
          <p:nvPr/>
        </p:nvCxnSpPr>
        <p:spPr>
          <a:xfrm flipH="1">
            <a:off x="2485149" y="4013254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9B2131-4D3B-614B-95FE-E32717B9E042}"/>
              </a:ext>
            </a:extLst>
          </p:cNvPr>
          <p:cNvCxnSpPr>
            <a:cxnSpLocks/>
          </p:cNvCxnSpPr>
          <p:nvPr/>
        </p:nvCxnSpPr>
        <p:spPr>
          <a:xfrm flipH="1">
            <a:off x="2485149" y="4512888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6CCEDC1-6507-C946-BC8D-71FBDA50FD21}"/>
              </a:ext>
            </a:extLst>
          </p:cNvPr>
          <p:cNvCxnSpPr>
            <a:cxnSpLocks/>
          </p:cNvCxnSpPr>
          <p:nvPr/>
        </p:nvCxnSpPr>
        <p:spPr>
          <a:xfrm flipH="1">
            <a:off x="2485149" y="5012407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31AF7C7-E857-E34C-9531-180E083BCC94}"/>
              </a:ext>
            </a:extLst>
          </p:cNvPr>
          <p:cNvSpPr txBox="1"/>
          <p:nvPr/>
        </p:nvSpPr>
        <p:spPr>
          <a:xfrm>
            <a:off x="2552874" y="2004642"/>
            <a:ext cx="1316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A20FB0-DACB-CD40-9D18-1629C2AB4BBA}"/>
              </a:ext>
            </a:extLst>
          </p:cNvPr>
          <p:cNvSpPr txBox="1"/>
          <p:nvPr/>
        </p:nvSpPr>
        <p:spPr>
          <a:xfrm>
            <a:off x="73572" y="99660"/>
            <a:ext cx="252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4A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C407449-7A5B-D842-BC9D-6AAE123A5AE2}"/>
              </a:ext>
            </a:extLst>
          </p:cNvPr>
          <p:cNvCxnSpPr/>
          <p:nvPr/>
        </p:nvCxnSpPr>
        <p:spPr>
          <a:xfrm>
            <a:off x="4394801" y="239768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9B11B82-72C6-E045-AFAF-43428F3DD892}"/>
              </a:ext>
            </a:extLst>
          </p:cNvPr>
          <p:cNvCxnSpPr/>
          <p:nvPr/>
        </p:nvCxnSpPr>
        <p:spPr>
          <a:xfrm>
            <a:off x="4391239" y="2397686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4266C8B-7273-4E40-9C62-122EFADE6573}"/>
              </a:ext>
            </a:extLst>
          </p:cNvPr>
          <p:cNvCxnSpPr/>
          <p:nvPr/>
        </p:nvCxnSpPr>
        <p:spPr>
          <a:xfrm>
            <a:off x="4934034" y="239768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69D6AEF-3A9C-0547-83BE-1E590C6CD262}"/>
              </a:ext>
            </a:extLst>
          </p:cNvPr>
          <p:cNvCxnSpPr/>
          <p:nvPr/>
        </p:nvCxnSpPr>
        <p:spPr>
          <a:xfrm>
            <a:off x="5801915" y="239768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6BD3094-708C-6849-94B5-A95B492B2A74}"/>
              </a:ext>
            </a:extLst>
          </p:cNvPr>
          <p:cNvCxnSpPr/>
          <p:nvPr/>
        </p:nvCxnSpPr>
        <p:spPr>
          <a:xfrm>
            <a:off x="5798353" y="2397686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B028A69-0950-9644-82A5-4384397C9928}"/>
              </a:ext>
            </a:extLst>
          </p:cNvPr>
          <p:cNvCxnSpPr/>
          <p:nvPr/>
        </p:nvCxnSpPr>
        <p:spPr>
          <a:xfrm>
            <a:off x="6341148" y="2397686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33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F64DC7-1292-FB42-A137-5FB8197CF4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083" t="30643" r="46390" b="12207"/>
          <a:stretch/>
        </p:blipFill>
        <p:spPr>
          <a:xfrm rot="5400000" flipH="1">
            <a:off x="3407919" y="1189131"/>
            <a:ext cx="2342366" cy="51498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7BC7B9-0FBE-604D-B6AD-2D0E796AD36A}"/>
              </a:ext>
            </a:extLst>
          </p:cNvPr>
          <p:cNvSpPr txBox="1"/>
          <p:nvPr/>
        </p:nvSpPr>
        <p:spPr>
          <a:xfrm rot="16200000">
            <a:off x="2385125" y="1637091"/>
            <a:ext cx="1573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FA469F-63BA-2945-98E7-A37FC6FE1A98}"/>
              </a:ext>
            </a:extLst>
          </p:cNvPr>
          <p:cNvSpPr txBox="1"/>
          <p:nvPr/>
        </p:nvSpPr>
        <p:spPr>
          <a:xfrm rot="16200000">
            <a:off x="2738122" y="1637092"/>
            <a:ext cx="1573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5638D-D273-9C48-A88E-0E1C3EF49E8B}"/>
              </a:ext>
            </a:extLst>
          </p:cNvPr>
          <p:cNvSpPr txBox="1"/>
          <p:nvPr/>
        </p:nvSpPr>
        <p:spPr>
          <a:xfrm rot="16200000">
            <a:off x="3076677" y="1637091"/>
            <a:ext cx="1573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DF6695-AAA7-E14B-BC6D-37CFEB943641}"/>
              </a:ext>
            </a:extLst>
          </p:cNvPr>
          <p:cNvSpPr txBox="1"/>
          <p:nvPr/>
        </p:nvSpPr>
        <p:spPr>
          <a:xfrm rot="16200000">
            <a:off x="2168109" y="1758631"/>
            <a:ext cx="1329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Wild type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5BC78C-F927-B445-BCC9-14FD844105DE}"/>
              </a:ext>
            </a:extLst>
          </p:cNvPr>
          <p:cNvSpPr txBox="1"/>
          <p:nvPr/>
        </p:nvSpPr>
        <p:spPr>
          <a:xfrm rot="16200000">
            <a:off x="3954758" y="1637089"/>
            <a:ext cx="1573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8B2B57-B922-304C-B861-3CAEB7BDE292}"/>
              </a:ext>
            </a:extLst>
          </p:cNvPr>
          <p:cNvSpPr txBox="1"/>
          <p:nvPr/>
        </p:nvSpPr>
        <p:spPr>
          <a:xfrm rot="16200000">
            <a:off x="4307755" y="1637090"/>
            <a:ext cx="1573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78F71E-96C6-C749-BDB7-3F9D308A942E}"/>
              </a:ext>
            </a:extLst>
          </p:cNvPr>
          <p:cNvSpPr txBox="1"/>
          <p:nvPr/>
        </p:nvSpPr>
        <p:spPr>
          <a:xfrm rot="16200000">
            <a:off x="4646310" y="1637089"/>
            <a:ext cx="1573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C879F8-D78C-2340-8CED-12310EED704C}"/>
              </a:ext>
            </a:extLst>
          </p:cNvPr>
          <p:cNvSpPr txBox="1"/>
          <p:nvPr/>
        </p:nvSpPr>
        <p:spPr>
          <a:xfrm rot="16200000">
            <a:off x="5430679" y="1637088"/>
            <a:ext cx="1573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Ago2-1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BB0228-543C-DB45-84D1-658276DCD0F9}"/>
              </a:ext>
            </a:extLst>
          </p:cNvPr>
          <p:cNvSpPr txBox="1"/>
          <p:nvPr/>
        </p:nvSpPr>
        <p:spPr>
          <a:xfrm rot="16200000">
            <a:off x="5783676" y="1637089"/>
            <a:ext cx="1573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14F7F4-72F5-BF48-A91A-FD44C7E3951D}"/>
              </a:ext>
            </a:extLst>
          </p:cNvPr>
          <p:cNvSpPr txBox="1"/>
          <p:nvPr/>
        </p:nvSpPr>
        <p:spPr>
          <a:xfrm rot="16200000">
            <a:off x="6122231" y="1637088"/>
            <a:ext cx="1573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7456C0-159A-1948-94E2-137DCED6C2EB}"/>
              </a:ext>
            </a:extLst>
          </p:cNvPr>
          <p:cNvSpPr txBox="1"/>
          <p:nvPr/>
        </p:nvSpPr>
        <p:spPr>
          <a:xfrm>
            <a:off x="2320623" y="4947779"/>
            <a:ext cx="1838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(50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32F7B8-1A90-C540-8ADF-A862B749A19C}"/>
              </a:ext>
            </a:extLst>
          </p:cNvPr>
          <p:cNvSpPr txBox="1"/>
          <p:nvPr/>
        </p:nvSpPr>
        <p:spPr>
          <a:xfrm>
            <a:off x="524038" y="4935254"/>
            <a:ext cx="1633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Wash condition: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852F39-0D5E-AE40-8BC5-0DA14148620F}"/>
              </a:ext>
            </a:extLst>
          </p:cNvPr>
          <p:cNvSpPr txBox="1"/>
          <p:nvPr/>
        </p:nvSpPr>
        <p:spPr>
          <a:xfrm>
            <a:off x="4158641" y="4935254"/>
            <a:ext cx="1633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(250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3E87BA-EAF7-084F-BCB8-51CDE832CFD9}"/>
              </a:ext>
            </a:extLst>
          </p:cNvPr>
          <p:cNvSpPr txBox="1"/>
          <p:nvPr/>
        </p:nvSpPr>
        <p:spPr>
          <a:xfrm>
            <a:off x="5922972" y="4935254"/>
            <a:ext cx="1633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(500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4D790D-DCB5-DB4A-A457-7BB1B1CC293A}"/>
              </a:ext>
            </a:extLst>
          </p:cNvPr>
          <p:cNvSpPr txBox="1"/>
          <p:nvPr/>
        </p:nvSpPr>
        <p:spPr>
          <a:xfrm>
            <a:off x="1339868" y="3550568"/>
            <a:ext cx="63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2EC01A-F014-AB49-BF8E-79D4FA807192}"/>
              </a:ext>
            </a:extLst>
          </p:cNvPr>
          <p:cNvSpPr txBox="1"/>
          <p:nvPr/>
        </p:nvSpPr>
        <p:spPr>
          <a:xfrm>
            <a:off x="1356677" y="3990848"/>
            <a:ext cx="63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B196B7-969C-1C47-B6BD-71DA2E4F14A4}"/>
              </a:ext>
            </a:extLst>
          </p:cNvPr>
          <p:cNvSpPr txBox="1"/>
          <p:nvPr/>
        </p:nvSpPr>
        <p:spPr>
          <a:xfrm>
            <a:off x="1356677" y="4490022"/>
            <a:ext cx="614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D44C297-3889-174A-A1C5-3B6DC4041B96}"/>
              </a:ext>
            </a:extLst>
          </p:cNvPr>
          <p:cNvCxnSpPr>
            <a:cxnSpLocks/>
          </p:cNvCxnSpPr>
          <p:nvPr/>
        </p:nvCxnSpPr>
        <p:spPr>
          <a:xfrm flipH="1">
            <a:off x="1871607" y="3728060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18C8F04-1FB7-A54A-A719-E7CB94646EA4}"/>
              </a:ext>
            </a:extLst>
          </p:cNvPr>
          <p:cNvCxnSpPr>
            <a:cxnSpLocks/>
          </p:cNvCxnSpPr>
          <p:nvPr/>
        </p:nvCxnSpPr>
        <p:spPr>
          <a:xfrm flipH="1">
            <a:off x="1888416" y="4177323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045139E-5376-584C-93AC-99599B75FA63}"/>
              </a:ext>
            </a:extLst>
          </p:cNvPr>
          <p:cNvCxnSpPr>
            <a:cxnSpLocks/>
          </p:cNvCxnSpPr>
          <p:nvPr/>
        </p:nvCxnSpPr>
        <p:spPr>
          <a:xfrm flipH="1">
            <a:off x="1888416" y="4678259"/>
            <a:ext cx="12744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8253BF3-A511-9E49-BE52-ADF88ABF80E9}"/>
              </a:ext>
            </a:extLst>
          </p:cNvPr>
          <p:cNvSpPr txBox="1"/>
          <p:nvPr/>
        </p:nvSpPr>
        <p:spPr>
          <a:xfrm>
            <a:off x="0" y="0"/>
            <a:ext cx="2408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4B</a:t>
            </a:r>
          </a:p>
        </p:txBody>
      </p:sp>
    </p:spTree>
    <p:extLst>
      <p:ext uri="{BB962C8B-B14F-4D97-AF65-F5344CB8AC3E}">
        <p14:creationId xmlns:p14="http://schemas.microsoft.com/office/powerpoint/2010/main" val="380779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F9C3CE-5FA7-2146-AB0C-DBDA58B714AC}"/>
              </a:ext>
            </a:extLst>
          </p:cNvPr>
          <p:cNvSpPr txBox="1"/>
          <p:nvPr/>
        </p:nvSpPr>
        <p:spPr>
          <a:xfrm>
            <a:off x="2504324" y="2597847"/>
            <a:ext cx="19109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CIP </a:t>
            </a:r>
          </a:p>
          <a:p>
            <a:pPr algn="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[𝛾-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P]ATP+PNK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3E2479-A507-684E-B5A8-305372F185E5}"/>
              </a:ext>
            </a:extLst>
          </p:cNvPr>
          <p:cNvSpPr txBox="1"/>
          <p:nvPr/>
        </p:nvSpPr>
        <p:spPr>
          <a:xfrm>
            <a:off x="5121333" y="3112763"/>
            <a:ext cx="754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</a:t>
            </a:r>
          </a:p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   +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3AEBB0-4F99-E74D-8A8F-6F70A9D76F49}"/>
              </a:ext>
            </a:extLst>
          </p:cNvPr>
          <p:cNvSpPr txBox="1"/>
          <p:nvPr/>
        </p:nvSpPr>
        <p:spPr>
          <a:xfrm>
            <a:off x="4386186" y="3112763"/>
            <a:ext cx="754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</a:t>
            </a:r>
          </a:p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   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9EFA53-D07A-E243-9C08-DE96344500E8}"/>
              </a:ext>
            </a:extLst>
          </p:cNvPr>
          <p:cNvSpPr txBox="1"/>
          <p:nvPr/>
        </p:nvSpPr>
        <p:spPr>
          <a:xfrm>
            <a:off x="3791854" y="4214613"/>
            <a:ext cx="63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FF42D0-324B-6D41-BD3B-8B0C229E7F57}"/>
              </a:ext>
            </a:extLst>
          </p:cNvPr>
          <p:cNvSpPr txBox="1"/>
          <p:nvPr/>
        </p:nvSpPr>
        <p:spPr>
          <a:xfrm>
            <a:off x="3808663" y="4565993"/>
            <a:ext cx="633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DE26D7-52D7-C745-96D4-EC6B1FBDE6C5}"/>
              </a:ext>
            </a:extLst>
          </p:cNvPr>
          <p:cNvSpPr txBox="1"/>
          <p:nvPr/>
        </p:nvSpPr>
        <p:spPr>
          <a:xfrm>
            <a:off x="3808663" y="5075406"/>
            <a:ext cx="614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18nt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27C6BE-0E9A-8B49-8791-EC36F008EDE6}"/>
              </a:ext>
            </a:extLst>
          </p:cNvPr>
          <p:cNvCxnSpPr>
            <a:cxnSpLocks/>
          </p:cNvCxnSpPr>
          <p:nvPr/>
        </p:nvCxnSpPr>
        <p:spPr>
          <a:xfrm flipH="1">
            <a:off x="4293776" y="4392105"/>
            <a:ext cx="18288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17E01C-5449-8C4C-85DC-9B21E09C581B}"/>
              </a:ext>
            </a:extLst>
          </p:cNvPr>
          <p:cNvCxnSpPr>
            <a:cxnSpLocks/>
          </p:cNvCxnSpPr>
          <p:nvPr/>
        </p:nvCxnSpPr>
        <p:spPr>
          <a:xfrm flipH="1">
            <a:off x="4293776" y="4752468"/>
            <a:ext cx="18288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0FF588-5C93-324B-9FC0-73A41EA14A80}"/>
              </a:ext>
            </a:extLst>
          </p:cNvPr>
          <p:cNvCxnSpPr>
            <a:cxnSpLocks/>
          </p:cNvCxnSpPr>
          <p:nvPr/>
        </p:nvCxnSpPr>
        <p:spPr>
          <a:xfrm flipH="1">
            <a:off x="4293776" y="5263643"/>
            <a:ext cx="182880" cy="0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A9B876-6111-684B-9515-31F94110452D}"/>
              </a:ext>
            </a:extLst>
          </p:cNvPr>
          <p:cNvCxnSpPr/>
          <p:nvPr/>
        </p:nvCxnSpPr>
        <p:spPr>
          <a:xfrm>
            <a:off x="4559139" y="3072538"/>
            <a:ext cx="0" cy="9144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ECF0FE-EBA9-AD4D-8AE2-478F1F35BD30}"/>
              </a:ext>
            </a:extLst>
          </p:cNvPr>
          <p:cNvCxnSpPr/>
          <p:nvPr/>
        </p:nvCxnSpPr>
        <p:spPr>
          <a:xfrm>
            <a:off x="4556552" y="3072538"/>
            <a:ext cx="400833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9E328C7-4256-3F4C-A154-F345DEBA9754}"/>
              </a:ext>
            </a:extLst>
          </p:cNvPr>
          <p:cNvCxnSpPr/>
          <p:nvPr/>
        </p:nvCxnSpPr>
        <p:spPr>
          <a:xfrm>
            <a:off x="4937007" y="3064687"/>
            <a:ext cx="0" cy="9144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2C0F642-369F-F84D-975F-1519EBE613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l="48393" t="65389" r="30869" b="14912"/>
          <a:stretch/>
        </p:blipFill>
        <p:spPr>
          <a:xfrm rot="16200000" flipH="1">
            <a:off x="4280571" y="3761681"/>
            <a:ext cx="1768925" cy="1499478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1300F1F-7C54-F046-AB8B-976533D3D515}"/>
              </a:ext>
            </a:extLst>
          </p:cNvPr>
          <p:cNvCxnSpPr/>
          <p:nvPr/>
        </p:nvCxnSpPr>
        <p:spPr>
          <a:xfrm flipH="1">
            <a:off x="5914773" y="4615688"/>
            <a:ext cx="18288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5A94EF-49D0-FA4E-BD4F-A92C9FE1E617}"/>
              </a:ext>
            </a:extLst>
          </p:cNvPr>
          <p:cNvCxnSpPr/>
          <p:nvPr/>
        </p:nvCxnSpPr>
        <p:spPr>
          <a:xfrm flipH="1">
            <a:off x="5914773" y="5011142"/>
            <a:ext cx="18288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821663-AC59-DB46-8A52-D6E4CD510DD3}"/>
              </a:ext>
            </a:extLst>
          </p:cNvPr>
          <p:cNvCxnSpPr/>
          <p:nvPr/>
        </p:nvCxnSpPr>
        <p:spPr>
          <a:xfrm>
            <a:off x="5291463" y="3064687"/>
            <a:ext cx="0" cy="9144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79DC52-B1EF-4346-9795-D9162C43C7E8}"/>
              </a:ext>
            </a:extLst>
          </p:cNvPr>
          <p:cNvCxnSpPr/>
          <p:nvPr/>
        </p:nvCxnSpPr>
        <p:spPr>
          <a:xfrm>
            <a:off x="5278937" y="3064687"/>
            <a:ext cx="400833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F238B53-DC12-2749-803C-B13EB63DE2FE}"/>
              </a:ext>
            </a:extLst>
          </p:cNvPr>
          <p:cNvCxnSpPr/>
          <p:nvPr/>
        </p:nvCxnSpPr>
        <p:spPr>
          <a:xfrm>
            <a:off x="5669331" y="3056836"/>
            <a:ext cx="0" cy="9144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EC1F856-362C-FD41-862A-CACBAA3EA2C3}"/>
              </a:ext>
            </a:extLst>
          </p:cNvPr>
          <p:cNvSpPr txBox="1"/>
          <p:nvPr/>
        </p:nvSpPr>
        <p:spPr>
          <a:xfrm rot="16200000">
            <a:off x="4682072" y="2061283"/>
            <a:ext cx="1573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749C28-BBAD-2E4F-803F-D674CA1AAFA7}"/>
              </a:ext>
            </a:extLst>
          </p:cNvPr>
          <p:cNvSpPr txBox="1"/>
          <p:nvPr/>
        </p:nvSpPr>
        <p:spPr>
          <a:xfrm rot="16200000">
            <a:off x="3964930" y="2081356"/>
            <a:ext cx="1573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Ago2-3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9DF922-3B0E-2F48-9457-865D05303481}"/>
              </a:ext>
            </a:extLst>
          </p:cNvPr>
          <p:cNvSpPr txBox="1"/>
          <p:nvPr/>
        </p:nvSpPr>
        <p:spPr>
          <a:xfrm>
            <a:off x="2848817" y="2113709"/>
            <a:ext cx="610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44333-1FE5-F948-A52A-2F88218830A1}"/>
              </a:ext>
            </a:extLst>
          </p:cNvPr>
          <p:cNvSpPr txBox="1"/>
          <p:nvPr/>
        </p:nvSpPr>
        <p:spPr>
          <a:xfrm>
            <a:off x="2955470" y="2075608"/>
            <a:ext cx="1115667" cy="461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997781-933A-E248-980F-42AF67EF5BC5}"/>
              </a:ext>
            </a:extLst>
          </p:cNvPr>
          <p:cNvSpPr txBox="1"/>
          <p:nvPr/>
        </p:nvSpPr>
        <p:spPr>
          <a:xfrm>
            <a:off x="0" y="0"/>
            <a:ext cx="2408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Suppl. Fig. 4C</a:t>
            </a:r>
          </a:p>
        </p:txBody>
      </p:sp>
    </p:spTree>
    <p:extLst>
      <p:ext uri="{BB962C8B-B14F-4D97-AF65-F5344CB8AC3E}">
        <p14:creationId xmlns:p14="http://schemas.microsoft.com/office/powerpoint/2010/main" val="4968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20244</TotalTime>
  <Words>1162</Words>
  <Application>Microsoft Macintosh PowerPoint</Application>
  <PresentationFormat>On-screen Show (4:3)</PresentationFormat>
  <Paragraphs>485</Paragraphs>
  <Slides>38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Times</vt:lpstr>
      <vt:lpstr>Times New Roman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Hanbang Zhang</dc:creator>
  <cp:lastModifiedBy>Hanbang Zhang</cp:lastModifiedBy>
  <cp:revision>182</cp:revision>
  <dcterms:created xsi:type="dcterms:W3CDTF">2019-09-28T19:06:41Z</dcterms:created>
  <dcterms:modified xsi:type="dcterms:W3CDTF">2020-11-16T00:51:28Z</dcterms:modified>
</cp:coreProperties>
</file>