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2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9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6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85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1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9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2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3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8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03863-8F3D-4700-8009-E57BD21DB380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DB652-C9BB-4916-8272-4C22AA8A7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7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9649" y="140920"/>
            <a:ext cx="11238214" cy="6621286"/>
          </a:xfrm>
          <a:ln w="3810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lvl="0"/>
            <a:endParaRPr lang="en-US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Phases </a:t>
            </a: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survival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There are 3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distinct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phases 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survival: 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Early, constant and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late</a:t>
            </a:r>
          </a:p>
          <a:p>
            <a:pPr lvl="1"/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</a:rPr>
              <a:t>Factors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</a:rPr>
              <a:t>associated with 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</a:rPr>
              <a:t>post-transplant mortality vary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</a:rPr>
              <a:t>in </a:t>
            </a:r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</a:rPr>
              <a:t>each </a:t>
            </a:r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</a:rPr>
              <a:t>phase</a:t>
            </a:r>
          </a:p>
          <a:p>
            <a:pPr lvl="1"/>
            <a:r>
              <a:rPr lang="en-US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means that risk factors, many of which we know about, have different strengths </a:t>
            </a:r>
            <a:r>
              <a:rPr lang="en-US" b="1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across time</a:t>
            </a:r>
            <a:endParaRPr lang="en-US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Sex </a:t>
            </a:r>
          </a:p>
          <a:p>
            <a:pPr lvl="1"/>
            <a:r>
              <a:rPr lang="en-US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Sex-interactions post-transplant include bilirubin (early phase), BMI and Medicaid (constant phase), and BSA and donor CNS tumor (late phase)</a:t>
            </a:r>
          </a:p>
          <a:p>
            <a:pPr lvl="1"/>
            <a:r>
              <a:rPr lang="en-US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Better survival in women post-transplant </a:t>
            </a:r>
            <a:r>
              <a:rPr lang="en-US" b="1" dirty="0" smtClean="0"/>
              <a:t>was </a:t>
            </a:r>
            <a:r>
              <a:rPr lang="en-US" b="1" dirty="0"/>
              <a:t>driven by sex-differences in the late unadjusted hazard phase, yet other risk factors better predicted survival than sex when analyzing mortality by conventional parametric and machine learning nonparametric </a:t>
            </a:r>
            <a:r>
              <a:rPr lang="en-US" b="1" dirty="0" smtClean="0"/>
              <a:t>methods</a:t>
            </a:r>
          </a:p>
          <a:p>
            <a:pPr lvl="1"/>
            <a:r>
              <a:rPr lang="en-US" b="1" dirty="0" smtClean="0"/>
              <a:t>Thus, the strong relationship of sex to waitlist mortality is not as clearly seen post-transplant</a:t>
            </a:r>
            <a:endParaRPr lang="en-US" b="1" dirty="0" smtClean="0"/>
          </a:p>
          <a:p>
            <a:r>
              <a:rPr lang="en-US" b="1" dirty="0" smtClean="0">
                <a:effectLst/>
                <a:ea typeface="Calibri" panose="020F0502020204030204" pitchFamily="34" charset="0"/>
              </a:rPr>
              <a:t>Race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Poor survival among Blacks is due to a constant risk </a:t>
            </a:r>
            <a:endParaRPr lang="en-US" b="1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b="1" dirty="0" smtClean="0">
                <a:solidFill>
                  <a:prstClr val="black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Indeed, there is an underlying risk of race and possible socioeconomic factors affecting post-transplant mortality</a:t>
            </a:r>
            <a:endParaRPr lang="en-US" b="1" dirty="0" smtClean="0">
              <a:effectLst/>
              <a:ea typeface="Calibri" panose="020F0502020204030204" pitchFamily="34" charset="0"/>
            </a:endParaRPr>
          </a:p>
          <a:p>
            <a:r>
              <a:rPr lang="en-US" b="1" dirty="0" smtClean="0">
                <a:effectLst/>
                <a:ea typeface="Calibri" panose="020F0502020204030204" pitchFamily="34" charset="0"/>
              </a:rPr>
              <a:t>Machine learning</a:t>
            </a:r>
          </a:p>
          <a:p>
            <a:pPr lvl="1"/>
            <a:r>
              <a:rPr lang="en-US" b="1" dirty="0">
                <a:ea typeface="Calibri" panose="020F0502020204030204" pitchFamily="34" charset="0"/>
              </a:rPr>
              <a:t>R</a:t>
            </a:r>
            <a:r>
              <a:rPr lang="en-US" b="1" dirty="0" smtClean="0">
                <a:effectLst/>
                <a:ea typeface="Calibri" panose="020F0502020204030204" pitchFamily="34" charset="0"/>
              </a:rPr>
              <a:t>apidly identified variables of importance and many complex interactions not previously described</a:t>
            </a:r>
            <a:endParaRPr lang="en-US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56673" y="82694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Novel Findings</a:t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261563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Novel Findings   </vt:lpstr>
    </vt:vector>
  </TitlesOfParts>
  <Company>Cleveland Clinic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Findings</dc:title>
  <dc:creator>Hsich, M.D., Eileen</dc:creator>
  <cp:lastModifiedBy>Hsich, M.D., Eileen</cp:lastModifiedBy>
  <cp:revision>12</cp:revision>
  <dcterms:created xsi:type="dcterms:W3CDTF">2020-02-19T03:32:15Z</dcterms:created>
  <dcterms:modified xsi:type="dcterms:W3CDTF">2020-02-19T21:49:49Z</dcterms:modified>
</cp:coreProperties>
</file>