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8" r:id="rId2"/>
    <p:sldId id="29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99" autoAdjust="0"/>
    <p:restoredTop sz="81011" autoAdjust="0"/>
  </p:normalViewPr>
  <p:slideViewPr>
    <p:cSldViewPr>
      <p:cViewPr varScale="1">
        <p:scale>
          <a:sx n="60" d="100"/>
          <a:sy n="60" d="100"/>
        </p:scale>
        <p:origin x="1230" y="7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dhi%20Vashishtha\Desktop\vidhi\A1%20stabilit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dhi%20Vashishtha\Desktop\vidhi\A1%20stabilit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dhi%20Vashishtha\Desktop\vidhi\A1%20stabilit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si CNT</c:v>
          </c:tx>
          <c:cat>
            <c:strRef>
              <c:f>'[A1 stability.xlsx]Sheet1'!$G$5:$G$8</c:f>
              <c:strCache>
                <c:ptCount val="4"/>
                <c:pt idx="0">
                  <c:v>0hr</c:v>
                </c:pt>
                <c:pt idx="1">
                  <c:v>2hr</c:v>
                </c:pt>
                <c:pt idx="2">
                  <c:v>4hr</c:v>
                </c:pt>
                <c:pt idx="3">
                  <c:v>6hr</c:v>
                </c:pt>
              </c:strCache>
            </c:strRef>
          </c:cat>
          <c:val>
            <c:numRef>
              <c:f>'[A1 stability.xlsx]Sheet1'!$H$5:$H$8</c:f>
              <c:numCache>
                <c:formatCode>General</c:formatCode>
                <c:ptCount val="4"/>
                <c:pt idx="0">
                  <c:v>1</c:v>
                </c:pt>
                <c:pt idx="1">
                  <c:v>0.81759692113513449</c:v>
                </c:pt>
                <c:pt idx="2">
                  <c:v>0.79211626978681871</c:v>
                </c:pt>
                <c:pt idx="3">
                  <c:v>0.75226091728551192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021-1247-8612-7FECDB3EA288}"/>
            </c:ext>
          </c:extLst>
        </c:ser>
        <c:ser>
          <c:idx val="1"/>
          <c:order val="1"/>
          <c:tx>
            <c:v>si USP5</c:v>
          </c:tx>
          <c:cat>
            <c:strRef>
              <c:f>'[A1 stability.xlsx]Sheet1'!$G$5:$G$8</c:f>
              <c:strCache>
                <c:ptCount val="4"/>
                <c:pt idx="0">
                  <c:v>0hr</c:v>
                </c:pt>
                <c:pt idx="1">
                  <c:v>2hr</c:v>
                </c:pt>
                <c:pt idx="2">
                  <c:v>4hr</c:v>
                </c:pt>
                <c:pt idx="3">
                  <c:v>6hr</c:v>
                </c:pt>
              </c:strCache>
            </c:strRef>
          </c:cat>
          <c:val>
            <c:numRef>
              <c:f>'[A1 stability.xlsx]Sheet1'!$I$5:$I$8</c:f>
              <c:numCache>
                <c:formatCode>General</c:formatCode>
                <c:ptCount val="4"/>
                <c:pt idx="0">
                  <c:v>0.34102950850252772</c:v>
                </c:pt>
                <c:pt idx="1">
                  <c:v>0.32223972056681743</c:v>
                </c:pt>
                <c:pt idx="2">
                  <c:v>0.23660077942649851</c:v>
                </c:pt>
                <c:pt idx="3">
                  <c:v>2.8241550192992938E-2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021-1247-8612-7FECDB3EA2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901664"/>
        <c:axId val="54901120"/>
      </c:lineChart>
      <c:catAx>
        <c:axId val="54901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901120"/>
        <c:crosses val="autoZero"/>
        <c:auto val="1"/>
        <c:lblAlgn val="ctr"/>
        <c:lblOffset val="100"/>
        <c:noMultiLvlLbl val="0"/>
      </c:catAx>
      <c:valAx>
        <c:axId val="549011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9016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si CNT</c:v>
          </c:tx>
          <c:cat>
            <c:strRef>
              <c:f>'[A1 stability.xlsx]Sheet1'!$P$7:$P$10</c:f>
              <c:strCache>
                <c:ptCount val="4"/>
                <c:pt idx="0">
                  <c:v>0hr</c:v>
                </c:pt>
                <c:pt idx="1">
                  <c:v>2hr</c:v>
                </c:pt>
                <c:pt idx="2">
                  <c:v>4hr</c:v>
                </c:pt>
                <c:pt idx="3">
                  <c:v>6hr</c:v>
                </c:pt>
              </c:strCache>
            </c:strRef>
          </c:cat>
          <c:val>
            <c:numRef>
              <c:f>'[A1 stability.xlsx]Sheet1'!$Q$7:$Q$10</c:f>
              <c:numCache>
                <c:formatCode>General</c:formatCode>
                <c:ptCount val="4"/>
                <c:pt idx="0">
                  <c:v>1</c:v>
                </c:pt>
                <c:pt idx="1">
                  <c:v>1.0266339932951098</c:v>
                </c:pt>
                <c:pt idx="2">
                  <c:v>0.60790612875801953</c:v>
                </c:pt>
                <c:pt idx="3">
                  <c:v>0.61517252963790758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C53-1049-A331-2525E26A7160}"/>
            </c:ext>
          </c:extLst>
        </c:ser>
        <c:ser>
          <c:idx val="1"/>
          <c:order val="1"/>
          <c:tx>
            <c:v>si USP5</c:v>
          </c:tx>
          <c:cat>
            <c:strRef>
              <c:f>'[A1 stability.xlsx]Sheet1'!$P$7:$P$10</c:f>
              <c:strCache>
                <c:ptCount val="4"/>
                <c:pt idx="0">
                  <c:v>0hr</c:v>
                </c:pt>
                <c:pt idx="1">
                  <c:v>2hr</c:v>
                </c:pt>
                <c:pt idx="2">
                  <c:v>4hr</c:v>
                </c:pt>
                <c:pt idx="3">
                  <c:v>6hr</c:v>
                </c:pt>
              </c:strCache>
            </c:strRef>
          </c:cat>
          <c:val>
            <c:numRef>
              <c:f>'[A1 stability.xlsx]Sheet1'!$R$7:$R$10</c:f>
              <c:numCache>
                <c:formatCode>General</c:formatCode>
                <c:ptCount val="4"/>
                <c:pt idx="0">
                  <c:v>0.6693249280452227</c:v>
                </c:pt>
                <c:pt idx="1">
                  <c:v>0.62325485650660251</c:v>
                </c:pt>
                <c:pt idx="2">
                  <c:v>0.56478327913960724</c:v>
                </c:pt>
                <c:pt idx="3">
                  <c:v>0.50645481959328165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C53-1049-A331-2525E26A7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897856"/>
        <c:axId val="54896768"/>
      </c:lineChart>
      <c:catAx>
        <c:axId val="54897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896768"/>
        <c:crosses val="autoZero"/>
        <c:auto val="1"/>
        <c:lblAlgn val="ctr"/>
        <c:lblOffset val="100"/>
        <c:noMultiLvlLbl val="0"/>
      </c:catAx>
      <c:valAx>
        <c:axId val="54896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8978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376199653030002E-2"/>
          <c:y val="7.0518518518518522E-2"/>
          <c:w val="0.59847143052481599"/>
          <c:h val="0.76693379994167399"/>
        </c:manualLayout>
      </c:layout>
      <c:lineChart>
        <c:grouping val="standard"/>
        <c:varyColors val="0"/>
        <c:ser>
          <c:idx val="0"/>
          <c:order val="0"/>
          <c:tx>
            <c:v>si CNT</c:v>
          </c:tx>
          <c:cat>
            <c:strRef>
              <c:f>'[A1 stability.xlsx]Sheet3'!$B$11:$B$14</c:f>
              <c:strCache>
                <c:ptCount val="4"/>
                <c:pt idx="0">
                  <c:v>0hr</c:v>
                </c:pt>
                <c:pt idx="1">
                  <c:v>2hr</c:v>
                </c:pt>
                <c:pt idx="2">
                  <c:v>4hr</c:v>
                </c:pt>
                <c:pt idx="3">
                  <c:v>6hr</c:v>
                </c:pt>
              </c:strCache>
            </c:strRef>
          </c:cat>
          <c:val>
            <c:numRef>
              <c:f>'[A1 stability.xlsx]Sheet3'!$C$11:$C$14</c:f>
              <c:numCache>
                <c:formatCode>General</c:formatCode>
                <c:ptCount val="4"/>
                <c:pt idx="0">
                  <c:v>1</c:v>
                </c:pt>
                <c:pt idx="1">
                  <c:v>0.75828041607364238</c:v>
                </c:pt>
                <c:pt idx="2">
                  <c:v>0.57054426044329165</c:v>
                </c:pt>
                <c:pt idx="3">
                  <c:v>0.4212217918268929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2C7-7545-A5B8-E9DB919AB5A1}"/>
            </c:ext>
          </c:extLst>
        </c:ser>
        <c:ser>
          <c:idx val="1"/>
          <c:order val="1"/>
          <c:tx>
            <c:v>si USP5</c:v>
          </c:tx>
          <c:cat>
            <c:strRef>
              <c:f>'[A1 stability.xlsx]Sheet3'!$B$11:$B$14</c:f>
              <c:strCache>
                <c:ptCount val="4"/>
                <c:pt idx="0">
                  <c:v>0hr</c:v>
                </c:pt>
                <c:pt idx="1">
                  <c:v>2hr</c:v>
                </c:pt>
                <c:pt idx="2">
                  <c:v>4hr</c:v>
                </c:pt>
                <c:pt idx="3">
                  <c:v>6hr</c:v>
                </c:pt>
              </c:strCache>
            </c:strRef>
          </c:cat>
          <c:val>
            <c:numRef>
              <c:f>'[A1 stability.xlsx]Sheet3'!$D$11:$D$14</c:f>
              <c:numCache>
                <c:formatCode>General</c:formatCode>
                <c:ptCount val="4"/>
                <c:pt idx="0">
                  <c:v>0.44918470110509295</c:v>
                </c:pt>
                <c:pt idx="1">
                  <c:v>0.39945305208128812</c:v>
                </c:pt>
                <c:pt idx="2">
                  <c:v>0.26867653786478235</c:v>
                </c:pt>
                <c:pt idx="3">
                  <c:v>0.19660061606367799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2C7-7545-A5B8-E9DB919AB5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890784"/>
        <c:axId val="54886432"/>
      </c:lineChart>
      <c:catAx>
        <c:axId val="54890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886432"/>
        <c:crosses val="autoZero"/>
        <c:auto val="1"/>
        <c:lblAlgn val="ctr"/>
        <c:lblOffset val="100"/>
        <c:noMultiLvlLbl val="0"/>
      </c:catAx>
      <c:valAx>
        <c:axId val="54886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8907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7986A-48B4-412C-AF48-5B74A865B1AB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D2B95-E3C7-46BE-BDE2-706F8F46F11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4336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D2B95-E3C7-46BE-BDE2-706F8F46F118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6278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D2B95-E3C7-46BE-BDE2-706F8F46F118}" type="slidenum">
              <a:rPr lang="en-IN" smtClean="0"/>
              <a:pPr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0839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8445F-1522-4392-9DC3-C6074C71D0CA}" type="datetimeFigureOut">
              <a:rPr lang="en-IN" smtClean="0"/>
              <a:pPr/>
              <a:t>11-11-2020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F9567-EDE0-47B3-A9DD-F1824386FC22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10" Type="http://schemas.openxmlformats.org/officeDocument/2006/relationships/chart" Target="../charts/chart2.xml"/><Relationship Id="rId4" Type="http://schemas.openxmlformats.org/officeDocument/2006/relationships/image" Target="../media/image2.tiff"/><Relationship Id="rId9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5368" y="3611616"/>
            <a:ext cx="4896544" cy="5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375287"/>
            <a:ext cx="4896544" cy="51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1928136"/>
            <a:ext cx="4896544" cy="53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850886"/>
            <a:ext cx="4896544" cy="489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90324" y="1381712"/>
            <a:ext cx="157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itchFamily="18" charset="0"/>
                <a:cs typeface="Times New Roman" pitchFamily="18" charset="0"/>
              </a:rPr>
              <a:t>hnRNPA1 (High Exposure)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99784" y="3627608"/>
            <a:ext cx="106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en-IN" sz="1200" dirty="0" err="1">
                <a:latin typeface="Times New Roman" pitchFamily="18" charset="0"/>
                <a:cs typeface="Times New Roman" pitchFamily="18" charset="0"/>
              </a:rPr>
              <a:t>Tubulin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91992" y="1975192"/>
            <a:ext cx="1424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itchFamily="18" charset="0"/>
                <a:cs typeface="Times New Roman" pitchFamily="18" charset="0"/>
              </a:rPr>
              <a:t>hnRNPA1 (Low Exposure)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9592" y="969695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itchFamily="18" charset="0"/>
                <a:cs typeface="Times New Roman" pitchFamily="18" charset="0"/>
              </a:rPr>
              <a:t>USP5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9952" y="638132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T98G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65788" y="58193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0hr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15528" y="57959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2hr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5268" y="577243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4hr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95936" y="588963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6hr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8128" y="586635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0hr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77868" y="584287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2hr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27608" y="58193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4hr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58276" y="59365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6hr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8936" y="457438"/>
            <a:ext cx="1613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err="1">
                <a:latin typeface="Times New Roman" pitchFamily="18" charset="0"/>
                <a:cs typeface="Times New Roman" pitchFamily="18" charset="0"/>
              </a:rPr>
              <a:t>Cycloheximide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 (CHX) (100</a:t>
            </a:r>
            <a:r>
              <a:rPr lang="el-GR" sz="1400" b="1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g/ml)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209804" y="605059"/>
            <a:ext cx="20882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44008" y="592659"/>
            <a:ext cx="20882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89492" y="320375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 CNT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20072" y="319008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 USP5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258737" y="5037025"/>
            <a:ext cx="1445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err="1">
                <a:latin typeface="Times New Roman" pitchFamily="18" charset="0"/>
                <a:cs typeface="Times New Roman" pitchFamily="18" charset="0"/>
              </a:rPr>
              <a:t>Densitometery</a:t>
            </a:r>
            <a:endParaRPr lang="en-IN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itchFamily="18" charset="0"/>
                <a:cs typeface="Times New Roman" pitchFamily="18" charset="0"/>
              </a:rPr>
              <a:t>Supplementary Figure 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921352" y="446817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hnRNPA1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4331" y="2506544"/>
            <a:ext cx="4896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6876256" y="2605848"/>
            <a:ext cx="994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itchFamily="18" charset="0"/>
                <a:cs typeface="Times New Roman" pitchFamily="18" charset="0"/>
              </a:rPr>
              <a:t>SF2/ASF1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4586648" y="5142544"/>
            <a:ext cx="143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err="1">
                <a:latin typeface="Times New Roman" pitchFamily="18" charset="0"/>
                <a:cs typeface="Times New Roman" pitchFamily="18" charset="0"/>
              </a:rPr>
              <a:t>Densitometery</a:t>
            </a:r>
            <a:endParaRPr lang="en-IN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60232" y="455006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SF2/ASF1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65368" y="3045432"/>
            <a:ext cx="4896544" cy="52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6893672" y="3131088"/>
            <a:ext cx="106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itchFamily="18" charset="0"/>
                <a:cs typeface="Times New Roman" pitchFamily="18" charset="0"/>
              </a:rPr>
              <a:t>TRAF6</a:t>
            </a:r>
          </a:p>
        </p:txBody>
      </p:sp>
      <p:graphicFrame>
        <p:nvGraphicFramePr>
          <p:cNvPr id="37" name="Chart 36"/>
          <p:cNvGraphicFramePr/>
          <p:nvPr/>
        </p:nvGraphicFramePr>
        <p:xfrm>
          <a:off x="1115616" y="4293096"/>
          <a:ext cx="324036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8" name="Chart 37"/>
          <p:cNvGraphicFramePr/>
          <p:nvPr/>
        </p:nvGraphicFramePr>
        <p:xfrm>
          <a:off x="5436096" y="4365104"/>
          <a:ext cx="3456384" cy="2311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49668" y="1629640"/>
            <a:ext cx="994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itchFamily="18" charset="0"/>
                <a:cs typeface="Times New Roman" pitchFamily="18" charset="0"/>
              </a:rPr>
              <a:t>hnRNPA1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40616" y="2163920"/>
            <a:ext cx="106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en-IN" sz="1200" dirty="0" err="1">
                <a:latin typeface="Times New Roman" pitchFamily="18" charset="0"/>
                <a:cs typeface="Times New Roman" pitchFamily="18" charset="0"/>
              </a:rPr>
              <a:t>Tubulin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3244" y="121456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0hr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01460" y="1212213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2hr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1200" y="1209865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4hr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81868" y="1221585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6hr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82876" y="1219257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0hr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46684" y="121690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2hr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68288" y="121456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4hr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98956" y="122628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6hr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4268" y="1158301"/>
            <a:ext cx="1613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err="1">
                <a:latin typeface="Times New Roman" pitchFamily="18" charset="0"/>
                <a:cs typeface="Times New Roman" pitchFamily="18" charset="0"/>
              </a:rPr>
              <a:t>Cycloheximide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 (CHX) (100</a:t>
            </a:r>
            <a:r>
              <a:rPr lang="el-GR" sz="1400" b="1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g/ml)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167600" y="1234253"/>
            <a:ext cx="20882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788024" y="1221853"/>
            <a:ext cx="20882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47288" y="94956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 CNT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64088" y="948202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 USP5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95936" y="623731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T98G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050052" y="994796"/>
            <a:ext cx="48965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39952" y="710112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MG132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2250575" y="4165329"/>
            <a:ext cx="1474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err="1">
                <a:latin typeface="Times New Roman" pitchFamily="18" charset="0"/>
                <a:cs typeface="Times New Roman" pitchFamily="18" charset="0"/>
              </a:rPr>
              <a:t>Densitometery</a:t>
            </a:r>
            <a:endParaRPr lang="en-IN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74784" y="3591856"/>
            <a:ext cx="1210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hnRNPA1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84784"/>
            <a:ext cx="518457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1353" y="2105561"/>
            <a:ext cx="5184576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1" name="Chart 30"/>
          <p:cNvGraphicFramePr/>
          <p:nvPr/>
        </p:nvGraphicFramePr>
        <p:xfrm>
          <a:off x="3166672" y="3447840"/>
          <a:ext cx="3744416" cy="214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itchFamily="18" charset="0"/>
                <a:cs typeface="Times New Roman" pitchFamily="18" charset="0"/>
              </a:rPr>
              <a:t>Supplementary Figure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43509</TotalTime>
  <Words>75</Words>
  <Application>Microsoft Office PowerPoint</Application>
  <PresentationFormat>On-screen Show (4:3)</PresentationFormat>
  <Paragraphs>43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Komaladevi D</cp:lastModifiedBy>
  <cp:revision>237</cp:revision>
  <cp:lastPrinted>2020-11-11T10:44:35Z</cp:lastPrinted>
  <dcterms:created xsi:type="dcterms:W3CDTF">2019-06-24T08:14:44Z</dcterms:created>
  <dcterms:modified xsi:type="dcterms:W3CDTF">2020-11-11T10:45:15Z</dcterms:modified>
</cp:coreProperties>
</file>