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12192000" cy="16262350"/>
  <p:notesSz cx="12192000" cy="1626235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2" autoAdjust="0"/>
    <p:restoredTop sz="94660"/>
  </p:normalViewPr>
  <p:slideViewPr>
    <p:cSldViewPr>
      <p:cViewPr varScale="1">
        <p:scale>
          <a:sx n="53" d="100"/>
          <a:sy n="53" d="100"/>
        </p:scale>
        <p:origin x="-2784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5041328"/>
            <a:ext cx="10363200" cy="34150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9106916"/>
            <a:ext cx="8534400" cy="40655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3740340"/>
            <a:ext cx="5303520" cy="1073315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3740340"/>
            <a:ext cx="5303520" cy="1073315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09600" y="650494"/>
            <a:ext cx="10972800" cy="26019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3740340"/>
            <a:ext cx="10972800" cy="1073315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15123986"/>
            <a:ext cx="3901440" cy="8131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15123986"/>
            <a:ext cx="2804160" cy="8131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15123986"/>
            <a:ext cx="2804160" cy="8131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rta.martin@fjd.es" TargetMode="External"/><Relationship Id="rId2" Type="http://schemas.openxmlformats.org/officeDocument/2006/relationships/hyperlink" Target="mailto:galvarez@fjd.es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89125" y="1108710"/>
            <a:ext cx="9479280" cy="53726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100"/>
              </a:spcBef>
            </a:pPr>
            <a:r>
              <a:rPr lang="es-ES" sz="1800" b="1" spc="-5" dirty="0" err="1">
                <a:latin typeface="Times New Roman"/>
                <a:cs typeface="Times New Roman"/>
              </a:rPr>
              <a:t>Supplementary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Information</a:t>
            </a: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600" dirty="0">
              <a:latin typeface="Times New Roman"/>
              <a:cs typeface="Times New Roman"/>
            </a:endParaRPr>
          </a:p>
          <a:p>
            <a:r>
              <a:rPr lang="en-US" b="1" spc="-5" dirty="0">
                <a:latin typeface="Times New Roman"/>
                <a:cs typeface="Times New Roman"/>
              </a:rPr>
              <a:t>Analysis of urinary </a:t>
            </a:r>
            <a:r>
              <a:rPr lang="en-US" b="1" spc="-5" dirty="0" err="1">
                <a:latin typeface="Times New Roman"/>
                <a:cs typeface="Times New Roman"/>
              </a:rPr>
              <a:t>exosomal</a:t>
            </a:r>
            <a:r>
              <a:rPr lang="en-US" b="1" spc="-5" dirty="0">
                <a:latin typeface="Times New Roman"/>
                <a:cs typeface="Times New Roman"/>
              </a:rPr>
              <a:t> metabolites identifies cardiovascular risk signatures with added value to urine analysis</a:t>
            </a:r>
            <a:endParaRPr lang="es-ES" b="1" spc="-5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 marL="63500" marR="158750">
              <a:lnSpc>
                <a:spcPct val="106900"/>
              </a:lnSpc>
              <a:spcBef>
                <a:spcPts val="1610"/>
              </a:spcBef>
            </a:pPr>
            <a:r>
              <a:rPr sz="1800" spc="-5" dirty="0">
                <a:latin typeface="Times New Roman"/>
                <a:cs typeface="Times New Roman"/>
              </a:rPr>
              <a:t>Marta </a:t>
            </a:r>
            <a:r>
              <a:rPr sz="1800" dirty="0">
                <a:latin typeface="Times New Roman"/>
                <a:cs typeface="Times New Roman"/>
              </a:rPr>
              <a:t>Agudiez</a:t>
            </a:r>
            <a:r>
              <a:rPr sz="1800" baseline="25462" dirty="0">
                <a:latin typeface="Times New Roman"/>
                <a:cs typeface="Times New Roman"/>
              </a:rPr>
              <a:t>1</a:t>
            </a:r>
            <a:r>
              <a:rPr sz="1800" dirty="0">
                <a:latin typeface="Times New Roman"/>
                <a:cs typeface="Times New Roman"/>
              </a:rPr>
              <a:t>, </a:t>
            </a:r>
            <a:r>
              <a:rPr sz="1800" spc="-5" dirty="0">
                <a:latin typeface="Times New Roman"/>
                <a:cs typeface="Times New Roman"/>
              </a:rPr>
              <a:t>Paula J </a:t>
            </a:r>
            <a:r>
              <a:rPr sz="1800" dirty="0">
                <a:latin typeface="Times New Roman"/>
                <a:cs typeface="Times New Roman"/>
              </a:rPr>
              <a:t>Martinez</a:t>
            </a:r>
            <a:r>
              <a:rPr sz="1800" baseline="25462" dirty="0">
                <a:latin typeface="Times New Roman"/>
                <a:cs typeface="Times New Roman"/>
              </a:rPr>
              <a:t>1</a:t>
            </a:r>
            <a:r>
              <a:rPr sz="1800" dirty="0">
                <a:latin typeface="Times New Roman"/>
                <a:cs typeface="Times New Roman"/>
              </a:rPr>
              <a:t>, Marta Martin-Lorenzo</a:t>
            </a:r>
            <a:r>
              <a:rPr sz="1800" baseline="25462" dirty="0">
                <a:latin typeface="Times New Roman"/>
                <a:cs typeface="Times New Roman"/>
              </a:rPr>
              <a:t>1#</a:t>
            </a:r>
            <a:r>
              <a:rPr sz="1800" dirty="0">
                <a:latin typeface="Times New Roman"/>
                <a:cs typeface="Times New Roman"/>
              </a:rPr>
              <a:t>, Angeles Heredero</a:t>
            </a:r>
            <a:r>
              <a:rPr sz="1800" baseline="25462" dirty="0">
                <a:latin typeface="Times New Roman"/>
                <a:cs typeface="Times New Roman"/>
              </a:rPr>
              <a:t>2</a:t>
            </a:r>
            <a:r>
              <a:rPr sz="1800" dirty="0">
                <a:latin typeface="Times New Roman"/>
                <a:cs typeface="Times New Roman"/>
              </a:rPr>
              <a:t>,</a:t>
            </a:r>
            <a:r>
              <a:rPr sz="1800" spc="-3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Aranzazu Santiago-  Hernandez</a:t>
            </a:r>
            <a:r>
              <a:rPr sz="1800" baseline="25462" dirty="0">
                <a:latin typeface="Times New Roman"/>
                <a:cs typeface="Times New Roman"/>
              </a:rPr>
              <a:t>1</a:t>
            </a:r>
            <a:r>
              <a:rPr sz="1800" dirty="0">
                <a:latin typeface="Times New Roman"/>
                <a:cs typeface="Times New Roman"/>
              </a:rPr>
              <a:t>, Dolores Molero</a:t>
            </a:r>
            <a:r>
              <a:rPr sz="1800" baseline="25462" dirty="0">
                <a:latin typeface="Times New Roman"/>
                <a:cs typeface="Times New Roman"/>
              </a:rPr>
              <a:t>3</a:t>
            </a:r>
            <a:r>
              <a:rPr sz="1800" dirty="0">
                <a:latin typeface="Times New Roman"/>
                <a:cs typeface="Times New Roman"/>
              </a:rPr>
              <a:t>, Juan Manuel Garcia-Segura</a:t>
            </a:r>
            <a:r>
              <a:rPr sz="1800" baseline="25462" dirty="0">
                <a:latin typeface="Times New Roman"/>
                <a:cs typeface="Times New Roman"/>
              </a:rPr>
              <a:t>3,4</a:t>
            </a:r>
            <a:r>
              <a:rPr sz="1800" dirty="0">
                <a:latin typeface="Times New Roman"/>
                <a:cs typeface="Times New Roman"/>
              </a:rPr>
              <a:t>, Gonzalo Aldamiz-Echevarria</a:t>
            </a:r>
            <a:r>
              <a:rPr sz="1800" baseline="25462" dirty="0">
                <a:latin typeface="Times New Roman"/>
                <a:cs typeface="Times New Roman"/>
              </a:rPr>
              <a:t>2</a:t>
            </a:r>
            <a:r>
              <a:rPr sz="1800" dirty="0">
                <a:latin typeface="Times New Roman"/>
                <a:cs typeface="Times New Roman"/>
              </a:rPr>
              <a:t>, Gloria  Alvarez-Llamas</a:t>
            </a:r>
            <a:r>
              <a:rPr sz="1800" baseline="25462" dirty="0">
                <a:latin typeface="Times New Roman"/>
                <a:cs typeface="Times New Roman"/>
              </a:rPr>
              <a:t>1,5*</a:t>
            </a: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 marL="292100" indent="-229235">
              <a:lnSpc>
                <a:spcPct val="100000"/>
              </a:lnSpc>
              <a:spcBef>
                <a:spcPts val="1764"/>
              </a:spcBef>
              <a:buAutoNum type="arabicPeriod"/>
              <a:tabLst>
                <a:tab pos="292735" algn="l"/>
              </a:tabLst>
            </a:pPr>
            <a:r>
              <a:rPr sz="1800" spc="-5" dirty="0">
                <a:latin typeface="Times New Roman"/>
                <a:cs typeface="Times New Roman"/>
              </a:rPr>
              <a:t>Immunology </a:t>
            </a:r>
            <a:r>
              <a:rPr sz="1800" dirty="0">
                <a:latin typeface="Times New Roman"/>
                <a:cs typeface="Times New Roman"/>
              </a:rPr>
              <a:t>Department, IIS-Fundacion </a:t>
            </a:r>
            <a:r>
              <a:rPr sz="1800" spc="-5" dirty="0">
                <a:latin typeface="Times New Roman"/>
                <a:cs typeface="Times New Roman"/>
              </a:rPr>
              <a:t>Jimenez Diaz-UAM, Madrid,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Spain.</a:t>
            </a:r>
            <a:endParaRPr sz="1800" dirty="0">
              <a:latin typeface="Times New Roman"/>
              <a:cs typeface="Times New Roman"/>
            </a:endParaRPr>
          </a:p>
          <a:p>
            <a:pPr marL="291465" indent="-228600">
              <a:lnSpc>
                <a:spcPct val="100000"/>
              </a:lnSpc>
              <a:spcBef>
                <a:spcPts val="950"/>
              </a:spcBef>
              <a:buAutoNum type="arabicPeriod"/>
              <a:tabLst>
                <a:tab pos="292100" algn="l"/>
              </a:tabLst>
            </a:pPr>
            <a:r>
              <a:rPr sz="1800" dirty="0">
                <a:latin typeface="Times New Roman"/>
                <a:cs typeface="Times New Roman"/>
              </a:rPr>
              <a:t>Cardiac </a:t>
            </a:r>
            <a:r>
              <a:rPr sz="1800" spc="-10" dirty="0">
                <a:latin typeface="Times New Roman"/>
                <a:cs typeface="Times New Roman"/>
              </a:rPr>
              <a:t>Surgery </a:t>
            </a:r>
            <a:r>
              <a:rPr sz="1800" dirty="0">
                <a:latin typeface="Times New Roman"/>
                <a:cs typeface="Times New Roman"/>
              </a:rPr>
              <a:t>Department, Fundacion </a:t>
            </a:r>
            <a:r>
              <a:rPr sz="1800" spc="-5" dirty="0">
                <a:latin typeface="Times New Roman"/>
                <a:cs typeface="Times New Roman"/>
              </a:rPr>
              <a:t>Jimenez Diaz-UAM, </a:t>
            </a:r>
            <a:r>
              <a:rPr sz="1800" dirty="0">
                <a:latin typeface="Times New Roman"/>
                <a:cs typeface="Times New Roman"/>
              </a:rPr>
              <a:t>Madrid, Spain.</a:t>
            </a:r>
          </a:p>
          <a:p>
            <a:pPr marL="291465" indent="-228600">
              <a:lnSpc>
                <a:spcPct val="100000"/>
              </a:lnSpc>
              <a:spcBef>
                <a:spcPts val="950"/>
              </a:spcBef>
              <a:buAutoNum type="arabicPeriod"/>
              <a:tabLst>
                <a:tab pos="292100" algn="l"/>
              </a:tabLst>
            </a:pPr>
            <a:r>
              <a:rPr sz="1800" spc="-5" dirty="0">
                <a:latin typeface="Times New Roman"/>
                <a:cs typeface="Times New Roman"/>
              </a:rPr>
              <a:t>CAI-RMN, </a:t>
            </a:r>
            <a:r>
              <a:rPr sz="1800" dirty="0">
                <a:latin typeface="Times New Roman"/>
                <a:cs typeface="Times New Roman"/>
              </a:rPr>
              <a:t>Universidad Complutense, Madrid,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Spain.</a:t>
            </a:r>
          </a:p>
          <a:p>
            <a:pPr marL="63500" marR="17780">
              <a:lnSpc>
                <a:spcPct val="106700"/>
              </a:lnSpc>
              <a:spcBef>
                <a:spcPts val="815"/>
              </a:spcBef>
              <a:buAutoNum type="arabicPeriod"/>
              <a:tabLst>
                <a:tab pos="292100" algn="l"/>
              </a:tabLst>
            </a:pPr>
            <a:r>
              <a:rPr sz="1800" dirty="0">
                <a:latin typeface="Times New Roman"/>
                <a:cs typeface="Times New Roman"/>
              </a:rPr>
              <a:t>Department of Biochemistry and Molecular </a:t>
            </a:r>
            <a:r>
              <a:rPr sz="1800" spc="-15" dirty="0">
                <a:latin typeface="Times New Roman"/>
                <a:cs typeface="Times New Roman"/>
              </a:rPr>
              <a:t>Biology, </a:t>
            </a:r>
            <a:r>
              <a:rPr sz="1800" dirty="0">
                <a:latin typeface="Times New Roman"/>
                <a:cs typeface="Times New Roman"/>
              </a:rPr>
              <a:t>Faculty of </a:t>
            </a:r>
            <a:r>
              <a:rPr sz="1800" spc="-15" dirty="0">
                <a:latin typeface="Times New Roman"/>
                <a:cs typeface="Times New Roman"/>
              </a:rPr>
              <a:t>Biology, </a:t>
            </a:r>
            <a:r>
              <a:rPr sz="1800" dirty="0">
                <a:latin typeface="Times New Roman"/>
                <a:cs typeface="Times New Roman"/>
              </a:rPr>
              <a:t>Universidad</a:t>
            </a:r>
            <a:r>
              <a:rPr sz="1800" spc="-8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Complutense,  Madrid,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Spain.</a:t>
            </a:r>
          </a:p>
          <a:p>
            <a:pPr marL="291465" indent="-228600">
              <a:lnSpc>
                <a:spcPct val="100000"/>
              </a:lnSpc>
              <a:spcBef>
                <a:spcPts val="950"/>
              </a:spcBef>
              <a:buAutoNum type="arabicPeriod"/>
              <a:tabLst>
                <a:tab pos="292100" algn="l"/>
              </a:tabLst>
            </a:pPr>
            <a:r>
              <a:rPr sz="1800" dirty="0">
                <a:latin typeface="Times New Roman"/>
                <a:cs typeface="Times New Roman"/>
              </a:rPr>
              <a:t>REDINREN, </a:t>
            </a:r>
            <a:r>
              <a:rPr sz="1800" spc="-5" dirty="0">
                <a:latin typeface="Times New Roman"/>
                <a:cs typeface="Times New Roman"/>
              </a:rPr>
              <a:t>Madrid, </a:t>
            </a:r>
            <a:r>
              <a:rPr sz="1800" dirty="0">
                <a:latin typeface="Times New Roman"/>
                <a:cs typeface="Times New Roman"/>
              </a:rPr>
              <a:t>Spain.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376425" y="7101332"/>
            <a:ext cx="9788525" cy="2494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62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*Corresponding author: </a:t>
            </a:r>
            <a:r>
              <a:rPr sz="1800" spc="-5" dirty="0">
                <a:latin typeface="Times New Roman"/>
                <a:cs typeface="Times New Roman"/>
              </a:rPr>
              <a:t>Gloria </a:t>
            </a:r>
            <a:r>
              <a:rPr sz="1800" dirty="0">
                <a:latin typeface="Times New Roman"/>
                <a:cs typeface="Times New Roman"/>
              </a:rPr>
              <a:t>Alvarez-Llamas. </a:t>
            </a:r>
            <a:r>
              <a:rPr sz="1800" spc="-5" dirty="0">
                <a:latin typeface="Times New Roman"/>
                <a:cs typeface="Times New Roman"/>
              </a:rPr>
              <a:t>Immunology </a:t>
            </a:r>
            <a:r>
              <a:rPr sz="1800" dirty="0">
                <a:latin typeface="Times New Roman"/>
                <a:cs typeface="Times New Roman"/>
              </a:rPr>
              <a:t>Department. IIS-Fundacion </a:t>
            </a:r>
            <a:r>
              <a:rPr sz="1800" spc="-5" dirty="0">
                <a:latin typeface="Times New Roman"/>
                <a:cs typeface="Times New Roman"/>
              </a:rPr>
              <a:t>Jimenez</a:t>
            </a:r>
            <a:r>
              <a:rPr sz="1800" spc="-1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Diaz.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</a:pPr>
            <a:r>
              <a:rPr sz="1800" spc="-30" dirty="0">
                <a:latin typeface="Times New Roman"/>
                <a:cs typeface="Times New Roman"/>
              </a:rPr>
              <a:t>Avda. </a:t>
            </a:r>
            <a:r>
              <a:rPr sz="1800" spc="5" dirty="0">
                <a:latin typeface="Times New Roman"/>
                <a:cs typeface="Times New Roman"/>
              </a:rPr>
              <a:t>Reyes </a:t>
            </a:r>
            <a:r>
              <a:rPr sz="1800" dirty="0">
                <a:latin typeface="Times New Roman"/>
                <a:cs typeface="Times New Roman"/>
              </a:rPr>
              <a:t>Catolicos 2. </a:t>
            </a:r>
            <a:r>
              <a:rPr sz="1800" spc="-5" dirty="0">
                <a:latin typeface="Times New Roman"/>
                <a:cs typeface="Times New Roman"/>
              </a:rPr>
              <a:t>28040 </a:t>
            </a:r>
            <a:r>
              <a:rPr sz="1800" dirty="0">
                <a:latin typeface="Times New Roman"/>
                <a:cs typeface="Times New Roman"/>
              </a:rPr>
              <a:t>Madrid, </a:t>
            </a:r>
            <a:r>
              <a:rPr sz="1800" spc="-5" dirty="0">
                <a:latin typeface="Times New Roman"/>
                <a:cs typeface="Times New Roman"/>
              </a:rPr>
              <a:t>Spain. Phone </a:t>
            </a:r>
            <a:r>
              <a:rPr sz="1800" dirty="0">
                <a:latin typeface="Times New Roman"/>
                <a:cs typeface="Times New Roman"/>
              </a:rPr>
              <a:t>N. (+34) 915504800 2203. email: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u="heavy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Times New Roman"/>
                <a:cs typeface="Times New Roman"/>
                <a:hlinkClick r:id="rId2"/>
              </a:rPr>
              <a:t>galvarez@fjd.es</a:t>
            </a:r>
            <a:endParaRPr sz="1800">
              <a:latin typeface="Times New Roman"/>
              <a:cs typeface="Times New Roman"/>
            </a:endParaRPr>
          </a:p>
          <a:p>
            <a:pPr marL="76200" marR="221615">
              <a:lnSpc>
                <a:spcPct val="200000"/>
              </a:lnSpc>
              <a:spcBef>
                <a:spcPts val="5"/>
              </a:spcBef>
            </a:pPr>
            <a:r>
              <a:rPr sz="1800" baseline="25462" dirty="0">
                <a:latin typeface="Times New Roman"/>
                <a:cs typeface="Times New Roman"/>
              </a:rPr>
              <a:t>#</a:t>
            </a:r>
            <a:r>
              <a:rPr sz="1800" dirty="0">
                <a:latin typeface="Times New Roman"/>
                <a:cs typeface="Times New Roman"/>
              </a:rPr>
              <a:t>Corresponding author: </a:t>
            </a:r>
            <a:r>
              <a:rPr sz="1800" spc="-5" dirty="0">
                <a:latin typeface="Times New Roman"/>
                <a:cs typeface="Times New Roman"/>
              </a:rPr>
              <a:t>Marta </a:t>
            </a:r>
            <a:r>
              <a:rPr sz="1800" dirty="0">
                <a:latin typeface="Times New Roman"/>
                <a:cs typeface="Times New Roman"/>
              </a:rPr>
              <a:t>Martin-Lorenzo. </a:t>
            </a:r>
            <a:r>
              <a:rPr sz="1800" spc="-5" dirty="0">
                <a:latin typeface="Times New Roman"/>
                <a:cs typeface="Times New Roman"/>
              </a:rPr>
              <a:t>Immunology </a:t>
            </a:r>
            <a:r>
              <a:rPr sz="1800" dirty="0">
                <a:latin typeface="Times New Roman"/>
                <a:cs typeface="Times New Roman"/>
              </a:rPr>
              <a:t>Department. IIS-Fundacion </a:t>
            </a:r>
            <a:r>
              <a:rPr sz="1800" spc="-5" dirty="0">
                <a:latin typeface="Times New Roman"/>
                <a:cs typeface="Times New Roman"/>
              </a:rPr>
              <a:t>Jimenez </a:t>
            </a:r>
            <a:r>
              <a:rPr sz="1800" dirty="0">
                <a:latin typeface="Times New Roman"/>
                <a:cs typeface="Times New Roman"/>
              </a:rPr>
              <a:t>Diaz.  </a:t>
            </a:r>
            <a:r>
              <a:rPr sz="1800" spc="-30" dirty="0">
                <a:latin typeface="Times New Roman"/>
                <a:cs typeface="Times New Roman"/>
              </a:rPr>
              <a:t>Avda. </a:t>
            </a:r>
            <a:r>
              <a:rPr sz="1800" dirty="0">
                <a:latin typeface="Times New Roman"/>
                <a:cs typeface="Times New Roman"/>
              </a:rPr>
              <a:t>Reyes Catolicos 2. 28040 Madrid, Spain. Phone </a:t>
            </a:r>
            <a:r>
              <a:rPr sz="1800" spc="-5" dirty="0">
                <a:latin typeface="Times New Roman"/>
                <a:cs typeface="Times New Roman"/>
              </a:rPr>
              <a:t>N. </a:t>
            </a:r>
            <a:r>
              <a:rPr sz="1800" dirty="0">
                <a:latin typeface="Times New Roman"/>
                <a:cs typeface="Times New Roman"/>
              </a:rPr>
              <a:t>(+34) 915504800 2202. Email: </a:t>
            </a:r>
            <a:r>
              <a:rPr sz="1800" dirty="0">
                <a:latin typeface="Times New Roman"/>
                <a:cs typeface="Times New Roman"/>
                <a:hlinkClick r:id="rId3"/>
              </a:rPr>
              <a:t> </a:t>
            </a:r>
            <a:r>
              <a:rPr sz="1800" spc="-5" dirty="0">
                <a:latin typeface="Times New Roman"/>
                <a:cs typeface="Times New Roman"/>
                <a:hlinkClick r:id="rId3"/>
              </a:rPr>
              <a:t>marta.martin@fjd.es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36102" y="2084071"/>
            <a:ext cx="11042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0000"/>
                </a:solidFill>
                <a:latin typeface="Calibri"/>
                <a:cs typeface="Calibri"/>
              </a:rPr>
              <a:t>Red</a:t>
            </a:r>
            <a:r>
              <a:rPr sz="1200" b="1" spc="-10" dirty="0">
                <a:solidFill>
                  <a:srgbClr val="585858"/>
                </a:solidFill>
                <a:latin typeface="Calibri"/>
                <a:cs typeface="Calibri"/>
              </a:rPr>
              <a:t>- </a:t>
            </a:r>
            <a:r>
              <a:rPr sz="1200" b="1" spc="-5" dirty="0">
                <a:solidFill>
                  <a:srgbClr val="585858"/>
                </a:solidFill>
                <a:latin typeface="Calibri"/>
                <a:cs typeface="Calibri"/>
              </a:rPr>
              <a:t>Control  </a:t>
            </a:r>
            <a:r>
              <a:rPr sz="1200" b="1" spc="-5" dirty="0">
                <a:solidFill>
                  <a:srgbClr val="008000"/>
                </a:solidFill>
                <a:latin typeface="Calibri"/>
                <a:cs typeface="Calibri"/>
              </a:rPr>
              <a:t>Green</a:t>
            </a:r>
            <a:r>
              <a:rPr sz="1200" b="1" spc="-5" dirty="0">
                <a:solidFill>
                  <a:srgbClr val="585858"/>
                </a:solidFill>
                <a:latin typeface="Calibri"/>
                <a:cs typeface="Calibri"/>
              </a:rPr>
              <a:t>-</a:t>
            </a:r>
            <a:r>
              <a:rPr sz="1200" b="1" spc="-80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585858"/>
                </a:solidFill>
                <a:latin typeface="Calibri"/>
                <a:cs typeface="Calibri"/>
              </a:rPr>
              <a:t>Pre-CABG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03428" y="1298651"/>
            <a:ext cx="4567740" cy="32885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302382" y="4201795"/>
            <a:ext cx="2650490" cy="893444"/>
          </a:xfrm>
          <a:custGeom>
            <a:avLst/>
            <a:gdLst/>
            <a:ahLst/>
            <a:cxnLst/>
            <a:rect l="l" t="t" r="r" b="b"/>
            <a:pathLst>
              <a:path w="2650490" h="893445">
                <a:moveTo>
                  <a:pt x="76327" y="0"/>
                </a:moveTo>
                <a:lnTo>
                  <a:pt x="0" y="392811"/>
                </a:lnTo>
                <a:lnTo>
                  <a:pt x="2573909" y="893064"/>
                </a:lnTo>
                <a:lnTo>
                  <a:pt x="2650236" y="500380"/>
                </a:lnTo>
                <a:lnTo>
                  <a:pt x="7632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447249" y="4309618"/>
            <a:ext cx="637199" cy="2006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112261" y="4438777"/>
            <a:ext cx="502002" cy="19456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605273" y="4107561"/>
            <a:ext cx="2321560" cy="855980"/>
          </a:xfrm>
          <a:custGeom>
            <a:avLst/>
            <a:gdLst/>
            <a:ahLst/>
            <a:cxnLst/>
            <a:rect l="l" t="t" r="r" b="b"/>
            <a:pathLst>
              <a:path w="2321559" h="855979">
                <a:moveTo>
                  <a:pt x="2240533" y="0"/>
                </a:moveTo>
                <a:lnTo>
                  <a:pt x="0" y="476250"/>
                </a:lnTo>
                <a:lnTo>
                  <a:pt x="80645" y="855852"/>
                </a:lnTo>
                <a:lnTo>
                  <a:pt x="2321179" y="379602"/>
                </a:lnTo>
                <a:lnTo>
                  <a:pt x="224053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724780" y="4410710"/>
            <a:ext cx="1099164" cy="31483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962911" y="1723644"/>
            <a:ext cx="414655" cy="2146300"/>
          </a:xfrm>
          <a:custGeom>
            <a:avLst/>
            <a:gdLst/>
            <a:ahLst/>
            <a:cxnLst/>
            <a:rect l="l" t="t" r="r" b="b"/>
            <a:pathLst>
              <a:path w="414655" h="2146300">
                <a:moveTo>
                  <a:pt x="0" y="2145791"/>
                </a:moveTo>
                <a:lnTo>
                  <a:pt x="414527" y="2145791"/>
                </a:lnTo>
                <a:lnTo>
                  <a:pt x="414527" y="0"/>
                </a:lnTo>
                <a:lnTo>
                  <a:pt x="0" y="0"/>
                </a:lnTo>
                <a:lnTo>
                  <a:pt x="0" y="214579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020951" y="2605316"/>
            <a:ext cx="160020" cy="118618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100"/>
              </a:lnSpc>
            </a:pPr>
            <a:r>
              <a:rPr sz="1050" b="1" dirty="0">
                <a:solidFill>
                  <a:srgbClr val="585858"/>
                </a:solidFill>
                <a:latin typeface="Calibri"/>
                <a:cs typeface="Calibri"/>
              </a:rPr>
              <a:t>Component 2</a:t>
            </a:r>
            <a:r>
              <a:rPr sz="1050" b="1" spc="125" dirty="0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sz="1050" b="1" dirty="0">
                <a:solidFill>
                  <a:srgbClr val="585858"/>
                </a:solidFill>
                <a:latin typeface="Calibri"/>
                <a:cs typeface="Calibri"/>
              </a:rPr>
              <a:t>(8.6%)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54555" y="5235956"/>
            <a:ext cx="8442960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s-ES" sz="2000" b="1" spc="-5" dirty="0" err="1">
                <a:latin typeface="Calibri"/>
                <a:cs typeface="Calibri"/>
              </a:rPr>
              <a:t>Additional</a:t>
            </a:r>
            <a:r>
              <a:rPr lang="es-ES" sz="2000" b="1" spc="-5" dirty="0">
                <a:latin typeface="Calibri"/>
                <a:cs typeface="Calibri"/>
              </a:rPr>
              <a:t> file </a:t>
            </a:r>
            <a:r>
              <a:rPr lang="es-ES" sz="2000" b="1" dirty="0">
                <a:latin typeface="Calibri"/>
                <a:cs typeface="Calibri"/>
              </a:rPr>
              <a:t>4: Fig. </a:t>
            </a:r>
            <a:r>
              <a:rPr lang="es-ES" sz="2000" b="1">
                <a:latin typeface="Calibri"/>
                <a:cs typeface="Calibri"/>
              </a:rPr>
              <a:t>S4</a:t>
            </a:r>
            <a:r>
              <a:rPr sz="2000">
                <a:latin typeface="Calibri"/>
                <a:cs typeface="Calibri"/>
              </a:rPr>
              <a:t>. </a:t>
            </a:r>
            <a:r>
              <a:rPr sz="2000" spc="-10" dirty="0">
                <a:latin typeface="Calibri"/>
                <a:cs typeface="Calibri"/>
              </a:rPr>
              <a:t>Partial least square </a:t>
            </a:r>
            <a:r>
              <a:rPr sz="2000" spc="-5" dirty="0">
                <a:latin typeface="Calibri"/>
                <a:cs typeface="Calibri"/>
              </a:rPr>
              <a:t>discriminant analysis (PLS-DA) of </a:t>
            </a:r>
            <a:r>
              <a:rPr sz="2000" dirty="0">
                <a:latin typeface="Calibri"/>
                <a:cs typeface="Calibri"/>
              </a:rPr>
              <a:t>the  </a:t>
            </a:r>
            <a:r>
              <a:rPr sz="2000" spc="-15" dirty="0">
                <a:latin typeface="Calibri"/>
                <a:cs typeface="Calibri"/>
              </a:rPr>
              <a:t>exosomal </a:t>
            </a:r>
            <a:r>
              <a:rPr sz="2000" spc="-5" dirty="0">
                <a:latin typeface="Calibri"/>
                <a:cs typeface="Calibri"/>
              </a:rPr>
              <a:t>metabolome between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groups.</a:t>
            </a:r>
            <a:endParaRPr sz="20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</TotalTime>
  <Words>209</Words>
  <Application>Microsoft Office PowerPoint</Application>
  <PresentationFormat>Custom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Marta Martin Lorenzo</dc:creator>
  <cp:lastModifiedBy>GSABORDO</cp:lastModifiedBy>
  <cp:revision>8</cp:revision>
  <dcterms:created xsi:type="dcterms:W3CDTF">2020-07-30T09:17:19Z</dcterms:created>
  <dcterms:modified xsi:type="dcterms:W3CDTF">2020-11-13T14:35:35Z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2020-03-03T00:00:00Z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2020-07-30T00:00:00Z</vt:filetime>
  </property>
</Properties>
</file>