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4679950" cy="1800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nella" initials="A" lastIdx="1" clrIdx="0">
    <p:extLst>
      <p:ext uri="{19B8F6BF-5375-455C-9EA6-DF929625EA0E}">
        <p15:presenceInfo xmlns:p15="http://schemas.microsoft.com/office/powerpoint/2012/main" userId="Antonell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205" d="100"/>
          <a:sy n="205" d="100"/>
        </p:scale>
        <p:origin x="11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4994" y="294620"/>
            <a:ext cx="3509963" cy="626745"/>
          </a:xfrm>
        </p:spPr>
        <p:txBody>
          <a:bodyPr anchor="b"/>
          <a:lstStyle>
            <a:lvl1pPr algn="ctr">
              <a:defRPr sz="157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4994" y="945535"/>
            <a:ext cx="3509963" cy="434638"/>
          </a:xfrm>
        </p:spPr>
        <p:txBody>
          <a:bodyPr/>
          <a:lstStyle>
            <a:lvl1pPr marL="0" indent="0" algn="ctr">
              <a:buNone/>
              <a:defRPr sz="630"/>
            </a:lvl1pPr>
            <a:lvl2pPr marL="120015" indent="0" algn="ctr">
              <a:buNone/>
              <a:defRPr sz="525"/>
            </a:lvl2pPr>
            <a:lvl3pPr marL="240030" indent="0" algn="ctr">
              <a:buNone/>
              <a:defRPr sz="472"/>
            </a:lvl3pPr>
            <a:lvl4pPr marL="360045" indent="0" algn="ctr">
              <a:buNone/>
              <a:defRPr sz="420"/>
            </a:lvl4pPr>
            <a:lvl5pPr marL="480060" indent="0" algn="ctr">
              <a:buNone/>
              <a:defRPr sz="420"/>
            </a:lvl5pPr>
            <a:lvl6pPr marL="600075" indent="0" algn="ctr">
              <a:buNone/>
              <a:defRPr sz="420"/>
            </a:lvl6pPr>
            <a:lvl7pPr marL="720090" indent="0" algn="ctr">
              <a:buNone/>
              <a:defRPr sz="420"/>
            </a:lvl7pPr>
            <a:lvl8pPr marL="840105" indent="0" algn="ctr">
              <a:buNone/>
              <a:defRPr sz="420"/>
            </a:lvl8pPr>
            <a:lvl9pPr marL="960120" indent="0" algn="ctr">
              <a:buNone/>
              <a:defRPr sz="42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F9A1D-8574-4254-8F38-109D77C3A052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37BB-5C81-433D-B0AA-029781E8875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6015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F9A1D-8574-4254-8F38-109D77C3A052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37BB-5C81-433D-B0AA-029781E8875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0779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49089" y="95846"/>
            <a:ext cx="1009114" cy="152560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1747" y="95846"/>
            <a:ext cx="2968843" cy="152560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F9A1D-8574-4254-8F38-109D77C3A052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37BB-5C81-433D-B0AA-029781E8875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5879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F9A1D-8574-4254-8F38-109D77C3A052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37BB-5C81-433D-B0AA-029781E8875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64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309" y="448807"/>
            <a:ext cx="4036457" cy="748843"/>
          </a:xfrm>
        </p:spPr>
        <p:txBody>
          <a:bodyPr anchor="b"/>
          <a:lstStyle>
            <a:lvl1pPr>
              <a:defRPr sz="157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9309" y="1204734"/>
            <a:ext cx="4036457" cy="393799"/>
          </a:xfrm>
        </p:spPr>
        <p:txBody>
          <a:bodyPr/>
          <a:lstStyle>
            <a:lvl1pPr marL="0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1pPr>
            <a:lvl2pPr marL="120015" indent="0">
              <a:buNone/>
              <a:defRPr sz="525">
                <a:solidFill>
                  <a:schemeClr val="tx1">
                    <a:tint val="75000"/>
                  </a:schemeClr>
                </a:solidFill>
              </a:defRPr>
            </a:lvl2pPr>
            <a:lvl3pPr marL="240030" indent="0">
              <a:buNone/>
              <a:defRPr sz="472">
                <a:solidFill>
                  <a:schemeClr val="tx1">
                    <a:tint val="75000"/>
                  </a:schemeClr>
                </a:solidFill>
              </a:defRPr>
            </a:lvl3pPr>
            <a:lvl4pPr marL="360045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4pPr>
            <a:lvl5pPr marL="480060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5pPr>
            <a:lvl6pPr marL="600075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6pPr>
            <a:lvl7pPr marL="720090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7pPr>
            <a:lvl8pPr marL="840105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8pPr>
            <a:lvl9pPr marL="960120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F9A1D-8574-4254-8F38-109D77C3A052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37BB-5C81-433D-B0AA-029781E8875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9061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1746" y="479227"/>
            <a:ext cx="1988979" cy="114222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69225" y="479227"/>
            <a:ext cx="1988979" cy="114222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F9A1D-8574-4254-8F38-109D77C3A052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37BB-5C81-433D-B0AA-029781E8875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6792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56" y="95846"/>
            <a:ext cx="4036457" cy="34796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356" y="441305"/>
            <a:ext cx="1979838" cy="216277"/>
          </a:xfrm>
        </p:spPr>
        <p:txBody>
          <a:bodyPr anchor="b"/>
          <a:lstStyle>
            <a:lvl1pPr marL="0" indent="0">
              <a:buNone/>
              <a:defRPr sz="630" b="1"/>
            </a:lvl1pPr>
            <a:lvl2pPr marL="120015" indent="0">
              <a:buNone/>
              <a:defRPr sz="525" b="1"/>
            </a:lvl2pPr>
            <a:lvl3pPr marL="240030" indent="0">
              <a:buNone/>
              <a:defRPr sz="472" b="1"/>
            </a:lvl3pPr>
            <a:lvl4pPr marL="360045" indent="0">
              <a:buNone/>
              <a:defRPr sz="420" b="1"/>
            </a:lvl4pPr>
            <a:lvl5pPr marL="480060" indent="0">
              <a:buNone/>
              <a:defRPr sz="420" b="1"/>
            </a:lvl5pPr>
            <a:lvl6pPr marL="600075" indent="0">
              <a:buNone/>
              <a:defRPr sz="420" b="1"/>
            </a:lvl6pPr>
            <a:lvl7pPr marL="720090" indent="0">
              <a:buNone/>
              <a:defRPr sz="420" b="1"/>
            </a:lvl7pPr>
            <a:lvl8pPr marL="840105" indent="0">
              <a:buNone/>
              <a:defRPr sz="420" b="1"/>
            </a:lvl8pPr>
            <a:lvl9pPr marL="960120" indent="0">
              <a:buNone/>
              <a:defRPr sz="42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2356" y="657582"/>
            <a:ext cx="1979838" cy="9672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69225" y="441305"/>
            <a:ext cx="1989588" cy="216277"/>
          </a:xfrm>
        </p:spPr>
        <p:txBody>
          <a:bodyPr anchor="b"/>
          <a:lstStyle>
            <a:lvl1pPr marL="0" indent="0">
              <a:buNone/>
              <a:defRPr sz="630" b="1"/>
            </a:lvl1pPr>
            <a:lvl2pPr marL="120015" indent="0">
              <a:buNone/>
              <a:defRPr sz="525" b="1"/>
            </a:lvl2pPr>
            <a:lvl3pPr marL="240030" indent="0">
              <a:buNone/>
              <a:defRPr sz="472" b="1"/>
            </a:lvl3pPr>
            <a:lvl4pPr marL="360045" indent="0">
              <a:buNone/>
              <a:defRPr sz="420" b="1"/>
            </a:lvl4pPr>
            <a:lvl5pPr marL="480060" indent="0">
              <a:buNone/>
              <a:defRPr sz="420" b="1"/>
            </a:lvl5pPr>
            <a:lvl6pPr marL="600075" indent="0">
              <a:buNone/>
              <a:defRPr sz="420" b="1"/>
            </a:lvl6pPr>
            <a:lvl7pPr marL="720090" indent="0">
              <a:buNone/>
              <a:defRPr sz="420" b="1"/>
            </a:lvl7pPr>
            <a:lvl8pPr marL="840105" indent="0">
              <a:buNone/>
              <a:defRPr sz="420" b="1"/>
            </a:lvl8pPr>
            <a:lvl9pPr marL="960120" indent="0">
              <a:buNone/>
              <a:defRPr sz="42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69225" y="657582"/>
            <a:ext cx="1989588" cy="9672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F9A1D-8574-4254-8F38-109D77C3A052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37BB-5C81-433D-B0AA-029781E8875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8787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F9A1D-8574-4254-8F38-109D77C3A052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37BB-5C81-433D-B0AA-029781E8875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2078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F9A1D-8574-4254-8F38-109D77C3A052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37BB-5C81-433D-B0AA-029781E8875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0371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56" y="120015"/>
            <a:ext cx="1509406" cy="420053"/>
          </a:xfrm>
        </p:spPr>
        <p:txBody>
          <a:bodyPr anchor="b"/>
          <a:lstStyle>
            <a:lvl1pPr>
              <a:defRPr sz="84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588" y="259199"/>
            <a:ext cx="2369225" cy="1279327"/>
          </a:xfrm>
        </p:spPr>
        <p:txBody>
          <a:bodyPr/>
          <a:lstStyle>
            <a:lvl1pPr>
              <a:defRPr sz="840"/>
            </a:lvl1pPr>
            <a:lvl2pPr>
              <a:defRPr sz="735"/>
            </a:lvl2pPr>
            <a:lvl3pPr>
              <a:defRPr sz="630"/>
            </a:lvl3pPr>
            <a:lvl4pPr>
              <a:defRPr sz="525"/>
            </a:lvl4pPr>
            <a:lvl5pPr>
              <a:defRPr sz="525"/>
            </a:lvl5pPr>
            <a:lvl6pPr>
              <a:defRPr sz="525"/>
            </a:lvl6pPr>
            <a:lvl7pPr>
              <a:defRPr sz="525"/>
            </a:lvl7pPr>
            <a:lvl8pPr>
              <a:defRPr sz="525"/>
            </a:lvl8pPr>
            <a:lvl9pPr>
              <a:defRPr sz="5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2356" y="540067"/>
            <a:ext cx="1509406" cy="1000542"/>
          </a:xfrm>
        </p:spPr>
        <p:txBody>
          <a:bodyPr/>
          <a:lstStyle>
            <a:lvl1pPr marL="0" indent="0">
              <a:buNone/>
              <a:defRPr sz="420"/>
            </a:lvl1pPr>
            <a:lvl2pPr marL="120015" indent="0">
              <a:buNone/>
              <a:defRPr sz="368"/>
            </a:lvl2pPr>
            <a:lvl3pPr marL="240030" indent="0">
              <a:buNone/>
              <a:defRPr sz="315"/>
            </a:lvl3pPr>
            <a:lvl4pPr marL="360045" indent="0">
              <a:buNone/>
              <a:defRPr sz="263"/>
            </a:lvl4pPr>
            <a:lvl5pPr marL="480060" indent="0">
              <a:buNone/>
              <a:defRPr sz="263"/>
            </a:lvl5pPr>
            <a:lvl6pPr marL="600075" indent="0">
              <a:buNone/>
              <a:defRPr sz="263"/>
            </a:lvl6pPr>
            <a:lvl7pPr marL="720090" indent="0">
              <a:buNone/>
              <a:defRPr sz="263"/>
            </a:lvl7pPr>
            <a:lvl8pPr marL="840105" indent="0">
              <a:buNone/>
              <a:defRPr sz="263"/>
            </a:lvl8pPr>
            <a:lvl9pPr marL="960120" indent="0">
              <a:buNone/>
              <a:defRPr sz="26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F9A1D-8574-4254-8F38-109D77C3A052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37BB-5C81-433D-B0AA-029781E8875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090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56" y="120015"/>
            <a:ext cx="1509406" cy="420053"/>
          </a:xfrm>
        </p:spPr>
        <p:txBody>
          <a:bodyPr anchor="b"/>
          <a:lstStyle>
            <a:lvl1pPr>
              <a:defRPr sz="84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89588" y="259199"/>
            <a:ext cx="2369225" cy="1279327"/>
          </a:xfrm>
        </p:spPr>
        <p:txBody>
          <a:bodyPr anchor="t"/>
          <a:lstStyle>
            <a:lvl1pPr marL="0" indent="0">
              <a:buNone/>
              <a:defRPr sz="840"/>
            </a:lvl1pPr>
            <a:lvl2pPr marL="120015" indent="0">
              <a:buNone/>
              <a:defRPr sz="735"/>
            </a:lvl2pPr>
            <a:lvl3pPr marL="240030" indent="0">
              <a:buNone/>
              <a:defRPr sz="630"/>
            </a:lvl3pPr>
            <a:lvl4pPr marL="360045" indent="0">
              <a:buNone/>
              <a:defRPr sz="525"/>
            </a:lvl4pPr>
            <a:lvl5pPr marL="480060" indent="0">
              <a:buNone/>
              <a:defRPr sz="525"/>
            </a:lvl5pPr>
            <a:lvl6pPr marL="600075" indent="0">
              <a:buNone/>
              <a:defRPr sz="525"/>
            </a:lvl6pPr>
            <a:lvl7pPr marL="720090" indent="0">
              <a:buNone/>
              <a:defRPr sz="525"/>
            </a:lvl7pPr>
            <a:lvl8pPr marL="840105" indent="0">
              <a:buNone/>
              <a:defRPr sz="525"/>
            </a:lvl8pPr>
            <a:lvl9pPr marL="960120" indent="0">
              <a:buNone/>
              <a:defRPr sz="52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2356" y="540067"/>
            <a:ext cx="1509406" cy="1000542"/>
          </a:xfrm>
        </p:spPr>
        <p:txBody>
          <a:bodyPr/>
          <a:lstStyle>
            <a:lvl1pPr marL="0" indent="0">
              <a:buNone/>
              <a:defRPr sz="420"/>
            </a:lvl1pPr>
            <a:lvl2pPr marL="120015" indent="0">
              <a:buNone/>
              <a:defRPr sz="368"/>
            </a:lvl2pPr>
            <a:lvl3pPr marL="240030" indent="0">
              <a:buNone/>
              <a:defRPr sz="315"/>
            </a:lvl3pPr>
            <a:lvl4pPr marL="360045" indent="0">
              <a:buNone/>
              <a:defRPr sz="263"/>
            </a:lvl4pPr>
            <a:lvl5pPr marL="480060" indent="0">
              <a:buNone/>
              <a:defRPr sz="263"/>
            </a:lvl5pPr>
            <a:lvl6pPr marL="600075" indent="0">
              <a:buNone/>
              <a:defRPr sz="263"/>
            </a:lvl6pPr>
            <a:lvl7pPr marL="720090" indent="0">
              <a:buNone/>
              <a:defRPr sz="263"/>
            </a:lvl7pPr>
            <a:lvl8pPr marL="840105" indent="0">
              <a:buNone/>
              <a:defRPr sz="263"/>
            </a:lvl8pPr>
            <a:lvl9pPr marL="960120" indent="0">
              <a:buNone/>
              <a:defRPr sz="26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F9A1D-8574-4254-8F38-109D77C3A052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37BB-5C81-433D-B0AA-029781E8875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6403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1747" y="95846"/>
            <a:ext cx="4036457" cy="347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1747" y="479227"/>
            <a:ext cx="4036457" cy="1142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1746" y="1668542"/>
            <a:ext cx="1052989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F9A1D-8574-4254-8F38-109D77C3A052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50234" y="1668542"/>
            <a:ext cx="1579483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05215" y="1668542"/>
            <a:ext cx="1052989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637BB-5C81-433D-B0AA-029781E8875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791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0030" rtl="0" eaLnBrk="1" latinLnBrk="0" hangingPunct="1">
        <a:lnSpc>
          <a:spcPct val="90000"/>
        </a:lnSpc>
        <a:spcBef>
          <a:spcPct val="0"/>
        </a:spcBef>
        <a:buNone/>
        <a:defRPr sz="11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008" indent="-60008" algn="l" defTabSz="24003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735" kern="1200">
          <a:solidFill>
            <a:schemeClr val="tx1"/>
          </a:solidFill>
          <a:latin typeface="+mn-lt"/>
          <a:ea typeface="+mn-ea"/>
          <a:cs typeface="+mn-cs"/>
        </a:defRPr>
      </a:lvl1pPr>
      <a:lvl2pPr marL="18002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630" kern="1200">
          <a:solidFill>
            <a:schemeClr val="tx1"/>
          </a:solidFill>
          <a:latin typeface="+mn-lt"/>
          <a:ea typeface="+mn-ea"/>
          <a:cs typeface="+mn-cs"/>
        </a:defRPr>
      </a:lvl2pPr>
      <a:lvl3pPr marL="30003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525" kern="1200">
          <a:solidFill>
            <a:schemeClr val="tx1"/>
          </a:solidFill>
          <a:latin typeface="+mn-lt"/>
          <a:ea typeface="+mn-ea"/>
          <a:cs typeface="+mn-cs"/>
        </a:defRPr>
      </a:lvl3pPr>
      <a:lvl4pPr marL="42005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4pPr>
      <a:lvl5pPr marL="54006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5pPr>
      <a:lvl6pPr marL="66008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6pPr>
      <a:lvl7pPr marL="78009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7pPr>
      <a:lvl8pPr marL="90011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8pPr>
      <a:lvl9pPr marL="102012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1pPr>
      <a:lvl2pPr marL="12001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2pPr>
      <a:lvl3pPr marL="24003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4pPr>
      <a:lvl5pPr marL="48006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5pPr>
      <a:lvl6pPr marL="60007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6pPr>
      <a:lvl7pPr marL="72009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7pPr>
      <a:lvl8pPr marL="84010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8pPr>
      <a:lvl9pPr marL="96012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po 20">
            <a:extLst>
              <a:ext uri="{FF2B5EF4-FFF2-40B4-BE49-F238E27FC236}">
                <a16:creationId xmlns:a16="http://schemas.microsoft.com/office/drawing/2014/main" id="{2CA50D38-D31C-461C-BC0E-B08DE3BB3F18}"/>
              </a:ext>
            </a:extLst>
          </p:cNvPr>
          <p:cNvGrpSpPr/>
          <p:nvPr/>
        </p:nvGrpSpPr>
        <p:grpSpPr>
          <a:xfrm>
            <a:off x="651" y="-1428"/>
            <a:ext cx="4677127" cy="1806209"/>
            <a:chOff x="651" y="-1428"/>
            <a:chExt cx="4677127" cy="1806209"/>
          </a:xfrm>
        </p:grpSpPr>
        <p:grpSp>
          <p:nvGrpSpPr>
            <p:cNvPr id="28" name="Gruppo 27">
              <a:extLst>
                <a:ext uri="{FF2B5EF4-FFF2-40B4-BE49-F238E27FC236}">
                  <a16:creationId xmlns:a16="http://schemas.microsoft.com/office/drawing/2014/main" id="{E08601EE-0B9E-41AA-BAF1-582A10F4A83E}"/>
                </a:ext>
              </a:extLst>
            </p:cNvPr>
            <p:cNvGrpSpPr/>
            <p:nvPr/>
          </p:nvGrpSpPr>
          <p:grpSpPr>
            <a:xfrm>
              <a:off x="651" y="-1428"/>
              <a:ext cx="4677127" cy="1806209"/>
              <a:chOff x="-1521" y="74115"/>
              <a:chExt cx="4677127" cy="1806209"/>
            </a:xfrm>
          </p:grpSpPr>
          <p:pic>
            <p:nvPicPr>
              <p:cNvPr id="4" name="Immagine 3">
                <a:extLst>
                  <a:ext uri="{FF2B5EF4-FFF2-40B4-BE49-F238E27FC236}">
                    <a16:creationId xmlns:a16="http://schemas.microsoft.com/office/drawing/2014/main" id="{CE9CE989-2DD1-4D53-A169-5D69CBF2EB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0" y="320400"/>
                <a:ext cx="1526560" cy="1526560"/>
              </a:xfrm>
              <a:prstGeom prst="rect">
                <a:avLst/>
              </a:prstGeom>
            </p:spPr>
          </p:pic>
          <p:grpSp>
            <p:nvGrpSpPr>
              <p:cNvPr id="18" name="Gruppo 17">
                <a:extLst>
                  <a:ext uri="{FF2B5EF4-FFF2-40B4-BE49-F238E27FC236}">
                    <a16:creationId xmlns:a16="http://schemas.microsoft.com/office/drawing/2014/main" id="{904C72FC-7DED-4646-9496-F752A4B4521D}"/>
                  </a:ext>
                </a:extLst>
              </p:cNvPr>
              <p:cNvGrpSpPr/>
              <p:nvPr/>
            </p:nvGrpSpPr>
            <p:grpSpPr>
              <a:xfrm>
                <a:off x="1274799" y="837874"/>
                <a:ext cx="1265873" cy="844119"/>
                <a:chOff x="1674632" y="60111"/>
                <a:chExt cx="1293852" cy="810137"/>
              </a:xfrm>
            </p:grpSpPr>
            <p:pic>
              <p:nvPicPr>
                <p:cNvPr id="17" name="Immagine 16">
                  <a:extLst>
                    <a:ext uri="{FF2B5EF4-FFF2-40B4-BE49-F238E27FC236}">
                      <a16:creationId xmlns:a16="http://schemas.microsoft.com/office/drawing/2014/main" id="{9698DB71-44DB-4F37-A847-D44DBF8873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674632" y="60111"/>
                  <a:ext cx="795109" cy="795109"/>
                </a:xfrm>
                <a:prstGeom prst="rect">
                  <a:avLst/>
                </a:prstGeom>
              </p:spPr>
            </p:pic>
            <p:pic>
              <p:nvPicPr>
                <p:cNvPr id="1026" name="Picture 2" descr="Agilent G2447 XT Ion Trap LC/MS System | Conquer Scientific">
                  <a:extLst>
                    <a:ext uri="{FF2B5EF4-FFF2-40B4-BE49-F238E27FC236}">
                      <a16:creationId xmlns:a16="http://schemas.microsoft.com/office/drawing/2014/main" id="{5D1339BA-5052-4B7A-B880-9FF32E61B2E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194"/>
                <a:stretch/>
              </p:blipFill>
              <p:spPr bwMode="auto">
                <a:xfrm>
                  <a:off x="2409552" y="398210"/>
                  <a:ext cx="558932" cy="47203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6020EF10-4905-410A-A01B-1E7647CFDFFF}"/>
                  </a:ext>
                </a:extLst>
              </p:cNvPr>
              <p:cNvSpPr txBox="1"/>
              <p:nvPr/>
            </p:nvSpPr>
            <p:spPr>
              <a:xfrm>
                <a:off x="3007077" y="970220"/>
                <a:ext cx="147173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800" dirty="0">
                    <a:latin typeface="Comic Sans MS" panose="030F0702030302020204" pitchFamily="66" charset="0"/>
                  </a:rPr>
                  <a:t>Anti-</a:t>
                </a:r>
                <a:r>
                  <a:rPr lang="it-IT" sz="800" dirty="0" err="1">
                    <a:latin typeface="Comic Sans MS" panose="030F0702030302020204" pitchFamily="66" charset="0"/>
                  </a:rPr>
                  <a:t>angiogenic</a:t>
                </a:r>
                <a:r>
                  <a:rPr lang="it-IT" sz="800" dirty="0">
                    <a:latin typeface="Comic Sans MS" panose="030F0702030302020204" pitchFamily="66" charset="0"/>
                  </a:rPr>
                  <a:t> </a:t>
                </a:r>
                <a:r>
                  <a:rPr lang="it-IT" sz="800" dirty="0" err="1">
                    <a:latin typeface="Comic Sans MS" panose="030F0702030302020204" pitchFamily="66" charset="0"/>
                  </a:rPr>
                  <a:t>properties</a:t>
                </a:r>
                <a:endParaRPr lang="it-IT" sz="800" dirty="0">
                  <a:latin typeface="Comic Sans MS" panose="030F0702030302020204" pitchFamily="66" charset="0"/>
                </a:endParaRPr>
              </a:p>
              <a:p>
                <a:pPr algn="ctr"/>
                <a:endParaRPr lang="it-IT" sz="800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A181200E-91B4-4EEF-AF44-0EEE3CA262E0}"/>
                  </a:ext>
                </a:extLst>
              </p:cNvPr>
              <p:cNvSpPr txBox="1"/>
              <p:nvPr/>
            </p:nvSpPr>
            <p:spPr>
              <a:xfrm>
                <a:off x="1612436" y="74115"/>
                <a:ext cx="2900215" cy="220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800" dirty="0" err="1">
                    <a:latin typeface="Comic Sans MS" panose="030F0702030302020204" pitchFamily="66" charset="0"/>
                  </a:rPr>
                  <a:t>Antioxidant</a:t>
                </a:r>
                <a:r>
                  <a:rPr lang="it-IT" sz="800" dirty="0">
                    <a:latin typeface="Comic Sans MS" panose="030F0702030302020204" pitchFamily="66" charset="0"/>
                  </a:rPr>
                  <a:t> and anti-</a:t>
                </a:r>
                <a:r>
                  <a:rPr lang="it-IT" sz="800" dirty="0" err="1">
                    <a:latin typeface="Comic Sans MS" panose="030F0702030302020204" pitchFamily="66" charset="0"/>
                  </a:rPr>
                  <a:t>inflammatory</a:t>
                </a:r>
                <a:r>
                  <a:rPr lang="it-IT" sz="800" dirty="0">
                    <a:latin typeface="Comic Sans MS" panose="030F0702030302020204" pitchFamily="66" charset="0"/>
                  </a:rPr>
                  <a:t> activity</a:t>
                </a:r>
              </a:p>
            </p:txBody>
          </p:sp>
          <p:pic>
            <p:nvPicPr>
              <p:cNvPr id="27" name="Immagine 26">
                <a:extLst>
                  <a:ext uri="{FF2B5EF4-FFF2-40B4-BE49-F238E27FC236}">
                    <a16:creationId xmlns:a16="http://schemas.microsoft.com/office/drawing/2014/main" id="{2918C865-979C-442C-A7F8-84B23DEC8C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93703" y="1160379"/>
                <a:ext cx="618948" cy="545095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20" name="Immagine 19">
                <a:extLst>
                  <a:ext uri="{FF2B5EF4-FFF2-40B4-BE49-F238E27FC236}">
                    <a16:creationId xmlns:a16="http://schemas.microsoft.com/office/drawing/2014/main" id="{8FD79D3B-9952-4E58-8278-2FF8B8B358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625136" y="261841"/>
                <a:ext cx="1421199" cy="595127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610904CA-B364-4368-9AB4-22BA6DE66DCB}"/>
                  </a:ext>
                </a:extLst>
              </p:cNvPr>
              <p:cNvSpPr txBox="1"/>
              <p:nvPr/>
            </p:nvSpPr>
            <p:spPr>
              <a:xfrm>
                <a:off x="2577678" y="1695658"/>
                <a:ext cx="127438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600" dirty="0">
                    <a:latin typeface="Comic Sans MS" panose="030F0702030302020204" pitchFamily="66" charset="0"/>
                  </a:rPr>
                  <a:t>Chick-</a:t>
                </a:r>
                <a:r>
                  <a:rPr lang="it-IT" sz="600" dirty="0" err="1">
                    <a:latin typeface="Comic Sans MS" panose="030F0702030302020204" pitchFamily="66" charset="0"/>
                  </a:rPr>
                  <a:t>coriallonthoic</a:t>
                </a:r>
                <a:r>
                  <a:rPr lang="it-IT" sz="600" dirty="0">
                    <a:latin typeface="Comic Sans MS" panose="030F0702030302020204" pitchFamily="66" charset="0"/>
                  </a:rPr>
                  <a:t> membrane</a:t>
                </a:r>
              </a:p>
            </p:txBody>
          </p:sp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5918362D-4E13-4945-BA9A-50174FBF0AE6}"/>
                  </a:ext>
                </a:extLst>
              </p:cNvPr>
              <p:cNvSpPr txBox="1"/>
              <p:nvPr/>
            </p:nvSpPr>
            <p:spPr>
              <a:xfrm>
                <a:off x="3730748" y="1690703"/>
                <a:ext cx="94485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600" dirty="0" err="1">
                    <a:latin typeface="Comic Sans MS" panose="030F0702030302020204" pitchFamily="66" charset="0"/>
                  </a:rPr>
                  <a:t>Zebrafish</a:t>
                </a:r>
                <a:r>
                  <a:rPr lang="it-IT" sz="600" dirty="0">
                    <a:latin typeface="Comic Sans MS" panose="030F0702030302020204" pitchFamily="66" charset="0"/>
                  </a:rPr>
                  <a:t> </a:t>
                </a:r>
                <a:r>
                  <a:rPr lang="it-IT" sz="600" dirty="0" err="1">
                    <a:latin typeface="Comic Sans MS" panose="030F0702030302020204" pitchFamily="66" charset="0"/>
                  </a:rPr>
                  <a:t>embryos</a:t>
                </a:r>
                <a:endParaRPr lang="it-IT" sz="600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5CF8622F-92AB-4F7B-82D7-1CEF8FB1EC37}"/>
                  </a:ext>
                </a:extLst>
              </p:cNvPr>
              <p:cNvSpPr txBox="1"/>
              <p:nvPr/>
            </p:nvSpPr>
            <p:spPr>
              <a:xfrm>
                <a:off x="-1521" y="80017"/>
                <a:ext cx="15646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000" i="1" dirty="0">
                    <a:latin typeface="Comic Sans MS" panose="030F0702030302020204" pitchFamily="66" charset="0"/>
                  </a:rPr>
                  <a:t>Citrus lumia </a:t>
                </a:r>
                <a:r>
                  <a:rPr lang="it-IT" sz="1000" dirty="0" err="1">
                    <a:latin typeface="Comic Sans MS" panose="030F0702030302020204" pitchFamily="66" charset="0"/>
                  </a:rPr>
                  <a:t>juice</a:t>
                </a:r>
                <a:endParaRPr lang="it-IT" sz="1000" dirty="0">
                  <a:latin typeface="Comic Sans MS" panose="030F0702030302020204" pitchFamily="66" charset="0"/>
                </a:endParaRPr>
              </a:p>
              <a:p>
                <a:pPr algn="ctr"/>
                <a:endParaRPr lang="it-IT" sz="800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401C29AC-B24C-4A5C-A5CD-C27CE2F811CB}"/>
                  </a:ext>
                </a:extLst>
              </p:cNvPr>
              <p:cNvSpPr txBox="1"/>
              <p:nvPr/>
            </p:nvSpPr>
            <p:spPr>
              <a:xfrm>
                <a:off x="1257992" y="1657231"/>
                <a:ext cx="133039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800" dirty="0" err="1">
                    <a:latin typeface="Comic Sans MS" panose="030F0702030302020204" pitchFamily="66" charset="0"/>
                  </a:rPr>
                  <a:t>Phytochemical</a:t>
                </a:r>
                <a:r>
                  <a:rPr lang="it-IT" sz="800" dirty="0">
                    <a:latin typeface="Comic Sans MS" panose="030F0702030302020204" pitchFamily="66" charset="0"/>
                  </a:rPr>
                  <a:t> </a:t>
                </a:r>
                <a:r>
                  <a:rPr lang="it-IT" sz="800" dirty="0" err="1">
                    <a:latin typeface="Comic Sans MS" panose="030F0702030302020204" pitchFamily="66" charset="0"/>
                  </a:rPr>
                  <a:t>analyses</a:t>
                </a:r>
                <a:endParaRPr lang="it-IT" sz="800" dirty="0">
                  <a:latin typeface="Comic Sans MS" panose="030F0702030302020204" pitchFamily="66" charset="0"/>
                </a:endParaRPr>
              </a:p>
            </p:txBody>
          </p:sp>
        </p:grpSp>
        <p:pic>
          <p:nvPicPr>
            <p:cNvPr id="1028" name="Picture 4" descr="Vitamin C - Wikipedia">
              <a:extLst>
                <a:ext uri="{FF2B5EF4-FFF2-40B4-BE49-F238E27FC236}">
                  <a16:creationId xmlns:a16="http://schemas.microsoft.com/office/drawing/2014/main" id="{DE30A39B-B042-4CF8-B3F0-F00360EE72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879" y="274567"/>
              <a:ext cx="710192" cy="420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>
              <a:extLst>
                <a:ext uri="{FF2B5EF4-FFF2-40B4-BE49-F238E27FC236}">
                  <a16:creationId xmlns:a16="http://schemas.microsoft.com/office/drawing/2014/main" id="{07CD2260-37EA-425E-AA0B-0A3D07B3CB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440106">
              <a:off x="354362" y="607074"/>
              <a:ext cx="390847" cy="4253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Flavonoid - Wikipedia">
              <a:extLst>
                <a:ext uri="{FF2B5EF4-FFF2-40B4-BE49-F238E27FC236}">
                  <a16:creationId xmlns:a16="http://schemas.microsoft.com/office/drawing/2014/main" id="{0592CB2D-2DBE-4613-AE64-8026D34FC2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16627">
              <a:off x="801402" y="602392"/>
              <a:ext cx="640433" cy="5001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519F1702-05C0-42FC-A7A2-E0A625AE1508}"/>
                </a:ext>
              </a:extLst>
            </p:cNvPr>
            <p:cNvSpPr txBox="1"/>
            <p:nvPr/>
          </p:nvSpPr>
          <p:spPr>
            <a:xfrm>
              <a:off x="407747" y="1145822"/>
              <a:ext cx="8352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600" dirty="0">
                  <a:latin typeface="Comic Sans MS" panose="030F0702030302020204" pitchFamily="66" charset="0"/>
                </a:rPr>
                <a:t>Source of </a:t>
              </a:r>
              <a:r>
                <a:rPr lang="it-IT" sz="600" dirty="0" err="1">
                  <a:latin typeface="Comic Sans MS" panose="030F0702030302020204" pitchFamily="66" charset="0"/>
                </a:rPr>
                <a:t>phenolic</a:t>
              </a:r>
              <a:r>
                <a:rPr lang="it-IT" sz="600" dirty="0">
                  <a:latin typeface="Comic Sans MS" panose="030F0702030302020204" pitchFamily="66" charset="0"/>
                </a:rPr>
                <a:t> acids, </a:t>
              </a:r>
              <a:r>
                <a:rPr lang="it-IT" sz="600" dirty="0" err="1">
                  <a:latin typeface="Comic Sans MS" panose="030F0702030302020204" pitchFamily="66" charset="0"/>
                </a:rPr>
                <a:t>flavonoids</a:t>
              </a:r>
              <a:r>
                <a:rPr lang="it-IT" sz="600" dirty="0">
                  <a:latin typeface="Comic Sans MS" panose="030F0702030302020204" pitchFamily="66" charset="0"/>
                </a:rPr>
                <a:t> and </a:t>
              </a:r>
            </a:p>
            <a:p>
              <a:pPr algn="ctr"/>
              <a:r>
                <a:rPr lang="it-IT" sz="600" dirty="0" err="1">
                  <a:latin typeface="Comic Sans MS" panose="030F0702030302020204" pitchFamily="66" charset="0"/>
                </a:rPr>
                <a:t>ascorbic</a:t>
              </a:r>
              <a:r>
                <a:rPr lang="it-IT" sz="600" dirty="0">
                  <a:latin typeface="Comic Sans MS" panose="030F0702030302020204" pitchFamily="66" charset="0"/>
                </a:rPr>
                <a:t> acid</a:t>
              </a:r>
            </a:p>
          </p:txBody>
        </p: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5E99C165-101B-448A-B4A7-FBEE56983E4D}"/>
                </a:ext>
              </a:extLst>
            </p:cNvPr>
            <p:cNvSpPr txBox="1"/>
            <p:nvPr/>
          </p:nvSpPr>
          <p:spPr>
            <a:xfrm>
              <a:off x="1915797" y="736015"/>
              <a:ext cx="90185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600" dirty="0">
                  <a:latin typeface="Comic Sans MS" panose="030F0702030302020204" pitchFamily="66" charset="0"/>
                </a:rPr>
                <a:t>Cell-free </a:t>
              </a:r>
              <a:r>
                <a:rPr lang="it-IT" sz="600" dirty="0" err="1">
                  <a:latin typeface="Comic Sans MS" panose="030F0702030302020204" pitchFamily="66" charset="0"/>
                </a:rPr>
                <a:t>assays</a:t>
              </a:r>
              <a:endParaRPr lang="it-IT" sz="600" dirty="0">
                <a:latin typeface="Comic Sans MS" panose="030F0702030302020204" pitchFamily="66" charset="0"/>
              </a:endParaRPr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2D414811-1BEF-494C-AE1B-21DC96BCB351}"/>
                </a:ext>
              </a:extLst>
            </p:cNvPr>
            <p:cNvSpPr txBox="1"/>
            <p:nvPr/>
          </p:nvSpPr>
          <p:spPr>
            <a:xfrm>
              <a:off x="3078022" y="755335"/>
              <a:ext cx="147173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600" dirty="0">
                  <a:latin typeface="Comic Sans MS" panose="030F0702030302020204" pitchFamily="66" charset="0"/>
                </a:rPr>
                <a:t>Cell-</a:t>
              </a:r>
              <a:r>
                <a:rPr lang="it-IT" sz="600" dirty="0" err="1">
                  <a:latin typeface="Comic Sans MS" panose="030F0702030302020204" pitchFamily="66" charset="0"/>
                </a:rPr>
                <a:t>based</a:t>
              </a:r>
              <a:r>
                <a:rPr lang="it-IT" sz="600" dirty="0">
                  <a:latin typeface="Comic Sans MS" panose="030F0702030302020204" pitchFamily="66" charset="0"/>
                </a:rPr>
                <a:t> </a:t>
              </a:r>
              <a:r>
                <a:rPr lang="it-IT" sz="600" dirty="0" err="1">
                  <a:latin typeface="Comic Sans MS" panose="030F0702030302020204" pitchFamily="66" charset="0"/>
                </a:rPr>
                <a:t>assays</a:t>
              </a:r>
              <a:endParaRPr lang="it-IT" sz="600" dirty="0">
                <a:latin typeface="Comic Sans MS" panose="030F0702030302020204" pitchFamily="66" charset="0"/>
              </a:endParaRPr>
            </a:p>
          </p:txBody>
        </p:sp>
        <p:pic>
          <p:nvPicPr>
            <p:cNvPr id="9" name="Picture 2" descr="Eritrociti bassi: Scopri Tutte le Cause!">
              <a:extLst>
                <a:ext uri="{FF2B5EF4-FFF2-40B4-BE49-F238E27FC236}">
                  <a16:creationId xmlns:a16="http://schemas.microsoft.com/office/drawing/2014/main" id="{BBE46786-B73B-4018-B967-D004251C38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2942" y="218906"/>
              <a:ext cx="968016" cy="5519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Peripheral blood mononuclear cells: PBMC isolation, preservation, and  culture">
              <a:extLst>
                <a:ext uri="{FF2B5EF4-FFF2-40B4-BE49-F238E27FC236}">
                  <a16:creationId xmlns:a16="http://schemas.microsoft.com/office/drawing/2014/main" id="{718EDC6B-DBFD-4863-AC0B-7801CF58EF8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804" t="32714" b="4355"/>
            <a:stretch/>
          </p:blipFill>
          <p:spPr bwMode="auto">
            <a:xfrm>
              <a:off x="3013439" y="221519"/>
              <a:ext cx="680966" cy="5519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0" descr="Anteprima immagine">
              <a:extLst>
                <a:ext uri="{FF2B5EF4-FFF2-40B4-BE49-F238E27FC236}">
                  <a16:creationId xmlns:a16="http://schemas.microsoft.com/office/drawing/2014/main" id="{EC12AC39-4FDC-4FC5-9568-9F00A86D361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635" r="12402" b="25273"/>
            <a:stretch/>
          </p:blipFill>
          <p:spPr bwMode="auto">
            <a:xfrm>
              <a:off x="2902217" y="1002766"/>
              <a:ext cx="642715" cy="69437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611979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28</Words>
  <Application>Microsoft Office PowerPoint</Application>
  <PresentationFormat>Personalizzato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Antonella</dc:creator>
  <cp:lastModifiedBy>Antonella</cp:lastModifiedBy>
  <cp:revision>24</cp:revision>
  <dcterms:created xsi:type="dcterms:W3CDTF">2020-08-01T16:50:56Z</dcterms:created>
  <dcterms:modified xsi:type="dcterms:W3CDTF">2020-11-04T08:21:48Z</dcterms:modified>
</cp:coreProperties>
</file>