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130" d="100"/>
          <a:sy n="130" d="100"/>
        </p:scale>
        <p:origin x="135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8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68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21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1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3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2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70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29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6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2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32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D1DD6-6E01-415B-AC91-6FFC29CF770C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C5CA8-0F28-4C89-8C17-615C4246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2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399000"/>
              </p:ext>
            </p:extLst>
          </p:nvPr>
        </p:nvGraphicFramePr>
        <p:xfrm>
          <a:off x="1783046" y="1370351"/>
          <a:ext cx="4119563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r:id="rId3" imgW="4119120" imgH="1723320" progId="">
                  <p:embed/>
                </p:oleObj>
              </mc:Choice>
              <mc:Fallback>
                <p:oleObj r:id="rId3" imgW="4119120" imgH="17233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83046" y="1370351"/>
                        <a:ext cx="4119563" cy="172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811895" y="195536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-25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811895" y="160811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-35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818924" y="2701050"/>
            <a:ext cx="706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AQP2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999020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186303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2284106" y="97979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442781" y="9797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2579525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738200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995589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3155611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4523468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4356647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5106100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4939279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4768312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611742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179622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005065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3762346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3598982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3331273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3501164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5803703" y="1262885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748227"/>
              </p:ext>
            </p:extLst>
          </p:nvPr>
        </p:nvGraphicFramePr>
        <p:xfrm>
          <a:off x="1621445" y="3729466"/>
          <a:ext cx="4254500" cy="177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r:id="rId5" imgW="4254480" imgH="1779480" progId="">
                  <p:embed/>
                </p:oleObj>
              </mc:Choice>
              <mc:Fallback>
                <p:oleObj r:id="rId5" imgW="4254480" imgH="17794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21445" y="3729466"/>
                        <a:ext cx="4254500" cy="177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5811895" y="461519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-25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5811895" y="42467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-35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1999020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2186303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284106" y="332186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2442781" y="332186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2579525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2738200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2995589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3155611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4523468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4356647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5106100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4939279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4768312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4611742" y="331860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4179622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4005065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3762346" y="331860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3598982" y="331860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3331273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3501164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5803703" y="3901525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58" name="TextBox 57"/>
          <p:cNvSpPr txBox="1"/>
          <p:nvPr/>
        </p:nvSpPr>
        <p:spPr>
          <a:xfrm>
            <a:off x="1622583" y="5139702"/>
            <a:ext cx="135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pS256-AQP2</a:t>
            </a:r>
            <a:endParaRPr lang="en-US" dirty="0"/>
          </a:p>
        </p:txBody>
      </p:sp>
      <p:graphicFrame>
        <p:nvGraphicFramePr>
          <p:cNvPr id="59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499819"/>
              </p:ext>
            </p:extLst>
          </p:nvPr>
        </p:nvGraphicFramePr>
        <p:xfrm>
          <a:off x="7225050" y="1245164"/>
          <a:ext cx="4216400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r:id="rId7" imgW="4216680" imgH="1493280" progId="">
                  <p:embed/>
                </p:oleObj>
              </mc:Choice>
              <mc:Fallback>
                <p:oleObj r:id="rId7" imgW="4216680" imgH="14932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25050" y="1245164"/>
                        <a:ext cx="4216400" cy="149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1371248" y="185358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-50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11371248" y="208505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-35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7481936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4" name="TextBox 63"/>
          <p:cNvSpPr txBox="1"/>
          <p:nvPr/>
        </p:nvSpPr>
        <p:spPr>
          <a:xfrm rot="16200000">
            <a:off x="7669219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5" name="TextBox 64"/>
          <p:cNvSpPr txBox="1"/>
          <p:nvPr/>
        </p:nvSpPr>
        <p:spPr>
          <a:xfrm rot="16200000">
            <a:off x="7767022" y="839186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6" name="TextBox 65"/>
          <p:cNvSpPr txBox="1"/>
          <p:nvPr/>
        </p:nvSpPr>
        <p:spPr>
          <a:xfrm rot="16200000">
            <a:off x="7925697" y="83918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 rot="16200000">
            <a:off x="8062441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 rot="16200000">
            <a:off x="8221116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9" name="TextBox 68"/>
          <p:cNvSpPr txBox="1"/>
          <p:nvPr/>
        </p:nvSpPr>
        <p:spPr>
          <a:xfrm rot="16200000">
            <a:off x="8478505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0" name="TextBox 69"/>
          <p:cNvSpPr txBox="1"/>
          <p:nvPr/>
        </p:nvSpPr>
        <p:spPr>
          <a:xfrm rot="16200000">
            <a:off x="8638527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10006384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9839563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 rot="16200000">
            <a:off x="10589016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10422195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10251228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6" name="TextBox 75"/>
          <p:cNvSpPr txBox="1"/>
          <p:nvPr/>
        </p:nvSpPr>
        <p:spPr>
          <a:xfrm rot="16200000">
            <a:off x="10094658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 rot="16200000">
            <a:off x="9662538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8" name="TextBox 77"/>
          <p:cNvSpPr txBox="1"/>
          <p:nvPr/>
        </p:nvSpPr>
        <p:spPr>
          <a:xfrm rot="16200000">
            <a:off x="9487981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9245262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9081898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81" name="TextBox 80"/>
          <p:cNvSpPr txBox="1"/>
          <p:nvPr/>
        </p:nvSpPr>
        <p:spPr>
          <a:xfrm rot="16200000">
            <a:off x="8814189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8984080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11398788" y="1068306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84" name="TextBox 83"/>
          <p:cNvSpPr txBox="1"/>
          <p:nvPr/>
        </p:nvSpPr>
        <p:spPr>
          <a:xfrm>
            <a:off x="7225050" y="2362058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V2R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11371248" y="154279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-75</a:t>
            </a:r>
            <a:endParaRPr lang="en-US" sz="1200" dirty="0"/>
          </a:p>
        </p:txBody>
      </p:sp>
      <p:sp>
        <p:nvSpPr>
          <p:cNvPr id="88" name="TextBox 87"/>
          <p:cNvSpPr txBox="1"/>
          <p:nvPr/>
        </p:nvSpPr>
        <p:spPr>
          <a:xfrm>
            <a:off x="11471231" y="414410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-35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11471231" y="441244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-25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 rot="16200000">
            <a:off x="7640913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1" name="TextBox 90"/>
          <p:cNvSpPr txBox="1"/>
          <p:nvPr/>
        </p:nvSpPr>
        <p:spPr>
          <a:xfrm rot="16200000">
            <a:off x="7828196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 rot="16200000">
            <a:off x="7925999" y="3513159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3" name="TextBox 92"/>
          <p:cNvSpPr txBox="1"/>
          <p:nvPr/>
        </p:nvSpPr>
        <p:spPr>
          <a:xfrm rot="16200000">
            <a:off x="8084674" y="351315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4" name="TextBox 93"/>
          <p:cNvSpPr txBox="1"/>
          <p:nvPr/>
        </p:nvSpPr>
        <p:spPr>
          <a:xfrm rot="16200000">
            <a:off x="8221418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5" name="TextBox 94"/>
          <p:cNvSpPr txBox="1"/>
          <p:nvPr/>
        </p:nvSpPr>
        <p:spPr>
          <a:xfrm rot="16200000">
            <a:off x="8380093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6" name="TextBox 95"/>
          <p:cNvSpPr txBox="1"/>
          <p:nvPr/>
        </p:nvSpPr>
        <p:spPr>
          <a:xfrm rot="16200000">
            <a:off x="8637482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7" name="TextBox 96"/>
          <p:cNvSpPr txBox="1"/>
          <p:nvPr/>
        </p:nvSpPr>
        <p:spPr>
          <a:xfrm rot="16200000">
            <a:off x="8797504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8" name="TextBox 97"/>
          <p:cNvSpPr txBox="1"/>
          <p:nvPr/>
        </p:nvSpPr>
        <p:spPr>
          <a:xfrm rot="16200000">
            <a:off x="10165361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9" name="TextBox 98"/>
          <p:cNvSpPr txBox="1"/>
          <p:nvPr/>
        </p:nvSpPr>
        <p:spPr>
          <a:xfrm rot="16200000">
            <a:off x="9998540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0" name="TextBox 99"/>
          <p:cNvSpPr txBox="1"/>
          <p:nvPr/>
        </p:nvSpPr>
        <p:spPr>
          <a:xfrm rot="16200000">
            <a:off x="10747993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10581172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10410205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10253635" y="35098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9821515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9646958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9404239" y="35098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7" name="TextBox 106"/>
          <p:cNvSpPr txBox="1"/>
          <p:nvPr/>
        </p:nvSpPr>
        <p:spPr>
          <a:xfrm rot="16200000">
            <a:off x="9240875" y="35098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8973166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9" name="TextBox 108"/>
          <p:cNvSpPr txBox="1"/>
          <p:nvPr/>
        </p:nvSpPr>
        <p:spPr>
          <a:xfrm rot="16200000">
            <a:off x="9143057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11498771" y="3742279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111" name="TextBox 110"/>
          <p:cNvSpPr txBox="1"/>
          <p:nvPr/>
        </p:nvSpPr>
        <p:spPr>
          <a:xfrm>
            <a:off x="7563193" y="4979876"/>
            <a:ext cx="706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AQP3</a:t>
            </a:r>
            <a:endParaRPr lang="en-US" dirty="0"/>
          </a:p>
        </p:txBody>
      </p:sp>
      <p:graphicFrame>
        <p:nvGraphicFramePr>
          <p:cNvPr id="113" name="Object 1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292884"/>
              </p:ext>
            </p:extLst>
          </p:nvPr>
        </p:nvGraphicFramePr>
        <p:xfrm>
          <a:off x="7649086" y="4017885"/>
          <a:ext cx="3905250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r:id="rId9" imgW="3905280" imgH="1470240" progId="">
                  <p:embed/>
                </p:oleObj>
              </mc:Choice>
              <mc:Fallback>
                <p:oleObj r:id="rId9" imgW="3905280" imgH="14702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49086" y="4017885"/>
                        <a:ext cx="3905250" cy="1470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TextBox 113"/>
          <p:cNvSpPr txBox="1"/>
          <p:nvPr/>
        </p:nvSpPr>
        <p:spPr>
          <a:xfrm>
            <a:off x="7712984" y="5045017"/>
            <a:ext cx="706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AQP3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-5204" y="14105"/>
            <a:ext cx="2654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5 – Full length blots</a:t>
            </a:r>
            <a:endParaRPr lang="en-US" dirty="0"/>
          </a:p>
        </p:txBody>
      </p:sp>
      <p:sp>
        <p:nvSpPr>
          <p:cNvPr id="116" name="Right Arrow 115"/>
          <p:cNvSpPr/>
          <p:nvPr/>
        </p:nvSpPr>
        <p:spPr>
          <a:xfrm>
            <a:off x="6865038" y="1936129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Left Brace 118"/>
          <p:cNvSpPr/>
          <p:nvPr/>
        </p:nvSpPr>
        <p:spPr>
          <a:xfrm>
            <a:off x="1566027" y="1588314"/>
            <a:ext cx="161601" cy="54226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502457" y="1669665"/>
            <a:ext cx="1035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Glycosyalated</a:t>
            </a:r>
            <a:r>
              <a:rPr lang="en-US" sz="1100" dirty="0" smtClean="0"/>
              <a:t>/</a:t>
            </a:r>
          </a:p>
          <a:p>
            <a:r>
              <a:rPr lang="en-US" sz="1100" dirty="0" err="1" smtClean="0"/>
              <a:t>unglycosylated</a:t>
            </a:r>
            <a:endParaRPr lang="en-US" sz="1100" dirty="0"/>
          </a:p>
        </p:txBody>
      </p:sp>
      <p:sp>
        <p:nvSpPr>
          <p:cNvPr id="121" name="Left Brace 120"/>
          <p:cNvSpPr/>
          <p:nvPr/>
        </p:nvSpPr>
        <p:spPr>
          <a:xfrm>
            <a:off x="1404690" y="4177209"/>
            <a:ext cx="161601" cy="54226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341120" y="4258560"/>
            <a:ext cx="1035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Glycosyalated</a:t>
            </a:r>
            <a:r>
              <a:rPr lang="en-US" sz="1100" dirty="0" smtClean="0"/>
              <a:t>/</a:t>
            </a:r>
          </a:p>
          <a:p>
            <a:r>
              <a:rPr lang="en-US" sz="1100" dirty="0" err="1" smtClean="0"/>
              <a:t>unglycosylated</a:t>
            </a:r>
            <a:endParaRPr lang="en-US" sz="1100" dirty="0"/>
          </a:p>
        </p:txBody>
      </p:sp>
      <p:sp>
        <p:nvSpPr>
          <p:cNvPr id="123" name="Left Brace 122"/>
          <p:cNvSpPr/>
          <p:nvPr/>
        </p:nvSpPr>
        <p:spPr>
          <a:xfrm>
            <a:off x="7473716" y="4037944"/>
            <a:ext cx="161601" cy="54226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/>
          <p:cNvSpPr txBox="1"/>
          <p:nvPr/>
        </p:nvSpPr>
        <p:spPr>
          <a:xfrm>
            <a:off x="6410146" y="4119295"/>
            <a:ext cx="10358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Glycosyalated</a:t>
            </a:r>
            <a:r>
              <a:rPr lang="en-US" sz="1100" dirty="0" smtClean="0"/>
              <a:t>/</a:t>
            </a:r>
          </a:p>
          <a:p>
            <a:r>
              <a:rPr lang="en-US" sz="1100" dirty="0" err="1" smtClean="0"/>
              <a:t>unglycosylated</a:t>
            </a:r>
            <a:endParaRPr lang="en-US" sz="1100" dirty="0"/>
          </a:p>
        </p:txBody>
      </p:sp>
      <p:sp>
        <p:nvSpPr>
          <p:cNvPr id="125" name="Right Arrow 124"/>
          <p:cNvSpPr/>
          <p:nvPr/>
        </p:nvSpPr>
        <p:spPr>
          <a:xfrm>
            <a:off x="4558057" y="6482634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4923724" y="6351519"/>
            <a:ext cx="446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Indicates protein band of interest / quantified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94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885339" y="235861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-150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895360" y="199799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-250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151010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338293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1436096" y="97979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594771" y="9797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731515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890190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147579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307601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675458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508637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4258090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4091269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920302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763732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331612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157055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2914336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2750972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2483263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2653154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4919096" y="1264157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1151010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1338293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1436096" y="332186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1594771" y="332186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1731515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1890190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2147579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2307601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3675458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3508637" y="339714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4258090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4091269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3920302" y="330657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3763732" y="331860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3331612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3157055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2914336" y="331860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2750972" y="331860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2483263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2653154" y="338512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10523238" y="165447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-150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10523238" y="181221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-100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6633926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4" name="TextBox 63"/>
          <p:cNvSpPr txBox="1"/>
          <p:nvPr/>
        </p:nvSpPr>
        <p:spPr>
          <a:xfrm rot="16200000">
            <a:off x="6821209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5" name="TextBox 64"/>
          <p:cNvSpPr txBox="1"/>
          <p:nvPr/>
        </p:nvSpPr>
        <p:spPr>
          <a:xfrm rot="16200000">
            <a:off x="6919012" y="839186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6" name="TextBox 65"/>
          <p:cNvSpPr txBox="1"/>
          <p:nvPr/>
        </p:nvSpPr>
        <p:spPr>
          <a:xfrm rot="16200000">
            <a:off x="7077687" y="83918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 rot="16200000">
            <a:off x="7214431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 rot="16200000">
            <a:off x="7373106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9" name="TextBox 68"/>
          <p:cNvSpPr txBox="1"/>
          <p:nvPr/>
        </p:nvSpPr>
        <p:spPr>
          <a:xfrm rot="16200000">
            <a:off x="7630495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0" name="TextBox 69"/>
          <p:cNvSpPr txBox="1"/>
          <p:nvPr/>
        </p:nvSpPr>
        <p:spPr>
          <a:xfrm rot="16200000">
            <a:off x="7790517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9158374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8991553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 rot="16200000">
            <a:off x="9741006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9574185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9403218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6" name="TextBox 75"/>
          <p:cNvSpPr txBox="1"/>
          <p:nvPr/>
        </p:nvSpPr>
        <p:spPr>
          <a:xfrm rot="16200000">
            <a:off x="9246648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 rot="16200000">
            <a:off x="8814528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8" name="TextBox 77"/>
          <p:cNvSpPr txBox="1"/>
          <p:nvPr/>
        </p:nvSpPr>
        <p:spPr>
          <a:xfrm rot="16200000">
            <a:off x="8639971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8397252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8233888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81" name="TextBox 80"/>
          <p:cNvSpPr txBox="1"/>
          <p:nvPr/>
        </p:nvSpPr>
        <p:spPr>
          <a:xfrm rot="16200000">
            <a:off x="7966179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8136070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10550778" y="1068306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84" name="TextBox 83"/>
          <p:cNvSpPr txBox="1"/>
          <p:nvPr/>
        </p:nvSpPr>
        <p:spPr>
          <a:xfrm>
            <a:off x="6224519" y="2041572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NCC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10523238" y="141743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-250</a:t>
            </a:r>
            <a:endParaRPr lang="en-US" sz="1200" dirty="0"/>
          </a:p>
        </p:txBody>
      </p:sp>
      <p:sp>
        <p:nvSpPr>
          <p:cNvPr id="88" name="TextBox 87"/>
          <p:cNvSpPr txBox="1"/>
          <p:nvPr/>
        </p:nvSpPr>
        <p:spPr>
          <a:xfrm>
            <a:off x="10623221" y="414410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-35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10623221" y="441244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-25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 rot="16200000">
            <a:off x="6792903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1" name="TextBox 90"/>
          <p:cNvSpPr txBox="1"/>
          <p:nvPr/>
        </p:nvSpPr>
        <p:spPr>
          <a:xfrm rot="16200000">
            <a:off x="6980186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 rot="16200000">
            <a:off x="7077989" y="3513159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3" name="TextBox 92"/>
          <p:cNvSpPr txBox="1"/>
          <p:nvPr/>
        </p:nvSpPr>
        <p:spPr>
          <a:xfrm rot="16200000">
            <a:off x="7236664" y="351315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4" name="TextBox 93"/>
          <p:cNvSpPr txBox="1"/>
          <p:nvPr/>
        </p:nvSpPr>
        <p:spPr>
          <a:xfrm rot="16200000">
            <a:off x="7373408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5" name="TextBox 94"/>
          <p:cNvSpPr txBox="1"/>
          <p:nvPr/>
        </p:nvSpPr>
        <p:spPr>
          <a:xfrm rot="16200000">
            <a:off x="7532083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96" name="TextBox 95"/>
          <p:cNvSpPr txBox="1"/>
          <p:nvPr/>
        </p:nvSpPr>
        <p:spPr>
          <a:xfrm rot="16200000">
            <a:off x="7789472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7" name="TextBox 96"/>
          <p:cNvSpPr txBox="1"/>
          <p:nvPr/>
        </p:nvSpPr>
        <p:spPr>
          <a:xfrm rot="16200000">
            <a:off x="7949494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8" name="TextBox 97"/>
          <p:cNvSpPr txBox="1"/>
          <p:nvPr/>
        </p:nvSpPr>
        <p:spPr>
          <a:xfrm rot="16200000">
            <a:off x="9317351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99" name="TextBox 98"/>
          <p:cNvSpPr txBox="1"/>
          <p:nvPr/>
        </p:nvSpPr>
        <p:spPr>
          <a:xfrm rot="16200000">
            <a:off x="9150530" y="358844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0" name="TextBox 99"/>
          <p:cNvSpPr txBox="1"/>
          <p:nvPr/>
        </p:nvSpPr>
        <p:spPr>
          <a:xfrm rot="16200000">
            <a:off x="9899983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9733162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9562195" y="3497872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9405625" y="35098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8973505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8798948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8556229" y="35098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7" name="TextBox 106"/>
          <p:cNvSpPr txBox="1"/>
          <p:nvPr/>
        </p:nvSpPr>
        <p:spPr>
          <a:xfrm rot="16200000">
            <a:off x="8392865" y="35098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8125156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09" name="TextBox 108"/>
          <p:cNvSpPr txBox="1"/>
          <p:nvPr/>
        </p:nvSpPr>
        <p:spPr>
          <a:xfrm rot="16200000">
            <a:off x="8295047" y="357641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10650761" y="3742279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115" name="TextBox 114"/>
          <p:cNvSpPr txBox="1"/>
          <p:nvPr/>
        </p:nvSpPr>
        <p:spPr>
          <a:xfrm>
            <a:off x="-5204" y="14105"/>
            <a:ext cx="2654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6 – Full length blots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200843"/>
              </p:ext>
            </p:extLst>
          </p:nvPr>
        </p:nvGraphicFramePr>
        <p:xfrm>
          <a:off x="895355" y="1414152"/>
          <a:ext cx="4010025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r:id="rId3" imgW="4010040" imgH="1365480" progId="">
                  <p:embed/>
                </p:oleObj>
              </mc:Choice>
              <mc:Fallback>
                <p:oleObj r:id="rId3" imgW="4010040" imgH="13654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5355" y="1414152"/>
                        <a:ext cx="4010025" cy="1365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36253" y="2455961"/>
            <a:ext cx="80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NKCC2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401214"/>
              </p:ext>
            </p:extLst>
          </p:nvPr>
        </p:nvGraphicFramePr>
        <p:xfrm>
          <a:off x="754893" y="3840176"/>
          <a:ext cx="4402137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r:id="rId5" imgW="4402800" imgH="689400" progId="">
                  <p:embed/>
                </p:oleObj>
              </mc:Choice>
              <mc:Fallback>
                <p:oleObj r:id="rId5" imgW="4402800" imgH="689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4893" y="3840176"/>
                        <a:ext cx="4402137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738076" y="4204567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NHE3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794279" y="431285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-50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4794279" y="397390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-75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4786087" y="3672926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334440"/>
              </p:ext>
            </p:extLst>
          </p:nvPr>
        </p:nvGraphicFramePr>
        <p:xfrm>
          <a:off x="6292863" y="1326913"/>
          <a:ext cx="41814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r:id="rId7" imgW="4182120" imgH="705600" progId="">
                  <p:embed/>
                </p:oleObj>
              </mc:Choice>
              <mc:Fallback>
                <p:oleObj r:id="rId7" imgW="4182120" imgH="705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92863" y="1326913"/>
                        <a:ext cx="4181475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970392"/>
              </p:ext>
            </p:extLst>
          </p:nvPr>
        </p:nvGraphicFramePr>
        <p:xfrm>
          <a:off x="6657624" y="3933472"/>
          <a:ext cx="3998468" cy="1143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r:id="rId9" imgW="4062600" imgH="1162080" progId="">
                  <p:embed/>
                </p:oleObj>
              </mc:Choice>
              <mc:Fallback>
                <p:oleObj r:id="rId9" imgW="4062600" imgH="11620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657624" y="3933472"/>
                        <a:ext cx="3998468" cy="1143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Box 110"/>
          <p:cNvSpPr txBox="1"/>
          <p:nvPr/>
        </p:nvSpPr>
        <p:spPr>
          <a:xfrm>
            <a:off x="6569071" y="5060743"/>
            <a:ext cx="1171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-ATPase</a:t>
            </a:r>
            <a:endParaRPr lang="en-US" dirty="0"/>
          </a:p>
        </p:txBody>
      </p:sp>
      <p:sp>
        <p:nvSpPr>
          <p:cNvPr id="112" name="Right Arrow 111"/>
          <p:cNvSpPr/>
          <p:nvPr/>
        </p:nvSpPr>
        <p:spPr>
          <a:xfrm>
            <a:off x="371563" y="3986366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ight Arrow 115"/>
          <p:cNvSpPr/>
          <p:nvPr/>
        </p:nvSpPr>
        <p:spPr>
          <a:xfrm>
            <a:off x="6376716" y="4310365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ight Arrow 116"/>
          <p:cNvSpPr/>
          <p:nvPr/>
        </p:nvSpPr>
        <p:spPr>
          <a:xfrm>
            <a:off x="5967246" y="1773743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ight Arrow 117"/>
          <p:cNvSpPr/>
          <p:nvPr/>
        </p:nvSpPr>
        <p:spPr>
          <a:xfrm>
            <a:off x="5974699" y="1460477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77633" y="1199111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dimer</a:t>
            </a:r>
            <a:endParaRPr lang="en-US" sz="1100" dirty="0"/>
          </a:p>
        </p:txBody>
      </p:sp>
      <p:sp>
        <p:nvSpPr>
          <p:cNvPr id="119" name="Right Arrow 118"/>
          <p:cNvSpPr/>
          <p:nvPr/>
        </p:nvSpPr>
        <p:spPr>
          <a:xfrm>
            <a:off x="546391" y="2323749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ight Arrow 119"/>
          <p:cNvSpPr/>
          <p:nvPr/>
        </p:nvSpPr>
        <p:spPr>
          <a:xfrm>
            <a:off x="553844" y="2010483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356778" y="1749117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dimer</a:t>
            </a:r>
            <a:endParaRPr lang="en-US" sz="1100" dirty="0"/>
          </a:p>
        </p:txBody>
      </p:sp>
      <p:sp>
        <p:nvSpPr>
          <p:cNvPr id="122" name="Right Arrow 121"/>
          <p:cNvSpPr/>
          <p:nvPr/>
        </p:nvSpPr>
        <p:spPr>
          <a:xfrm>
            <a:off x="4558057" y="6482634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/>
          <p:cNvSpPr txBox="1"/>
          <p:nvPr/>
        </p:nvSpPr>
        <p:spPr>
          <a:xfrm>
            <a:off x="4923724" y="6351519"/>
            <a:ext cx="446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Indicates protein band of interest / quantified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4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963119" y="174873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-75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963119" y="156985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-100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151010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338293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1436096" y="97979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594771" y="979794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731515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890190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147579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307601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675458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508637" y="105507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4258090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4091269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920302" y="964508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763732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331612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157055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2914336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2750972" y="97653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2483263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2653154" y="104305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4919096" y="1264157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1014507" y="485996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1201790" y="4871985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1299593" y="4796703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1458268" y="4796702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1595012" y="4781416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1753687" y="4781416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2011076" y="4871985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2171098" y="4871985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3538955" y="4871985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3372134" y="4871985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4121587" y="4781416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3954766" y="4781416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3783799" y="4781416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3627229" y="479343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3195109" y="485996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3020552" y="485996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2777833" y="479343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2614469" y="479343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2346760" y="485996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2516651" y="485996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10523238" y="133289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-100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6633926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4" name="TextBox 63"/>
          <p:cNvSpPr txBox="1"/>
          <p:nvPr/>
        </p:nvSpPr>
        <p:spPr>
          <a:xfrm rot="16200000">
            <a:off x="6821209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65" name="TextBox 64"/>
          <p:cNvSpPr txBox="1"/>
          <p:nvPr/>
        </p:nvSpPr>
        <p:spPr>
          <a:xfrm rot="16200000">
            <a:off x="6919012" y="839186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6" name="TextBox 65"/>
          <p:cNvSpPr txBox="1"/>
          <p:nvPr/>
        </p:nvSpPr>
        <p:spPr>
          <a:xfrm rot="16200000">
            <a:off x="7077687" y="839185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 rot="16200000">
            <a:off x="7214431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 rot="16200000">
            <a:off x="7373106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69" name="TextBox 68"/>
          <p:cNvSpPr txBox="1"/>
          <p:nvPr/>
        </p:nvSpPr>
        <p:spPr>
          <a:xfrm rot="16200000">
            <a:off x="7630495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0" name="TextBox 69"/>
          <p:cNvSpPr txBox="1"/>
          <p:nvPr/>
        </p:nvSpPr>
        <p:spPr>
          <a:xfrm rot="16200000">
            <a:off x="7790517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9158374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8991553" y="914468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 rot="16200000">
            <a:off x="9741006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9574185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9403218" y="823899"/>
            <a:ext cx="7457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6" name="TextBox 75"/>
          <p:cNvSpPr txBox="1"/>
          <p:nvPr/>
        </p:nvSpPr>
        <p:spPr>
          <a:xfrm rot="16200000">
            <a:off x="9246648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 rot="16200000">
            <a:off x="8814528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8" name="TextBox 77"/>
          <p:cNvSpPr txBox="1"/>
          <p:nvPr/>
        </p:nvSpPr>
        <p:spPr>
          <a:xfrm rot="16200000">
            <a:off x="8639971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8397252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80" name="TextBox 79"/>
          <p:cNvSpPr txBox="1"/>
          <p:nvPr/>
        </p:nvSpPr>
        <p:spPr>
          <a:xfrm rot="16200000">
            <a:off x="8233888" y="835921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KO-</a:t>
            </a:r>
            <a:r>
              <a:rPr lang="en-US" sz="1000" dirty="0" err="1" smtClean="0"/>
              <a:t>ddAVP</a:t>
            </a:r>
            <a:endParaRPr lang="en-US" sz="1000" dirty="0"/>
          </a:p>
        </p:txBody>
      </p:sp>
      <p:sp>
        <p:nvSpPr>
          <p:cNvPr id="81" name="TextBox 80"/>
          <p:cNvSpPr txBox="1"/>
          <p:nvPr/>
        </p:nvSpPr>
        <p:spPr>
          <a:xfrm rot="16200000">
            <a:off x="7966179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82" name="TextBox 81"/>
          <p:cNvSpPr txBox="1"/>
          <p:nvPr/>
        </p:nvSpPr>
        <p:spPr>
          <a:xfrm rot="16200000">
            <a:off x="8136070" y="90244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WT-</a:t>
            </a:r>
            <a:r>
              <a:rPr lang="en-US" sz="1000" dirty="0" err="1" smtClean="0"/>
              <a:t>veh</a:t>
            </a:r>
            <a:endParaRPr lang="en-US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10550778" y="1031436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sp>
        <p:nvSpPr>
          <p:cNvPr id="84" name="TextBox 83"/>
          <p:cNvSpPr txBox="1"/>
          <p:nvPr/>
        </p:nvSpPr>
        <p:spPr>
          <a:xfrm>
            <a:off x="6256646" y="2086629"/>
            <a:ext cx="15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en-US" dirty="0" smtClean="0"/>
              <a:t>/K</a:t>
            </a:r>
            <a:r>
              <a:rPr lang="en-US" baseline="30000" dirty="0" smtClean="0"/>
              <a:t>+</a:t>
            </a:r>
            <a:r>
              <a:rPr lang="en-US" dirty="0" smtClean="0"/>
              <a:t>-ATPase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10523238" y="117408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-150</a:t>
            </a:r>
            <a:endParaRPr lang="en-US" sz="1200" dirty="0"/>
          </a:p>
        </p:txBody>
      </p:sp>
      <p:sp>
        <p:nvSpPr>
          <p:cNvPr id="115" name="TextBox 114"/>
          <p:cNvSpPr txBox="1"/>
          <p:nvPr/>
        </p:nvSpPr>
        <p:spPr>
          <a:xfrm>
            <a:off x="-5204" y="14105"/>
            <a:ext cx="2654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7 – Full length blots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9393" y="3060442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Alpha </a:t>
            </a:r>
            <a:r>
              <a:rPr lang="en-US" dirty="0" err="1" smtClean="0"/>
              <a:t>ENaC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51371" y="6107602"/>
            <a:ext cx="146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Gamma </a:t>
            </a:r>
            <a:r>
              <a:rPr lang="en-US" dirty="0" err="1" smtClean="0"/>
              <a:t>ENaC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864889" y="529654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-100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4880992" y="550333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-75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4864889" y="5024975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kDa</a:t>
            </a:r>
            <a:endParaRPr lang="en-US" sz="105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4980671"/>
              </p:ext>
            </p:extLst>
          </p:nvPr>
        </p:nvGraphicFramePr>
        <p:xfrm>
          <a:off x="763382" y="1425981"/>
          <a:ext cx="4270375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r:id="rId3" imgW="4270320" imgH="1598040" progId="">
                  <p:embed/>
                </p:oleObj>
              </mc:Choice>
              <mc:Fallback>
                <p:oleObj r:id="rId3" imgW="4270320" imgH="15980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3382" y="1425981"/>
                        <a:ext cx="4270375" cy="1598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" name="TextBox 111"/>
          <p:cNvSpPr txBox="1"/>
          <p:nvPr/>
        </p:nvSpPr>
        <p:spPr>
          <a:xfrm>
            <a:off x="4963119" y="227668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-35</a:t>
            </a:r>
            <a:endParaRPr lang="en-US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4958151" y="261239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-25</a:t>
            </a:r>
            <a:endParaRPr lang="en-US" sz="1200" dirty="0"/>
          </a:p>
        </p:txBody>
      </p:sp>
      <p:sp>
        <p:nvSpPr>
          <p:cNvPr id="7" name="Right Arrow 6"/>
          <p:cNvSpPr/>
          <p:nvPr/>
        </p:nvSpPr>
        <p:spPr>
          <a:xfrm>
            <a:off x="460217" y="1678777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ight Arrow 113"/>
          <p:cNvSpPr/>
          <p:nvPr/>
        </p:nvSpPr>
        <p:spPr>
          <a:xfrm>
            <a:off x="460216" y="2507587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921147"/>
              </p:ext>
            </p:extLst>
          </p:nvPr>
        </p:nvGraphicFramePr>
        <p:xfrm>
          <a:off x="6352343" y="1272581"/>
          <a:ext cx="4156075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r:id="rId5" imgW="4156200" imgH="871560" progId="">
                  <p:embed/>
                </p:oleObj>
              </mc:Choice>
              <mc:Fallback>
                <p:oleObj r:id="rId5" imgW="4156200" imgH="8715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52343" y="1272581"/>
                        <a:ext cx="4156075" cy="871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" name="TextBox 115"/>
          <p:cNvSpPr txBox="1"/>
          <p:nvPr/>
        </p:nvSpPr>
        <p:spPr>
          <a:xfrm>
            <a:off x="10523238" y="151654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-75</a:t>
            </a:r>
            <a:endParaRPr lang="en-US" sz="12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88942"/>
              </p:ext>
            </p:extLst>
          </p:nvPr>
        </p:nvGraphicFramePr>
        <p:xfrm>
          <a:off x="623410" y="5267417"/>
          <a:ext cx="433705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r:id="rId7" imgW="4337280" imgH="868320" progId="">
                  <p:embed/>
                </p:oleObj>
              </mc:Choice>
              <mc:Fallback>
                <p:oleObj r:id="rId7" imgW="4337280" imgH="8683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3410" y="5267417"/>
                        <a:ext cx="4337050" cy="868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" name="TextBox 118"/>
          <p:cNvSpPr txBox="1"/>
          <p:nvPr/>
        </p:nvSpPr>
        <p:spPr>
          <a:xfrm>
            <a:off x="4864889" y="581240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-50</a:t>
            </a:r>
            <a:endParaRPr lang="en-US" sz="1200" dirty="0"/>
          </a:p>
        </p:txBody>
      </p:sp>
      <p:sp>
        <p:nvSpPr>
          <p:cNvPr id="120" name="Right Arrow 119"/>
          <p:cNvSpPr/>
          <p:nvPr/>
        </p:nvSpPr>
        <p:spPr>
          <a:xfrm>
            <a:off x="288213" y="5462429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ight Arrow 120"/>
          <p:cNvSpPr/>
          <p:nvPr/>
        </p:nvSpPr>
        <p:spPr>
          <a:xfrm>
            <a:off x="6004539" y="1497308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84151" y="1371878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full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81098" y="2159522"/>
            <a:ext cx="739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cleaved</a:t>
            </a:r>
            <a:endParaRPr lang="en-US" sz="1400" dirty="0"/>
          </a:p>
        </p:txBody>
      </p:sp>
      <p:sp>
        <p:nvSpPr>
          <p:cNvPr id="122" name="Right Arrow 121"/>
          <p:cNvSpPr/>
          <p:nvPr/>
        </p:nvSpPr>
        <p:spPr>
          <a:xfrm>
            <a:off x="4558057" y="6482634"/>
            <a:ext cx="249177" cy="157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/>
          <p:cNvSpPr txBox="1"/>
          <p:nvPr/>
        </p:nvSpPr>
        <p:spPr>
          <a:xfrm>
            <a:off x="4923724" y="6351519"/>
            <a:ext cx="4466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Indicates protein band of interest / quantified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90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359</Words>
  <Application>Microsoft Office PowerPoint</Application>
  <PresentationFormat>Widescreen</PresentationFormat>
  <Paragraphs>287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Aarhus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A. Fenton</dc:creator>
  <cp:lastModifiedBy>Robert A. Fenton</cp:lastModifiedBy>
  <cp:revision>16</cp:revision>
  <dcterms:created xsi:type="dcterms:W3CDTF">2020-11-03T09:30:51Z</dcterms:created>
  <dcterms:modified xsi:type="dcterms:W3CDTF">2020-11-04T09:54:02Z</dcterms:modified>
</cp:coreProperties>
</file>