
<file path=[Content_Types].xml><?xml version="1.0" encoding="utf-8"?>
<Types xmlns="http://schemas.openxmlformats.org/package/2006/content-types">
  <Default Extension="png" ContentType="image/png"/>
  <Default Extension="wmf" ContentType="image/x-wmf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6" r:id="rId2"/>
    <p:sldId id="267" r:id="rId3"/>
    <p:sldId id="268" r:id="rId4"/>
    <p:sldId id="259" r:id="rId5"/>
    <p:sldId id="269" r:id="rId6"/>
    <p:sldId id="262" r:id="rId7"/>
    <p:sldId id="258" r:id="rId8"/>
    <p:sldId id="270" r:id="rId9"/>
  </p:sldIdLst>
  <p:sldSz cx="12192000" cy="6858000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E9639D4-E3E2-4D34-9284-5A2195B3D0D7}" styleName="淺色樣式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28" autoAdjust="0"/>
    <p:restoredTop sz="94660"/>
  </p:normalViewPr>
  <p:slideViewPr>
    <p:cSldViewPr snapToGrid="0">
      <p:cViewPr varScale="1">
        <p:scale>
          <a:sx n="94" d="100"/>
          <a:sy n="94" d="100"/>
        </p:scale>
        <p:origin x="96" y="18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 smtClean="0"/>
              <a:t>按一下以編輯母片副標題樣式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45885-C6AD-4AA2-A0DC-57F8B67EFB15}" type="datetimeFigureOut">
              <a:rPr lang="zh-TW" altLang="en-US" smtClean="0"/>
              <a:t>2020/10/9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8515B0-CF4B-4C54-9DFC-CFF7D5EBE1B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4760195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45885-C6AD-4AA2-A0DC-57F8B67EFB15}" type="datetimeFigureOut">
              <a:rPr lang="zh-TW" altLang="en-US" smtClean="0"/>
              <a:t>2020/10/9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8515B0-CF4B-4C54-9DFC-CFF7D5EBE1B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9435832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45885-C6AD-4AA2-A0DC-57F8B67EFB15}" type="datetimeFigureOut">
              <a:rPr lang="zh-TW" altLang="en-US" smtClean="0"/>
              <a:t>2020/10/9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8515B0-CF4B-4C54-9DFC-CFF7D5EBE1B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6529146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45885-C6AD-4AA2-A0DC-57F8B67EFB15}" type="datetimeFigureOut">
              <a:rPr lang="zh-TW" altLang="en-US" smtClean="0"/>
              <a:t>2020/10/9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8515B0-CF4B-4C54-9DFC-CFF7D5EBE1B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1987574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45885-C6AD-4AA2-A0DC-57F8B67EFB15}" type="datetimeFigureOut">
              <a:rPr lang="zh-TW" altLang="en-US" smtClean="0"/>
              <a:t>2020/10/9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8515B0-CF4B-4C54-9DFC-CFF7D5EBE1B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6239891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45885-C6AD-4AA2-A0DC-57F8B67EFB15}" type="datetimeFigureOut">
              <a:rPr lang="zh-TW" altLang="en-US" smtClean="0"/>
              <a:t>2020/10/9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8515B0-CF4B-4C54-9DFC-CFF7D5EBE1B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2112164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45885-C6AD-4AA2-A0DC-57F8B67EFB15}" type="datetimeFigureOut">
              <a:rPr lang="zh-TW" altLang="en-US" smtClean="0"/>
              <a:t>2020/10/9</a:t>
            </a:fld>
            <a:endParaRPr lang="zh-TW" alt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8515B0-CF4B-4C54-9DFC-CFF7D5EBE1B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9589268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45885-C6AD-4AA2-A0DC-57F8B67EFB15}" type="datetimeFigureOut">
              <a:rPr lang="zh-TW" altLang="en-US" smtClean="0"/>
              <a:t>2020/10/9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8515B0-CF4B-4C54-9DFC-CFF7D5EBE1B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1392515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45885-C6AD-4AA2-A0DC-57F8B67EFB15}" type="datetimeFigureOut">
              <a:rPr lang="zh-TW" altLang="en-US" smtClean="0"/>
              <a:t>2020/10/9</a:t>
            </a:fld>
            <a:endParaRPr lang="zh-TW" alt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8515B0-CF4B-4C54-9DFC-CFF7D5EBE1B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5739236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45885-C6AD-4AA2-A0DC-57F8B67EFB15}" type="datetimeFigureOut">
              <a:rPr lang="zh-TW" altLang="en-US" smtClean="0"/>
              <a:t>2020/10/9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8515B0-CF4B-4C54-9DFC-CFF7D5EBE1B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3206737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45885-C6AD-4AA2-A0DC-57F8B67EFB15}" type="datetimeFigureOut">
              <a:rPr lang="zh-TW" altLang="en-US" smtClean="0"/>
              <a:t>2020/10/9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8515B0-CF4B-4C54-9DFC-CFF7D5EBE1B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1714113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B45885-C6AD-4AA2-A0DC-57F8B67EFB15}" type="datetimeFigureOut">
              <a:rPr lang="zh-TW" altLang="en-US" smtClean="0"/>
              <a:t>2020/10/9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8515B0-CF4B-4C54-9DFC-CFF7D5EBE1B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3972192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tif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tif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856224"/>
              </p:ext>
            </p:extLst>
          </p:nvPr>
        </p:nvGraphicFramePr>
        <p:xfrm>
          <a:off x="2806418" y="1840827"/>
          <a:ext cx="5761849" cy="2590800"/>
        </p:xfrm>
        <a:graphic>
          <a:graphicData uri="http://schemas.openxmlformats.org/drawingml/2006/table">
            <a:tbl>
              <a:tblPr firstRow="1" firstCol="1" bandRow="1" bandCol="1">
                <a:tableStyleId>{7E9639D4-E3E2-4D34-9284-5A2195B3D0D7}</a:tableStyleId>
              </a:tblPr>
              <a:tblGrid>
                <a:gridCol w="1922080">
                  <a:extLst>
                    <a:ext uri="{9D8B030D-6E8A-4147-A177-3AD203B41FA5}">
                      <a16:colId xmlns:a16="http://schemas.microsoft.com/office/drawing/2014/main" val="3405310105"/>
                    </a:ext>
                  </a:extLst>
                </a:gridCol>
                <a:gridCol w="1922080">
                  <a:extLst>
                    <a:ext uri="{9D8B030D-6E8A-4147-A177-3AD203B41FA5}">
                      <a16:colId xmlns:a16="http://schemas.microsoft.com/office/drawing/2014/main" val="2313165476"/>
                    </a:ext>
                  </a:extLst>
                </a:gridCol>
                <a:gridCol w="1917689">
                  <a:extLst>
                    <a:ext uri="{9D8B030D-6E8A-4147-A177-3AD203B41FA5}">
                      <a16:colId xmlns:a16="http://schemas.microsoft.com/office/drawing/2014/main" val="2206070602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600" kern="1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Building Block</a:t>
                      </a:r>
                      <a:endParaRPr lang="zh-TW" sz="160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it-IT" sz="1600" kern="1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IC</a:t>
                      </a:r>
                      <a:r>
                        <a:rPr lang="it-IT" sz="1600" kern="1000" baseline="-25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50</a:t>
                      </a:r>
                      <a:r>
                        <a:rPr lang="en-US" sz="1600" kern="1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(</a:t>
                      </a:r>
                      <a:r>
                        <a:rPr lang="en-US" sz="1600" kern="10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μM</a:t>
                      </a:r>
                      <a:r>
                        <a:rPr lang="en-US" sz="1600" kern="1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zh-TW" sz="160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it-IT" sz="1600" kern="1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Cell </a:t>
                      </a:r>
                      <a:r>
                        <a:rPr lang="it-IT" sz="1600" kern="10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viability</a:t>
                      </a:r>
                      <a:r>
                        <a:rPr lang="en-US" sz="1600" kern="1000" baseline="300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endParaRPr lang="zh-TW" sz="160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3040422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  <a:tabLst>
                          <a:tab pos="145415" algn="l"/>
                          <a:tab pos="466090" algn="ctr"/>
                        </a:tabLst>
                      </a:pPr>
                      <a:r>
                        <a:rPr lang="en-US" sz="14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CDCA</a:t>
                      </a:r>
                      <a:endParaRPr lang="zh-TW" sz="1400" kern="10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400" kern="1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~ 200</a:t>
                      </a:r>
                      <a:endParaRPr lang="zh-TW" sz="1400" kern="10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50.14 </a:t>
                      </a:r>
                      <a:r>
                        <a:rPr lang="en-US" sz="1400" kern="1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± 2.96</a:t>
                      </a:r>
                      <a:endParaRPr lang="zh-TW" sz="1400" kern="10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70572563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UDCA</a:t>
                      </a:r>
                      <a:endParaRPr lang="zh-TW" sz="1400" kern="10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400" kern="1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&gt; 200</a:t>
                      </a:r>
                      <a:endParaRPr lang="zh-TW" sz="1400" kern="10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82.11 </a:t>
                      </a:r>
                      <a:r>
                        <a:rPr lang="en-US" sz="1400" kern="1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± 0.87</a:t>
                      </a:r>
                      <a:endParaRPr lang="zh-TW" sz="1400" kern="10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19484083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HDCA</a:t>
                      </a:r>
                      <a:endParaRPr lang="zh-TW" sz="1400" kern="10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400" kern="1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&gt; 200</a:t>
                      </a:r>
                      <a:endParaRPr lang="zh-TW" sz="1400" kern="10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75.23 </a:t>
                      </a:r>
                      <a:r>
                        <a:rPr lang="en-US" sz="1400" kern="1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± 2.77</a:t>
                      </a:r>
                      <a:endParaRPr lang="zh-TW" sz="1400" kern="10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6411486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LCA</a:t>
                      </a:r>
                      <a:endParaRPr lang="zh-TW" sz="1400" kern="10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400" kern="1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&gt; 150</a:t>
                      </a:r>
                      <a:endParaRPr lang="zh-TW" sz="1400" kern="10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58.65 </a:t>
                      </a:r>
                      <a:r>
                        <a:rPr lang="en-US" sz="1400" kern="1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± 7.47</a:t>
                      </a:r>
                      <a:endParaRPr lang="zh-TW" sz="1400" kern="10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97879422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</a:t>
                      </a:r>
                      <a:r>
                        <a:rPr lang="en-US" sz="1400" kern="100" baseline="-25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US" sz="14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CDCA</a:t>
                      </a:r>
                      <a:endParaRPr lang="zh-TW" sz="1400" kern="10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400" kern="1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&gt; 100</a:t>
                      </a:r>
                      <a:endParaRPr lang="zh-TW" sz="1400" kern="10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72.22 </a:t>
                      </a:r>
                      <a:r>
                        <a:rPr lang="en-US" sz="1400" kern="1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± 6.51</a:t>
                      </a:r>
                      <a:endParaRPr lang="zh-TW" sz="1400" kern="10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61196921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</a:t>
                      </a:r>
                      <a:r>
                        <a:rPr lang="en-US" sz="1400" kern="100" baseline="-25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US" sz="14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UDCA</a:t>
                      </a:r>
                      <a:endParaRPr lang="zh-TW" sz="1400" kern="10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400" kern="1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&gt; 150</a:t>
                      </a:r>
                      <a:endParaRPr lang="zh-TW" sz="1400" kern="10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56.14 </a:t>
                      </a:r>
                      <a:r>
                        <a:rPr lang="en-US" sz="1400" kern="1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± 3.88</a:t>
                      </a:r>
                      <a:endParaRPr lang="zh-TW" sz="1400" kern="10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45001971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</a:t>
                      </a:r>
                      <a:r>
                        <a:rPr lang="en-US" sz="1400" kern="100" baseline="-25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US" sz="14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HDCA</a:t>
                      </a:r>
                      <a:endParaRPr lang="zh-TW" sz="1400" kern="10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400" kern="1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&gt; 200</a:t>
                      </a:r>
                      <a:endParaRPr lang="zh-TW" sz="1400" kern="10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62.30 </a:t>
                      </a:r>
                      <a:r>
                        <a:rPr lang="en-US" sz="1400" kern="1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± 7.28</a:t>
                      </a:r>
                      <a:endParaRPr lang="zh-TW" sz="1400" kern="10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46095407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</a:t>
                      </a:r>
                      <a:r>
                        <a:rPr lang="en-US" sz="1400" kern="100" baseline="-25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US" sz="14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LCA</a:t>
                      </a:r>
                      <a:endParaRPr lang="zh-TW" sz="1400" kern="10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400" kern="1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&gt; 200</a:t>
                      </a:r>
                      <a:endParaRPr lang="zh-TW" sz="1400" kern="10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64.04 </a:t>
                      </a:r>
                      <a:r>
                        <a:rPr lang="en-US" sz="1400" kern="1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± 7.08</a:t>
                      </a:r>
                      <a:endParaRPr lang="zh-TW" sz="1400" kern="10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73143001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400" kern="1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CDCMe</a:t>
                      </a:r>
                      <a:endParaRPr lang="zh-TW" sz="1400" kern="10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400" kern="1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&gt; 100</a:t>
                      </a:r>
                      <a:endParaRPr lang="zh-TW" sz="1400" kern="10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86.27 </a:t>
                      </a:r>
                      <a:r>
                        <a:rPr lang="en-US" sz="1400" kern="1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±5.55</a:t>
                      </a:r>
                      <a:endParaRPr lang="zh-TW" sz="1400" kern="10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23223722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400" kern="1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UDCMe</a:t>
                      </a:r>
                      <a:endParaRPr lang="zh-TW" sz="1400" kern="10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400" kern="1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&gt; 200</a:t>
                      </a:r>
                      <a:endParaRPr lang="zh-TW" sz="1400" kern="10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103.20 </a:t>
                      </a:r>
                      <a:r>
                        <a:rPr lang="en-US" sz="1400" kern="1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± 2.61</a:t>
                      </a:r>
                      <a:endParaRPr lang="zh-TW" sz="1400" kern="10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26205137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</a:t>
                      </a:r>
                      <a:r>
                        <a:rPr lang="en-US" sz="1400" kern="100" baseline="-25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US" sz="14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UDCMe</a:t>
                      </a:r>
                      <a:endParaRPr lang="zh-TW" sz="1400" kern="10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400" kern="1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&gt; 200</a:t>
                      </a:r>
                      <a:endParaRPr lang="zh-TW" sz="1400" kern="10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99.92 </a:t>
                      </a:r>
                      <a:r>
                        <a:rPr lang="en-US" sz="1400" kern="1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± 1.95</a:t>
                      </a:r>
                      <a:endParaRPr lang="zh-TW" sz="1400" kern="10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93342200"/>
                  </a:ext>
                </a:extLst>
              </a:tr>
            </a:tbl>
          </a:graphicData>
        </a:graphic>
      </p:graphicFrame>
      <p:sp>
        <p:nvSpPr>
          <p:cNvPr id="5" name="矩形 4"/>
          <p:cNvSpPr/>
          <p:nvPr/>
        </p:nvSpPr>
        <p:spPr>
          <a:xfrm>
            <a:off x="2693180" y="1372227"/>
            <a:ext cx="6964815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  <a:spcAft>
                <a:spcPts val="1200"/>
              </a:spcAft>
            </a:pPr>
            <a:r>
              <a:rPr lang="en-US" altLang="zh-TW" sz="1400" b="1" dirty="0">
                <a:latin typeface="Times New Roman" panose="02020603050405020304" pitchFamily="18" charset="0"/>
              </a:rPr>
              <a:t>Supplementary Table 1.</a:t>
            </a:r>
            <a:r>
              <a:rPr lang="en-US" altLang="zh-TW" sz="1400" dirty="0">
                <a:latin typeface="Times New Roman" panose="02020603050405020304" pitchFamily="18" charset="0"/>
              </a:rPr>
              <a:t> IC</a:t>
            </a:r>
            <a:r>
              <a:rPr lang="en-US" altLang="zh-TW" sz="1400" baseline="-25000" dirty="0">
                <a:latin typeface="Times New Roman" panose="02020603050405020304" pitchFamily="18" charset="0"/>
              </a:rPr>
              <a:t>50</a:t>
            </a:r>
            <a:r>
              <a:rPr lang="en-US" altLang="zh-TW" sz="1400" dirty="0">
                <a:latin typeface="Times New Roman" panose="02020603050405020304" pitchFamily="18" charset="0"/>
              </a:rPr>
              <a:t> values of building blocks in Huh-7 cells (72 h treatment). </a:t>
            </a:r>
            <a:endParaRPr lang="zh-TW" altLang="zh-TW" sz="1400" dirty="0">
              <a:latin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2842542" y="4560003"/>
            <a:ext cx="6096000" cy="738664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en-US" altLang="zh-TW" sz="1400" b="1" kern="1000" baseline="30000" dirty="0">
                <a:latin typeface="Times New Roman Bold" panose="02020803070505020304" pitchFamily="18" charset="0"/>
                <a:cs typeface="Times New Roman Bold" panose="02020803070505020304" pitchFamily="18" charset="0"/>
              </a:rPr>
              <a:t>a </a:t>
            </a:r>
            <a:r>
              <a:rPr lang="en-US" altLang="zh-TW" sz="1400" dirty="0" smtClean="0">
                <a:latin typeface="Times New Roman" panose="02020603050405020304" pitchFamily="18" charset="0"/>
              </a:rPr>
              <a:t>Cell viability of the concentration listed in the IC</a:t>
            </a:r>
            <a:r>
              <a:rPr lang="en-US" altLang="zh-TW" sz="1400" baseline="-25000" dirty="0" smtClean="0">
                <a:latin typeface="Times New Roman" panose="02020603050405020304" pitchFamily="18" charset="0"/>
              </a:rPr>
              <a:t>50</a:t>
            </a:r>
            <a:r>
              <a:rPr lang="en-US" altLang="zh-TW" sz="1400" dirty="0" smtClean="0">
                <a:latin typeface="Times New Roman" panose="02020603050405020304" pitchFamily="18" charset="0"/>
              </a:rPr>
              <a:t> column, e.g., cell viability of 200 </a:t>
            </a:r>
            <a:r>
              <a:rPr lang="en-US" altLang="zh-TW" sz="1400" dirty="0" smtClean="0">
                <a:latin typeface="Times New Roman" panose="02020603050405020304" pitchFamily="18" charset="0"/>
                <a:sym typeface="Symbol" panose="05050102010706020507" pitchFamily="18" charset="2"/>
              </a:rPr>
              <a:t>M CDCA was 50.14 </a:t>
            </a:r>
            <a:r>
              <a:rPr lang="en-US" altLang="zh-TW" sz="14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±</a:t>
            </a:r>
            <a:r>
              <a:rPr lang="en-US" altLang="zh-TW" sz="1400" dirty="0" smtClean="0">
                <a:latin typeface="Times New Roman" panose="02020603050405020304" pitchFamily="18" charset="0"/>
                <a:sym typeface="Symbol" panose="05050102010706020507" pitchFamily="18" charset="2"/>
              </a:rPr>
              <a:t> 2.96</a:t>
            </a:r>
            <a:r>
              <a:rPr lang="en-US" altLang="zh-TW" sz="1400" dirty="0" smtClean="0">
                <a:latin typeface="Times New Roman" panose="02020603050405020304" pitchFamily="18" charset="0"/>
              </a:rPr>
              <a:t>. Data </a:t>
            </a:r>
            <a:r>
              <a:rPr lang="en-US" altLang="zh-TW" sz="1400" dirty="0">
                <a:latin typeface="Times New Roman" panose="02020603050405020304" pitchFamily="18" charset="0"/>
              </a:rPr>
              <a:t>a</a:t>
            </a:r>
            <a:r>
              <a:rPr lang="en-US" altLang="zh-TW" sz="1400" dirty="0" smtClean="0">
                <a:latin typeface="Times New Roman" panose="02020603050405020304" pitchFamily="18" charset="0"/>
              </a:rPr>
              <a:t>re </a:t>
            </a:r>
            <a:r>
              <a:rPr lang="en-US" altLang="zh-TW" sz="1400" dirty="0">
                <a:latin typeface="Times New Roman" panose="02020603050405020304" pitchFamily="18" charset="0"/>
              </a:rPr>
              <a:t>presented as mean </a:t>
            </a:r>
            <a:r>
              <a:rPr lang="en-US" altLang="zh-TW" sz="1400" kern="1000" dirty="0">
                <a:latin typeface="Times New Roman" panose="02020603050405020304" pitchFamily="18" charset="0"/>
              </a:rPr>
              <a:t>± SEM</a:t>
            </a:r>
            <a:r>
              <a:rPr lang="en-US" altLang="zh-TW" sz="1400" dirty="0">
                <a:latin typeface="Times New Roman" panose="02020603050405020304" pitchFamily="18" charset="0"/>
              </a:rPr>
              <a:t> </a:t>
            </a:r>
            <a:r>
              <a:rPr lang="en-US" altLang="zh-TW" sz="1400" dirty="0" smtClean="0">
                <a:latin typeface="Times New Roman" panose="02020603050405020304" pitchFamily="18" charset="0"/>
              </a:rPr>
              <a:t>of </a:t>
            </a:r>
            <a:r>
              <a:rPr lang="en-US" altLang="zh-TW" sz="1400" dirty="0">
                <a:latin typeface="Times New Roman" panose="02020603050405020304" pitchFamily="18" charset="0"/>
              </a:rPr>
              <a:t>at least three independent experiments</a:t>
            </a:r>
            <a:r>
              <a:rPr lang="en-US" altLang="zh-TW" sz="1400" kern="1000" dirty="0">
                <a:latin typeface="Times New Roman" panose="02020603050405020304" pitchFamily="18" charset="0"/>
              </a:rPr>
              <a:t>.</a:t>
            </a:r>
            <a:r>
              <a:rPr lang="en-US" altLang="zh-TW" sz="1400" dirty="0">
                <a:latin typeface="Times New Roman" panose="02020603050405020304" pitchFamily="18" charset="0"/>
              </a:rPr>
              <a:t> </a:t>
            </a:r>
            <a:endParaRPr lang="zh-TW" altLang="zh-TW" sz="1400" dirty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29072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群組 1"/>
          <p:cNvGrpSpPr/>
          <p:nvPr/>
        </p:nvGrpSpPr>
        <p:grpSpPr>
          <a:xfrm>
            <a:off x="1300163" y="131763"/>
            <a:ext cx="8450262" cy="6218039"/>
            <a:chOff x="1300163" y="131763"/>
            <a:chExt cx="8450262" cy="6218039"/>
          </a:xfrm>
        </p:grpSpPr>
        <p:pic>
          <p:nvPicPr>
            <p:cNvPr id="3074" name="Picture 21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00163" y="131763"/>
              <a:ext cx="8450262" cy="54356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3075" name="Text Box 23"/>
            <p:cNvSpPr txBox="1">
              <a:spLocks noChangeArrowheads="1"/>
            </p:cNvSpPr>
            <p:nvPr/>
          </p:nvSpPr>
          <p:spPr bwMode="auto">
            <a:xfrm>
              <a:off x="2451100" y="6042025"/>
              <a:ext cx="4653774" cy="30777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新細明體" panose="02020500000000000000" pitchFamily="18" charset="-12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新細明體" panose="02020500000000000000" pitchFamily="18" charset="-12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新細明體" panose="02020500000000000000" pitchFamily="18" charset="-12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新細明體" panose="02020500000000000000" pitchFamily="18" charset="-12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新細明體" panose="02020500000000000000" pitchFamily="18" charset="-12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新細明體" panose="02020500000000000000" pitchFamily="18" charset="-12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新細明體" panose="02020500000000000000" pitchFamily="18" charset="-12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新細明體" panose="02020500000000000000" pitchFamily="18" charset="-12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新細明體" panose="02020500000000000000" pitchFamily="18" charset="-12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zh-TW" sz="1400" b="1" dirty="0">
                  <a:latin typeface="Times New Roman" panose="02020603050405020304" pitchFamily="18" charset="0"/>
                </a:rPr>
                <a:t>Supplementary Figure 1.</a:t>
              </a:r>
              <a:r>
                <a:rPr lang="en-US" altLang="zh-TW" sz="1400" dirty="0">
                  <a:latin typeface="Times New Roman" panose="02020603050405020304" pitchFamily="18" charset="0"/>
                </a:rPr>
                <a:t> </a:t>
              </a:r>
              <a:r>
                <a:rPr lang="en-US" altLang="zh-TW" sz="1400" baseline="30000" dirty="0" smtClean="0">
                  <a:latin typeface="Times New Roman" panose="02020603050405020304" pitchFamily="18" charset="0"/>
                </a:rPr>
                <a:t>1</a:t>
              </a:r>
              <a:r>
                <a:rPr lang="en-US" altLang="zh-TW" sz="1400" dirty="0" smtClean="0">
                  <a:latin typeface="Times New Roman" panose="02020603050405020304" pitchFamily="18" charset="0"/>
                </a:rPr>
                <a:t>H-NMR </a:t>
              </a:r>
              <a:r>
                <a:rPr lang="en-US" altLang="zh-TW" sz="1400" dirty="0">
                  <a:latin typeface="Times New Roman" panose="02020603050405020304" pitchFamily="18" charset="0"/>
                </a:rPr>
                <a:t>spectrum of UDC-DHA.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845799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群組 2"/>
          <p:cNvGrpSpPr/>
          <p:nvPr/>
        </p:nvGrpSpPr>
        <p:grpSpPr>
          <a:xfrm>
            <a:off x="300038" y="1155700"/>
            <a:ext cx="11728450" cy="5194102"/>
            <a:chOff x="300038" y="1155700"/>
            <a:chExt cx="11728450" cy="5194102"/>
          </a:xfrm>
        </p:grpSpPr>
        <p:sp>
          <p:nvSpPr>
            <p:cNvPr id="5123" name="Text Box 4"/>
            <p:cNvSpPr txBox="1">
              <a:spLocks noChangeArrowheads="1"/>
            </p:cNvSpPr>
            <p:nvPr/>
          </p:nvSpPr>
          <p:spPr bwMode="auto">
            <a:xfrm>
              <a:off x="2451100" y="6042025"/>
              <a:ext cx="5189113" cy="30777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新細明體" panose="02020500000000000000" pitchFamily="18" charset="-12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新細明體" panose="02020500000000000000" pitchFamily="18" charset="-12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新細明體" panose="02020500000000000000" pitchFamily="18" charset="-12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新細明體" panose="02020500000000000000" pitchFamily="18" charset="-12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新細明體" panose="02020500000000000000" pitchFamily="18" charset="-12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新細明體" panose="02020500000000000000" pitchFamily="18" charset="-12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新細明體" panose="02020500000000000000" pitchFamily="18" charset="-12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新細明體" panose="02020500000000000000" pitchFamily="18" charset="-12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新細明體" panose="02020500000000000000" pitchFamily="18" charset="-12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zh-TW" sz="1400" b="1" dirty="0">
                  <a:latin typeface="Times New Roman" panose="02020603050405020304" pitchFamily="18" charset="0"/>
                </a:rPr>
                <a:t>Supplementary Figure 2.</a:t>
              </a:r>
              <a:r>
                <a:rPr lang="en-US" altLang="zh-TW" sz="1400" dirty="0">
                  <a:latin typeface="Times New Roman" panose="02020603050405020304" pitchFamily="18" charset="0"/>
                </a:rPr>
                <a:t> </a:t>
              </a:r>
              <a:r>
                <a:rPr lang="en-US" altLang="zh-TW" sz="1400" baseline="30000" dirty="0" smtClean="0">
                  <a:latin typeface="Times New Roman" panose="02020603050405020304" pitchFamily="18" charset="0"/>
                </a:rPr>
                <a:t>13</a:t>
              </a:r>
              <a:r>
                <a:rPr lang="en-US" altLang="zh-TW" sz="1400" dirty="0" smtClean="0">
                  <a:latin typeface="Times New Roman" panose="02020603050405020304" pitchFamily="18" charset="0"/>
                </a:rPr>
                <a:t>C-NMR + DEPT spectra </a:t>
              </a:r>
              <a:r>
                <a:rPr lang="en-US" altLang="zh-TW" sz="1400" dirty="0">
                  <a:latin typeface="Times New Roman" panose="02020603050405020304" pitchFamily="18" charset="0"/>
                </a:rPr>
                <a:t>of UDC-DHA. </a:t>
              </a:r>
            </a:p>
          </p:txBody>
        </p:sp>
        <p:grpSp>
          <p:nvGrpSpPr>
            <p:cNvPr id="2" name="群組 1"/>
            <p:cNvGrpSpPr/>
            <p:nvPr/>
          </p:nvGrpSpPr>
          <p:grpSpPr>
            <a:xfrm>
              <a:off x="300038" y="1155700"/>
              <a:ext cx="11728450" cy="3586163"/>
              <a:chOff x="300038" y="1155700"/>
              <a:chExt cx="11728450" cy="3586163"/>
            </a:xfrm>
          </p:grpSpPr>
          <p:pic>
            <p:nvPicPr>
              <p:cNvPr id="5122" name="Picture 3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00038" y="1155700"/>
                <a:ext cx="5838825" cy="357981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5124" name="圖片 1"/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329363" y="1162050"/>
                <a:ext cx="5699125" cy="357981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</p:spTree>
    <p:extLst>
      <p:ext uri="{BB962C8B-B14F-4D97-AF65-F5344CB8AC3E}">
        <p14:creationId xmlns:p14="http://schemas.microsoft.com/office/powerpoint/2010/main" val="1833032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" name="群組 33"/>
          <p:cNvGrpSpPr/>
          <p:nvPr/>
        </p:nvGrpSpPr>
        <p:grpSpPr>
          <a:xfrm>
            <a:off x="733647" y="312825"/>
            <a:ext cx="11313041" cy="6330592"/>
            <a:chOff x="733647" y="0"/>
            <a:chExt cx="11313041" cy="6330592"/>
          </a:xfrm>
        </p:grpSpPr>
        <p:grpSp>
          <p:nvGrpSpPr>
            <p:cNvPr id="16" name="群組 15"/>
            <p:cNvGrpSpPr/>
            <p:nvPr/>
          </p:nvGrpSpPr>
          <p:grpSpPr>
            <a:xfrm>
              <a:off x="3236492" y="0"/>
              <a:ext cx="5290716" cy="5163921"/>
              <a:chOff x="3555469" y="314541"/>
              <a:chExt cx="5290716" cy="5163921"/>
            </a:xfrm>
          </p:grpSpPr>
          <p:sp>
            <p:nvSpPr>
              <p:cNvPr id="2" name="文字方塊 1"/>
              <p:cNvSpPr txBox="1"/>
              <p:nvPr/>
            </p:nvSpPr>
            <p:spPr>
              <a:xfrm>
                <a:off x="3590925" y="1257300"/>
                <a:ext cx="287258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TW" sz="1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A</a:t>
                </a:r>
                <a:endParaRPr lang="zh-TW" altLang="en-US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" name="文字方塊 4"/>
              <p:cNvSpPr txBox="1"/>
              <p:nvPr/>
            </p:nvSpPr>
            <p:spPr>
              <a:xfrm>
                <a:off x="3590925" y="2914650"/>
                <a:ext cx="287258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TW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B</a:t>
                </a:r>
                <a:endParaRPr lang="zh-TW" altLang="en-US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" name="文字方塊 5"/>
              <p:cNvSpPr txBox="1"/>
              <p:nvPr/>
            </p:nvSpPr>
            <p:spPr>
              <a:xfrm>
                <a:off x="3571875" y="4333875"/>
                <a:ext cx="295274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TW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C</a:t>
                </a:r>
                <a:endParaRPr lang="zh-TW" altLang="en-US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pic>
            <p:nvPicPr>
              <p:cNvPr id="10" name="圖片 9"/>
              <p:cNvPicPr/>
              <p:nvPr/>
            </p:nvPicPr>
            <p:blipFill rotWithShape="1"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15240" b="17453"/>
              <a:stretch/>
            </p:blipFill>
            <p:spPr bwMode="auto">
              <a:xfrm>
                <a:off x="3571875" y="350837"/>
                <a:ext cx="5274310" cy="5127625"/>
              </a:xfrm>
              <a:prstGeom prst="rect">
                <a:avLst/>
              </a:prstGeom>
              <a:ln>
                <a:noFill/>
              </a:ln>
              <a:extLst>
                <a:ext uri="{53640926-AAD7-44D8-BBD7-CCE9431645EC}">
                  <a14:shadowObscured xmlns:a14="http://schemas.microsoft.com/office/drawing/2010/main"/>
                </a:ext>
              </a:extLst>
            </p:spPr>
          </p:pic>
          <p:sp>
            <p:nvSpPr>
              <p:cNvPr id="11" name="文字方塊 10"/>
              <p:cNvSpPr txBox="1"/>
              <p:nvPr/>
            </p:nvSpPr>
            <p:spPr>
              <a:xfrm>
                <a:off x="3562564" y="314541"/>
                <a:ext cx="295274" cy="276999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n-US" altLang="zh-TW" sz="12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A</a:t>
                </a:r>
                <a:endParaRPr lang="zh-TW" altLang="en-US" sz="12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" name="文字方塊 11"/>
              <p:cNvSpPr txBox="1"/>
              <p:nvPr/>
            </p:nvSpPr>
            <p:spPr>
              <a:xfrm>
                <a:off x="3562564" y="1908562"/>
                <a:ext cx="295274" cy="276999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n-US" altLang="zh-TW" sz="12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B</a:t>
                </a:r>
                <a:endParaRPr lang="zh-TW" altLang="en-US" sz="12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" name="文字方塊 13"/>
              <p:cNvSpPr txBox="1"/>
              <p:nvPr/>
            </p:nvSpPr>
            <p:spPr>
              <a:xfrm>
                <a:off x="3555469" y="3815338"/>
                <a:ext cx="295274" cy="276999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n-US" altLang="zh-TW" sz="12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C</a:t>
                </a:r>
                <a:endParaRPr lang="zh-TW" altLang="en-US" sz="12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17" name="矩形 16"/>
            <p:cNvSpPr/>
            <p:nvPr/>
          </p:nvSpPr>
          <p:spPr>
            <a:xfrm>
              <a:off x="733647" y="5161041"/>
              <a:ext cx="11313041" cy="116955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TW" sz="1400" b="1" dirty="0" smtClean="0">
                  <a:latin typeface="Times New Roman" panose="02020603050405020304" pitchFamily="18" charset="0"/>
                </a:rPr>
                <a:t>Supplementary Figure 3. </a:t>
              </a:r>
              <a:r>
                <a:rPr lang="en-US" altLang="zh-TW" sz="1400" dirty="0" smtClean="0">
                  <a:latin typeface="Times New Roman" panose="02020603050405020304" pitchFamily="18" charset="0"/>
                </a:rPr>
                <a:t>Effects </a:t>
              </a:r>
              <a:r>
                <a:rPr lang="en-US" altLang="zh-TW" sz="1400" dirty="0">
                  <a:latin typeface="Times New Roman" panose="02020603050405020304" pitchFamily="18" charset="0"/>
                </a:rPr>
                <a:t>of </a:t>
              </a:r>
              <a:r>
                <a:rPr lang="en-US" altLang="zh-TW" sz="1400" dirty="0" smtClean="0">
                  <a:latin typeface="Times New Roman" panose="02020603050405020304" pitchFamily="18" charset="0"/>
                </a:rPr>
                <a:t>UDC-DHA </a:t>
              </a:r>
              <a:r>
                <a:rPr lang="en-US" altLang="zh-TW" sz="1400" dirty="0">
                  <a:latin typeface="Times New Roman" panose="02020603050405020304" pitchFamily="18" charset="0"/>
                </a:rPr>
                <a:t>on cell cycle progression and apoptosis in Huh-7 cells. </a:t>
              </a:r>
              <a:r>
                <a:rPr lang="en-US" altLang="zh-TW" sz="1400" b="1" dirty="0" smtClean="0">
                  <a:latin typeface="Times New Roman" panose="02020603050405020304" pitchFamily="18" charset="0"/>
                </a:rPr>
                <a:t>(A)</a:t>
              </a:r>
              <a:r>
                <a:rPr lang="en-US" altLang="zh-TW" sz="1400" dirty="0" smtClean="0">
                  <a:latin typeface="Times New Roman" panose="02020603050405020304" pitchFamily="18" charset="0"/>
                </a:rPr>
                <a:t> </a:t>
              </a:r>
              <a:r>
                <a:rPr lang="en-US" altLang="zh-TW" sz="1400" dirty="0">
                  <a:latin typeface="Times New Roman" panose="02020603050405020304" pitchFamily="18" charset="0"/>
                </a:rPr>
                <a:t>Treatment with </a:t>
              </a:r>
              <a:r>
                <a:rPr lang="en-US" altLang="zh-TW" sz="1400" dirty="0" smtClean="0">
                  <a:latin typeface="Times New Roman" panose="02020603050405020304" pitchFamily="18" charset="0"/>
                </a:rPr>
                <a:t>UDC-DHA </a:t>
              </a:r>
              <a:r>
                <a:rPr lang="en-US" altLang="zh-TW" sz="1400" dirty="0">
                  <a:latin typeface="Times New Roman" panose="02020603050405020304" pitchFamily="18" charset="0"/>
                </a:rPr>
                <a:t>for 24 h increased the G0/G1 population in a dose-dependent manner. </a:t>
              </a:r>
              <a:r>
                <a:rPr lang="en-US" altLang="zh-TW" sz="1400" dirty="0" smtClean="0">
                  <a:latin typeface="Times New Roman" panose="02020603050405020304" pitchFamily="18" charset="0"/>
                </a:rPr>
                <a:t>(</a:t>
              </a:r>
              <a:r>
                <a:rPr lang="en-US" altLang="zh-TW" sz="1400" b="1" dirty="0" smtClean="0">
                  <a:latin typeface="Times New Roman" panose="02020603050405020304" pitchFamily="18" charset="0"/>
                </a:rPr>
                <a:t>B) </a:t>
              </a:r>
              <a:r>
                <a:rPr lang="en-US" altLang="zh-TW" sz="1400" dirty="0" smtClean="0">
                  <a:latin typeface="Times New Roman" panose="02020603050405020304" pitchFamily="18" charset="0"/>
                </a:rPr>
                <a:t>DHA </a:t>
              </a:r>
              <a:r>
                <a:rPr lang="en-US" altLang="zh-TW" sz="1400" dirty="0">
                  <a:latin typeface="Times New Roman" panose="02020603050405020304" pitchFamily="18" charset="0"/>
                </a:rPr>
                <a:t>and </a:t>
              </a:r>
              <a:r>
                <a:rPr lang="en-US" altLang="zh-TW" sz="1400" dirty="0" smtClean="0">
                  <a:latin typeface="Times New Roman" panose="02020603050405020304" pitchFamily="18" charset="0"/>
                </a:rPr>
                <a:t>UDC-DHA </a:t>
              </a:r>
              <a:r>
                <a:rPr lang="en-US" altLang="zh-TW" sz="1400" dirty="0">
                  <a:latin typeface="Times New Roman" panose="02020603050405020304" pitchFamily="18" charset="0"/>
                </a:rPr>
                <a:t>significantly induced the subG1 population in Huh-7 cells after 48 h of treatment. </a:t>
              </a:r>
              <a:r>
                <a:rPr lang="en-US" altLang="zh-TW" sz="1400" dirty="0" smtClean="0">
                  <a:latin typeface="Times New Roman" panose="02020603050405020304" pitchFamily="18" charset="0"/>
                </a:rPr>
                <a:t>(</a:t>
              </a:r>
              <a:r>
                <a:rPr lang="en-US" altLang="zh-TW" sz="1400" b="1" dirty="0" smtClean="0">
                  <a:latin typeface="Times New Roman" panose="02020603050405020304" pitchFamily="18" charset="0"/>
                </a:rPr>
                <a:t>C) </a:t>
              </a:r>
              <a:r>
                <a:rPr lang="en-US" altLang="zh-TW" sz="1400" dirty="0">
                  <a:latin typeface="Times New Roman" panose="02020603050405020304" pitchFamily="18" charset="0"/>
                </a:rPr>
                <a:t>Quantitative results of the G0/G1 population (24 h) and subG1 population (48 h). Huh-7 cells were treated with indicated conditions followed by PI staining and flow </a:t>
              </a:r>
              <a:r>
                <a:rPr lang="en-US" altLang="zh-TW" sz="1400" dirty="0" err="1">
                  <a:latin typeface="Times New Roman" panose="02020603050405020304" pitchFamily="18" charset="0"/>
                </a:rPr>
                <a:t>cytometric</a:t>
              </a:r>
              <a:r>
                <a:rPr lang="en-US" altLang="zh-TW" sz="1400" dirty="0">
                  <a:latin typeface="Times New Roman" panose="02020603050405020304" pitchFamily="18" charset="0"/>
                </a:rPr>
                <a:t> analysis. D</a:t>
              </a:r>
              <a:r>
                <a:rPr lang="en-US" altLang="zh-TW" sz="1400" dirty="0" smtClean="0">
                  <a:latin typeface="Times New Roman" panose="02020603050405020304" pitchFamily="18" charset="0"/>
                </a:rPr>
                <a:t>ata </a:t>
              </a:r>
              <a:r>
                <a:rPr lang="en-US" altLang="zh-TW" sz="1400" dirty="0">
                  <a:latin typeface="Times New Roman" panose="02020603050405020304" pitchFamily="18" charset="0"/>
                </a:rPr>
                <a:t>a</a:t>
              </a:r>
              <a:r>
                <a:rPr lang="en-US" altLang="zh-TW" sz="1400" dirty="0" smtClean="0">
                  <a:latin typeface="Times New Roman" panose="02020603050405020304" pitchFamily="18" charset="0"/>
                </a:rPr>
                <a:t>re </a:t>
              </a:r>
              <a:r>
                <a:rPr lang="en-US" altLang="zh-TW" sz="1400" dirty="0">
                  <a:latin typeface="Times New Roman" panose="02020603050405020304" pitchFamily="18" charset="0"/>
                </a:rPr>
                <a:t>presented as mean </a:t>
              </a:r>
              <a:r>
                <a:rPr lang="en-US" altLang="zh-TW" sz="1400" kern="1000" dirty="0">
                  <a:latin typeface="Times New Roman" panose="02020603050405020304" pitchFamily="18" charset="0"/>
                </a:rPr>
                <a:t>± </a:t>
              </a:r>
              <a:r>
                <a:rPr lang="en-US" altLang="zh-TW" sz="1400" kern="1000" dirty="0" smtClean="0">
                  <a:latin typeface="Times New Roman" panose="02020603050405020304" pitchFamily="18" charset="0"/>
                </a:rPr>
                <a:t>SEM of </a:t>
              </a:r>
              <a:r>
                <a:rPr lang="en-US" altLang="zh-TW" sz="1400" dirty="0">
                  <a:latin typeface="Times New Roman" panose="02020603050405020304" pitchFamily="18" charset="0"/>
                </a:rPr>
                <a:t>at least three independent </a:t>
              </a:r>
              <a:r>
                <a:rPr lang="en-US" altLang="zh-TW" sz="1400" dirty="0" smtClean="0">
                  <a:latin typeface="Times New Roman" panose="02020603050405020304" pitchFamily="18" charset="0"/>
                </a:rPr>
                <a:t>experiments</a:t>
              </a:r>
              <a:r>
                <a:rPr lang="en-US" altLang="zh-TW" sz="1400" kern="1000" dirty="0" smtClean="0">
                  <a:latin typeface="Times New Roman" panose="02020603050405020304" pitchFamily="18" charset="0"/>
                </a:rPr>
                <a:t>. </a:t>
              </a:r>
              <a:r>
                <a:rPr lang="en-US" altLang="zh-TW" sz="1400" kern="1000" dirty="0">
                  <a:latin typeface="Times New Roman" panose="02020603050405020304" pitchFamily="18" charset="0"/>
                </a:rPr>
                <a:t>Statistical significance was evaluated by </a:t>
              </a:r>
              <a:r>
                <a:rPr lang="en-US" altLang="zh-TW" sz="1400" dirty="0" smtClean="0">
                  <a:latin typeface="Times New Roman" panose="02020603050405020304" pitchFamily="18" charset="0"/>
                </a:rPr>
                <a:t>two‑tailed </a:t>
              </a:r>
              <a:r>
                <a:rPr lang="en-US" altLang="zh-TW" sz="1400" dirty="0">
                  <a:latin typeface="Times New Roman" panose="02020603050405020304" pitchFamily="18" charset="0"/>
                </a:rPr>
                <a:t>Student’s </a:t>
              </a:r>
              <a:r>
                <a:rPr lang="en-US" altLang="zh-TW" sz="1400" i="1" dirty="0">
                  <a:latin typeface="Times New Roman" panose="02020603050405020304" pitchFamily="18" charset="0"/>
                </a:rPr>
                <a:t>t</a:t>
              </a:r>
              <a:r>
                <a:rPr lang="en-US" altLang="zh-TW" sz="1400" dirty="0">
                  <a:latin typeface="Times New Roman" panose="02020603050405020304" pitchFamily="18" charset="0"/>
                </a:rPr>
                <a:t>-test</a:t>
              </a:r>
              <a:r>
                <a:rPr lang="en-US" altLang="zh-TW" sz="1400" kern="1000" dirty="0">
                  <a:latin typeface="Times New Roman" panose="02020603050405020304" pitchFamily="18" charset="0"/>
                </a:rPr>
                <a:t>. *, </a:t>
              </a:r>
              <a:r>
                <a:rPr lang="en-US" altLang="zh-TW" sz="1400" i="1" kern="1000" dirty="0">
                  <a:latin typeface="Times New Roman" panose="02020603050405020304" pitchFamily="18" charset="0"/>
                </a:rPr>
                <a:t>P</a:t>
              </a:r>
              <a:r>
                <a:rPr lang="en-US" altLang="zh-TW" sz="1400" kern="1000" dirty="0">
                  <a:latin typeface="Times New Roman" panose="02020603050405020304" pitchFamily="18" charset="0"/>
                </a:rPr>
                <a:t> &lt; 0.05, **,</a:t>
              </a:r>
              <a:r>
                <a:rPr lang="en-US" altLang="zh-TW" sz="1400" i="1" kern="1000" dirty="0">
                  <a:latin typeface="Times New Roman" panose="02020603050405020304" pitchFamily="18" charset="0"/>
                </a:rPr>
                <a:t> P</a:t>
              </a:r>
              <a:r>
                <a:rPr lang="en-US" altLang="zh-TW" sz="1400" kern="1000" dirty="0">
                  <a:latin typeface="Times New Roman" panose="02020603050405020304" pitchFamily="18" charset="0"/>
                </a:rPr>
                <a:t> &lt; 0.01, ***, </a:t>
              </a:r>
              <a:r>
                <a:rPr lang="en-US" altLang="zh-TW" sz="1400" i="1" kern="1000" dirty="0">
                  <a:latin typeface="Times New Roman" panose="02020603050405020304" pitchFamily="18" charset="0"/>
                </a:rPr>
                <a:t>P</a:t>
              </a:r>
              <a:r>
                <a:rPr lang="en-US" altLang="zh-TW" sz="1400" kern="1000" dirty="0">
                  <a:latin typeface="Times New Roman" panose="02020603050405020304" pitchFamily="18" charset="0"/>
                </a:rPr>
                <a:t> &lt; 0.001. </a:t>
              </a:r>
              <a:endParaRPr lang="zh-TW" altLang="en-US" sz="1400" dirty="0"/>
            </a:p>
          </p:txBody>
        </p:sp>
        <p:sp>
          <p:nvSpPr>
            <p:cNvPr id="18" name="文字方塊 17"/>
            <p:cNvSpPr txBox="1"/>
            <p:nvPr/>
          </p:nvSpPr>
          <p:spPr>
            <a:xfrm>
              <a:off x="3972213" y="1334640"/>
              <a:ext cx="5024132" cy="246221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altLang="zh-TW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0                                  1 </a:t>
              </a:r>
              <a:r>
                <a:rPr lang="en-US" altLang="zh-TW" sz="1000" dirty="0" smtClean="0">
                  <a:latin typeface="Arial" panose="020B0604020202020204" pitchFamily="34" charset="0"/>
                  <a:cs typeface="Arial" panose="020B0604020202020204" pitchFamily="34" charset="0"/>
                  <a:sym typeface="Symbol" panose="05050102010706020507" pitchFamily="18" charset="2"/>
                </a:rPr>
                <a:t>M                             2</a:t>
              </a:r>
              <a:r>
                <a:rPr lang="en-US" altLang="zh-TW" sz="1000" dirty="0">
                  <a:latin typeface="Arial" panose="020B0604020202020204" pitchFamily="34" charset="0"/>
                  <a:cs typeface="Arial" panose="020B0604020202020204" pitchFamily="34" charset="0"/>
                  <a:sym typeface="Symbol" panose="05050102010706020507" pitchFamily="18" charset="2"/>
                </a:rPr>
                <a:t> </a:t>
              </a:r>
              <a:r>
                <a:rPr lang="en-US" altLang="zh-TW" sz="1000" dirty="0" smtClean="0">
                  <a:latin typeface="Arial" panose="020B0604020202020204" pitchFamily="34" charset="0"/>
                  <a:cs typeface="Arial" panose="020B0604020202020204" pitchFamily="34" charset="0"/>
                  <a:sym typeface="Symbol" panose="05050102010706020507" pitchFamily="18" charset="2"/>
                </a:rPr>
                <a:t>M                           4 </a:t>
              </a:r>
              <a:r>
                <a:rPr lang="en-US" altLang="zh-TW" sz="1000" dirty="0">
                  <a:latin typeface="Arial" panose="020B0604020202020204" pitchFamily="34" charset="0"/>
                  <a:cs typeface="Arial" panose="020B0604020202020204" pitchFamily="34" charset="0"/>
                  <a:sym typeface="Symbol" panose="05050102010706020507" pitchFamily="18" charset="2"/>
                </a:rPr>
                <a:t></a:t>
              </a:r>
              <a:r>
                <a:rPr lang="en-US" altLang="zh-TW" sz="1000" dirty="0" smtClean="0">
                  <a:latin typeface="Arial" panose="020B0604020202020204" pitchFamily="34" charset="0"/>
                  <a:cs typeface="Arial" panose="020B0604020202020204" pitchFamily="34" charset="0"/>
                  <a:sym typeface="Symbol" panose="05050102010706020507" pitchFamily="18" charset="2"/>
                </a:rPr>
                <a:t>M   UDC-DHA </a:t>
              </a:r>
              <a:endParaRPr lang="zh-TW" altLang="en-US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" name="文字方塊 18"/>
            <p:cNvSpPr txBox="1"/>
            <p:nvPr/>
          </p:nvSpPr>
          <p:spPr>
            <a:xfrm>
              <a:off x="3902363" y="2982580"/>
              <a:ext cx="4935967" cy="246221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altLang="zh-TW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CTL                      UDCA 100 </a:t>
              </a:r>
              <a:r>
                <a:rPr lang="en-US" altLang="zh-TW" sz="1000" dirty="0" smtClean="0">
                  <a:latin typeface="Arial" panose="020B0604020202020204" pitchFamily="34" charset="0"/>
                  <a:cs typeface="Arial" panose="020B0604020202020204" pitchFamily="34" charset="0"/>
                  <a:sym typeface="Symbol" panose="05050102010706020507" pitchFamily="18" charset="2"/>
                </a:rPr>
                <a:t>M               DHA 40 </a:t>
              </a:r>
              <a:r>
                <a:rPr lang="en-US" altLang="zh-TW" sz="1000" dirty="0">
                  <a:latin typeface="Arial" panose="020B0604020202020204" pitchFamily="34" charset="0"/>
                  <a:cs typeface="Arial" panose="020B0604020202020204" pitchFamily="34" charset="0"/>
                  <a:sym typeface="Symbol" panose="05050102010706020507" pitchFamily="18" charset="2"/>
                </a:rPr>
                <a:t></a:t>
              </a:r>
              <a:r>
                <a:rPr lang="en-US" altLang="zh-TW" sz="1000" dirty="0" smtClean="0">
                  <a:latin typeface="Arial" panose="020B0604020202020204" pitchFamily="34" charset="0"/>
                  <a:cs typeface="Arial" panose="020B0604020202020204" pitchFamily="34" charset="0"/>
                  <a:sym typeface="Symbol" panose="05050102010706020507" pitchFamily="18" charset="2"/>
                </a:rPr>
                <a:t>M               UDC-DHA 2 </a:t>
              </a:r>
              <a:r>
                <a:rPr lang="en-US" altLang="zh-TW" sz="1000" dirty="0">
                  <a:latin typeface="Arial" panose="020B0604020202020204" pitchFamily="34" charset="0"/>
                  <a:cs typeface="Arial" panose="020B0604020202020204" pitchFamily="34" charset="0"/>
                  <a:sym typeface="Symbol" panose="05050102010706020507" pitchFamily="18" charset="2"/>
                </a:rPr>
                <a:t></a:t>
              </a:r>
              <a:r>
                <a:rPr lang="en-US" altLang="zh-TW" sz="1000" dirty="0" smtClean="0">
                  <a:latin typeface="Arial" panose="020B0604020202020204" pitchFamily="34" charset="0"/>
                  <a:cs typeface="Arial" panose="020B0604020202020204" pitchFamily="34" charset="0"/>
                  <a:sym typeface="Symbol" panose="05050102010706020507" pitchFamily="18" charset="2"/>
                </a:rPr>
                <a:t>M   </a:t>
              </a:r>
              <a:endParaRPr lang="zh-TW" altLang="en-US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1" name="矩形 20"/>
            <p:cNvSpPr/>
            <p:nvPr/>
          </p:nvSpPr>
          <p:spPr>
            <a:xfrm>
              <a:off x="4044677" y="4880540"/>
              <a:ext cx="1413674" cy="277771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22" name="文字方塊 21"/>
            <p:cNvSpPr txBox="1"/>
            <p:nvPr/>
          </p:nvSpPr>
          <p:spPr>
            <a:xfrm>
              <a:off x="4266149" y="4865368"/>
              <a:ext cx="1274708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altLang="zh-TW" sz="6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0              1               2               4</a:t>
              </a:r>
            </a:p>
            <a:p>
              <a:r>
                <a:rPr lang="en-US" altLang="zh-TW" sz="6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             UDC-DHA (</a:t>
              </a:r>
              <a:r>
                <a:rPr lang="en-US" altLang="zh-TW" sz="600" b="1" dirty="0" smtClean="0">
                  <a:latin typeface="Arial" panose="020B0604020202020204" pitchFamily="34" charset="0"/>
                  <a:cs typeface="Arial" panose="020B0604020202020204" pitchFamily="34" charset="0"/>
                  <a:sym typeface="Symbol" panose="05050102010706020507" pitchFamily="18" charset="2"/>
                </a:rPr>
                <a:t>M)</a:t>
              </a:r>
              <a:endParaRPr lang="zh-TW" altLang="en-US" sz="6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7" name="矩形 26"/>
            <p:cNvSpPr/>
            <p:nvPr/>
          </p:nvSpPr>
          <p:spPr>
            <a:xfrm>
              <a:off x="6554108" y="4821794"/>
              <a:ext cx="1534278" cy="30374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28" name="文字方塊 27"/>
            <p:cNvSpPr txBox="1"/>
            <p:nvPr/>
          </p:nvSpPr>
          <p:spPr>
            <a:xfrm>
              <a:off x="6605656" y="4843202"/>
              <a:ext cx="333746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sz="6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CTL</a:t>
              </a:r>
            </a:p>
          </p:txBody>
        </p:sp>
        <p:sp>
          <p:nvSpPr>
            <p:cNvPr id="29" name="文字方塊 28"/>
            <p:cNvSpPr txBox="1"/>
            <p:nvPr/>
          </p:nvSpPr>
          <p:spPr>
            <a:xfrm>
              <a:off x="6910217" y="4798397"/>
              <a:ext cx="44435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TW" sz="6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UDCA </a:t>
              </a:r>
            </a:p>
            <a:p>
              <a:pPr algn="ctr"/>
              <a:r>
                <a:rPr lang="en-US" altLang="zh-TW" sz="6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100 </a:t>
              </a:r>
              <a:r>
                <a:rPr lang="en-US" altLang="zh-TW" sz="600" b="1" dirty="0" smtClean="0">
                  <a:latin typeface="Arial" panose="020B0604020202020204" pitchFamily="34" charset="0"/>
                  <a:cs typeface="Arial" panose="020B0604020202020204" pitchFamily="34" charset="0"/>
                  <a:sym typeface="Symbol" panose="05050102010706020507" pitchFamily="18" charset="2"/>
                </a:rPr>
                <a:t>M</a:t>
              </a:r>
            </a:p>
          </p:txBody>
        </p:sp>
        <p:sp>
          <p:nvSpPr>
            <p:cNvPr id="30" name="文字方塊 29"/>
            <p:cNvSpPr txBox="1"/>
            <p:nvPr/>
          </p:nvSpPr>
          <p:spPr>
            <a:xfrm>
              <a:off x="7292915" y="4799571"/>
              <a:ext cx="40107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TW" sz="600" b="1" dirty="0" smtClean="0">
                  <a:latin typeface="Arial" panose="020B0604020202020204" pitchFamily="34" charset="0"/>
                  <a:cs typeface="Arial" panose="020B0604020202020204" pitchFamily="34" charset="0"/>
                  <a:sym typeface="Symbol" panose="05050102010706020507" pitchFamily="18" charset="2"/>
                </a:rPr>
                <a:t>DHA</a:t>
              </a:r>
            </a:p>
            <a:p>
              <a:pPr algn="ctr"/>
              <a:r>
                <a:rPr lang="en-US" altLang="zh-TW" sz="600" b="1" dirty="0" smtClean="0">
                  <a:latin typeface="Arial" panose="020B0604020202020204" pitchFamily="34" charset="0"/>
                  <a:cs typeface="Arial" panose="020B0604020202020204" pitchFamily="34" charset="0"/>
                  <a:sym typeface="Symbol" panose="05050102010706020507" pitchFamily="18" charset="2"/>
                </a:rPr>
                <a:t>40 </a:t>
              </a:r>
              <a:r>
                <a:rPr lang="en-US" altLang="zh-TW" sz="600" b="1" dirty="0">
                  <a:latin typeface="Arial" panose="020B0604020202020204" pitchFamily="34" charset="0"/>
                  <a:cs typeface="Arial" panose="020B0604020202020204" pitchFamily="34" charset="0"/>
                  <a:sym typeface="Symbol" panose="05050102010706020507" pitchFamily="18" charset="2"/>
                </a:rPr>
                <a:t></a:t>
              </a:r>
              <a:r>
                <a:rPr lang="en-US" altLang="zh-TW" sz="600" b="1" dirty="0" smtClean="0">
                  <a:latin typeface="Arial" panose="020B0604020202020204" pitchFamily="34" charset="0"/>
                  <a:cs typeface="Arial" panose="020B0604020202020204" pitchFamily="34" charset="0"/>
                  <a:sym typeface="Symbol" panose="05050102010706020507" pitchFamily="18" charset="2"/>
                </a:rPr>
                <a:t>M</a:t>
              </a:r>
            </a:p>
            <a:p>
              <a:endParaRPr lang="zh-TW" altLang="en-US" sz="6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1" name="文字方塊 30"/>
            <p:cNvSpPr txBox="1"/>
            <p:nvPr/>
          </p:nvSpPr>
          <p:spPr>
            <a:xfrm>
              <a:off x="7464009" y="4800054"/>
              <a:ext cx="81403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TW" sz="600" b="1" dirty="0" smtClean="0">
                  <a:latin typeface="Arial" panose="020B0604020202020204" pitchFamily="34" charset="0"/>
                  <a:cs typeface="Arial" panose="020B0604020202020204" pitchFamily="34" charset="0"/>
                  <a:sym typeface="Symbol" panose="05050102010706020507" pitchFamily="18" charset="2"/>
                </a:rPr>
                <a:t>UDC-DHA</a:t>
              </a:r>
            </a:p>
            <a:p>
              <a:pPr algn="ctr"/>
              <a:r>
                <a:rPr lang="en-US" altLang="zh-TW" sz="600" b="1" dirty="0" smtClean="0">
                  <a:latin typeface="Arial" panose="020B0604020202020204" pitchFamily="34" charset="0"/>
                  <a:cs typeface="Arial" panose="020B0604020202020204" pitchFamily="34" charset="0"/>
                  <a:sym typeface="Symbol" panose="05050102010706020507" pitchFamily="18" charset="2"/>
                </a:rPr>
                <a:t>2 </a:t>
              </a:r>
              <a:r>
                <a:rPr lang="en-US" altLang="zh-TW" sz="600" b="1" dirty="0">
                  <a:latin typeface="Arial" panose="020B0604020202020204" pitchFamily="34" charset="0"/>
                  <a:cs typeface="Arial" panose="020B0604020202020204" pitchFamily="34" charset="0"/>
                  <a:sym typeface="Symbol" panose="05050102010706020507" pitchFamily="18" charset="2"/>
                </a:rPr>
                <a:t>M</a:t>
              </a:r>
              <a:endParaRPr lang="zh-TW" altLang="en-US" sz="6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89532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群組 7"/>
          <p:cNvGrpSpPr/>
          <p:nvPr/>
        </p:nvGrpSpPr>
        <p:grpSpPr>
          <a:xfrm>
            <a:off x="504825" y="730250"/>
            <a:ext cx="11312525" cy="5383213"/>
            <a:chOff x="504825" y="730250"/>
            <a:chExt cx="11312525" cy="5383213"/>
          </a:xfrm>
        </p:grpSpPr>
        <p:sp>
          <p:nvSpPr>
            <p:cNvPr id="21" name="矩形 20"/>
            <p:cNvSpPr/>
            <p:nvPr/>
          </p:nvSpPr>
          <p:spPr bwMode="auto">
            <a:xfrm>
              <a:off x="3575050" y="5041900"/>
              <a:ext cx="1412875" cy="27781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TW" altLang="en-US"/>
            </a:p>
          </p:txBody>
        </p:sp>
        <p:sp>
          <p:nvSpPr>
            <p:cNvPr id="27" name="矩形 26"/>
            <p:cNvSpPr/>
            <p:nvPr/>
          </p:nvSpPr>
          <p:spPr bwMode="auto">
            <a:xfrm>
              <a:off x="6084888" y="4983163"/>
              <a:ext cx="1533525" cy="30321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TW" altLang="en-US"/>
            </a:p>
          </p:txBody>
        </p:sp>
        <p:sp>
          <p:nvSpPr>
            <p:cNvPr id="7183" name="文字方塊 4"/>
            <p:cNvSpPr txBox="1">
              <a:spLocks noChangeArrowheads="1"/>
            </p:cNvSpPr>
            <p:nvPr/>
          </p:nvSpPr>
          <p:spPr bwMode="auto">
            <a:xfrm>
              <a:off x="1214133" y="3061709"/>
              <a:ext cx="287245" cy="2770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新細明體" panose="02020500000000000000" pitchFamily="18" charset="-12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新細明體" panose="02020500000000000000" pitchFamily="18" charset="-12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新細明體" panose="02020500000000000000" pitchFamily="18" charset="-12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新細明體" panose="02020500000000000000" pitchFamily="18" charset="-12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新細明體" panose="02020500000000000000" pitchFamily="18" charset="-12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新細明體" panose="02020500000000000000" pitchFamily="18" charset="-12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新細明體" panose="02020500000000000000" pitchFamily="18" charset="-12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新細明體" panose="02020500000000000000" pitchFamily="18" charset="-12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新細明體" panose="02020500000000000000" pitchFamily="18" charset="-12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kumimoji="0" lang="en-US" altLang="zh-TW" sz="1200">
                  <a:latin typeface="Arial" panose="020B0604020202020204" pitchFamily="34" charset="0"/>
                  <a:cs typeface="Arial" panose="020B0604020202020204" pitchFamily="34" charset="0"/>
                </a:rPr>
                <a:t>B</a:t>
              </a:r>
              <a:endParaRPr kumimoji="0" lang="zh-TW" alt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7184" name="群組 6"/>
            <p:cNvGrpSpPr>
              <a:grpSpLocks/>
            </p:cNvGrpSpPr>
            <p:nvPr/>
          </p:nvGrpSpPr>
          <p:grpSpPr bwMode="auto">
            <a:xfrm>
              <a:off x="2373335" y="730250"/>
              <a:ext cx="7078212" cy="4311058"/>
              <a:chOff x="5339654" y="1123522"/>
              <a:chExt cx="5274310" cy="3255645"/>
            </a:xfrm>
          </p:grpSpPr>
          <p:pic>
            <p:nvPicPr>
              <p:cNvPr id="7190" name="圖片 22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7294" r="1064" b="50426"/>
              <a:stretch>
                <a:fillRect/>
              </a:stretch>
            </p:blipFill>
            <p:spPr bwMode="auto">
              <a:xfrm>
                <a:off x="5339654" y="1123522"/>
                <a:ext cx="5274310" cy="325564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3" name="矩形 2"/>
              <p:cNvSpPr/>
              <p:nvPr/>
            </p:nvSpPr>
            <p:spPr>
              <a:xfrm>
                <a:off x="5339638" y="1123522"/>
                <a:ext cx="904934" cy="200209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zh-TW" altLang="en-US"/>
              </a:p>
            </p:txBody>
          </p:sp>
          <p:sp>
            <p:nvSpPr>
              <p:cNvPr id="4" name="矩形 3"/>
              <p:cNvSpPr/>
              <p:nvPr/>
            </p:nvSpPr>
            <p:spPr>
              <a:xfrm>
                <a:off x="5339638" y="2751568"/>
                <a:ext cx="904934" cy="28053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zh-TW" altLang="en-US"/>
              </a:p>
            </p:txBody>
          </p:sp>
        </p:grpSp>
        <p:grpSp>
          <p:nvGrpSpPr>
            <p:cNvPr id="7185" name="群組 14"/>
            <p:cNvGrpSpPr>
              <a:grpSpLocks/>
            </p:cNvGrpSpPr>
            <p:nvPr/>
          </p:nvGrpSpPr>
          <p:grpSpPr bwMode="auto">
            <a:xfrm>
              <a:off x="1238232" y="906808"/>
              <a:ext cx="1255933" cy="456922"/>
              <a:chOff x="3298716" y="1447755"/>
              <a:chExt cx="1255990" cy="456906"/>
            </a:xfrm>
          </p:grpSpPr>
          <p:sp>
            <p:nvSpPr>
              <p:cNvPr id="7188" name="文字方塊 10"/>
              <p:cNvSpPr txBox="1">
                <a:spLocks noChangeArrowheads="1"/>
              </p:cNvSpPr>
              <p:nvPr/>
            </p:nvSpPr>
            <p:spPr bwMode="auto">
              <a:xfrm>
                <a:off x="3298716" y="1451943"/>
                <a:ext cx="295287" cy="276989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新細明體" panose="02020500000000000000" pitchFamily="18" charset="-120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新細明體" panose="02020500000000000000" pitchFamily="18" charset="-120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新細明體" panose="02020500000000000000" pitchFamily="18" charset="-120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新細明體" panose="02020500000000000000" pitchFamily="18" charset="-120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新細明體" panose="02020500000000000000" pitchFamily="18" charset="-12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新細明體" panose="02020500000000000000" pitchFamily="18" charset="-12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新細明體" panose="02020500000000000000" pitchFamily="18" charset="-12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新細明體" panose="02020500000000000000" pitchFamily="18" charset="-12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新細明體" panose="02020500000000000000" pitchFamily="18" charset="-120"/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kumimoji="0" lang="en-US" altLang="zh-TW" sz="12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A</a:t>
                </a:r>
                <a:endParaRPr kumimoji="0" lang="zh-TW" altLang="en-US" sz="12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189" name="文字方塊 31"/>
              <p:cNvSpPr txBox="1">
                <a:spLocks noChangeArrowheads="1"/>
              </p:cNvSpPr>
              <p:nvPr/>
            </p:nvSpPr>
            <p:spPr bwMode="auto">
              <a:xfrm>
                <a:off x="3573414" y="1447755"/>
                <a:ext cx="981292" cy="45690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新細明體" panose="02020500000000000000" pitchFamily="18" charset="-120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新細明體" panose="02020500000000000000" pitchFamily="18" charset="-120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新細明體" panose="02020500000000000000" pitchFamily="18" charset="-120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新細明體" panose="02020500000000000000" pitchFamily="18" charset="-120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新細明體" panose="02020500000000000000" pitchFamily="18" charset="-12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新細明體" panose="02020500000000000000" pitchFamily="18" charset="-12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新細明體" panose="02020500000000000000" pitchFamily="18" charset="-12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新細明體" panose="02020500000000000000" pitchFamily="18" charset="-12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新細明體" panose="02020500000000000000" pitchFamily="18" charset="-120"/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kumimoji="0" lang="en-US" altLang="zh-TW" sz="1200" b="1" dirty="0">
                    <a:latin typeface="Arial" panose="020B0604020202020204" pitchFamily="34" charset="0"/>
                    <a:cs typeface="Arial" panose="020B0604020202020204" pitchFamily="34" charset="0"/>
                    <a:sym typeface="Symbol" panose="05050102010706020507" pitchFamily="18" charset="2"/>
                  </a:rPr>
                  <a:t>DHA 40 M</a:t>
                </a:r>
              </a:p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endParaRPr kumimoji="0" lang="zh-TW" altLang="en-US" sz="12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7186" name="文字方塊 32"/>
            <p:cNvSpPr txBox="1">
              <a:spLocks noChangeArrowheads="1"/>
            </p:cNvSpPr>
            <p:nvPr/>
          </p:nvSpPr>
          <p:spPr bwMode="auto">
            <a:xfrm>
              <a:off x="1238250" y="3060700"/>
              <a:ext cx="1719263" cy="2746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新細明體" panose="02020500000000000000" pitchFamily="18" charset="-12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新細明體" panose="02020500000000000000" pitchFamily="18" charset="-12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新細明體" panose="02020500000000000000" pitchFamily="18" charset="-12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新細明體" panose="02020500000000000000" pitchFamily="18" charset="-12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新細明體" panose="02020500000000000000" pitchFamily="18" charset="-12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新細明體" panose="02020500000000000000" pitchFamily="18" charset="-12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新細明體" panose="02020500000000000000" pitchFamily="18" charset="-12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新細明體" panose="02020500000000000000" pitchFamily="18" charset="-12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新細明體" panose="02020500000000000000" pitchFamily="18" charset="-12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kumimoji="0" lang="en-US" altLang="zh-TW" sz="1200" b="1" dirty="0">
                  <a:latin typeface="Arial" panose="020B0604020202020204" pitchFamily="34" charset="0"/>
                  <a:cs typeface="Arial" panose="020B0604020202020204" pitchFamily="34" charset="0"/>
                  <a:sym typeface="Symbol" panose="05050102010706020507" pitchFamily="18" charset="2"/>
                </a:rPr>
                <a:t>UDC-DHA 2 M</a:t>
              </a:r>
              <a:endParaRPr kumimoji="0" lang="zh-TW" altLang="en-US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187" name="矩形 15"/>
            <p:cNvSpPr>
              <a:spLocks noChangeArrowheads="1"/>
            </p:cNvSpPr>
            <p:nvPr/>
          </p:nvSpPr>
          <p:spPr bwMode="auto">
            <a:xfrm>
              <a:off x="504825" y="5170487"/>
              <a:ext cx="11312525" cy="9429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新細明體" panose="02020500000000000000" pitchFamily="18" charset="-12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新細明體" panose="02020500000000000000" pitchFamily="18" charset="-12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新細明體" panose="02020500000000000000" pitchFamily="18" charset="-12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新細明體" panose="02020500000000000000" pitchFamily="18" charset="-12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新細明體" panose="02020500000000000000" pitchFamily="18" charset="-12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新細明體" panose="02020500000000000000" pitchFamily="18" charset="-12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新細明體" panose="02020500000000000000" pitchFamily="18" charset="-12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新細明體" panose="02020500000000000000" pitchFamily="18" charset="-12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新細明體" panose="02020500000000000000" pitchFamily="18" charset="-12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kumimoji="0" lang="en-US" altLang="zh-TW" sz="1400" b="1" dirty="0">
                  <a:latin typeface="Times New Roman" panose="02020603050405020304" pitchFamily="18" charset="0"/>
                </a:rPr>
                <a:t>Supplementary Figure 4</a:t>
              </a:r>
              <a:r>
                <a:rPr kumimoji="0" lang="en-US" altLang="zh-TW" sz="14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. </a:t>
              </a:r>
              <a:r>
                <a:rPr kumimoji="0" lang="en-US" altLang="zh-TW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Effects of DHA and UDC-DHA on ROS generation in Huh-7 cells. Huh-7 cells were treated with indicated concentrations of DHA </a:t>
              </a:r>
              <a:r>
                <a:rPr kumimoji="0" lang="en-US" altLang="zh-TW" sz="14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(A)</a:t>
              </a:r>
              <a:r>
                <a:rPr kumimoji="0" lang="en-US" altLang="zh-TW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or UDC‑DHA </a:t>
              </a:r>
              <a:r>
                <a:rPr kumimoji="0" lang="en-US" altLang="zh-TW" sz="14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(B)</a:t>
              </a:r>
              <a:r>
                <a:rPr kumimoji="0" lang="en-US" altLang="zh-TW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for various time periods. DCFH-DA (10 </a:t>
              </a:r>
              <a:r>
                <a:rPr kumimoji="0" lang="en-US" altLang="zh-TW" sz="14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μM</a:t>
              </a:r>
              <a:r>
                <a:rPr kumimoji="0" lang="en-US" altLang="zh-TW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) was added to the cells 30 minutes before treatment termination. Cells were then harvested for flow </a:t>
              </a:r>
              <a:r>
                <a:rPr kumimoji="0" lang="en-US" altLang="zh-TW" sz="14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cytometric</a:t>
              </a:r>
              <a:r>
                <a:rPr kumimoji="0" lang="en-US" altLang="zh-TW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analysis of DCF fluorescence. The percentages of cells with ROS production were analyzed by </a:t>
              </a:r>
              <a:r>
                <a:rPr kumimoji="0" lang="en-US" altLang="zh-TW" sz="14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FlowJo</a:t>
              </a:r>
              <a:r>
                <a:rPr kumimoji="0" lang="en-US" altLang="zh-TW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software.</a:t>
              </a:r>
              <a:endParaRPr kumimoji="0" lang="zh-TW" altLang="zh-TW" sz="14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endParaRPr kumimoji="0" lang="zh-TW" altLang="en-US" sz="1400" dirty="0"/>
            </a:p>
          </p:txBody>
        </p:sp>
        <p:sp>
          <p:nvSpPr>
            <p:cNvPr id="7171" name="Text Box 15"/>
            <p:cNvSpPr txBox="1">
              <a:spLocks noChangeArrowheads="1"/>
            </p:cNvSpPr>
            <p:nvPr/>
          </p:nvSpPr>
          <p:spPr bwMode="auto">
            <a:xfrm>
              <a:off x="3152775" y="1830388"/>
              <a:ext cx="428625" cy="24447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新細明體" panose="02020500000000000000" pitchFamily="18" charset="-12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新細明體" panose="02020500000000000000" pitchFamily="18" charset="-12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新細明體" panose="02020500000000000000" pitchFamily="18" charset="-12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新細明體" panose="02020500000000000000" pitchFamily="18" charset="-12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新細明體" panose="02020500000000000000" pitchFamily="18" charset="-12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新細明體" panose="02020500000000000000" pitchFamily="18" charset="-12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新細明體" panose="02020500000000000000" pitchFamily="18" charset="-12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新細明體" panose="02020500000000000000" pitchFamily="18" charset="-12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新細明體" panose="02020500000000000000" pitchFamily="18" charset="-12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zh-TW" sz="1000" dirty="0">
                  <a:latin typeface="Arial" panose="020B0604020202020204" pitchFamily="34" charset="0"/>
                </a:rPr>
                <a:t>4.17</a:t>
              </a:r>
            </a:p>
          </p:txBody>
        </p:sp>
        <p:sp>
          <p:nvSpPr>
            <p:cNvPr id="7172" name="Text Box 16"/>
            <p:cNvSpPr txBox="1">
              <a:spLocks noChangeArrowheads="1"/>
            </p:cNvSpPr>
            <p:nvPr/>
          </p:nvSpPr>
          <p:spPr bwMode="auto">
            <a:xfrm>
              <a:off x="4562475" y="1874838"/>
              <a:ext cx="431800" cy="2460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新細明體" panose="02020500000000000000" pitchFamily="18" charset="-12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新細明體" panose="02020500000000000000" pitchFamily="18" charset="-12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新細明體" panose="02020500000000000000" pitchFamily="18" charset="-12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新細明體" panose="02020500000000000000" pitchFamily="18" charset="-12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新細明體" panose="02020500000000000000" pitchFamily="18" charset="-12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新細明體" panose="02020500000000000000" pitchFamily="18" charset="-12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新細明體" panose="02020500000000000000" pitchFamily="18" charset="-12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新細明體" panose="02020500000000000000" pitchFamily="18" charset="-12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新細明體" panose="02020500000000000000" pitchFamily="18" charset="-12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zh-TW" sz="1000">
                  <a:latin typeface="Arial" panose="020B0604020202020204" pitchFamily="34" charset="0"/>
                </a:rPr>
                <a:t>20.0</a:t>
              </a:r>
            </a:p>
          </p:txBody>
        </p:sp>
        <p:sp>
          <p:nvSpPr>
            <p:cNvPr id="7173" name="Text Box 17"/>
            <p:cNvSpPr txBox="1">
              <a:spLocks noChangeArrowheads="1"/>
            </p:cNvSpPr>
            <p:nvPr/>
          </p:nvSpPr>
          <p:spPr bwMode="auto">
            <a:xfrm>
              <a:off x="5991225" y="1855788"/>
              <a:ext cx="428625" cy="24447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新細明體" panose="02020500000000000000" pitchFamily="18" charset="-12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新細明體" panose="02020500000000000000" pitchFamily="18" charset="-12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新細明體" panose="02020500000000000000" pitchFamily="18" charset="-12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新細明體" panose="02020500000000000000" pitchFamily="18" charset="-12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新細明體" panose="02020500000000000000" pitchFamily="18" charset="-12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新細明體" panose="02020500000000000000" pitchFamily="18" charset="-12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新細明體" panose="02020500000000000000" pitchFamily="18" charset="-12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新細明體" panose="02020500000000000000" pitchFamily="18" charset="-12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新細明體" panose="02020500000000000000" pitchFamily="18" charset="-12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zh-TW" sz="1000">
                  <a:latin typeface="Arial" panose="020B0604020202020204" pitchFamily="34" charset="0"/>
                </a:rPr>
                <a:t>39.9</a:t>
              </a:r>
            </a:p>
          </p:txBody>
        </p:sp>
        <p:sp>
          <p:nvSpPr>
            <p:cNvPr id="7174" name="Text Box 18"/>
            <p:cNvSpPr txBox="1">
              <a:spLocks noChangeArrowheads="1"/>
            </p:cNvSpPr>
            <p:nvPr/>
          </p:nvSpPr>
          <p:spPr bwMode="auto">
            <a:xfrm>
              <a:off x="3138488" y="4067175"/>
              <a:ext cx="428625" cy="24447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新細明體" panose="02020500000000000000" pitchFamily="18" charset="-12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新細明體" panose="02020500000000000000" pitchFamily="18" charset="-12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新細明體" panose="02020500000000000000" pitchFamily="18" charset="-12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新細明體" panose="02020500000000000000" pitchFamily="18" charset="-12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新細明體" panose="02020500000000000000" pitchFamily="18" charset="-12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新細明體" panose="02020500000000000000" pitchFamily="18" charset="-12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新細明體" panose="02020500000000000000" pitchFamily="18" charset="-12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新細明體" panose="02020500000000000000" pitchFamily="18" charset="-12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新細明體" panose="02020500000000000000" pitchFamily="18" charset="-12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zh-TW" sz="1000">
                  <a:latin typeface="Arial" panose="020B0604020202020204" pitchFamily="34" charset="0"/>
                </a:rPr>
                <a:t>0.93</a:t>
              </a:r>
            </a:p>
          </p:txBody>
        </p:sp>
        <p:sp>
          <p:nvSpPr>
            <p:cNvPr id="7175" name="Text Box 19"/>
            <p:cNvSpPr txBox="1">
              <a:spLocks noChangeArrowheads="1"/>
            </p:cNvSpPr>
            <p:nvPr/>
          </p:nvSpPr>
          <p:spPr bwMode="auto">
            <a:xfrm>
              <a:off x="4549775" y="4105275"/>
              <a:ext cx="428625" cy="24447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新細明體" panose="02020500000000000000" pitchFamily="18" charset="-12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新細明體" panose="02020500000000000000" pitchFamily="18" charset="-12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新細明體" panose="02020500000000000000" pitchFamily="18" charset="-12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新細明體" panose="02020500000000000000" pitchFamily="18" charset="-12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新細明體" panose="02020500000000000000" pitchFamily="18" charset="-12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新細明體" panose="02020500000000000000" pitchFamily="18" charset="-12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新細明體" panose="02020500000000000000" pitchFamily="18" charset="-12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新細明體" panose="02020500000000000000" pitchFamily="18" charset="-12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新細明體" panose="02020500000000000000" pitchFamily="18" charset="-12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zh-TW" sz="1000">
                  <a:latin typeface="Arial" panose="020B0604020202020204" pitchFamily="34" charset="0"/>
                </a:rPr>
                <a:t>1.12</a:t>
              </a:r>
            </a:p>
          </p:txBody>
        </p:sp>
        <p:sp>
          <p:nvSpPr>
            <p:cNvPr id="7176" name="Text Box 20"/>
            <p:cNvSpPr txBox="1">
              <a:spLocks noChangeArrowheads="1"/>
            </p:cNvSpPr>
            <p:nvPr/>
          </p:nvSpPr>
          <p:spPr bwMode="auto">
            <a:xfrm>
              <a:off x="5978525" y="4084638"/>
              <a:ext cx="428625" cy="24447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新細明體" panose="02020500000000000000" pitchFamily="18" charset="-12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新細明體" panose="02020500000000000000" pitchFamily="18" charset="-12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新細明體" panose="02020500000000000000" pitchFamily="18" charset="-12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新細明體" panose="02020500000000000000" pitchFamily="18" charset="-12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新細明體" panose="02020500000000000000" pitchFamily="18" charset="-12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新細明體" panose="02020500000000000000" pitchFamily="18" charset="-12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新細明體" panose="02020500000000000000" pitchFamily="18" charset="-12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新細明體" panose="02020500000000000000" pitchFamily="18" charset="-12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新細明體" panose="02020500000000000000" pitchFamily="18" charset="-12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zh-TW" sz="1000">
                  <a:latin typeface="Arial" panose="020B0604020202020204" pitchFamily="34" charset="0"/>
                </a:rPr>
                <a:t>0.23</a:t>
              </a:r>
            </a:p>
          </p:txBody>
        </p:sp>
        <p:sp>
          <p:nvSpPr>
            <p:cNvPr id="7177" name="Text Box 21"/>
            <p:cNvSpPr txBox="1">
              <a:spLocks noChangeArrowheads="1"/>
            </p:cNvSpPr>
            <p:nvPr/>
          </p:nvSpPr>
          <p:spPr bwMode="auto">
            <a:xfrm>
              <a:off x="7343775" y="4060825"/>
              <a:ext cx="428625" cy="24447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新細明體" panose="02020500000000000000" pitchFamily="18" charset="-12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新細明體" panose="02020500000000000000" pitchFamily="18" charset="-12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新細明體" panose="02020500000000000000" pitchFamily="18" charset="-12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新細明體" panose="02020500000000000000" pitchFamily="18" charset="-12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新細明體" panose="02020500000000000000" pitchFamily="18" charset="-12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新細明體" panose="02020500000000000000" pitchFamily="18" charset="-12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新細明體" panose="02020500000000000000" pitchFamily="18" charset="-12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新細明體" panose="02020500000000000000" pitchFamily="18" charset="-12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新細明體" panose="02020500000000000000" pitchFamily="18" charset="-12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zh-TW" sz="1000">
                  <a:latin typeface="Arial" panose="020B0604020202020204" pitchFamily="34" charset="0"/>
                </a:rPr>
                <a:t>0.31</a:t>
              </a:r>
            </a:p>
          </p:txBody>
        </p:sp>
        <p:sp>
          <p:nvSpPr>
            <p:cNvPr id="7178" name="Text Box 22"/>
            <p:cNvSpPr txBox="1">
              <a:spLocks noChangeArrowheads="1"/>
            </p:cNvSpPr>
            <p:nvPr/>
          </p:nvSpPr>
          <p:spPr bwMode="auto">
            <a:xfrm>
              <a:off x="8829675" y="4027488"/>
              <a:ext cx="428625" cy="24447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新細明體" panose="02020500000000000000" pitchFamily="18" charset="-12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新細明體" panose="02020500000000000000" pitchFamily="18" charset="-12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新細明體" panose="02020500000000000000" pitchFamily="18" charset="-12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新細明體" panose="02020500000000000000" pitchFamily="18" charset="-12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新細明體" panose="02020500000000000000" pitchFamily="18" charset="-12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新細明體" panose="02020500000000000000" pitchFamily="18" charset="-12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新細明體" panose="02020500000000000000" pitchFamily="18" charset="-12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新細明體" panose="02020500000000000000" pitchFamily="18" charset="-12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新細明體" panose="02020500000000000000" pitchFamily="18" charset="-12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zh-TW" sz="1000">
                  <a:latin typeface="Arial" panose="020B0604020202020204" pitchFamily="34" charset="0"/>
                </a:rPr>
                <a:t>0.70</a:t>
              </a:r>
            </a:p>
          </p:txBody>
        </p:sp>
        <p:sp>
          <p:nvSpPr>
            <p:cNvPr id="7179" name="Text Box 23"/>
            <p:cNvSpPr txBox="1">
              <a:spLocks noChangeArrowheads="1"/>
            </p:cNvSpPr>
            <p:nvPr/>
          </p:nvSpPr>
          <p:spPr bwMode="auto">
            <a:xfrm>
              <a:off x="7362825" y="1822450"/>
              <a:ext cx="428625" cy="24447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新細明體" panose="02020500000000000000" pitchFamily="18" charset="-12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新細明體" panose="02020500000000000000" pitchFamily="18" charset="-12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新細明體" panose="02020500000000000000" pitchFamily="18" charset="-12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新細明體" panose="02020500000000000000" pitchFamily="18" charset="-12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新細明體" panose="02020500000000000000" pitchFamily="18" charset="-12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新細明體" panose="02020500000000000000" pitchFamily="18" charset="-12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新細明體" panose="02020500000000000000" pitchFamily="18" charset="-12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新細明體" panose="02020500000000000000" pitchFamily="18" charset="-12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新細明體" panose="02020500000000000000" pitchFamily="18" charset="-12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zh-TW" sz="1000">
                  <a:latin typeface="Arial" panose="020B0604020202020204" pitchFamily="34" charset="0"/>
                </a:rPr>
                <a:t>16.2</a:t>
              </a:r>
            </a:p>
          </p:txBody>
        </p:sp>
        <p:sp>
          <p:nvSpPr>
            <p:cNvPr id="7180" name="Text Box 24"/>
            <p:cNvSpPr txBox="1">
              <a:spLocks noChangeArrowheads="1"/>
            </p:cNvSpPr>
            <p:nvPr/>
          </p:nvSpPr>
          <p:spPr bwMode="auto">
            <a:xfrm>
              <a:off x="8804275" y="1806575"/>
              <a:ext cx="428625" cy="24447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新細明體" panose="02020500000000000000" pitchFamily="18" charset="-12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新細明體" panose="02020500000000000000" pitchFamily="18" charset="-12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新細明體" panose="02020500000000000000" pitchFamily="18" charset="-12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新細明體" panose="02020500000000000000" pitchFamily="18" charset="-12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新細明體" panose="02020500000000000000" pitchFamily="18" charset="-12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新細明體" panose="02020500000000000000" pitchFamily="18" charset="-12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新細明體" panose="02020500000000000000" pitchFamily="18" charset="-12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新細明體" panose="02020500000000000000" pitchFamily="18" charset="-12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新細明體" panose="02020500000000000000" pitchFamily="18" charset="-12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zh-TW" sz="1000">
                  <a:latin typeface="Arial" panose="020B0604020202020204" pitchFamily="34" charset="0"/>
                </a:rPr>
                <a:t>10.3</a:t>
              </a:r>
            </a:p>
          </p:txBody>
        </p:sp>
        <p:sp>
          <p:nvSpPr>
            <p:cNvPr id="6" name="矩形 5"/>
            <p:cNvSpPr/>
            <p:nvPr/>
          </p:nvSpPr>
          <p:spPr>
            <a:xfrm>
              <a:off x="1226784" y="3060404"/>
              <a:ext cx="295274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>
              <a:spAutoFit/>
            </a:bodyPr>
            <a:lstStyle/>
            <a:p>
              <a:pPr>
                <a:spcBef>
                  <a:spcPct val="0"/>
                </a:spcBef>
              </a:pPr>
              <a:r>
                <a:rPr lang="en-US" altLang="zh-TW" sz="12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B</a:t>
              </a:r>
              <a:endParaRPr lang="zh-TW" altLang="en-US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18447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群組 6"/>
          <p:cNvGrpSpPr/>
          <p:nvPr/>
        </p:nvGrpSpPr>
        <p:grpSpPr>
          <a:xfrm>
            <a:off x="3049270" y="762403"/>
            <a:ext cx="6158101" cy="5352521"/>
            <a:chOff x="3049270" y="762403"/>
            <a:chExt cx="6158101" cy="5352521"/>
          </a:xfrm>
        </p:grpSpPr>
        <p:sp>
          <p:nvSpPr>
            <p:cNvPr id="3" name="矩形 2"/>
            <p:cNvSpPr/>
            <p:nvPr/>
          </p:nvSpPr>
          <p:spPr>
            <a:xfrm>
              <a:off x="3111371" y="5591704"/>
              <a:ext cx="6096000" cy="523220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spcBef>
                  <a:spcPts val="600"/>
                </a:spcBef>
                <a:spcAft>
                  <a:spcPts val="1200"/>
                </a:spcAft>
              </a:pPr>
              <a:r>
                <a:rPr lang="en-US" altLang="zh-TW" sz="14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Supplementary Figure </a:t>
              </a:r>
              <a:r>
                <a:rPr lang="en-US" altLang="zh-TW" sz="14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5.</a:t>
              </a:r>
              <a:r>
                <a:rPr lang="en-US" altLang="zh-TW" sz="14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altLang="zh-TW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Individual ion current of DHA HPLC-MS/MS analysis at time 0 </a:t>
              </a:r>
              <a:r>
                <a:rPr lang="en-US" altLang="zh-TW" sz="14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(A)</a:t>
              </a:r>
              <a:r>
                <a:rPr lang="en-US" altLang="zh-TW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, 3 h </a:t>
              </a:r>
              <a:r>
                <a:rPr lang="en-US" altLang="zh-TW" sz="14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(B)</a:t>
              </a:r>
              <a:r>
                <a:rPr lang="en-US" altLang="zh-TW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, and 24 h </a:t>
              </a:r>
              <a:r>
                <a:rPr lang="en-US" altLang="zh-TW" sz="14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(C</a:t>
              </a:r>
              <a:r>
                <a:rPr lang="en-US" altLang="zh-TW" sz="14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)</a:t>
              </a:r>
              <a:r>
                <a:rPr lang="en-US" altLang="zh-TW" sz="14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.</a:t>
              </a:r>
              <a:endParaRPr lang="zh-TW" altLang="zh-TW" sz="14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pic>
          <p:nvPicPr>
            <p:cNvPr id="4" name="Immagine 2"/>
            <p:cNvPicPr/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49270" y="762403"/>
              <a:ext cx="6093460" cy="4694555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" name="文字方塊 1"/>
            <p:cNvSpPr txBox="1"/>
            <p:nvPr/>
          </p:nvSpPr>
          <p:spPr>
            <a:xfrm>
              <a:off x="3590925" y="1257300"/>
              <a:ext cx="29527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sz="12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A</a:t>
              </a:r>
              <a:endParaRPr lang="zh-TW" altLang="en-US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" name="文字方塊 4"/>
            <p:cNvSpPr txBox="1"/>
            <p:nvPr/>
          </p:nvSpPr>
          <p:spPr>
            <a:xfrm>
              <a:off x="3590925" y="2914650"/>
              <a:ext cx="29527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B</a:t>
              </a:r>
              <a:endParaRPr lang="zh-TW" altLang="en-US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" name="文字方塊 5"/>
            <p:cNvSpPr txBox="1"/>
            <p:nvPr/>
          </p:nvSpPr>
          <p:spPr>
            <a:xfrm>
              <a:off x="3571875" y="4333875"/>
              <a:ext cx="29527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C</a:t>
              </a:r>
              <a:endParaRPr lang="zh-TW" altLang="en-US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" name="矩形 7"/>
            <p:cNvSpPr/>
            <p:nvPr/>
          </p:nvSpPr>
          <p:spPr>
            <a:xfrm>
              <a:off x="5013061" y="1378208"/>
              <a:ext cx="1063112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spcAft>
                  <a:spcPts val="0"/>
                </a:spcAft>
              </a:pPr>
              <a:r>
                <a:rPr lang="it-IT" altLang="zh-TW" sz="1200" dirty="0">
                  <a:latin typeface="Calibri" panose="020F0502020204030204" pitchFamily="34" charset="0"/>
                </a:rPr>
                <a:t>DHA </a:t>
              </a:r>
              <a:r>
                <a:rPr lang="it-IT" altLang="zh-TW" sz="1200" dirty="0">
                  <a:latin typeface="Calibri" panose="020F0502020204030204" pitchFamily="34" charset="0"/>
                  <a:cs typeface="Times New Roman" panose="02020603050405020304" pitchFamily="18" charset="0"/>
                  <a:sym typeface="Symbol" panose="05050102010706020507" pitchFamily="18" charset="2"/>
                </a:rPr>
                <a:t></a:t>
              </a:r>
              <a:r>
                <a:rPr lang="it-IT" altLang="zh-TW" sz="1200" dirty="0">
                  <a:latin typeface="Calibri" panose="020F0502020204030204" pitchFamily="34" charset="0"/>
                </a:rPr>
                <a:t>-</a:t>
              </a:r>
              <a:r>
                <a:rPr lang="it-IT" altLang="zh-TW" sz="1200" dirty="0" smtClean="0">
                  <a:latin typeface="Calibri" panose="020F0502020204030204" pitchFamily="34" charset="0"/>
                </a:rPr>
                <a:t>isomer</a:t>
              </a:r>
              <a:endParaRPr lang="zh-TW" altLang="zh-TW" sz="1200" dirty="0">
                <a:latin typeface="Calibri" panose="020F0502020204030204" pitchFamily="34" charset="0"/>
              </a:endParaRPr>
            </a:p>
          </p:txBody>
        </p:sp>
        <p:sp>
          <p:nvSpPr>
            <p:cNvPr id="9" name="矩形 8"/>
            <p:cNvSpPr/>
            <p:nvPr/>
          </p:nvSpPr>
          <p:spPr>
            <a:xfrm>
              <a:off x="3812818" y="1396484"/>
              <a:ext cx="1075936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spcAft>
                  <a:spcPts val="0"/>
                </a:spcAft>
              </a:pPr>
              <a:r>
                <a:rPr lang="it-IT" altLang="zh-TW" sz="1200" dirty="0">
                  <a:cs typeface="Arial" panose="020B0604020202020204" pitchFamily="34" charset="0"/>
                </a:rPr>
                <a:t>DHA </a:t>
              </a:r>
              <a:r>
                <a:rPr lang="it-IT" altLang="zh-TW" sz="1200" dirty="0">
                  <a:cs typeface="Arial" panose="020B0604020202020204" pitchFamily="34" charset="0"/>
                  <a:sym typeface="Symbol" panose="05050102010706020507" pitchFamily="18" charset="2"/>
                </a:rPr>
                <a:t></a:t>
              </a:r>
              <a:r>
                <a:rPr lang="it-IT" altLang="zh-TW" sz="1200" dirty="0">
                  <a:cs typeface="Arial" panose="020B0604020202020204" pitchFamily="34" charset="0"/>
                </a:rPr>
                <a:t>-isomer</a:t>
              </a:r>
              <a:endParaRPr lang="zh-TW" altLang="zh-TW" sz="1200" dirty="0"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24237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群組 1"/>
          <p:cNvGrpSpPr/>
          <p:nvPr/>
        </p:nvGrpSpPr>
        <p:grpSpPr>
          <a:xfrm>
            <a:off x="3035617" y="782734"/>
            <a:ext cx="6171754" cy="5344222"/>
            <a:chOff x="3035617" y="782734"/>
            <a:chExt cx="6171754" cy="5344222"/>
          </a:xfrm>
        </p:grpSpPr>
        <p:sp>
          <p:nvSpPr>
            <p:cNvPr id="3" name="矩形 2"/>
            <p:cNvSpPr/>
            <p:nvPr/>
          </p:nvSpPr>
          <p:spPr>
            <a:xfrm>
              <a:off x="3111371" y="5603736"/>
              <a:ext cx="6096000" cy="523220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spcBef>
                  <a:spcPts val="600"/>
                </a:spcBef>
                <a:spcAft>
                  <a:spcPts val="1200"/>
                </a:spcAft>
              </a:pPr>
              <a:r>
                <a:rPr lang="en-US" altLang="zh-TW" sz="14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Supplementary Figure 6</a:t>
              </a:r>
              <a:r>
                <a:rPr lang="en-US" altLang="zh-TW" sz="14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.</a:t>
              </a:r>
              <a:r>
                <a:rPr lang="en-US" altLang="zh-TW" sz="14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altLang="zh-TW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Individual ion current of </a:t>
              </a:r>
              <a:r>
                <a:rPr lang="en-US" altLang="zh-TW" sz="14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UDC-DHA </a:t>
              </a:r>
              <a:r>
                <a:rPr lang="en-US" altLang="zh-TW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HPLC-MS/MS analysis at time 0 </a:t>
              </a:r>
              <a:r>
                <a:rPr lang="en-US" altLang="zh-TW" sz="14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(A)</a:t>
              </a:r>
              <a:r>
                <a:rPr lang="en-US" altLang="zh-TW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, 3 h </a:t>
              </a:r>
              <a:r>
                <a:rPr lang="en-US" altLang="zh-TW" sz="14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(B)</a:t>
              </a:r>
              <a:r>
                <a:rPr lang="en-US" altLang="zh-TW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, and 24 h </a:t>
              </a:r>
              <a:r>
                <a:rPr lang="en-US" altLang="zh-TW" sz="14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(C</a:t>
              </a:r>
              <a:r>
                <a:rPr lang="en-US" altLang="zh-TW" sz="14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)</a:t>
              </a:r>
              <a:r>
                <a:rPr lang="en-US" altLang="zh-TW" sz="14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.</a:t>
              </a:r>
              <a:endParaRPr lang="zh-TW" altLang="zh-TW" sz="14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pic>
          <p:nvPicPr>
            <p:cNvPr id="5" name="Immagine 4"/>
            <p:cNvPicPr/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35617" y="782734"/>
              <a:ext cx="6120765" cy="4653915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6" name="文字方塊 5"/>
            <p:cNvSpPr txBox="1"/>
            <p:nvPr/>
          </p:nvSpPr>
          <p:spPr>
            <a:xfrm>
              <a:off x="3638550" y="1143000"/>
              <a:ext cx="29527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sz="12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A</a:t>
              </a:r>
              <a:endParaRPr lang="zh-TW" altLang="en-US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" name="文字方塊 6"/>
            <p:cNvSpPr txBox="1"/>
            <p:nvPr/>
          </p:nvSpPr>
          <p:spPr>
            <a:xfrm>
              <a:off x="3648075" y="2828925"/>
              <a:ext cx="29527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B</a:t>
              </a:r>
              <a:endParaRPr lang="zh-TW" altLang="en-US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" name="文字方塊 7"/>
            <p:cNvSpPr txBox="1"/>
            <p:nvPr/>
          </p:nvSpPr>
          <p:spPr>
            <a:xfrm>
              <a:off x="3638550" y="4410075"/>
              <a:ext cx="29527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C</a:t>
              </a:r>
              <a:endParaRPr lang="zh-TW" altLang="en-US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" name="矩形 8"/>
            <p:cNvSpPr/>
            <p:nvPr/>
          </p:nvSpPr>
          <p:spPr>
            <a:xfrm>
              <a:off x="7095781" y="1281499"/>
              <a:ext cx="822661" cy="276999"/>
            </a:xfrm>
            <a:prstGeom prst="rect">
              <a:avLst/>
            </a:prstGeom>
          </p:spPr>
          <p:txBody>
            <a:bodyPr wrap="none">
              <a:spAutoFit/>
            </a:bodyPr>
            <a:lstStyle>
              <a:defPPr>
                <a:defRPr lang="zh-TW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spcAft>
                  <a:spcPts val="0"/>
                </a:spcAft>
              </a:pPr>
              <a:r>
                <a:rPr lang="en-US" altLang="zh-TW" sz="1200" dirty="0" smtClean="0">
                  <a:cs typeface="Arial" panose="020B0604020202020204" pitchFamily="34" charset="0"/>
                </a:rPr>
                <a:t>UDC-</a:t>
              </a:r>
              <a:r>
                <a:rPr lang="it-IT" altLang="zh-TW" sz="1200" dirty="0" smtClean="0">
                  <a:cs typeface="Arial" panose="020B0604020202020204" pitchFamily="34" charset="0"/>
                </a:rPr>
                <a:t>DHA </a:t>
              </a:r>
              <a:endParaRPr lang="zh-TW" altLang="zh-TW" sz="1200" dirty="0">
                <a:cs typeface="Arial" panose="020B0604020202020204" pitchFamily="34" charset="0"/>
              </a:endParaRPr>
            </a:p>
          </p:txBody>
        </p:sp>
        <p:sp>
          <p:nvSpPr>
            <p:cNvPr id="10" name="矩形 9"/>
            <p:cNvSpPr/>
            <p:nvPr/>
          </p:nvSpPr>
          <p:spPr>
            <a:xfrm>
              <a:off x="7056268" y="2924031"/>
              <a:ext cx="822661" cy="276999"/>
            </a:xfrm>
            <a:prstGeom prst="rect">
              <a:avLst/>
            </a:prstGeom>
          </p:spPr>
          <p:txBody>
            <a:bodyPr wrap="none">
              <a:spAutoFit/>
            </a:bodyPr>
            <a:lstStyle>
              <a:defPPr>
                <a:defRPr lang="zh-TW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spcAft>
                  <a:spcPts val="0"/>
                </a:spcAft>
              </a:pPr>
              <a:r>
                <a:rPr lang="en-US" altLang="zh-TW" sz="1200" dirty="0" smtClean="0">
                  <a:cs typeface="Arial" panose="020B0604020202020204" pitchFamily="34" charset="0"/>
                </a:rPr>
                <a:t>UDC-</a:t>
              </a:r>
              <a:r>
                <a:rPr lang="it-IT" altLang="zh-TW" sz="1200" dirty="0" smtClean="0">
                  <a:cs typeface="Arial" panose="020B0604020202020204" pitchFamily="34" charset="0"/>
                </a:rPr>
                <a:t>DHA </a:t>
              </a:r>
              <a:endParaRPr lang="zh-TW" altLang="zh-TW" sz="1200" dirty="0">
                <a:cs typeface="Arial" panose="020B0604020202020204" pitchFamily="34" charset="0"/>
              </a:endParaRPr>
            </a:p>
          </p:txBody>
        </p:sp>
        <p:sp>
          <p:nvSpPr>
            <p:cNvPr id="11" name="矩形 10"/>
            <p:cNvSpPr/>
            <p:nvPr/>
          </p:nvSpPr>
          <p:spPr>
            <a:xfrm>
              <a:off x="6971600" y="4554425"/>
              <a:ext cx="822661" cy="276999"/>
            </a:xfrm>
            <a:prstGeom prst="rect">
              <a:avLst/>
            </a:prstGeom>
          </p:spPr>
          <p:txBody>
            <a:bodyPr wrap="none">
              <a:spAutoFit/>
            </a:bodyPr>
            <a:lstStyle>
              <a:defPPr>
                <a:defRPr lang="zh-TW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spcAft>
                  <a:spcPts val="0"/>
                </a:spcAft>
              </a:pPr>
              <a:r>
                <a:rPr lang="en-US" altLang="zh-TW" sz="1200" dirty="0" smtClean="0">
                  <a:cs typeface="Arial" panose="020B0604020202020204" pitchFamily="34" charset="0"/>
                </a:rPr>
                <a:t>UDC-</a:t>
              </a:r>
              <a:r>
                <a:rPr lang="it-IT" altLang="zh-TW" sz="1200" dirty="0" smtClean="0">
                  <a:cs typeface="Arial" panose="020B0604020202020204" pitchFamily="34" charset="0"/>
                </a:rPr>
                <a:t>DHA </a:t>
              </a:r>
              <a:endParaRPr lang="zh-TW" altLang="zh-TW" sz="1200" dirty="0"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92987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群組 2"/>
          <p:cNvGrpSpPr/>
          <p:nvPr/>
        </p:nvGrpSpPr>
        <p:grpSpPr>
          <a:xfrm>
            <a:off x="1554480" y="1452879"/>
            <a:ext cx="8503920" cy="4740961"/>
            <a:chOff x="1554480" y="1452879"/>
            <a:chExt cx="8503920" cy="4740961"/>
          </a:xfrm>
        </p:grpSpPr>
        <p:sp>
          <p:nvSpPr>
            <p:cNvPr id="4" name="矩形 3"/>
            <p:cNvSpPr/>
            <p:nvPr/>
          </p:nvSpPr>
          <p:spPr>
            <a:xfrm>
              <a:off x="1554480" y="4377958"/>
              <a:ext cx="8503920" cy="181588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spcBef>
                  <a:spcPct val="0"/>
                </a:spcBef>
              </a:pPr>
              <a:r>
                <a:rPr lang="en-US" altLang="zh-TW" sz="1400" b="1" dirty="0">
                  <a:latin typeface="Times New Roman" panose="02020603050405020304" pitchFamily="18" charset="0"/>
                </a:rPr>
                <a:t>Supplementary Figure </a:t>
              </a:r>
              <a:r>
                <a:rPr lang="en-US" altLang="zh-TW" sz="1400" b="1" dirty="0" smtClean="0">
                  <a:latin typeface="Times New Roman" panose="02020603050405020304" pitchFamily="18" charset="0"/>
                </a:rPr>
                <a:t>7</a:t>
              </a:r>
              <a:r>
                <a:rPr lang="en-US" altLang="zh-TW" sz="14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. </a:t>
              </a:r>
              <a:r>
                <a:rPr lang="en-US" altLang="zh-TW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UDC-DHA </a:t>
              </a:r>
              <a:r>
                <a:rPr lang="en-US" altLang="zh-TW" sz="14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causes less ROS </a:t>
              </a:r>
              <a:r>
                <a:rPr lang="en-US" altLang="zh-TW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generation </a:t>
              </a:r>
              <a:r>
                <a:rPr lang="en-US" altLang="zh-TW" sz="14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and MMP loss in normal fibroblast cells than in HepG2 cells. </a:t>
              </a:r>
              <a:r>
                <a:rPr lang="en-US" altLang="zh-TW" sz="14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(A)</a:t>
              </a:r>
              <a:r>
                <a:rPr lang="en-US" altLang="zh-TW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altLang="zh-TW" sz="14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Normal human dermal fibroblast (NHDF) </a:t>
              </a:r>
              <a:r>
                <a:rPr lang="en-US" altLang="zh-TW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cells </a:t>
              </a:r>
              <a:r>
                <a:rPr lang="en-US" altLang="zh-TW" sz="14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and HepG2 cells were </a:t>
              </a:r>
              <a:r>
                <a:rPr lang="en-US" altLang="zh-TW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treated with </a:t>
              </a:r>
              <a:r>
                <a:rPr lang="en-US" altLang="zh-TW" sz="14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40 </a:t>
              </a:r>
              <a:r>
                <a:rPr lang="en-US" altLang="zh-TW" sz="1400" dirty="0" smtClean="0">
                  <a:latin typeface="Times New Roman" panose="02020603050405020304" pitchFamily="18" charset="0"/>
                  <a:cs typeface="Times New Roman" panose="02020603050405020304" pitchFamily="18" charset="0"/>
                  <a:sym typeface="Symbol" panose="05050102010706020507" pitchFamily="18" charset="2"/>
                </a:rPr>
                <a:t>M of UDC-DHA for 24 h and DCFH-DA (</a:t>
              </a:r>
              <a:r>
                <a:rPr lang="en-US" altLang="zh-TW" sz="1400" dirty="0">
                  <a:latin typeface="Times New Roman" panose="02020603050405020304" pitchFamily="18" charset="0"/>
                  <a:cs typeface="Times New Roman" panose="02020603050405020304" pitchFamily="18" charset="0"/>
                  <a:sym typeface="Symbol" panose="05050102010706020507" pitchFamily="18" charset="2"/>
                </a:rPr>
                <a:t>10 </a:t>
              </a:r>
              <a:r>
                <a:rPr lang="en-US" altLang="zh-TW" sz="1400" dirty="0" smtClean="0">
                  <a:latin typeface="Times New Roman" panose="02020603050405020304" pitchFamily="18" charset="0"/>
                  <a:cs typeface="Times New Roman" panose="02020603050405020304" pitchFamily="18" charset="0"/>
                  <a:sym typeface="Symbol" panose="05050102010706020507" pitchFamily="18" charset="2"/>
                </a:rPr>
                <a:t>M) was added 30 min before termination of the treatment. </a:t>
              </a:r>
              <a:r>
                <a:rPr lang="en-US" altLang="zh-TW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Cells were then harvested for flow </a:t>
              </a:r>
              <a:r>
                <a:rPr lang="en-US" altLang="zh-TW" sz="14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cytometric</a:t>
              </a:r>
              <a:r>
                <a:rPr lang="en-US" altLang="zh-TW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analysis of DCF fluorescence. The percentages of cells with ROS production were analyzed by </a:t>
              </a:r>
              <a:r>
                <a:rPr lang="en-US" altLang="zh-TW" sz="14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FlowJo</a:t>
              </a:r>
              <a:r>
                <a:rPr lang="en-US" altLang="zh-TW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software</a:t>
              </a:r>
              <a:r>
                <a:rPr lang="en-US" altLang="zh-TW" sz="14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.</a:t>
              </a:r>
              <a:r>
                <a:rPr lang="en-US" altLang="zh-TW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 </a:t>
              </a:r>
              <a:r>
                <a:rPr lang="en-US" altLang="zh-TW" sz="14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(B)</a:t>
              </a:r>
              <a:r>
                <a:rPr lang="en-US" altLang="zh-TW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altLang="zh-TW" sz="14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NHDF and HepG2 cells were treated with 20 </a:t>
              </a:r>
              <a:r>
                <a:rPr lang="en-US" altLang="zh-TW" sz="1400" dirty="0">
                  <a:latin typeface="Times New Roman" panose="02020603050405020304" pitchFamily="18" charset="0"/>
                  <a:cs typeface="Times New Roman" panose="02020603050405020304" pitchFamily="18" charset="0"/>
                  <a:sym typeface="Symbol" panose="05050102010706020507" pitchFamily="18" charset="2"/>
                </a:rPr>
                <a:t>M of UDC-DHA for </a:t>
              </a:r>
              <a:r>
                <a:rPr lang="en-US" altLang="zh-TW" sz="1400" dirty="0" smtClean="0">
                  <a:latin typeface="Times New Roman" panose="02020603050405020304" pitchFamily="18" charset="0"/>
                  <a:cs typeface="Times New Roman" panose="02020603050405020304" pitchFamily="18" charset="0"/>
                  <a:sym typeface="Symbol" panose="05050102010706020507" pitchFamily="18" charset="2"/>
                </a:rPr>
                <a:t>48 </a:t>
              </a:r>
              <a:r>
                <a:rPr lang="en-US" altLang="zh-TW" sz="1400" dirty="0">
                  <a:latin typeface="Times New Roman" panose="02020603050405020304" pitchFamily="18" charset="0"/>
                  <a:cs typeface="Times New Roman" panose="02020603050405020304" pitchFamily="18" charset="0"/>
                  <a:sym typeface="Symbol" panose="05050102010706020507" pitchFamily="18" charset="2"/>
                </a:rPr>
                <a:t>h </a:t>
              </a:r>
              <a:r>
                <a:rPr lang="en-US" altLang="zh-TW" sz="1400" dirty="0" smtClean="0">
                  <a:latin typeface="Times New Roman" panose="02020603050405020304" pitchFamily="18" charset="0"/>
                  <a:cs typeface="Times New Roman" panose="02020603050405020304" pitchFamily="18" charset="0"/>
                  <a:sym typeface="Symbol" panose="05050102010706020507" pitchFamily="18" charset="2"/>
                </a:rPr>
                <a:t>and JC-1 dye (5 g/ml) was added 30 min before termination of the treatment. Cells were then harvested for flow </a:t>
              </a:r>
              <a:r>
                <a:rPr lang="en-US" altLang="zh-TW" sz="1400" dirty="0" err="1" smtClean="0">
                  <a:latin typeface="Times New Roman" panose="02020603050405020304" pitchFamily="18" charset="0"/>
                  <a:cs typeface="Times New Roman" panose="02020603050405020304" pitchFamily="18" charset="0"/>
                  <a:sym typeface="Symbol" panose="05050102010706020507" pitchFamily="18" charset="2"/>
                </a:rPr>
                <a:t>cytometric</a:t>
              </a:r>
              <a:r>
                <a:rPr lang="en-US" altLang="zh-TW" sz="1400" dirty="0" smtClean="0">
                  <a:latin typeface="Times New Roman" panose="02020603050405020304" pitchFamily="18" charset="0"/>
                  <a:cs typeface="Times New Roman" panose="02020603050405020304" pitchFamily="18" charset="0"/>
                  <a:sym typeface="Symbol" panose="05050102010706020507" pitchFamily="18" charset="2"/>
                </a:rPr>
                <a:t> analysis of JC-1 fluorescence.</a:t>
              </a:r>
              <a:r>
                <a:rPr lang="en-US" altLang="zh-TW" sz="14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altLang="zh-TW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The percentages of cells with </a:t>
              </a:r>
              <a:r>
                <a:rPr lang="en-US" altLang="zh-TW" sz="14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MMP loss were analyzed by </a:t>
              </a:r>
              <a:r>
                <a:rPr lang="en-US" altLang="zh-TW" sz="1400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CellQuest</a:t>
              </a:r>
              <a:r>
                <a:rPr lang="en-US" altLang="zh-TW" sz="14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software. </a:t>
              </a:r>
              <a:r>
                <a:rPr lang="en-US" altLang="zh-TW" sz="1400" dirty="0">
                  <a:latin typeface="Times New Roman" panose="02020603050405020304" pitchFamily="18" charset="0"/>
                </a:rPr>
                <a:t>Data are presented as mean </a:t>
              </a:r>
              <a:r>
                <a:rPr lang="en-US" altLang="zh-TW" sz="1400" kern="1000" dirty="0">
                  <a:latin typeface="Times New Roman" panose="02020603050405020304" pitchFamily="18" charset="0"/>
                </a:rPr>
                <a:t>± SEM of </a:t>
              </a:r>
              <a:r>
                <a:rPr lang="en-US" altLang="zh-TW" sz="1400" dirty="0" smtClean="0">
                  <a:latin typeface="Times New Roman" panose="02020603050405020304" pitchFamily="18" charset="0"/>
                </a:rPr>
                <a:t>two to </a:t>
              </a:r>
              <a:r>
                <a:rPr lang="en-US" altLang="zh-TW" sz="1400" dirty="0">
                  <a:latin typeface="Times New Roman" panose="02020603050405020304" pitchFamily="18" charset="0"/>
                </a:rPr>
                <a:t>three independent experiments</a:t>
              </a:r>
              <a:r>
                <a:rPr lang="en-US" altLang="zh-TW" sz="1400" kern="1000" dirty="0">
                  <a:latin typeface="Times New Roman" panose="02020603050405020304" pitchFamily="18" charset="0"/>
                </a:rPr>
                <a:t>. </a:t>
              </a:r>
              <a:endParaRPr lang="zh-TW" altLang="zh-TW" sz="14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grpSp>
          <p:nvGrpSpPr>
            <p:cNvPr id="2" name="群組 1"/>
            <p:cNvGrpSpPr/>
            <p:nvPr/>
          </p:nvGrpSpPr>
          <p:grpSpPr>
            <a:xfrm>
              <a:off x="3187157" y="1452879"/>
              <a:ext cx="5154204" cy="2872742"/>
              <a:chOff x="3187157" y="1452879"/>
              <a:chExt cx="5154204" cy="2872742"/>
            </a:xfrm>
          </p:grpSpPr>
          <p:pic>
            <p:nvPicPr>
              <p:cNvPr id="7" name="圖片 6"/>
              <p:cNvPicPr>
                <a:picLocks noChangeAspect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187157" y="1591379"/>
                <a:ext cx="5154204" cy="2734242"/>
              </a:xfrm>
              <a:prstGeom prst="rect">
                <a:avLst/>
              </a:prstGeom>
            </p:spPr>
          </p:pic>
          <p:sp>
            <p:nvSpPr>
              <p:cNvPr id="9" name="文字方塊 8"/>
              <p:cNvSpPr txBox="1"/>
              <p:nvPr/>
            </p:nvSpPr>
            <p:spPr>
              <a:xfrm>
                <a:off x="3220720" y="1452879"/>
                <a:ext cx="2737352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TW" sz="12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A                                                    B</a:t>
                </a:r>
                <a:endParaRPr lang="zh-TW" altLang="en-US" sz="12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162067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256</TotalTime>
  <Words>551</Words>
  <Application>Microsoft Office PowerPoint</Application>
  <PresentationFormat>寬螢幕</PresentationFormat>
  <Paragraphs>89</Paragraphs>
  <Slides>8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7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8</vt:i4>
      </vt:variant>
    </vt:vector>
  </HeadingPairs>
  <TitlesOfParts>
    <vt:vector size="16" baseType="lpstr">
      <vt:lpstr>新細明體</vt:lpstr>
      <vt:lpstr>Arial</vt:lpstr>
      <vt:lpstr>Calibri</vt:lpstr>
      <vt:lpstr>Calibri Light</vt:lpstr>
      <vt:lpstr>Symbol</vt:lpstr>
      <vt:lpstr>Times New Roman</vt:lpstr>
      <vt:lpstr>Times New Roman Bold</vt:lpstr>
      <vt:lpstr>Office 佈景主題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PC</dc:creator>
  <cp:lastModifiedBy>PC</cp:lastModifiedBy>
  <cp:revision>37</cp:revision>
  <dcterms:created xsi:type="dcterms:W3CDTF">2019-09-29T12:00:51Z</dcterms:created>
  <dcterms:modified xsi:type="dcterms:W3CDTF">2020-10-09T06:54:18Z</dcterms:modified>
</cp:coreProperties>
</file>