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 varScale="1">
        <p:scale>
          <a:sx n="99" d="100"/>
          <a:sy n="99" d="100"/>
        </p:scale>
        <p:origin x="1531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D4CD-84CF-4936-9105-8B46724998AF}" type="datetimeFigureOut">
              <a:rPr lang="pt-BR" smtClean="0"/>
              <a:pPr/>
              <a:t>09/11/2020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B51E-11E8-4C41-BBF0-A0E9756ABC8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D4CD-84CF-4936-9105-8B46724998AF}" type="datetimeFigureOut">
              <a:rPr lang="pt-BR" smtClean="0"/>
              <a:pPr/>
              <a:t>09/11/2020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B51E-11E8-4C41-BBF0-A0E9756ABC8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D4CD-84CF-4936-9105-8B46724998AF}" type="datetimeFigureOut">
              <a:rPr lang="pt-BR" smtClean="0"/>
              <a:pPr/>
              <a:t>09/11/2020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B51E-11E8-4C41-BBF0-A0E9756ABC8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D4CD-84CF-4936-9105-8B46724998AF}" type="datetimeFigureOut">
              <a:rPr lang="pt-BR" smtClean="0"/>
              <a:pPr/>
              <a:t>09/11/2020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B51E-11E8-4C41-BBF0-A0E9756ABC8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D4CD-84CF-4936-9105-8B46724998AF}" type="datetimeFigureOut">
              <a:rPr lang="pt-BR" smtClean="0"/>
              <a:pPr/>
              <a:t>09/11/2020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B51E-11E8-4C41-BBF0-A0E9756ABC8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D4CD-84CF-4936-9105-8B46724998AF}" type="datetimeFigureOut">
              <a:rPr lang="pt-BR" smtClean="0"/>
              <a:pPr/>
              <a:t>09/11/2020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B51E-11E8-4C41-BBF0-A0E9756ABC8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D4CD-84CF-4936-9105-8B46724998AF}" type="datetimeFigureOut">
              <a:rPr lang="pt-BR" smtClean="0"/>
              <a:pPr/>
              <a:t>09/11/2020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B51E-11E8-4C41-BBF0-A0E9756ABC8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D4CD-84CF-4936-9105-8B46724998AF}" type="datetimeFigureOut">
              <a:rPr lang="pt-BR" smtClean="0"/>
              <a:pPr/>
              <a:t>09/11/2020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B51E-11E8-4C41-BBF0-A0E9756ABC8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D4CD-84CF-4936-9105-8B46724998AF}" type="datetimeFigureOut">
              <a:rPr lang="pt-BR" smtClean="0"/>
              <a:pPr/>
              <a:t>09/11/2020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B51E-11E8-4C41-BBF0-A0E9756ABC8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D4CD-84CF-4936-9105-8B46724998AF}" type="datetimeFigureOut">
              <a:rPr lang="pt-BR" smtClean="0"/>
              <a:pPr/>
              <a:t>09/11/2020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B51E-11E8-4C41-BBF0-A0E9756ABC8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D4CD-84CF-4936-9105-8B46724998AF}" type="datetimeFigureOut">
              <a:rPr lang="pt-BR" smtClean="0"/>
              <a:pPr/>
              <a:t>09/11/2020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B51E-11E8-4C41-BBF0-A0E9756ABC8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BD4CD-84CF-4936-9105-8B46724998AF}" type="datetimeFigureOut">
              <a:rPr lang="pt-BR" smtClean="0"/>
              <a:pPr/>
              <a:t>09/11/2020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FB51E-11E8-4C41-BBF0-A0E9756ABC8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116013" y="3204845"/>
          <a:ext cx="3455987" cy="245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Prism 5" r:id="rId3" imgW="4602240" imgH="3264480" progId="Prism5.Document">
                  <p:embed/>
                </p:oleObj>
              </mc:Choice>
              <mc:Fallback>
                <p:oleObj name="Prism 5" r:id="rId3" imgW="4602240" imgH="3264480" progId="Prism5.Document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3204845"/>
                        <a:ext cx="3455987" cy="245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4716463" y="3204845"/>
          <a:ext cx="3455987" cy="245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Prism 5" r:id="rId5" imgW="4602240" imgH="3264120" progId="Prism5.Document">
                  <p:embed/>
                </p:oleObj>
              </mc:Choice>
              <mc:Fallback>
                <p:oleObj name="Prism 5" r:id="rId5" imgW="4602240" imgH="3264120" progId="Prism5.Document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3204845"/>
                        <a:ext cx="3455987" cy="245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3059113" y="622300"/>
          <a:ext cx="3457575" cy="2452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Prism 5" r:id="rId7" imgW="4600800" imgH="3267360" progId="Prism5.Document">
                  <p:embed/>
                </p:oleObj>
              </mc:Choice>
              <mc:Fallback>
                <p:oleObj name="Prism 5" r:id="rId7" imgW="4600800" imgH="3267360" progId="Prism5.Document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622300"/>
                        <a:ext cx="3457575" cy="2452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2483768" y="260648"/>
            <a:ext cx="5400600" cy="216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050" dirty="0" err="1"/>
              <a:t>Establishement</a:t>
            </a:r>
            <a:r>
              <a:rPr lang="pt-BR" sz="1050" dirty="0"/>
              <a:t> </a:t>
            </a:r>
            <a:r>
              <a:rPr lang="pt-BR" sz="1050" dirty="0" err="1"/>
              <a:t>of</a:t>
            </a:r>
            <a:r>
              <a:rPr lang="pt-BR" sz="1050" dirty="0"/>
              <a:t> </a:t>
            </a:r>
            <a:r>
              <a:rPr lang="pt-BR" sz="1050" dirty="0" err="1"/>
              <a:t>Cut-offs</a:t>
            </a:r>
            <a:r>
              <a:rPr lang="pt-BR" sz="1050" dirty="0"/>
              <a:t> to </a:t>
            </a:r>
            <a:r>
              <a:rPr lang="pt-BR" sz="1050" dirty="0" err="1"/>
              <a:t>segregate</a:t>
            </a:r>
            <a:r>
              <a:rPr lang="pt-BR" sz="1050" dirty="0"/>
              <a:t> </a:t>
            </a:r>
            <a:r>
              <a:rPr lang="pt-BR" sz="1050" dirty="0" err="1"/>
              <a:t>subjetcs</a:t>
            </a:r>
            <a:r>
              <a:rPr lang="pt-BR" sz="1050" dirty="0"/>
              <a:t> </a:t>
            </a:r>
            <a:r>
              <a:rPr lang="pt-BR" sz="1050" dirty="0" err="1"/>
              <a:t>with</a:t>
            </a:r>
            <a:r>
              <a:rPr lang="pt-BR" sz="1050" dirty="0"/>
              <a:t> </a:t>
            </a:r>
            <a:r>
              <a:rPr lang="pt-BR" sz="1050" dirty="0" err="1"/>
              <a:t>low</a:t>
            </a:r>
            <a:r>
              <a:rPr lang="pt-BR" sz="1050" dirty="0"/>
              <a:t> </a:t>
            </a:r>
            <a:r>
              <a:rPr lang="pt-BR" sz="1050" dirty="0" err="1"/>
              <a:t>or</a:t>
            </a:r>
            <a:r>
              <a:rPr lang="pt-BR" sz="1050" dirty="0"/>
              <a:t> </a:t>
            </a:r>
            <a:r>
              <a:rPr lang="pt-BR" sz="1050" dirty="0" err="1"/>
              <a:t>high</a:t>
            </a:r>
            <a:r>
              <a:rPr lang="pt-BR" sz="1050" dirty="0"/>
              <a:t> </a:t>
            </a:r>
            <a:r>
              <a:rPr lang="pt-BR" sz="1050" dirty="0" err="1"/>
              <a:t>Biomarker</a:t>
            </a:r>
            <a:r>
              <a:rPr lang="pt-BR" sz="1050" dirty="0"/>
              <a:t> INDEX </a:t>
            </a:r>
            <a:endParaRPr lang="pt-BR" sz="1050" i="1" dirty="0">
              <a:latin typeface="+mn-lt"/>
              <a:cs typeface="+mn-cs"/>
            </a:endParaRPr>
          </a:p>
        </p:txBody>
      </p:sp>
      <p:sp>
        <p:nvSpPr>
          <p:cNvPr id="6" name="CaixaDeTexto 41"/>
          <p:cNvSpPr txBox="1">
            <a:spLocks noChangeArrowheads="1"/>
          </p:cNvSpPr>
          <p:nvPr/>
        </p:nvSpPr>
        <p:spPr bwMode="auto">
          <a:xfrm rot="-5400000">
            <a:off x="2072249" y="1701765"/>
            <a:ext cx="23566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900" dirty="0" err="1"/>
              <a:t>Biomarker</a:t>
            </a:r>
            <a:r>
              <a:rPr lang="pt-BR" sz="900" dirty="0"/>
              <a:t> INDEX </a:t>
            </a:r>
          </a:p>
          <a:p>
            <a:pPr algn="ctr"/>
            <a:r>
              <a:rPr lang="pt-BR" sz="700" dirty="0"/>
              <a:t>(M. </a:t>
            </a:r>
            <a:r>
              <a:rPr lang="pt-BR" sz="700" dirty="0" err="1"/>
              <a:t>leprae-stimulates</a:t>
            </a:r>
            <a:r>
              <a:rPr lang="pt-BR" sz="700" dirty="0"/>
              <a:t>/</a:t>
            </a:r>
            <a:r>
              <a:rPr lang="pt-BR" sz="700" dirty="0" err="1"/>
              <a:t>Non-stimulted</a:t>
            </a:r>
            <a:r>
              <a:rPr lang="pt-BR" sz="700" dirty="0"/>
              <a:t> </a:t>
            </a:r>
            <a:r>
              <a:rPr lang="pt-BR" sz="700" dirty="0" err="1"/>
              <a:t>culture</a:t>
            </a:r>
            <a:r>
              <a:rPr lang="pt-BR" sz="700" dirty="0"/>
              <a:t>)</a:t>
            </a:r>
          </a:p>
        </p:txBody>
      </p:sp>
      <p:sp>
        <p:nvSpPr>
          <p:cNvPr id="7" name="CaixaDeTexto 41"/>
          <p:cNvSpPr txBox="1">
            <a:spLocks noChangeArrowheads="1"/>
          </p:cNvSpPr>
          <p:nvPr/>
        </p:nvSpPr>
        <p:spPr bwMode="auto">
          <a:xfrm>
            <a:off x="4355976" y="620688"/>
            <a:ext cx="129710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000" dirty="0" err="1"/>
              <a:t>T-cells</a:t>
            </a:r>
            <a:endParaRPr lang="pt-BR" sz="1000" dirty="0"/>
          </a:p>
        </p:txBody>
      </p:sp>
      <p:cxnSp>
        <p:nvCxnSpPr>
          <p:cNvPr id="9" name="Conector reto 8"/>
          <p:cNvCxnSpPr/>
          <p:nvPr/>
        </p:nvCxnSpPr>
        <p:spPr>
          <a:xfrm>
            <a:off x="3563888" y="836712"/>
            <a:ext cx="273630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ixaDeTexto 41"/>
          <p:cNvSpPr txBox="1">
            <a:spLocks noChangeArrowheads="1"/>
          </p:cNvSpPr>
          <p:nvPr/>
        </p:nvSpPr>
        <p:spPr bwMode="auto">
          <a:xfrm>
            <a:off x="3631512" y="901383"/>
            <a:ext cx="61435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000" dirty="0"/>
              <a:t>IFN-</a:t>
            </a:r>
            <a:r>
              <a:rPr lang="pt-BR" sz="1000" dirty="0">
                <a:latin typeface="Symbol" pitchFamily="18" charset="2"/>
              </a:rPr>
              <a:t>g</a:t>
            </a:r>
            <a:r>
              <a:rPr lang="pt-BR" sz="1000" baseline="30000" dirty="0"/>
              <a:t>+</a:t>
            </a:r>
          </a:p>
        </p:txBody>
      </p:sp>
      <p:sp>
        <p:nvSpPr>
          <p:cNvPr id="11" name="CaixaDeTexto 41"/>
          <p:cNvSpPr txBox="1">
            <a:spLocks noChangeArrowheads="1"/>
          </p:cNvSpPr>
          <p:nvPr/>
        </p:nvSpPr>
        <p:spPr bwMode="auto">
          <a:xfrm>
            <a:off x="4696020" y="901383"/>
            <a:ext cx="61435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000" dirty="0"/>
              <a:t>IL-4</a:t>
            </a:r>
            <a:r>
              <a:rPr lang="pt-BR" sz="1000" baseline="30000" dirty="0"/>
              <a:t>+</a:t>
            </a:r>
          </a:p>
        </p:txBody>
      </p:sp>
      <p:sp>
        <p:nvSpPr>
          <p:cNvPr id="12" name="CaixaDeTexto 41"/>
          <p:cNvSpPr txBox="1">
            <a:spLocks noChangeArrowheads="1"/>
          </p:cNvSpPr>
          <p:nvPr/>
        </p:nvSpPr>
        <p:spPr bwMode="auto">
          <a:xfrm>
            <a:off x="5712536" y="901383"/>
            <a:ext cx="61435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000" dirty="0"/>
              <a:t>IL-10</a:t>
            </a:r>
            <a:r>
              <a:rPr lang="pt-BR" sz="1000" baseline="30000" dirty="0"/>
              <a:t>+</a:t>
            </a:r>
          </a:p>
        </p:txBody>
      </p:sp>
      <p:sp>
        <p:nvSpPr>
          <p:cNvPr id="13" name="CaixaDeTexto 41"/>
          <p:cNvSpPr txBox="1">
            <a:spLocks noChangeArrowheads="1"/>
          </p:cNvSpPr>
          <p:nvPr/>
        </p:nvSpPr>
        <p:spPr bwMode="auto">
          <a:xfrm>
            <a:off x="2410584" y="3182496"/>
            <a:ext cx="129710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000" dirty="0"/>
              <a:t>CD4</a:t>
            </a:r>
            <a:r>
              <a:rPr lang="pt-BR" sz="1000" baseline="30000" dirty="0"/>
              <a:t>+</a:t>
            </a:r>
            <a:r>
              <a:rPr lang="pt-BR" sz="1000" dirty="0"/>
              <a:t> </a:t>
            </a:r>
            <a:r>
              <a:rPr lang="pt-BR" sz="1000" dirty="0" err="1"/>
              <a:t>T-cells</a:t>
            </a:r>
            <a:endParaRPr lang="pt-BR" sz="1000" dirty="0"/>
          </a:p>
        </p:txBody>
      </p:sp>
      <p:cxnSp>
        <p:nvCxnSpPr>
          <p:cNvPr id="14" name="Conector reto 13"/>
          <p:cNvCxnSpPr/>
          <p:nvPr/>
        </p:nvCxnSpPr>
        <p:spPr>
          <a:xfrm>
            <a:off x="1618496" y="3398520"/>
            <a:ext cx="273630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ixaDeTexto 41"/>
          <p:cNvSpPr txBox="1">
            <a:spLocks noChangeArrowheads="1"/>
          </p:cNvSpPr>
          <p:nvPr/>
        </p:nvSpPr>
        <p:spPr bwMode="auto">
          <a:xfrm>
            <a:off x="1686120" y="3463191"/>
            <a:ext cx="61435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000" dirty="0"/>
              <a:t>IFN-</a:t>
            </a:r>
            <a:r>
              <a:rPr lang="pt-BR" sz="1000" dirty="0">
                <a:latin typeface="Symbol" pitchFamily="18" charset="2"/>
              </a:rPr>
              <a:t>g</a:t>
            </a:r>
            <a:r>
              <a:rPr lang="pt-BR" sz="1000" baseline="30000" dirty="0"/>
              <a:t>+</a:t>
            </a:r>
          </a:p>
        </p:txBody>
      </p:sp>
      <p:sp>
        <p:nvSpPr>
          <p:cNvPr id="16" name="CaixaDeTexto 41"/>
          <p:cNvSpPr txBox="1">
            <a:spLocks noChangeArrowheads="1"/>
          </p:cNvSpPr>
          <p:nvPr/>
        </p:nvSpPr>
        <p:spPr bwMode="auto">
          <a:xfrm>
            <a:off x="2750628" y="3463191"/>
            <a:ext cx="61435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000" dirty="0"/>
              <a:t>IL-4</a:t>
            </a:r>
            <a:r>
              <a:rPr lang="pt-BR" sz="1000" baseline="30000" dirty="0"/>
              <a:t>+</a:t>
            </a:r>
          </a:p>
        </p:txBody>
      </p:sp>
      <p:sp>
        <p:nvSpPr>
          <p:cNvPr id="17" name="CaixaDeTexto 41"/>
          <p:cNvSpPr txBox="1">
            <a:spLocks noChangeArrowheads="1"/>
          </p:cNvSpPr>
          <p:nvPr/>
        </p:nvSpPr>
        <p:spPr bwMode="auto">
          <a:xfrm>
            <a:off x="3767144" y="3463191"/>
            <a:ext cx="61435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000" dirty="0"/>
              <a:t>IL-10</a:t>
            </a:r>
            <a:r>
              <a:rPr lang="pt-BR" sz="1000" baseline="30000" dirty="0"/>
              <a:t>+</a:t>
            </a:r>
          </a:p>
        </p:txBody>
      </p:sp>
      <p:sp>
        <p:nvSpPr>
          <p:cNvPr id="18" name="CaixaDeTexto 41"/>
          <p:cNvSpPr txBox="1">
            <a:spLocks noChangeArrowheads="1"/>
          </p:cNvSpPr>
          <p:nvPr/>
        </p:nvSpPr>
        <p:spPr bwMode="auto">
          <a:xfrm>
            <a:off x="6015960" y="3182496"/>
            <a:ext cx="129710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000" dirty="0"/>
              <a:t>CD8</a:t>
            </a:r>
            <a:r>
              <a:rPr lang="pt-BR" sz="1000" baseline="30000" dirty="0"/>
              <a:t>+</a:t>
            </a:r>
            <a:r>
              <a:rPr lang="pt-BR" sz="1000" dirty="0"/>
              <a:t> </a:t>
            </a:r>
            <a:r>
              <a:rPr lang="pt-BR" sz="1000" dirty="0" err="1"/>
              <a:t>T-cells</a:t>
            </a:r>
            <a:endParaRPr lang="pt-BR" sz="1000" dirty="0"/>
          </a:p>
        </p:txBody>
      </p:sp>
      <p:cxnSp>
        <p:nvCxnSpPr>
          <p:cNvPr id="19" name="Conector reto 18"/>
          <p:cNvCxnSpPr/>
          <p:nvPr/>
        </p:nvCxnSpPr>
        <p:spPr>
          <a:xfrm>
            <a:off x="5223872" y="3398520"/>
            <a:ext cx="273630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41"/>
          <p:cNvSpPr txBox="1">
            <a:spLocks noChangeArrowheads="1"/>
          </p:cNvSpPr>
          <p:nvPr/>
        </p:nvSpPr>
        <p:spPr bwMode="auto">
          <a:xfrm>
            <a:off x="5291496" y="3463191"/>
            <a:ext cx="61435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000" dirty="0"/>
              <a:t>IFN-</a:t>
            </a:r>
            <a:r>
              <a:rPr lang="pt-BR" sz="1000" dirty="0">
                <a:latin typeface="Symbol" pitchFamily="18" charset="2"/>
              </a:rPr>
              <a:t>g</a:t>
            </a:r>
            <a:r>
              <a:rPr lang="pt-BR" sz="1000" baseline="30000" dirty="0"/>
              <a:t>+</a:t>
            </a:r>
          </a:p>
        </p:txBody>
      </p:sp>
      <p:sp>
        <p:nvSpPr>
          <p:cNvPr id="21" name="CaixaDeTexto 41"/>
          <p:cNvSpPr txBox="1">
            <a:spLocks noChangeArrowheads="1"/>
          </p:cNvSpPr>
          <p:nvPr/>
        </p:nvSpPr>
        <p:spPr bwMode="auto">
          <a:xfrm>
            <a:off x="6356004" y="3463191"/>
            <a:ext cx="61435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000" dirty="0"/>
              <a:t>IL-4</a:t>
            </a:r>
            <a:r>
              <a:rPr lang="pt-BR" sz="1000" baseline="30000" dirty="0"/>
              <a:t>+</a:t>
            </a:r>
          </a:p>
        </p:txBody>
      </p:sp>
      <p:sp>
        <p:nvSpPr>
          <p:cNvPr id="22" name="CaixaDeTexto 41"/>
          <p:cNvSpPr txBox="1">
            <a:spLocks noChangeArrowheads="1"/>
          </p:cNvSpPr>
          <p:nvPr/>
        </p:nvSpPr>
        <p:spPr bwMode="auto">
          <a:xfrm>
            <a:off x="7372520" y="3463191"/>
            <a:ext cx="61435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000" dirty="0"/>
              <a:t>IL-10</a:t>
            </a:r>
            <a:r>
              <a:rPr lang="pt-BR" sz="1000" baseline="30000" dirty="0"/>
              <a:t>+</a:t>
            </a:r>
          </a:p>
        </p:txBody>
      </p:sp>
      <p:cxnSp>
        <p:nvCxnSpPr>
          <p:cNvPr id="24" name="Conector reto 23"/>
          <p:cNvCxnSpPr/>
          <p:nvPr/>
        </p:nvCxnSpPr>
        <p:spPr>
          <a:xfrm>
            <a:off x="1681728" y="5434960"/>
            <a:ext cx="273630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41"/>
          <p:cNvSpPr txBox="1">
            <a:spLocks noChangeArrowheads="1"/>
          </p:cNvSpPr>
          <p:nvPr/>
        </p:nvSpPr>
        <p:spPr bwMode="auto">
          <a:xfrm>
            <a:off x="2578496" y="5322763"/>
            <a:ext cx="955676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800" dirty="0" err="1"/>
              <a:t>All</a:t>
            </a:r>
            <a:r>
              <a:rPr lang="pt-BR" sz="800" dirty="0"/>
              <a:t> </a:t>
            </a:r>
            <a:r>
              <a:rPr lang="pt-BR" sz="800" dirty="0" err="1"/>
              <a:t>Subjects</a:t>
            </a:r>
            <a:endParaRPr lang="pt-BR" sz="800" dirty="0"/>
          </a:p>
        </p:txBody>
      </p:sp>
      <p:cxnSp>
        <p:nvCxnSpPr>
          <p:cNvPr id="26" name="Conector reto 25"/>
          <p:cNvCxnSpPr/>
          <p:nvPr/>
        </p:nvCxnSpPr>
        <p:spPr>
          <a:xfrm>
            <a:off x="5300464" y="5434960"/>
            <a:ext cx="273630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ixaDeTexto 41"/>
          <p:cNvSpPr txBox="1">
            <a:spLocks noChangeArrowheads="1"/>
          </p:cNvSpPr>
          <p:nvPr/>
        </p:nvSpPr>
        <p:spPr bwMode="auto">
          <a:xfrm>
            <a:off x="6197232" y="5322763"/>
            <a:ext cx="955676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800" dirty="0" err="1"/>
              <a:t>All</a:t>
            </a:r>
            <a:r>
              <a:rPr lang="pt-BR" sz="800" dirty="0"/>
              <a:t> </a:t>
            </a:r>
            <a:r>
              <a:rPr lang="pt-BR" sz="800" dirty="0" err="1"/>
              <a:t>Subjects</a:t>
            </a:r>
            <a:endParaRPr lang="pt-BR" sz="800" dirty="0"/>
          </a:p>
        </p:txBody>
      </p:sp>
      <p:cxnSp>
        <p:nvCxnSpPr>
          <p:cNvPr id="28" name="Conector reto 27"/>
          <p:cNvCxnSpPr/>
          <p:nvPr/>
        </p:nvCxnSpPr>
        <p:spPr>
          <a:xfrm>
            <a:off x="3625964" y="2847236"/>
            <a:ext cx="273630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ixaDeTexto 41"/>
          <p:cNvSpPr txBox="1">
            <a:spLocks noChangeArrowheads="1"/>
          </p:cNvSpPr>
          <p:nvPr/>
        </p:nvSpPr>
        <p:spPr bwMode="auto">
          <a:xfrm>
            <a:off x="4522732" y="2735039"/>
            <a:ext cx="955676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800" dirty="0" err="1"/>
              <a:t>All</a:t>
            </a:r>
            <a:r>
              <a:rPr lang="pt-BR" sz="800" dirty="0"/>
              <a:t> </a:t>
            </a:r>
            <a:r>
              <a:rPr lang="pt-BR" sz="800" dirty="0" err="1"/>
              <a:t>Subjects</a:t>
            </a:r>
            <a:endParaRPr lang="pt-BR" sz="800" dirty="0"/>
          </a:p>
        </p:txBody>
      </p:sp>
      <p:sp>
        <p:nvSpPr>
          <p:cNvPr id="32" name="CaixaDeTexto 41"/>
          <p:cNvSpPr txBox="1">
            <a:spLocks noChangeArrowheads="1"/>
          </p:cNvSpPr>
          <p:nvPr/>
        </p:nvSpPr>
        <p:spPr bwMode="auto">
          <a:xfrm rot="-5400000">
            <a:off x="138699" y="4317295"/>
            <a:ext cx="23566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900" dirty="0" err="1"/>
              <a:t>Biomarker</a:t>
            </a:r>
            <a:r>
              <a:rPr lang="pt-BR" sz="900" dirty="0"/>
              <a:t> INDEX </a:t>
            </a:r>
          </a:p>
          <a:p>
            <a:pPr algn="ctr"/>
            <a:r>
              <a:rPr lang="pt-BR" sz="700" dirty="0"/>
              <a:t>(M. </a:t>
            </a:r>
            <a:r>
              <a:rPr lang="pt-BR" sz="700" dirty="0" err="1"/>
              <a:t>leprae-stimulates</a:t>
            </a:r>
            <a:r>
              <a:rPr lang="pt-BR" sz="700" dirty="0"/>
              <a:t>/</a:t>
            </a:r>
            <a:r>
              <a:rPr lang="pt-BR" sz="700" dirty="0" err="1"/>
              <a:t>Non-stimulted</a:t>
            </a:r>
            <a:r>
              <a:rPr lang="pt-BR" sz="700" dirty="0"/>
              <a:t> </a:t>
            </a:r>
            <a:r>
              <a:rPr lang="pt-BR" sz="700" dirty="0" err="1"/>
              <a:t>culture</a:t>
            </a:r>
            <a:r>
              <a:rPr lang="pt-BR" sz="700" dirty="0"/>
              <a:t>)</a:t>
            </a:r>
          </a:p>
        </p:txBody>
      </p:sp>
      <p:sp>
        <p:nvSpPr>
          <p:cNvPr id="33" name="CaixaDeTexto 41"/>
          <p:cNvSpPr txBox="1">
            <a:spLocks noChangeArrowheads="1"/>
          </p:cNvSpPr>
          <p:nvPr/>
        </p:nvSpPr>
        <p:spPr bwMode="auto">
          <a:xfrm rot="16200000">
            <a:off x="6164683" y="2215487"/>
            <a:ext cx="720000" cy="1800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000" dirty="0" err="1"/>
              <a:t>Low</a:t>
            </a:r>
            <a:endParaRPr lang="pt-BR" sz="1000" dirty="0"/>
          </a:p>
        </p:txBody>
      </p:sp>
      <p:sp>
        <p:nvSpPr>
          <p:cNvPr id="34" name="CaixaDeTexto 41"/>
          <p:cNvSpPr txBox="1">
            <a:spLocks noChangeArrowheads="1"/>
          </p:cNvSpPr>
          <p:nvPr/>
        </p:nvSpPr>
        <p:spPr bwMode="auto">
          <a:xfrm rot="16200000">
            <a:off x="6164683" y="1389499"/>
            <a:ext cx="720000" cy="180000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000" dirty="0" err="1">
                <a:solidFill>
                  <a:schemeClr val="bg1"/>
                </a:solidFill>
              </a:rPr>
              <a:t>High</a:t>
            </a:r>
            <a:endParaRPr lang="pt-BR" sz="1000" dirty="0">
              <a:solidFill>
                <a:schemeClr val="bg1"/>
              </a:solidFill>
            </a:endParaRPr>
          </a:p>
        </p:txBody>
      </p:sp>
      <p:sp>
        <p:nvSpPr>
          <p:cNvPr id="37" name="CaixaDeTexto 41"/>
          <p:cNvSpPr txBox="1">
            <a:spLocks noChangeArrowheads="1"/>
          </p:cNvSpPr>
          <p:nvPr/>
        </p:nvSpPr>
        <p:spPr bwMode="auto">
          <a:xfrm>
            <a:off x="6738526" y="1757958"/>
            <a:ext cx="54539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900" dirty="0" err="1"/>
              <a:t>Cut-off</a:t>
            </a:r>
            <a:endParaRPr lang="pt-BR" sz="700" dirty="0"/>
          </a:p>
        </p:txBody>
      </p:sp>
      <p:cxnSp>
        <p:nvCxnSpPr>
          <p:cNvPr id="39" name="Conector de seta reta 38"/>
          <p:cNvCxnSpPr/>
          <p:nvPr/>
        </p:nvCxnSpPr>
        <p:spPr>
          <a:xfrm flipH="1">
            <a:off x="6590382" y="1889274"/>
            <a:ext cx="216024" cy="0"/>
          </a:xfrm>
          <a:prstGeom prst="straightConnector1">
            <a:avLst/>
          </a:prstGeom>
          <a:ln w="6350">
            <a:solidFill>
              <a:schemeClr val="tx1">
                <a:lumMod val="85000"/>
                <a:lumOff val="15000"/>
              </a:schemeClr>
            </a:solidFill>
            <a:headEnd type="none" w="sm" len="lg"/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ixaDeTexto 41"/>
          <p:cNvSpPr txBox="1">
            <a:spLocks noChangeArrowheads="1"/>
          </p:cNvSpPr>
          <p:nvPr/>
        </p:nvSpPr>
        <p:spPr bwMode="auto">
          <a:xfrm rot="16200000">
            <a:off x="7829301" y="4811223"/>
            <a:ext cx="720000" cy="1800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000" dirty="0" err="1"/>
              <a:t>Low</a:t>
            </a:r>
            <a:endParaRPr lang="pt-BR" sz="1000" dirty="0"/>
          </a:p>
        </p:txBody>
      </p:sp>
      <p:sp>
        <p:nvSpPr>
          <p:cNvPr id="41" name="CaixaDeTexto 41"/>
          <p:cNvSpPr txBox="1">
            <a:spLocks noChangeArrowheads="1"/>
          </p:cNvSpPr>
          <p:nvPr/>
        </p:nvSpPr>
        <p:spPr bwMode="auto">
          <a:xfrm rot="16200000">
            <a:off x="7829301" y="3985235"/>
            <a:ext cx="720000" cy="180000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000" dirty="0" err="1">
                <a:solidFill>
                  <a:schemeClr val="bg1"/>
                </a:solidFill>
              </a:rPr>
              <a:t>High</a:t>
            </a:r>
            <a:endParaRPr lang="pt-BR" sz="1000" dirty="0">
              <a:solidFill>
                <a:schemeClr val="bg1"/>
              </a:solidFill>
            </a:endParaRPr>
          </a:p>
        </p:txBody>
      </p:sp>
      <p:sp>
        <p:nvSpPr>
          <p:cNvPr id="42" name="CaixaDeTexto 41"/>
          <p:cNvSpPr txBox="1">
            <a:spLocks noChangeArrowheads="1"/>
          </p:cNvSpPr>
          <p:nvPr/>
        </p:nvSpPr>
        <p:spPr bwMode="auto">
          <a:xfrm>
            <a:off x="8403144" y="4353694"/>
            <a:ext cx="54539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900" dirty="0" err="1"/>
              <a:t>Cut-off</a:t>
            </a:r>
            <a:endParaRPr lang="pt-BR" sz="700" dirty="0"/>
          </a:p>
        </p:txBody>
      </p:sp>
      <p:cxnSp>
        <p:nvCxnSpPr>
          <p:cNvPr id="43" name="Conector de seta reta 42"/>
          <p:cNvCxnSpPr/>
          <p:nvPr/>
        </p:nvCxnSpPr>
        <p:spPr>
          <a:xfrm flipH="1">
            <a:off x="8255000" y="4485010"/>
            <a:ext cx="216024" cy="0"/>
          </a:xfrm>
          <a:prstGeom prst="straightConnector1">
            <a:avLst/>
          </a:prstGeom>
          <a:ln w="6350">
            <a:solidFill>
              <a:schemeClr val="tx1">
                <a:lumMod val="85000"/>
                <a:lumOff val="15000"/>
              </a:schemeClr>
            </a:solidFill>
            <a:headEnd type="none" w="sm" len="lg"/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ixaDeTexto 36"/>
          <p:cNvSpPr txBox="1">
            <a:spLocks noChangeArrowheads="1"/>
          </p:cNvSpPr>
          <p:nvPr/>
        </p:nvSpPr>
        <p:spPr bwMode="auto">
          <a:xfrm>
            <a:off x="0" y="6581001"/>
            <a:ext cx="16677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pt-BR" sz="1200" dirty="0" err="1">
                <a:latin typeface="Calibri" pitchFamily="34" charset="0"/>
              </a:rPr>
              <a:t>Supplementary</a:t>
            </a:r>
            <a:r>
              <a:rPr lang="pt-BR" sz="1200" dirty="0">
                <a:latin typeface="Calibri" pitchFamily="34" charset="0"/>
              </a:rPr>
              <a:t> Figure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68</Words>
  <Application>Microsoft Office PowerPoint</Application>
  <PresentationFormat>Apresentação na tela (4:3)</PresentationFormat>
  <Paragraphs>27</Paragraphs>
  <Slides>1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Symbol</vt:lpstr>
      <vt:lpstr>Tema do Office</vt:lpstr>
      <vt:lpstr>Prism 5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oamfilho</dc:creator>
  <cp:lastModifiedBy>lucia</cp:lastModifiedBy>
  <cp:revision>5</cp:revision>
  <dcterms:created xsi:type="dcterms:W3CDTF">2019-06-14T18:56:15Z</dcterms:created>
  <dcterms:modified xsi:type="dcterms:W3CDTF">2020-11-09T13:02:40Z</dcterms:modified>
</cp:coreProperties>
</file>