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notesSlides/notesSlide6.xml" ContentType="application/vnd.openxmlformats-officedocument.presentationml.notesSlid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charts/chart8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charts/chart9.xml" ContentType="application/vnd.openxmlformats-officedocument.drawingml.chart+xml"/>
  <Override PartName="/ppt/charts/style9.xml" ContentType="application/vnd.ms-office.chartstyle+xml"/>
  <Override PartName="/ppt/charts/colors9.xml" ContentType="application/vnd.ms-office.chartcolorstyle+xml"/>
  <Override PartName="/ppt/notesSlides/notesSlide7.xml" ContentType="application/vnd.openxmlformats-officedocument.presentationml.notesSlide+xml"/>
  <Override PartName="/ppt/charts/chart10.xml" ContentType="application/vnd.openxmlformats-officedocument.drawingml.chart+xml"/>
  <Override PartName="/ppt/charts/style10.xml" ContentType="application/vnd.ms-office.chartstyle+xml"/>
  <Override PartName="/ppt/charts/colors10.xml" ContentType="application/vnd.ms-office.chartcolorstyle+xml"/>
  <Override PartName="/ppt/charts/chart11.xml" ContentType="application/vnd.openxmlformats-officedocument.drawingml.chart+xml"/>
  <Override PartName="/ppt/charts/style11.xml" ContentType="application/vnd.ms-office.chartstyle+xml"/>
  <Override PartName="/ppt/charts/colors11.xml" ContentType="application/vnd.ms-office.chartcolorstyle+xml"/>
  <Override PartName="/ppt/charts/chart12.xml" ContentType="application/vnd.openxmlformats-officedocument.drawingml.chart+xml"/>
  <Override PartName="/ppt/charts/style12.xml" ContentType="application/vnd.ms-office.chartstyle+xml"/>
  <Override PartName="/ppt/charts/colors12.xml" ContentType="application/vnd.ms-office.chartcolorstyl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13"/>
  </p:notesMasterIdLst>
  <p:sldIdLst>
    <p:sldId id="298" r:id="rId2"/>
    <p:sldId id="302" r:id="rId3"/>
    <p:sldId id="283" r:id="rId4"/>
    <p:sldId id="288" r:id="rId5"/>
    <p:sldId id="296" r:id="rId6"/>
    <p:sldId id="292" r:id="rId7"/>
    <p:sldId id="293" r:id="rId8"/>
    <p:sldId id="285" r:id="rId9"/>
    <p:sldId id="289" r:id="rId10"/>
    <p:sldId id="303" r:id="rId11"/>
    <p:sldId id="299" r:id="rId12"/>
  </p:sldIdLst>
  <p:sldSz cx="6858000" cy="9144000" type="letter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81883"/>
    <a:srgbClr val="521B93"/>
    <a:srgbClr val="941651"/>
    <a:srgbClr val="011893"/>
    <a:srgbClr val="004479"/>
    <a:srgbClr val="7B0C00"/>
    <a:srgbClr val="424579"/>
    <a:srgbClr val="73FEFF"/>
    <a:srgbClr val="7A81FF"/>
    <a:srgbClr val="D883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432"/>
    <p:restoredTop sz="95308"/>
  </p:normalViewPr>
  <p:slideViewPr>
    <p:cSldViewPr snapToGrid="0" snapToObjects="1">
      <p:cViewPr>
        <p:scale>
          <a:sx n="190" d="100"/>
          <a:sy n="190" d="100"/>
        </p:scale>
        <p:origin x="504" y="-4016"/>
      </p:cViewPr>
      <p:guideLst>
        <p:guide orient="horz" pos="2880"/>
        <p:guide pos="2160"/>
      </p:guideLst>
    </p:cSldViewPr>
  </p:slideViewPr>
  <p:outlineViewPr>
    <p:cViewPr>
      <p:scale>
        <a:sx n="33" d="100"/>
        <a:sy n="33" d="100"/>
      </p:scale>
      <p:origin x="0" y="-2144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\\Users\m086987\Documents\lab\mitochondria%20tracking\mito%20stats%20BTZ%209-2019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10.xml.rels><?xml version="1.0" encoding="UTF-8" standalone="yes"?>
<Relationships xmlns="http://schemas.openxmlformats.org/package/2006/relationships"><Relationship Id="rId3" Type="http://schemas.openxmlformats.org/officeDocument/2006/relationships/oleObject" Target="file:///\\Users\m086987\Documents\BiPN\ClueGO%20results%20BIPN%20copy.xlsx" TargetMode="External"/><Relationship Id="rId2" Type="http://schemas.microsoft.com/office/2011/relationships/chartColorStyle" Target="colors10.xml"/><Relationship Id="rId1" Type="http://schemas.microsoft.com/office/2011/relationships/chartStyle" Target="style10.xml"/></Relationships>
</file>

<file path=ppt/charts/_rels/chart11.xml.rels><?xml version="1.0" encoding="UTF-8" standalone="yes"?>
<Relationships xmlns="http://schemas.openxmlformats.org/package/2006/relationships"><Relationship Id="rId3" Type="http://schemas.openxmlformats.org/officeDocument/2006/relationships/oleObject" Target="file:///\\Users\m086987\Documents\BiPN\ClueGO%20results%20BIPN%20copy.xlsx" TargetMode="External"/><Relationship Id="rId2" Type="http://schemas.microsoft.com/office/2011/relationships/chartColorStyle" Target="colors11.xml"/><Relationship Id="rId1" Type="http://schemas.microsoft.com/office/2011/relationships/chartStyle" Target="style11.xml"/></Relationships>
</file>

<file path=ppt/charts/_rels/chart12.xml.rels><?xml version="1.0" encoding="UTF-8" standalone="yes"?>
<Relationships xmlns="http://schemas.openxmlformats.org/package/2006/relationships"><Relationship Id="rId3" Type="http://schemas.openxmlformats.org/officeDocument/2006/relationships/oleObject" Target="file:///\\Users\m086987\Documents\BiPN\ClueGO%20results%20BIPN%20copy.xlsx" TargetMode="External"/><Relationship Id="rId2" Type="http://schemas.microsoft.com/office/2011/relationships/chartColorStyle" Target="colors12.xml"/><Relationship Id="rId1" Type="http://schemas.microsoft.com/office/2011/relationships/chartStyle" Target="style12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\\Users\m086987\Documents\BiPN\ClueGO%20results%20BIPN%20copy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\\Users\m086987\Documents\BiPN\ClueGO%20results%20BIPN%20copy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file:///\\Users\m086987\Documents\BiPN\ClueGO%20results%20BIPN%20copy.xlsx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oleObject" Target="file:///\\Users\m086987\Documents\BiPN\ClueGO%20results%20BIPN%20copy.xlsx" TargetMode="External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oleObject" Target="file:///\\Users\m086987\Documents\BiPN\ClueGO%20results%20BIPN%20copy.xlsx" TargetMode="External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oleObject" Target="file:///\\Users\m086987\Documents\BiPN\ClueGO%20results%20BIPN%20copy.xlsx" TargetMode="External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oleObject" Target="file:///\\Users\m086987\Documents\BiPN\ClueGO%20results%20BIPN%20copy.xlsx" TargetMode="External"/><Relationship Id="rId2" Type="http://schemas.microsoft.com/office/2011/relationships/chartColorStyle" Target="colors8.xml"/><Relationship Id="rId1" Type="http://schemas.microsoft.com/office/2011/relationships/chartStyle" Target="style8.xml"/></Relationships>
</file>

<file path=ppt/charts/_rels/chart9.xml.rels><?xml version="1.0" encoding="UTF-8" standalone="yes"?>
<Relationships xmlns="http://schemas.openxmlformats.org/package/2006/relationships"><Relationship Id="rId3" Type="http://schemas.openxmlformats.org/officeDocument/2006/relationships/oleObject" Target="file:///\\Users\m086987\Documents\BiPN\ClueGO%20results%20BIPN%20copy.xlsx" TargetMode="External"/><Relationship Id="rId2" Type="http://schemas.microsoft.com/office/2011/relationships/chartColorStyle" Target="colors9.xml"/><Relationship Id="rId1" Type="http://schemas.microsoft.com/office/2011/relationships/chartStyle" Target="style9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3"/>
    </mc:Choice>
    <mc:Fallback>
      <c:style val="3"/>
    </mc:Fallback>
  </mc:AlternateContent>
  <c:chart>
    <c:autoTitleDeleted val="1"/>
    <c:plotArea>
      <c:layout>
        <c:manualLayout>
          <c:layoutTarget val="inner"/>
          <c:xMode val="edge"/>
          <c:yMode val="edge"/>
          <c:x val="0.3220330635237787"/>
          <c:y val="6.9561251246077538E-2"/>
          <c:w val="0.66069599911425025"/>
          <c:h val="0.78379098362696442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overall!$B$34</c:f>
              <c:strCache>
                <c:ptCount val="1"/>
                <c:pt idx="0">
                  <c:v>0.5 &gt; CR &gt; 0.25</c:v>
                </c:pt>
              </c:strCache>
            </c:strRef>
          </c:tx>
          <c:spPr>
            <a:pattFill prst="pct50">
              <a:fgClr>
                <a:schemeClr val="accent1"/>
              </a:fgClr>
              <a:bgClr>
                <a:schemeClr val="bg1"/>
              </a:bgClr>
            </a:pattFill>
            <a:ln>
              <a:noFill/>
            </a:ln>
            <a:effectLst/>
          </c:spPr>
          <c:invertIfNegative val="0"/>
          <c:errBars>
            <c:errBarType val="plus"/>
            <c:errValType val="cust"/>
            <c:noEndCap val="1"/>
            <c:plus>
              <c:numRef>
                <c:f>overall!$C$35:$F$35</c:f>
                <c:numCache>
                  <c:formatCode>General</c:formatCode>
                  <c:ptCount val="4"/>
                  <c:pt idx="0">
                    <c:v>2.030913154042923E-2</c:v>
                  </c:pt>
                  <c:pt idx="1">
                    <c:v>1.0726613973645679E-2</c:v>
                  </c:pt>
                  <c:pt idx="2">
                    <c:v>8.4655688775047699E-3</c:v>
                  </c:pt>
                  <c:pt idx="3">
                    <c:v>5.9164678230626136E-3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overall!$C$33:$F$33</c:f>
              <c:strCache>
                <c:ptCount val="4"/>
                <c:pt idx="0">
                  <c:v>DMSO</c:v>
                </c:pt>
                <c:pt idx="1">
                  <c:v>10nM</c:v>
                </c:pt>
                <c:pt idx="2">
                  <c:v>50nM</c:v>
                </c:pt>
                <c:pt idx="3">
                  <c:v>100nM</c:v>
                </c:pt>
              </c:strCache>
            </c:strRef>
          </c:cat>
          <c:val>
            <c:numRef>
              <c:f>overall!$C$34:$F$34</c:f>
              <c:numCache>
                <c:formatCode>General</c:formatCode>
                <c:ptCount val="4"/>
                <c:pt idx="0">
                  <c:v>6.7513348046709123E-2</c:v>
                </c:pt>
                <c:pt idx="1">
                  <c:v>5.2310659691629957E-2</c:v>
                </c:pt>
                <c:pt idx="2">
                  <c:v>4.094641724217845E-2</c:v>
                </c:pt>
                <c:pt idx="3">
                  <c:v>3.3762752191812517E-2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821-8B46-B62B-3EF0A53979F1}"/>
            </c:ext>
          </c:extLst>
        </c:ser>
        <c:ser>
          <c:idx val="1"/>
          <c:order val="1"/>
          <c:tx>
            <c:strRef>
              <c:f>overall!$B$36</c:f>
              <c:strCache>
                <c:ptCount val="1"/>
                <c:pt idx="0">
                  <c:v>CR &gt; 0.5</c:v>
                </c:pt>
              </c:strCache>
            </c:strRef>
          </c:tx>
          <c:spPr>
            <a:solidFill>
              <a:schemeClr val="accent1">
                <a:alpha val="79000"/>
              </a:schemeClr>
            </a:solidFill>
            <a:ln>
              <a:noFill/>
            </a:ln>
            <a:effectLst/>
          </c:spPr>
          <c:invertIfNegative val="0"/>
          <c:errBars>
            <c:errBarType val="plus"/>
            <c:errValType val="cust"/>
            <c:noEndCap val="1"/>
            <c:plus>
              <c:numRef>
                <c:f>overall!$C$37:$F$37</c:f>
                <c:numCache>
                  <c:formatCode>General</c:formatCode>
                  <c:ptCount val="4"/>
                  <c:pt idx="0">
                    <c:v>1.7515356498094478E-2</c:v>
                  </c:pt>
                  <c:pt idx="1">
                    <c:v>1.0031728288934645E-2</c:v>
                  </c:pt>
                  <c:pt idx="2">
                    <c:v>5.148862570879759E-3</c:v>
                  </c:pt>
                  <c:pt idx="3">
                    <c:v>7.9620246680382062E-3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overall!$C$33:$F$33</c:f>
              <c:strCache>
                <c:ptCount val="4"/>
                <c:pt idx="0">
                  <c:v>DMSO</c:v>
                </c:pt>
                <c:pt idx="1">
                  <c:v>10nM</c:v>
                </c:pt>
                <c:pt idx="2">
                  <c:v>50nM</c:v>
                </c:pt>
                <c:pt idx="3">
                  <c:v>100nM</c:v>
                </c:pt>
              </c:strCache>
            </c:strRef>
          </c:cat>
          <c:val>
            <c:numRef>
              <c:f>overall!$C$36:$F$36</c:f>
              <c:numCache>
                <c:formatCode>General</c:formatCode>
                <c:ptCount val="4"/>
                <c:pt idx="0">
                  <c:v>5.4945546953290868E-2</c:v>
                </c:pt>
                <c:pt idx="1">
                  <c:v>2.7270108308370043E-2</c:v>
                </c:pt>
                <c:pt idx="2">
                  <c:v>1.7397620757821555E-2</c:v>
                </c:pt>
                <c:pt idx="3">
                  <c:v>1.3911964141520817E-2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1821-8B46-B62B-3EF0A53979F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35"/>
        <c:axId val="1908662463"/>
        <c:axId val="1908964895"/>
      </c:barChart>
      <c:catAx>
        <c:axId val="1908662463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08964895"/>
        <c:crosses val="autoZero"/>
        <c:auto val="1"/>
        <c:lblAlgn val="ctr"/>
        <c:lblOffset val="100"/>
        <c:noMultiLvlLbl val="0"/>
      </c:catAx>
      <c:valAx>
        <c:axId val="1908964895"/>
        <c:scaling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b="1" dirty="0"/>
                  <a:t>Fraction mobile mitochondria</a:t>
                </a:r>
              </a:p>
            </c:rich>
          </c:tx>
          <c:layout>
            <c:manualLayout>
              <c:xMode val="edge"/>
              <c:yMode val="edge"/>
              <c:x val="1.2960393827648391E-2"/>
              <c:y val="0.2326515595543478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1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08662463"/>
        <c:crosses val="autoZero"/>
        <c:crossBetween val="between"/>
        <c:majorUnit val="2.5000000000000005E-2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54156660282281499"/>
          <c:y val="0.1102002187156671"/>
          <c:w val="0.45843339717718501"/>
          <c:h val="0.1791622973038915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2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1200" b="1" dirty="0"/>
              <a:t>Homeostasis: biological processes</a:t>
            </a:r>
          </a:p>
        </c:rich>
      </c:tx>
      <c:layout>
        <c:manualLayout>
          <c:xMode val="edge"/>
          <c:yMode val="edge"/>
          <c:x val="0.19839331836873261"/>
          <c:y val="1.2232415902140673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48745920492031153"/>
          <c:y val="0.11340990633051602"/>
          <c:w val="0.19026197127798014"/>
          <c:h val="0.75082544727780587"/>
        </c:manualLayout>
      </c:layout>
      <c:barChart>
        <c:barDir val="bar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bg1">
                  <a:lumMod val="5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5984-A84A-8C93-5045649BD311}"/>
              </c:ext>
            </c:extLst>
          </c:dPt>
          <c:dPt>
            <c:idx val="1"/>
            <c:invertIfNegative val="0"/>
            <c:bubble3D val="0"/>
            <c:spPr>
              <a:solidFill>
                <a:schemeClr val="bg1">
                  <a:lumMod val="5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5984-A84A-8C93-5045649BD311}"/>
              </c:ext>
            </c:extLst>
          </c:dPt>
          <c:dPt>
            <c:idx val="2"/>
            <c:invertIfNegative val="0"/>
            <c:bubble3D val="0"/>
            <c:spPr>
              <a:solidFill>
                <a:schemeClr val="bg1">
                  <a:lumMod val="5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5984-A84A-8C93-5045649BD311}"/>
              </c:ext>
            </c:extLst>
          </c:dPt>
          <c:dPt>
            <c:idx val="3"/>
            <c:invertIfNegative val="0"/>
            <c:bubble3D val="0"/>
            <c:spPr>
              <a:solidFill>
                <a:schemeClr val="bg1">
                  <a:lumMod val="5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5984-A84A-8C93-5045649BD311}"/>
              </c:ext>
            </c:extLst>
          </c:dPt>
          <c:dPt>
            <c:idx val="4"/>
            <c:invertIfNegative val="0"/>
            <c:bubble3D val="0"/>
            <c:spPr>
              <a:solidFill>
                <a:schemeClr val="bg1">
                  <a:lumMod val="5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9-5984-A84A-8C93-5045649BD311}"/>
              </c:ext>
            </c:extLst>
          </c:dPt>
          <c:dPt>
            <c:idx val="5"/>
            <c:invertIfNegative val="0"/>
            <c:bubble3D val="0"/>
            <c:spPr>
              <a:solidFill>
                <a:schemeClr val="bg1">
                  <a:lumMod val="5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B-5984-A84A-8C93-5045649BD311}"/>
              </c:ext>
            </c:extLst>
          </c:dPt>
          <c:dPt>
            <c:idx val="6"/>
            <c:invertIfNegative val="0"/>
            <c:bubble3D val="0"/>
            <c:spPr>
              <a:solidFill>
                <a:schemeClr val="bg1">
                  <a:lumMod val="5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D-5984-A84A-8C93-5045649BD311}"/>
              </c:ext>
            </c:extLst>
          </c:dPt>
          <c:dPt>
            <c:idx val="7"/>
            <c:invertIfNegative val="0"/>
            <c:bubble3D val="0"/>
            <c:spPr>
              <a:solidFill>
                <a:schemeClr val="bg1">
                  <a:lumMod val="5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F-5984-A84A-8C93-5045649BD311}"/>
              </c:ext>
            </c:extLst>
          </c:dPt>
          <c:dPt>
            <c:idx val="8"/>
            <c:invertIfNegative val="0"/>
            <c:bubble3D val="0"/>
            <c:spPr>
              <a:solidFill>
                <a:schemeClr val="bg1">
                  <a:lumMod val="5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1-5984-A84A-8C93-5045649BD311}"/>
              </c:ext>
            </c:extLst>
          </c:dPt>
          <c:dPt>
            <c:idx val="15"/>
            <c:invertIfNegative val="0"/>
            <c:bubble3D val="0"/>
            <c:spPr>
              <a:solidFill>
                <a:srgbClr val="941651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3-5984-A84A-8C93-5045649BD311}"/>
              </c:ext>
            </c:extLst>
          </c:dPt>
          <c:dPt>
            <c:idx val="16"/>
            <c:invertIfNegative val="0"/>
            <c:bubble3D val="0"/>
            <c:spPr>
              <a:solidFill>
                <a:srgbClr val="941651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5-5984-A84A-8C93-5045649BD311}"/>
              </c:ext>
            </c:extLst>
          </c:dPt>
          <c:dPt>
            <c:idx val="17"/>
            <c:invertIfNegative val="0"/>
            <c:bubble3D val="0"/>
            <c:spPr>
              <a:solidFill>
                <a:srgbClr val="941651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7-5984-A84A-8C93-5045649BD311}"/>
              </c:ext>
            </c:extLst>
          </c:dPt>
          <c:dPt>
            <c:idx val="18"/>
            <c:invertIfNegative val="0"/>
            <c:bubble3D val="0"/>
            <c:spPr>
              <a:solidFill>
                <a:srgbClr val="941651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9-5984-A84A-8C93-5045649BD311}"/>
              </c:ext>
            </c:extLst>
          </c:dPt>
          <c:dPt>
            <c:idx val="19"/>
            <c:invertIfNegative val="0"/>
            <c:bubble3D val="0"/>
            <c:spPr>
              <a:solidFill>
                <a:srgbClr val="941651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B-5984-A84A-8C93-5045649BD311}"/>
              </c:ext>
            </c:extLst>
          </c:dPt>
          <c:dPt>
            <c:idx val="20"/>
            <c:invertIfNegative val="0"/>
            <c:bubble3D val="0"/>
            <c:spPr>
              <a:solidFill>
                <a:srgbClr val="941651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D-5984-A84A-8C93-5045649BD311}"/>
              </c:ext>
            </c:extLst>
          </c:dPt>
          <c:dPt>
            <c:idx val="21"/>
            <c:invertIfNegative val="0"/>
            <c:bubble3D val="0"/>
            <c:spPr>
              <a:solidFill>
                <a:srgbClr val="941651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F-5984-A84A-8C93-5045649BD311}"/>
              </c:ext>
            </c:extLst>
          </c:dPt>
          <c:dPt>
            <c:idx val="22"/>
            <c:invertIfNegative val="0"/>
            <c:bubble3D val="0"/>
            <c:spPr>
              <a:solidFill>
                <a:srgbClr val="941651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21-5984-A84A-8C93-5045649BD311}"/>
              </c:ext>
            </c:extLst>
          </c:dPt>
          <c:dPt>
            <c:idx val="23"/>
            <c:invertIfNegative val="0"/>
            <c:bubble3D val="0"/>
            <c:spPr>
              <a:solidFill>
                <a:srgbClr val="941651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23-5984-A84A-8C93-5045649BD311}"/>
              </c:ext>
            </c:extLst>
          </c:dPt>
          <c:dPt>
            <c:idx val="24"/>
            <c:invertIfNegative val="0"/>
            <c:bubble3D val="0"/>
            <c:spPr>
              <a:solidFill>
                <a:srgbClr val="941651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25-5984-A84A-8C93-5045649BD311}"/>
              </c:ext>
            </c:extLst>
          </c:dPt>
          <c:cat>
            <c:strRef>
              <c:f>homeostasis!$B$115:$B$139</c:f>
              <c:strCache>
                <c:ptCount val="25"/>
                <c:pt idx="0">
                  <c:v>cell-cell junction organization</c:v>
                </c:pt>
                <c:pt idx="1">
                  <c:v>cellular response to steroid hormone stimulus</c:v>
                </c:pt>
                <c:pt idx="2">
                  <c:v>regulation of macroautophagy</c:v>
                </c:pt>
                <c:pt idx="3">
                  <c:v>positive regulation of cytosolic calcium ion concentration</c:v>
                </c:pt>
                <c:pt idx="4">
                  <c:v>divalent inorganic cation homeostasis</c:v>
                </c:pt>
                <c:pt idx="5">
                  <c:v>cellular metal ion homeostasis</c:v>
                </c:pt>
                <c:pt idx="6">
                  <c:v>metal ion homeostasis</c:v>
                </c:pt>
                <c:pt idx="7">
                  <c:v>cellular ion homeostasis</c:v>
                </c:pt>
                <c:pt idx="8">
                  <c:v>cellular chemical homeostasis</c:v>
                </c:pt>
                <c:pt idx="9">
                  <c:v>response to peptide</c:v>
                </c:pt>
                <c:pt idx="10">
                  <c:v>inorganic cation import across plasma membrane</c:v>
                </c:pt>
                <c:pt idx="11">
                  <c:v>establishment of endothelial intestinal barrier</c:v>
                </c:pt>
                <c:pt idx="12">
                  <c:v>negative regulation of androgen receptor signaling pathway</c:v>
                </c:pt>
                <c:pt idx="13">
                  <c:v>cell junction assembly</c:v>
                </c:pt>
                <c:pt idx="14">
                  <c:v>androgen receptor signaling pathway</c:v>
                </c:pt>
                <c:pt idx="15">
                  <c:v>mitochondrion organization</c:v>
                </c:pt>
                <c:pt idx="16">
                  <c:v>mitochondrion localization</c:v>
                </c:pt>
                <c:pt idx="17">
                  <c:v>organelle transport along microtubule</c:v>
                </c:pt>
                <c:pt idx="18">
                  <c:v>regulation of autophagy</c:v>
                </c:pt>
                <c:pt idx="19">
                  <c:v>calcium ion homeostasis</c:v>
                </c:pt>
                <c:pt idx="20">
                  <c:v>macroautophagy</c:v>
                </c:pt>
                <c:pt idx="21">
                  <c:v>cation homeostasis</c:v>
                </c:pt>
                <c:pt idx="22">
                  <c:v>autophagy</c:v>
                </c:pt>
                <c:pt idx="23">
                  <c:v>ion homeostasis</c:v>
                </c:pt>
                <c:pt idx="24">
                  <c:v>chemical homeostasis</c:v>
                </c:pt>
              </c:strCache>
            </c:strRef>
          </c:cat>
          <c:val>
            <c:numRef>
              <c:f>homeostasis!$F$115:$F$139</c:f>
              <c:numCache>
                <c:formatCode>General</c:formatCode>
                <c:ptCount val="25"/>
                <c:pt idx="0">
                  <c:v>1.7609208860795913</c:v>
                </c:pt>
                <c:pt idx="1">
                  <c:v>2.3555701533536508</c:v>
                </c:pt>
                <c:pt idx="2">
                  <c:v>2.6926736327747687</c:v>
                </c:pt>
                <c:pt idx="3">
                  <c:v>3.4767836241847951</c:v>
                </c:pt>
                <c:pt idx="4">
                  <c:v>8.3165406925976537</c:v>
                </c:pt>
                <c:pt idx="5">
                  <c:v>11.110740784014002</c:v>
                </c:pt>
                <c:pt idx="6">
                  <c:v>11.700938545298346</c:v>
                </c:pt>
                <c:pt idx="7">
                  <c:v>12.178621602084512</c:v>
                </c:pt>
                <c:pt idx="8">
                  <c:v>12.608736677507125</c:v>
                </c:pt>
                <c:pt idx="9">
                  <c:v>1.4496354786045242</c:v>
                </c:pt>
                <c:pt idx="10">
                  <c:v>1.4854941860366702</c:v>
                </c:pt>
                <c:pt idx="11">
                  <c:v>1.531637157874651</c:v>
                </c:pt>
                <c:pt idx="12">
                  <c:v>2.4528002434514922</c:v>
                </c:pt>
                <c:pt idx="13">
                  <c:v>2.6503612799717384</c:v>
                </c:pt>
                <c:pt idx="14">
                  <c:v>4.1997341948311355</c:v>
                </c:pt>
                <c:pt idx="15">
                  <c:v>4.3143471305267465</c:v>
                </c:pt>
                <c:pt idx="16">
                  <c:v>4.6503626118692925</c:v>
                </c:pt>
                <c:pt idx="17">
                  <c:v>5.2719731127216294</c:v>
                </c:pt>
                <c:pt idx="18">
                  <c:v>6.0978956960623574</c:v>
                </c:pt>
                <c:pt idx="19">
                  <c:v>6.5596541402801369</c:v>
                </c:pt>
                <c:pt idx="20">
                  <c:v>7.857589642636559</c:v>
                </c:pt>
                <c:pt idx="21">
                  <c:v>12.338035582747109</c:v>
                </c:pt>
                <c:pt idx="22">
                  <c:v>13.51528550633693</c:v>
                </c:pt>
                <c:pt idx="23">
                  <c:v>16.844102095397499</c:v>
                </c:pt>
                <c:pt idx="24">
                  <c:v>17.970069064894322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26-5984-A84A-8C93-5045649BD31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40"/>
        <c:axId val="1320498336"/>
        <c:axId val="1320500016"/>
      </c:barChart>
      <c:catAx>
        <c:axId val="1320498336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320500016"/>
        <c:crosses val="autoZero"/>
        <c:auto val="1"/>
        <c:lblAlgn val="ctr"/>
        <c:lblOffset val="100"/>
        <c:noMultiLvlLbl val="0"/>
      </c:catAx>
      <c:valAx>
        <c:axId val="1320500016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b="1" dirty="0"/>
                  <a:t>-log(p-value)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1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320498336"/>
        <c:crosses val="autoZero"/>
        <c:crossBetween val="between"/>
        <c:majorUnit val="10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2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1200" b="1" dirty="0"/>
              <a:t>homeostasis:</a:t>
            </a:r>
            <a:r>
              <a:rPr lang="en-US" sz="1200" b="1" baseline="0" dirty="0"/>
              <a:t> cellular component </a:t>
            </a:r>
          </a:p>
          <a:p>
            <a:pPr>
              <a:defRPr sz="1200" b="1"/>
            </a:pPr>
            <a:r>
              <a:rPr lang="en-US" sz="1200" b="1" baseline="0" dirty="0"/>
              <a:t>&amp; molecular function</a:t>
            </a:r>
            <a:endParaRPr lang="en-US" sz="1200" b="1" dirty="0"/>
          </a:p>
        </c:rich>
      </c:tx>
      <c:layout>
        <c:manualLayout>
          <c:xMode val="edge"/>
          <c:yMode val="edge"/>
          <c:x val="0.21478184847185922"/>
          <c:y val="3.3519553072625698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49621626390131413"/>
          <c:y val="0.26617340430211589"/>
          <c:w val="0.24443444144228713"/>
          <c:h val="0.55843531430079618"/>
        </c:manualLayout>
      </c:layout>
      <c:barChart>
        <c:barDir val="bar"/>
        <c:grouping val="clustered"/>
        <c:varyColors val="0"/>
        <c:ser>
          <c:idx val="0"/>
          <c:order val="0"/>
          <c:spPr>
            <a:solidFill>
              <a:srgbClr val="941651"/>
            </a:solidFill>
            <a:ln>
              <a:noFill/>
            </a:ln>
            <a:effectLst/>
          </c:spPr>
          <c:invertIfNegative val="0"/>
          <c:cat>
            <c:strRef>
              <c:f>homeostasis!$B$145:$B$154</c:f>
              <c:strCache>
                <c:ptCount val="10"/>
                <c:pt idx="0">
                  <c:v>mitochondrial outer membrane</c:v>
                </c:pt>
                <c:pt idx="1">
                  <c:v>ATP binding</c:v>
                </c:pt>
                <c:pt idx="2">
                  <c:v>nuclear outer membrane-ER membrane network</c:v>
                </c:pt>
                <c:pt idx="3">
                  <c:v>TOR complex</c:v>
                </c:pt>
                <c:pt idx="4">
                  <c:v>mitochondrial membrane</c:v>
                </c:pt>
                <c:pt idx="5">
                  <c:v>purine ribonucleoside triphosphate binding</c:v>
                </c:pt>
                <c:pt idx="6">
                  <c:v>vacuole</c:v>
                </c:pt>
                <c:pt idx="7">
                  <c:v>lysosome</c:v>
                </c:pt>
                <c:pt idx="8">
                  <c:v>endosome</c:v>
                </c:pt>
                <c:pt idx="9">
                  <c:v>bounding membrane of organelle</c:v>
                </c:pt>
              </c:strCache>
            </c:strRef>
          </c:cat>
          <c:val>
            <c:numRef>
              <c:f>homeostasis!$F$145:$F$154</c:f>
              <c:numCache>
                <c:formatCode>General</c:formatCode>
                <c:ptCount val="10"/>
                <c:pt idx="0">
                  <c:v>1.7311237758602207</c:v>
                </c:pt>
                <c:pt idx="1">
                  <c:v>1.7652442057440454</c:v>
                </c:pt>
                <c:pt idx="2">
                  <c:v>1.9252813504997703</c:v>
                </c:pt>
                <c:pt idx="3">
                  <c:v>2.1338666951027849</c:v>
                </c:pt>
                <c:pt idx="4">
                  <c:v>2.2239343343332361</c:v>
                </c:pt>
                <c:pt idx="5">
                  <c:v>2.7574251166554213</c:v>
                </c:pt>
                <c:pt idx="6">
                  <c:v>2.9863170368971761</c:v>
                </c:pt>
                <c:pt idx="7">
                  <c:v>3.0522354315961042</c:v>
                </c:pt>
                <c:pt idx="8">
                  <c:v>5.8336628938970678</c:v>
                </c:pt>
                <c:pt idx="9">
                  <c:v>6.2406489584031588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6FF-A542-9592-7D90A7F0AB6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40"/>
        <c:axId val="1320498336"/>
        <c:axId val="1320500016"/>
      </c:barChart>
      <c:catAx>
        <c:axId val="1320498336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320500016"/>
        <c:crosses val="autoZero"/>
        <c:auto val="1"/>
        <c:lblAlgn val="ctr"/>
        <c:lblOffset val="100"/>
        <c:noMultiLvlLbl val="0"/>
      </c:catAx>
      <c:valAx>
        <c:axId val="1320500016"/>
        <c:scaling>
          <c:orientation val="minMax"/>
          <c:max val="7"/>
          <c:min val="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b="1" dirty="0"/>
                  <a:t>-log(p-value)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1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320498336"/>
        <c:crosses val="autoZero"/>
        <c:crossBetween val="between"/>
        <c:majorUnit val="3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2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1200" b="1" dirty="0"/>
              <a:t>127 effectors</a:t>
            </a:r>
            <a:r>
              <a:rPr lang="en-US" sz="1200" b="1" baseline="0" dirty="0"/>
              <a:t> of UPR regulators: </a:t>
            </a:r>
          </a:p>
          <a:p>
            <a:pPr>
              <a:defRPr sz="1200" b="1"/>
            </a:pPr>
            <a:r>
              <a:rPr lang="en-US" sz="1200" b="1" baseline="0" dirty="0"/>
              <a:t>biological processes</a:t>
            </a:r>
            <a:endParaRPr lang="en-US" sz="1200" b="1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49929035256289483"/>
          <c:y val="0.23420187796096914"/>
          <c:w val="0.23183340241405734"/>
          <c:h val="0.61946099510171304"/>
        </c:manualLayout>
      </c:layout>
      <c:barChart>
        <c:barDir val="bar"/>
        <c:grouping val="clustered"/>
        <c:varyColors val="0"/>
        <c:ser>
          <c:idx val="0"/>
          <c:order val="0"/>
          <c:spPr>
            <a:solidFill>
              <a:srgbClr val="941651"/>
            </a:solidFill>
            <a:ln>
              <a:noFill/>
            </a:ln>
            <a:effectLst/>
          </c:spPr>
          <c:invertIfNegative val="0"/>
          <c:cat>
            <c:strRef>
              <c:f>upr_effectors!$B$56:$B$68</c:f>
              <c:strCache>
                <c:ptCount val="13"/>
                <c:pt idx="0">
                  <c:v>ERAD pathway</c:v>
                </c:pt>
                <c:pt idx="1">
                  <c:v>cholesterol biosynthetic process</c:v>
                </c:pt>
                <c:pt idx="2">
                  <c:v>regulation of steroid metabolic process</c:v>
                </c:pt>
                <c:pt idx="3">
                  <c:v>interleukin-1-mediated signaling pathway</c:v>
                </c:pt>
                <c:pt idx="4">
                  <c:v>cholesterol metabolic process</c:v>
                </c:pt>
                <c:pt idx="5">
                  <c:v>tRNA aminoacylation for protein translation</c:v>
                </c:pt>
                <c:pt idx="6">
                  <c:v>cellular response to hypoxia</c:v>
                </c:pt>
                <c:pt idx="7">
                  <c:v>IRE1-mediated unfolded protein response</c:v>
                </c:pt>
                <c:pt idx="8">
                  <c:v>proteasomal protein catabolic process</c:v>
                </c:pt>
                <c:pt idx="9">
                  <c:v>ER unfolded protein response</c:v>
                </c:pt>
                <c:pt idx="10">
                  <c:v>carboxylic acid transport</c:v>
                </c:pt>
                <c:pt idx="11">
                  <c:v>organic anion transport</c:v>
                </c:pt>
                <c:pt idx="12">
                  <c:v>amino acid transport</c:v>
                </c:pt>
              </c:strCache>
            </c:strRef>
          </c:cat>
          <c:val>
            <c:numRef>
              <c:f>upr_effectors!$F$56:$F$68</c:f>
              <c:numCache>
                <c:formatCode>General</c:formatCode>
                <c:ptCount val="13"/>
                <c:pt idx="0">
                  <c:v>2.1663603268995795</c:v>
                </c:pt>
                <c:pt idx="1">
                  <c:v>2.4560514304626535</c:v>
                </c:pt>
                <c:pt idx="2">
                  <c:v>2.6028056288337105</c:v>
                </c:pt>
                <c:pt idx="3">
                  <c:v>3.0650651952517878</c:v>
                </c:pt>
                <c:pt idx="4">
                  <c:v>4.0275778095187347</c:v>
                </c:pt>
                <c:pt idx="5">
                  <c:v>4.0602905475505482</c:v>
                </c:pt>
                <c:pt idx="6">
                  <c:v>4.1903162434949346</c:v>
                </c:pt>
                <c:pt idx="7">
                  <c:v>4.7257128635794441</c:v>
                </c:pt>
                <c:pt idx="8">
                  <c:v>5.7905502349315858</c:v>
                </c:pt>
                <c:pt idx="9">
                  <c:v>6.5027298207700603</c:v>
                </c:pt>
                <c:pt idx="10">
                  <c:v>6.5921236110970005</c:v>
                </c:pt>
                <c:pt idx="11">
                  <c:v>6.725120805293261</c:v>
                </c:pt>
                <c:pt idx="12">
                  <c:v>7.7802152246321619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F9B-404E-9ED1-266C14336DC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40"/>
        <c:axId val="1297983872"/>
        <c:axId val="1472824672"/>
      </c:barChart>
      <c:catAx>
        <c:axId val="1297983872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72824672"/>
        <c:crosses val="autoZero"/>
        <c:auto val="1"/>
        <c:lblAlgn val="ctr"/>
        <c:lblOffset val="100"/>
        <c:noMultiLvlLbl val="0"/>
      </c:catAx>
      <c:valAx>
        <c:axId val="1472824672"/>
        <c:scaling>
          <c:orientation val="minMax"/>
          <c:max val="8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b="1"/>
                  <a:t>-log(p-value)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1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297983872"/>
        <c:crosses val="autoZero"/>
        <c:crossBetween val="between"/>
        <c:majorUnit val="4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2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1200" b="1" dirty="0"/>
              <a:t>RNA</a:t>
            </a:r>
            <a:r>
              <a:rPr lang="en-US" sz="1200" b="1" baseline="0" dirty="0"/>
              <a:t> expression, protein </a:t>
            </a:r>
            <a:r>
              <a:rPr lang="en-US" sz="1200" b="1" dirty="0"/>
              <a:t>synthesis</a:t>
            </a:r>
            <a:r>
              <a:rPr lang="en-US" sz="1200" b="1" baseline="0" dirty="0"/>
              <a:t> &amp; translation: biological processes</a:t>
            </a:r>
            <a:endParaRPr lang="en-US" sz="1200" b="1" dirty="0"/>
          </a:p>
        </c:rich>
      </c:tx>
      <c:layout>
        <c:manualLayout>
          <c:xMode val="edge"/>
          <c:yMode val="edge"/>
          <c:x val="1.7532817302385612E-2"/>
          <c:y val="9.1108634252876925E-3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48836258119713616"/>
          <c:y val="0.12647408868050544"/>
          <c:w val="0.21556736792193856"/>
          <c:h val="0.75995887915814664"/>
        </c:manualLayout>
      </c:layout>
      <c:barChart>
        <c:barDir val="bar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bg1">
                  <a:lumMod val="5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49E5-A543-B068-6C421C4211C1}"/>
              </c:ext>
            </c:extLst>
          </c:dPt>
          <c:dPt>
            <c:idx val="1"/>
            <c:invertIfNegative val="0"/>
            <c:bubble3D val="0"/>
            <c:spPr>
              <a:solidFill>
                <a:schemeClr val="bg1">
                  <a:lumMod val="5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49E5-A543-B068-6C421C4211C1}"/>
              </c:ext>
            </c:extLst>
          </c:dPt>
          <c:dPt>
            <c:idx val="2"/>
            <c:invertIfNegative val="0"/>
            <c:bubble3D val="0"/>
            <c:spPr>
              <a:solidFill>
                <a:schemeClr val="bg1">
                  <a:lumMod val="5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49E5-A543-B068-6C421C4211C1}"/>
              </c:ext>
            </c:extLst>
          </c:dPt>
          <c:dPt>
            <c:idx val="3"/>
            <c:invertIfNegative val="0"/>
            <c:bubble3D val="0"/>
            <c:spPr>
              <a:solidFill>
                <a:schemeClr val="bg1">
                  <a:lumMod val="5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49E5-A543-B068-6C421C4211C1}"/>
              </c:ext>
            </c:extLst>
          </c:dPt>
          <c:dPt>
            <c:idx val="4"/>
            <c:invertIfNegative val="0"/>
            <c:bubble3D val="0"/>
            <c:spPr>
              <a:solidFill>
                <a:schemeClr val="bg1">
                  <a:lumMod val="5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9-49E5-A543-B068-6C421C4211C1}"/>
              </c:ext>
            </c:extLst>
          </c:dPt>
          <c:dPt>
            <c:idx val="5"/>
            <c:invertIfNegative val="0"/>
            <c:bubble3D val="0"/>
            <c:spPr>
              <a:solidFill>
                <a:schemeClr val="bg1">
                  <a:lumMod val="5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B-49E5-A543-B068-6C421C4211C1}"/>
              </c:ext>
            </c:extLst>
          </c:dPt>
          <c:dPt>
            <c:idx val="6"/>
            <c:invertIfNegative val="0"/>
            <c:bubble3D val="0"/>
            <c:spPr>
              <a:solidFill>
                <a:schemeClr val="bg1">
                  <a:lumMod val="5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D-49E5-A543-B068-6C421C4211C1}"/>
              </c:ext>
            </c:extLst>
          </c:dPt>
          <c:dPt>
            <c:idx val="7"/>
            <c:invertIfNegative val="0"/>
            <c:bubble3D val="0"/>
            <c:spPr>
              <a:solidFill>
                <a:schemeClr val="bg1">
                  <a:lumMod val="5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F-49E5-A543-B068-6C421C4211C1}"/>
              </c:ext>
            </c:extLst>
          </c:dPt>
          <c:dPt>
            <c:idx val="8"/>
            <c:invertIfNegative val="0"/>
            <c:bubble3D val="0"/>
            <c:spPr>
              <a:solidFill>
                <a:schemeClr val="bg1">
                  <a:lumMod val="5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1-49E5-A543-B068-6C421C4211C1}"/>
              </c:ext>
            </c:extLst>
          </c:dPt>
          <c:dPt>
            <c:idx val="9"/>
            <c:invertIfNegative val="0"/>
            <c:bubble3D val="0"/>
            <c:spPr>
              <a:solidFill>
                <a:schemeClr val="bg1">
                  <a:lumMod val="5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3-49E5-A543-B068-6C421C4211C1}"/>
              </c:ext>
            </c:extLst>
          </c:dPt>
          <c:dPt>
            <c:idx val="13"/>
            <c:invertIfNegative val="0"/>
            <c:bubble3D val="0"/>
            <c:spPr>
              <a:solidFill>
                <a:srgbClr val="941651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5-49E5-A543-B068-6C421C4211C1}"/>
              </c:ext>
            </c:extLst>
          </c:dPt>
          <c:dPt>
            <c:idx val="14"/>
            <c:invertIfNegative val="0"/>
            <c:bubble3D val="0"/>
            <c:spPr>
              <a:solidFill>
                <a:srgbClr val="941651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7-49E5-A543-B068-6C421C4211C1}"/>
              </c:ext>
            </c:extLst>
          </c:dPt>
          <c:dPt>
            <c:idx val="15"/>
            <c:invertIfNegative val="0"/>
            <c:bubble3D val="0"/>
            <c:spPr>
              <a:solidFill>
                <a:srgbClr val="941651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9-49E5-A543-B068-6C421C4211C1}"/>
              </c:ext>
            </c:extLst>
          </c:dPt>
          <c:dPt>
            <c:idx val="16"/>
            <c:invertIfNegative val="0"/>
            <c:bubble3D val="0"/>
            <c:spPr>
              <a:solidFill>
                <a:srgbClr val="941651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B-49E5-A543-B068-6C421C4211C1}"/>
              </c:ext>
            </c:extLst>
          </c:dPt>
          <c:dPt>
            <c:idx val="17"/>
            <c:invertIfNegative val="0"/>
            <c:bubble3D val="0"/>
            <c:spPr>
              <a:solidFill>
                <a:srgbClr val="941651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D-49E5-A543-B068-6C421C4211C1}"/>
              </c:ext>
            </c:extLst>
          </c:dPt>
          <c:dPt>
            <c:idx val="18"/>
            <c:invertIfNegative val="0"/>
            <c:bubble3D val="0"/>
            <c:spPr>
              <a:solidFill>
                <a:srgbClr val="941651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F-49E5-A543-B068-6C421C4211C1}"/>
              </c:ext>
            </c:extLst>
          </c:dPt>
          <c:dPt>
            <c:idx val="19"/>
            <c:invertIfNegative val="0"/>
            <c:bubble3D val="0"/>
            <c:spPr>
              <a:solidFill>
                <a:srgbClr val="941651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21-49E5-A543-B068-6C421C4211C1}"/>
              </c:ext>
            </c:extLst>
          </c:dPt>
          <c:dPt>
            <c:idx val="20"/>
            <c:invertIfNegative val="0"/>
            <c:bubble3D val="0"/>
            <c:spPr>
              <a:solidFill>
                <a:srgbClr val="941651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23-49E5-A543-B068-6C421C4211C1}"/>
              </c:ext>
            </c:extLst>
          </c:dPt>
          <c:dPt>
            <c:idx val="21"/>
            <c:invertIfNegative val="0"/>
            <c:bubble3D val="0"/>
            <c:spPr>
              <a:solidFill>
                <a:srgbClr val="941651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25-49E5-A543-B068-6C421C4211C1}"/>
              </c:ext>
            </c:extLst>
          </c:dPt>
          <c:dPt>
            <c:idx val="22"/>
            <c:invertIfNegative val="0"/>
            <c:bubble3D val="0"/>
            <c:spPr>
              <a:solidFill>
                <a:srgbClr val="941651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27-49E5-A543-B068-6C421C4211C1}"/>
              </c:ext>
            </c:extLst>
          </c:dPt>
          <c:dPt>
            <c:idx val="23"/>
            <c:invertIfNegative val="0"/>
            <c:bubble3D val="0"/>
            <c:spPr>
              <a:solidFill>
                <a:srgbClr val="941651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29-49E5-A543-B068-6C421C4211C1}"/>
              </c:ext>
            </c:extLst>
          </c:dPt>
          <c:dPt>
            <c:idx val="24"/>
            <c:invertIfNegative val="0"/>
            <c:bubble3D val="0"/>
            <c:spPr>
              <a:solidFill>
                <a:srgbClr val="941651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2B-49E5-A543-B068-6C421C4211C1}"/>
              </c:ext>
            </c:extLst>
          </c:dPt>
          <c:cat>
            <c:strRef>
              <c:f>translation_and_synthesis!$B$193:$B$217</c:f>
              <c:strCache>
                <c:ptCount val="25"/>
                <c:pt idx="0">
                  <c:v>regulation of DNA-templated transcription, elongation</c:v>
                </c:pt>
                <c:pt idx="1">
                  <c:v>snRNA processing</c:v>
                </c:pt>
                <c:pt idx="2">
                  <c:v>regulation of RNA splicing</c:v>
                </c:pt>
                <c:pt idx="3">
                  <c:v>RNA export from nucleus</c:v>
                </c:pt>
                <c:pt idx="4">
                  <c:v>regulation of gene expression, epigenetic</c:v>
                </c:pt>
                <c:pt idx="5">
                  <c:v>regulation of translational initiation</c:v>
                </c:pt>
                <c:pt idx="6">
                  <c:v>translation regulator activity, nucleic acid binding</c:v>
                </c:pt>
                <c:pt idx="7">
                  <c:v>regulation of mRNA metabolic process</c:v>
                </c:pt>
                <c:pt idx="8">
                  <c:v>RNA splicing</c:v>
                </c:pt>
                <c:pt idx="9">
                  <c:v>RNA processing</c:v>
                </c:pt>
                <c:pt idx="10">
                  <c:v>regulation of protein complex disassembly</c:v>
                </c:pt>
                <c:pt idx="11">
                  <c:v>regulation of mRNA splicing, via spliceosome</c:v>
                </c:pt>
                <c:pt idx="12">
                  <c:v>regulation of mRNA processing</c:v>
                </c:pt>
                <c:pt idx="13">
                  <c:v>gene silencing by miRNA</c:v>
                </c:pt>
                <c:pt idx="14">
                  <c:v>mRNA stabilization</c:v>
                </c:pt>
                <c:pt idx="15">
                  <c:v>gene silencing</c:v>
                </c:pt>
                <c:pt idx="16">
                  <c:v>ncRNA processing</c:v>
                </c:pt>
                <c:pt idx="17">
                  <c:v>regulation of mRNA stability</c:v>
                </c:pt>
                <c:pt idx="18">
                  <c:v>ribonucleoprotein complex assembly</c:v>
                </c:pt>
                <c:pt idx="19">
                  <c:v>translational initiation</c:v>
                </c:pt>
                <c:pt idx="20">
                  <c:v>translation regulator activity</c:v>
                </c:pt>
                <c:pt idx="21">
                  <c:v>amide biosynthetic process</c:v>
                </c:pt>
                <c:pt idx="22">
                  <c:v>translation</c:v>
                </c:pt>
                <c:pt idx="23">
                  <c:v>posttranscriptional regulation of gene expression</c:v>
                </c:pt>
                <c:pt idx="24">
                  <c:v>mRNA metabolic process</c:v>
                </c:pt>
              </c:strCache>
            </c:strRef>
          </c:cat>
          <c:val>
            <c:numRef>
              <c:f>translation_and_synthesis!$F$193:$F$217</c:f>
              <c:numCache>
                <c:formatCode>General</c:formatCode>
                <c:ptCount val="25"/>
                <c:pt idx="0">
                  <c:v>5.2461991575875375</c:v>
                </c:pt>
                <c:pt idx="1">
                  <c:v>7.8055289900633937</c:v>
                </c:pt>
                <c:pt idx="2">
                  <c:v>8.3558835393962845</c:v>
                </c:pt>
                <c:pt idx="3">
                  <c:v>9.4782338156961732</c:v>
                </c:pt>
                <c:pt idx="4">
                  <c:v>10.136751734156368</c:v>
                </c:pt>
                <c:pt idx="5">
                  <c:v>13.229102451505295</c:v>
                </c:pt>
                <c:pt idx="6">
                  <c:v>15.038906045978946</c:v>
                </c:pt>
                <c:pt idx="7">
                  <c:v>21.623719458482846</c:v>
                </c:pt>
                <c:pt idx="8">
                  <c:v>36.704246819495751</c:v>
                </c:pt>
                <c:pt idx="9">
                  <c:v>59.621705015198259</c:v>
                </c:pt>
                <c:pt idx="10">
                  <c:v>2.7241087349372006</c:v>
                </c:pt>
                <c:pt idx="11">
                  <c:v>7.8132582453604327</c:v>
                </c:pt>
                <c:pt idx="12">
                  <c:v>11.903124498984713</c:v>
                </c:pt>
                <c:pt idx="13">
                  <c:v>7.0274084415935079</c:v>
                </c:pt>
                <c:pt idx="14">
                  <c:v>7.6473380566452471</c:v>
                </c:pt>
                <c:pt idx="15">
                  <c:v>8.93125687257489</c:v>
                </c:pt>
                <c:pt idx="16">
                  <c:v>11.973009984237031</c:v>
                </c:pt>
                <c:pt idx="17">
                  <c:v>12.639447359381908</c:v>
                </c:pt>
                <c:pt idx="18">
                  <c:v>14.681085090376731</c:v>
                </c:pt>
                <c:pt idx="19">
                  <c:v>16.349996200182364</c:v>
                </c:pt>
                <c:pt idx="20">
                  <c:v>17.413280902369603</c:v>
                </c:pt>
                <c:pt idx="21">
                  <c:v>28.872465238380425</c:v>
                </c:pt>
                <c:pt idx="22">
                  <c:v>33.662423927972561</c:v>
                </c:pt>
                <c:pt idx="23">
                  <c:v>40.518677351430838</c:v>
                </c:pt>
                <c:pt idx="24">
                  <c:v>49.975181828800075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2C-49E5-A543-B068-6C421C4211C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40"/>
        <c:axId val="207634943"/>
        <c:axId val="208506127"/>
      </c:barChart>
      <c:catAx>
        <c:axId val="207634943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08506127"/>
        <c:crosses val="autoZero"/>
        <c:auto val="1"/>
        <c:lblAlgn val="ctr"/>
        <c:lblOffset val="100"/>
        <c:noMultiLvlLbl val="0"/>
      </c:catAx>
      <c:valAx>
        <c:axId val="208506127"/>
        <c:scaling>
          <c:orientation val="minMax"/>
          <c:max val="6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b="1" dirty="0"/>
                  <a:t>-log(p-value)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1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07634943"/>
        <c:crosses val="autoZero"/>
        <c:crossBetween val="between"/>
        <c:majorUnit val="30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2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1200" b="1" i="0" baseline="0" dirty="0">
                <a:effectLst/>
              </a:rPr>
              <a:t>RNA expression, protein synthesis &amp; translation: cellular component &amp; molecular function</a:t>
            </a:r>
            <a:endParaRPr lang="en-US" sz="1200" dirty="0">
              <a:effectLst/>
            </a:endParaRPr>
          </a:p>
        </c:rich>
      </c:tx>
      <c:layout>
        <c:manualLayout>
          <c:xMode val="edge"/>
          <c:yMode val="edge"/>
          <c:x val="9.0335460818552149E-2"/>
          <c:y val="9.7859421473593371E-3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49405197848130511"/>
          <c:y val="0.25759065481052262"/>
          <c:w val="0.2863433494458002"/>
          <c:h val="0.57900838354728845"/>
        </c:manualLayout>
      </c:layout>
      <c:barChart>
        <c:barDir val="bar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bg1">
                  <a:lumMod val="5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16D3-7F42-857B-449DBA89F87E}"/>
              </c:ext>
            </c:extLst>
          </c:dPt>
          <c:dPt>
            <c:idx val="1"/>
            <c:invertIfNegative val="0"/>
            <c:bubble3D val="0"/>
            <c:spPr>
              <a:solidFill>
                <a:schemeClr val="bg1">
                  <a:lumMod val="5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16D3-7F42-857B-449DBA89F87E}"/>
              </c:ext>
            </c:extLst>
          </c:dPt>
          <c:dPt>
            <c:idx val="2"/>
            <c:invertIfNegative val="0"/>
            <c:bubble3D val="0"/>
            <c:spPr>
              <a:solidFill>
                <a:schemeClr val="bg1">
                  <a:lumMod val="5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16D3-7F42-857B-449DBA89F87E}"/>
              </c:ext>
            </c:extLst>
          </c:dPt>
          <c:dPt>
            <c:idx val="3"/>
            <c:invertIfNegative val="0"/>
            <c:bubble3D val="0"/>
            <c:spPr>
              <a:solidFill>
                <a:schemeClr val="bg1">
                  <a:lumMod val="5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16D3-7F42-857B-449DBA89F87E}"/>
              </c:ext>
            </c:extLst>
          </c:dPt>
          <c:dPt>
            <c:idx val="4"/>
            <c:invertIfNegative val="0"/>
            <c:bubble3D val="0"/>
            <c:spPr>
              <a:solidFill>
                <a:schemeClr val="bg1">
                  <a:lumMod val="5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9-16D3-7F42-857B-449DBA89F87E}"/>
              </c:ext>
            </c:extLst>
          </c:dPt>
          <c:dPt>
            <c:idx val="7"/>
            <c:invertIfNegative val="0"/>
            <c:bubble3D val="0"/>
            <c:spPr>
              <a:solidFill>
                <a:srgbClr val="941651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B-16D3-7F42-857B-449DBA89F87E}"/>
              </c:ext>
            </c:extLst>
          </c:dPt>
          <c:dPt>
            <c:idx val="8"/>
            <c:invertIfNegative val="0"/>
            <c:bubble3D val="0"/>
            <c:spPr>
              <a:solidFill>
                <a:srgbClr val="941651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D-16D3-7F42-857B-449DBA89F87E}"/>
              </c:ext>
            </c:extLst>
          </c:dPt>
          <c:dPt>
            <c:idx val="9"/>
            <c:invertIfNegative val="0"/>
            <c:bubble3D val="0"/>
            <c:spPr>
              <a:solidFill>
                <a:srgbClr val="941651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F-16D3-7F42-857B-449DBA89F87E}"/>
              </c:ext>
            </c:extLst>
          </c:dPt>
          <c:dPt>
            <c:idx val="10"/>
            <c:invertIfNegative val="0"/>
            <c:bubble3D val="0"/>
            <c:spPr>
              <a:solidFill>
                <a:srgbClr val="941651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1-16D3-7F42-857B-449DBA89F87E}"/>
              </c:ext>
            </c:extLst>
          </c:dPt>
          <c:dPt>
            <c:idx val="11"/>
            <c:invertIfNegative val="0"/>
            <c:bubble3D val="0"/>
            <c:spPr>
              <a:solidFill>
                <a:srgbClr val="941651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3-16D3-7F42-857B-449DBA89F87E}"/>
              </c:ext>
            </c:extLst>
          </c:dPt>
          <c:cat>
            <c:strRef>
              <c:f>translation_and_synthesis!$B$221:$B$232</c:f>
              <c:strCache>
                <c:ptCount val="12"/>
                <c:pt idx="0">
                  <c:v>U2-type precatalytic spliceosome</c:v>
                </c:pt>
                <c:pt idx="1">
                  <c:v>U2-type spliceosomal complex</c:v>
                </c:pt>
                <c:pt idx="2">
                  <c:v>RNA polymerase core enzyme binding</c:v>
                </c:pt>
                <c:pt idx="3">
                  <c:v>spliceosomal snRNP complex</c:v>
                </c:pt>
                <c:pt idx="4">
                  <c:v>catalytic step 2 spliceosome</c:v>
                </c:pt>
                <c:pt idx="5">
                  <c:v>RNA polymerase II complex binding</c:v>
                </c:pt>
                <c:pt idx="6">
                  <c:v>RNA polymerase core enzyme binding</c:v>
                </c:pt>
                <c:pt idx="7">
                  <c:v>mRNA 3'-UTR binding</c:v>
                </c:pt>
                <c:pt idx="8">
                  <c:v>ribonucleoprotein granule</c:v>
                </c:pt>
                <c:pt idx="9">
                  <c:v>helicase activity</c:v>
                </c:pt>
                <c:pt idx="10">
                  <c:v>RNA helicase activity</c:v>
                </c:pt>
                <c:pt idx="11">
                  <c:v>spliceosomal complex</c:v>
                </c:pt>
              </c:strCache>
            </c:strRef>
          </c:cat>
          <c:val>
            <c:numRef>
              <c:f>translation_and_synthesis!$F$221:$F$232</c:f>
              <c:numCache>
                <c:formatCode>General</c:formatCode>
                <c:ptCount val="12"/>
                <c:pt idx="0">
                  <c:v>3.9032436585597257</c:v>
                </c:pt>
                <c:pt idx="1">
                  <c:v>7.1782679389358686</c:v>
                </c:pt>
                <c:pt idx="2">
                  <c:v>7.6473380566452471</c:v>
                </c:pt>
                <c:pt idx="3">
                  <c:v>7.9881917726501994</c:v>
                </c:pt>
                <c:pt idx="4">
                  <c:v>16.562487635112433</c:v>
                </c:pt>
                <c:pt idx="5">
                  <c:v>4.2235534993485837</c:v>
                </c:pt>
                <c:pt idx="6">
                  <c:v>7.6473380566452471</c:v>
                </c:pt>
                <c:pt idx="7">
                  <c:v>8.3563232185353584</c:v>
                </c:pt>
                <c:pt idx="8">
                  <c:v>10.026058987006422</c:v>
                </c:pt>
                <c:pt idx="9">
                  <c:v>13.245648096098355</c:v>
                </c:pt>
                <c:pt idx="10">
                  <c:v>18.260135372842026</c:v>
                </c:pt>
                <c:pt idx="11">
                  <c:v>18.78256469816327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4-16D3-7F42-857B-449DBA89F87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40"/>
        <c:axId val="207634943"/>
        <c:axId val="208506127"/>
      </c:barChart>
      <c:catAx>
        <c:axId val="207634943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08506127"/>
        <c:crosses val="autoZero"/>
        <c:auto val="1"/>
        <c:lblAlgn val="ctr"/>
        <c:lblOffset val="100"/>
        <c:noMultiLvlLbl val="0"/>
      </c:catAx>
      <c:valAx>
        <c:axId val="208506127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b="1" dirty="0"/>
                  <a:t>-log(p-value)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1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07634943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2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1200" b="1" dirty="0"/>
              <a:t>viral infection: biological processes</a:t>
            </a:r>
          </a:p>
        </c:rich>
      </c:tx>
      <c:layout>
        <c:manualLayout>
          <c:xMode val="edge"/>
          <c:yMode val="edge"/>
          <c:x val="0.20643038944821995"/>
          <c:y val="2.2518625993992163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44959663029340452"/>
          <c:y val="0.1049227999104439"/>
          <c:w val="0.1816613690177972"/>
          <c:h val="0.79598885611920678"/>
        </c:manualLayout>
      </c:layout>
      <c:barChart>
        <c:barDir val="bar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bg1">
                  <a:lumMod val="5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A175-D243-9C28-162C11AAA5C1}"/>
              </c:ext>
            </c:extLst>
          </c:dPt>
          <c:dPt>
            <c:idx val="1"/>
            <c:invertIfNegative val="0"/>
            <c:bubble3D val="0"/>
            <c:spPr>
              <a:solidFill>
                <a:schemeClr val="bg1">
                  <a:lumMod val="5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A175-D243-9C28-162C11AAA5C1}"/>
              </c:ext>
            </c:extLst>
          </c:dPt>
          <c:dPt>
            <c:idx val="2"/>
            <c:invertIfNegative val="0"/>
            <c:bubble3D val="0"/>
            <c:spPr>
              <a:solidFill>
                <a:schemeClr val="bg1">
                  <a:lumMod val="5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A175-D243-9C28-162C11AAA5C1}"/>
              </c:ext>
            </c:extLst>
          </c:dPt>
          <c:dPt>
            <c:idx val="3"/>
            <c:invertIfNegative val="0"/>
            <c:bubble3D val="0"/>
            <c:spPr>
              <a:solidFill>
                <a:schemeClr val="bg1">
                  <a:lumMod val="5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A175-D243-9C28-162C11AAA5C1}"/>
              </c:ext>
            </c:extLst>
          </c:dPt>
          <c:dPt>
            <c:idx val="4"/>
            <c:invertIfNegative val="0"/>
            <c:bubble3D val="0"/>
            <c:spPr>
              <a:solidFill>
                <a:schemeClr val="bg1">
                  <a:lumMod val="5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9-A175-D243-9C28-162C11AAA5C1}"/>
              </c:ext>
            </c:extLst>
          </c:dPt>
          <c:dPt>
            <c:idx val="5"/>
            <c:invertIfNegative val="0"/>
            <c:bubble3D val="0"/>
            <c:spPr>
              <a:solidFill>
                <a:schemeClr val="bg1">
                  <a:lumMod val="5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B-A175-D243-9C28-162C11AAA5C1}"/>
              </c:ext>
            </c:extLst>
          </c:dPt>
          <c:dPt>
            <c:idx val="6"/>
            <c:invertIfNegative val="0"/>
            <c:bubble3D val="0"/>
            <c:spPr>
              <a:solidFill>
                <a:schemeClr val="bg1">
                  <a:lumMod val="5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D-A175-D243-9C28-162C11AAA5C1}"/>
              </c:ext>
            </c:extLst>
          </c:dPt>
          <c:dPt>
            <c:idx val="15"/>
            <c:invertIfNegative val="0"/>
            <c:bubble3D val="0"/>
            <c:spPr>
              <a:solidFill>
                <a:srgbClr val="941651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F-A175-D243-9C28-162C11AAA5C1}"/>
              </c:ext>
            </c:extLst>
          </c:dPt>
          <c:dPt>
            <c:idx val="16"/>
            <c:invertIfNegative val="0"/>
            <c:bubble3D val="0"/>
            <c:spPr>
              <a:solidFill>
                <a:srgbClr val="941651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1-A175-D243-9C28-162C11AAA5C1}"/>
              </c:ext>
            </c:extLst>
          </c:dPt>
          <c:dPt>
            <c:idx val="17"/>
            <c:invertIfNegative val="0"/>
            <c:bubble3D val="0"/>
            <c:spPr>
              <a:solidFill>
                <a:srgbClr val="941651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3-A175-D243-9C28-162C11AAA5C1}"/>
              </c:ext>
            </c:extLst>
          </c:dPt>
          <c:dPt>
            <c:idx val="18"/>
            <c:invertIfNegative val="0"/>
            <c:bubble3D val="0"/>
            <c:spPr>
              <a:solidFill>
                <a:srgbClr val="941651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5-A175-D243-9C28-162C11AAA5C1}"/>
              </c:ext>
            </c:extLst>
          </c:dPt>
          <c:dPt>
            <c:idx val="19"/>
            <c:invertIfNegative val="0"/>
            <c:bubble3D val="0"/>
            <c:spPr>
              <a:solidFill>
                <a:srgbClr val="941651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7-A175-D243-9C28-162C11AAA5C1}"/>
              </c:ext>
            </c:extLst>
          </c:dPt>
          <c:dPt>
            <c:idx val="20"/>
            <c:invertIfNegative val="0"/>
            <c:bubble3D val="0"/>
            <c:spPr>
              <a:solidFill>
                <a:srgbClr val="941651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9-A175-D243-9C28-162C11AAA5C1}"/>
              </c:ext>
            </c:extLst>
          </c:dPt>
          <c:dPt>
            <c:idx val="21"/>
            <c:invertIfNegative val="0"/>
            <c:bubble3D val="0"/>
            <c:spPr>
              <a:solidFill>
                <a:srgbClr val="941651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B-A175-D243-9C28-162C11AAA5C1}"/>
              </c:ext>
            </c:extLst>
          </c:dPt>
          <c:dPt>
            <c:idx val="22"/>
            <c:invertIfNegative val="0"/>
            <c:bubble3D val="0"/>
            <c:spPr>
              <a:solidFill>
                <a:srgbClr val="941651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D-A175-D243-9C28-162C11AAA5C1}"/>
              </c:ext>
            </c:extLst>
          </c:dPt>
          <c:dPt>
            <c:idx val="23"/>
            <c:invertIfNegative val="0"/>
            <c:bubble3D val="0"/>
            <c:spPr>
              <a:solidFill>
                <a:srgbClr val="941651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F-A175-D243-9C28-162C11AAA5C1}"/>
              </c:ext>
            </c:extLst>
          </c:dPt>
          <c:dPt>
            <c:idx val="24"/>
            <c:invertIfNegative val="0"/>
            <c:bubble3D val="0"/>
            <c:spPr>
              <a:solidFill>
                <a:srgbClr val="941651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21-A175-D243-9C28-162C11AAA5C1}"/>
              </c:ext>
            </c:extLst>
          </c:dPt>
          <c:cat>
            <c:strRef>
              <c:f>'viral infection'!$B$120:$B$144</c:f>
              <c:strCache>
                <c:ptCount val="25"/>
                <c:pt idx="0">
                  <c:v>endocytosis</c:v>
                </c:pt>
                <c:pt idx="1">
                  <c:v>nucleocytoplasmic transport</c:v>
                </c:pt>
                <c:pt idx="2">
                  <c:v>gene silencing</c:v>
                </c:pt>
                <c:pt idx="3">
                  <c:v>mRNA processing</c:v>
                </c:pt>
                <c:pt idx="4">
                  <c:v>viral life cycle</c:v>
                </c:pt>
                <c:pt idx="5">
                  <c:v>viral process</c:v>
                </c:pt>
                <c:pt idx="6">
                  <c:v>RNA splicing</c:v>
                </c:pt>
                <c:pt idx="7">
                  <c:v>cell morphogenesis involved in differentiation</c:v>
                </c:pt>
                <c:pt idx="8">
                  <c:v>protein import into nucleus</c:v>
                </c:pt>
                <c:pt idx="9">
                  <c:v>protein import</c:v>
                </c:pt>
                <c:pt idx="10">
                  <c:v>protein localization to nucleus</c:v>
                </c:pt>
                <c:pt idx="11">
                  <c:v>production of miRNAs involved in gene silencing by miRNA</c:v>
                </c:pt>
                <c:pt idx="12">
                  <c:v>viral genome replication</c:v>
                </c:pt>
                <c:pt idx="13">
                  <c:v>receptor-mediated endocytosis</c:v>
                </c:pt>
                <c:pt idx="14">
                  <c:v>positive regulation of viral genome replication</c:v>
                </c:pt>
                <c:pt idx="15">
                  <c:v>'de novo' posttranslational protein folding</c:v>
                </c:pt>
                <c:pt idx="16">
                  <c:v>translation</c:v>
                </c:pt>
                <c:pt idx="17">
                  <c:v>small RNA loading onto RISC</c:v>
                </c:pt>
                <c:pt idx="18">
                  <c:v>transcription-coupled nucleotide-excision repair</c:v>
                </c:pt>
                <c:pt idx="19">
                  <c:v>regulation of gene silencing by miRNA</c:v>
                </c:pt>
                <c:pt idx="20">
                  <c:v>regulation of receptor biosynthetic process</c:v>
                </c:pt>
                <c:pt idx="21">
                  <c:v>translational initiation</c:v>
                </c:pt>
                <c:pt idx="22">
                  <c:v>ribonucleoprotein complex biogenesis</c:v>
                </c:pt>
                <c:pt idx="23">
                  <c:v>ribonucleoprotein complex assembly</c:v>
                </c:pt>
                <c:pt idx="24">
                  <c:v>posttranscriptional regulation of gene expression</c:v>
                </c:pt>
              </c:strCache>
            </c:strRef>
          </c:cat>
          <c:val>
            <c:numRef>
              <c:f>'viral infection'!$F$120:$F$144</c:f>
              <c:numCache>
                <c:formatCode>General</c:formatCode>
                <c:ptCount val="25"/>
                <c:pt idx="0">
                  <c:v>1.8252158550195861</c:v>
                </c:pt>
                <c:pt idx="1">
                  <c:v>2.0848793855731542</c:v>
                </c:pt>
                <c:pt idx="2">
                  <c:v>3.9656048986263426</c:v>
                </c:pt>
                <c:pt idx="3">
                  <c:v>4.8294305123910757</c:v>
                </c:pt>
                <c:pt idx="4">
                  <c:v>4.8543405609662589</c:v>
                </c:pt>
                <c:pt idx="5">
                  <c:v>5.7205301335841927</c:v>
                </c:pt>
                <c:pt idx="6">
                  <c:v>6.4091527355431657</c:v>
                </c:pt>
                <c:pt idx="7">
                  <c:v>1.3910941504488772</c:v>
                </c:pt>
                <c:pt idx="8">
                  <c:v>1.4602340708436019</c:v>
                </c:pt>
                <c:pt idx="9">
                  <c:v>1.5778386712687782</c:v>
                </c:pt>
                <c:pt idx="10">
                  <c:v>2.3438062678022202</c:v>
                </c:pt>
                <c:pt idx="11">
                  <c:v>2.5504684868115857</c:v>
                </c:pt>
                <c:pt idx="12">
                  <c:v>3.3169946257460632</c:v>
                </c:pt>
                <c:pt idx="13">
                  <c:v>3.8056669235565055</c:v>
                </c:pt>
                <c:pt idx="14">
                  <c:v>4.494319616999805</c:v>
                </c:pt>
                <c:pt idx="15">
                  <c:v>1.435006839158917</c:v>
                </c:pt>
                <c:pt idx="16">
                  <c:v>1.5602077314795626</c:v>
                </c:pt>
                <c:pt idx="17">
                  <c:v>1.560905745970123</c:v>
                </c:pt>
                <c:pt idx="18">
                  <c:v>1.703602275823163</c:v>
                </c:pt>
                <c:pt idx="19">
                  <c:v>1.9631562768207975</c:v>
                </c:pt>
                <c:pt idx="20">
                  <c:v>2.3961620595227098</c:v>
                </c:pt>
                <c:pt idx="21">
                  <c:v>2.5347753175810945</c:v>
                </c:pt>
                <c:pt idx="22">
                  <c:v>3.6488682290274674</c:v>
                </c:pt>
                <c:pt idx="23">
                  <c:v>4.9026252964435848</c:v>
                </c:pt>
                <c:pt idx="24">
                  <c:v>5.7139038289855382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22-A175-D243-9C28-162C11AAA5C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40"/>
        <c:axId val="1270566495"/>
        <c:axId val="1268622127"/>
      </c:barChart>
      <c:catAx>
        <c:axId val="1270566495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268622127"/>
        <c:crosses val="autoZero"/>
        <c:auto val="1"/>
        <c:lblAlgn val="ctr"/>
        <c:lblOffset val="100"/>
        <c:noMultiLvlLbl val="0"/>
      </c:catAx>
      <c:valAx>
        <c:axId val="1268622127"/>
        <c:scaling>
          <c:orientation val="minMax"/>
          <c:max val="7"/>
          <c:min val="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b="1" dirty="0"/>
                  <a:t>-log(p-value)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1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270566495"/>
        <c:crosses val="autoZero"/>
        <c:crossBetween val="between"/>
        <c:majorUnit val="3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2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1200" b="1" dirty="0"/>
              <a:t>viral infection: cellular component </a:t>
            </a:r>
          </a:p>
          <a:p>
            <a:pPr>
              <a:defRPr sz="1200" b="1"/>
            </a:pPr>
            <a:r>
              <a:rPr lang="en-US" sz="1200" b="1" dirty="0"/>
              <a:t>&amp; molecular function</a:t>
            </a:r>
          </a:p>
        </c:rich>
      </c:tx>
      <c:layout>
        <c:manualLayout>
          <c:xMode val="edge"/>
          <c:yMode val="edge"/>
          <c:x val="0.16954915558780101"/>
          <c:y val="2.195590737840827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47135707149805267"/>
          <c:y val="0.21288673806712419"/>
          <c:w val="0.23067421663846766"/>
          <c:h val="0.64655044205059464"/>
        </c:manualLayout>
      </c:layout>
      <c:barChart>
        <c:barDir val="bar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bg1">
                  <a:lumMod val="5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6F51-BE48-B747-8F421000A384}"/>
              </c:ext>
            </c:extLst>
          </c:dPt>
          <c:dPt>
            <c:idx val="1"/>
            <c:invertIfNegative val="0"/>
            <c:bubble3D val="0"/>
            <c:spPr>
              <a:solidFill>
                <a:schemeClr val="bg1">
                  <a:lumMod val="5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6F51-BE48-B747-8F421000A384}"/>
              </c:ext>
            </c:extLst>
          </c:dPt>
          <c:dPt>
            <c:idx val="2"/>
            <c:invertIfNegative val="0"/>
            <c:bubble3D val="0"/>
            <c:spPr>
              <a:solidFill>
                <a:schemeClr val="bg1">
                  <a:lumMod val="5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6F51-BE48-B747-8F421000A384}"/>
              </c:ext>
            </c:extLst>
          </c:dPt>
          <c:dPt>
            <c:idx val="3"/>
            <c:invertIfNegative val="0"/>
            <c:bubble3D val="0"/>
            <c:spPr>
              <a:solidFill>
                <a:schemeClr val="bg1">
                  <a:lumMod val="5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6F51-BE48-B747-8F421000A384}"/>
              </c:ext>
            </c:extLst>
          </c:dPt>
          <c:dPt>
            <c:idx val="4"/>
            <c:invertIfNegative val="0"/>
            <c:bubble3D val="0"/>
            <c:spPr>
              <a:solidFill>
                <a:schemeClr val="bg1">
                  <a:lumMod val="5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9-6F51-BE48-B747-8F421000A384}"/>
              </c:ext>
            </c:extLst>
          </c:dPt>
          <c:dPt>
            <c:idx val="10"/>
            <c:invertIfNegative val="0"/>
            <c:bubble3D val="0"/>
            <c:spPr>
              <a:solidFill>
                <a:srgbClr val="941651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B-6F51-BE48-B747-8F421000A384}"/>
              </c:ext>
            </c:extLst>
          </c:dPt>
          <c:dPt>
            <c:idx val="11"/>
            <c:invertIfNegative val="0"/>
            <c:bubble3D val="0"/>
            <c:spPr>
              <a:solidFill>
                <a:srgbClr val="941651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D-6F51-BE48-B747-8F421000A384}"/>
              </c:ext>
            </c:extLst>
          </c:dPt>
          <c:dPt>
            <c:idx val="12"/>
            <c:invertIfNegative val="0"/>
            <c:bubble3D val="0"/>
            <c:spPr>
              <a:solidFill>
                <a:srgbClr val="941651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F-6F51-BE48-B747-8F421000A384}"/>
              </c:ext>
            </c:extLst>
          </c:dPt>
          <c:dPt>
            <c:idx val="13"/>
            <c:invertIfNegative val="0"/>
            <c:bubble3D val="0"/>
            <c:spPr>
              <a:solidFill>
                <a:srgbClr val="941651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1-6F51-BE48-B747-8F421000A384}"/>
              </c:ext>
            </c:extLst>
          </c:dPt>
          <c:dPt>
            <c:idx val="14"/>
            <c:invertIfNegative val="0"/>
            <c:bubble3D val="0"/>
            <c:spPr>
              <a:solidFill>
                <a:srgbClr val="941651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3-6F51-BE48-B747-8F421000A384}"/>
              </c:ext>
            </c:extLst>
          </c:dPt>
          <c:cat>
            <c:strRef>
              <c:f>'viral infection'!$B$148:$B$162</c:f>
              <c:strCache>
                <c:ptCount val="15"/>
                <c:pt idx="0">
                  <c:v>ruffle</c:v>
                </c:pt>
                <c:pt idx="1">
                  <c:v>positive regulation of cysteine-type endopeptidase activity involved in apoptotic process</c:v>
                </c:pt>
                <c:pt idx="2">
                  <c:v>lysosomal membrane</c:v>
                </c:pt>
                <c:pt idx="3">
                  <c:v>U2-type spliceosomal complex</c:v>
                </c:pt>
                <c:pt idx="4">
                  <c:v>adenyl nucleotide binding</c:v>
                </c:pt>
                <c:pt idx="5">
                  <c:v>aggresome</c:v>
                </c:pt>
                <c:pt idx="6">
                  <c:v>U2-type precatalytic spliceosome</c:v>
                </c:pt>
                <c:pt idx="7">
                  <c:v>inclusion body</c:v>
                </c:pt>
                <c:pt idx="8">
                  <c:v>spliceosomal snRNP complex</c:v>
                </c:pt>
                <c:pt idx="9">
                  <c:v>nuclear pore</c:v>
                </c:pt>
                <c:pt idx="10">
                  <c:v>mRNA 3'-UTR binding</c:v>
                </c:pt>
                <c:pt idx="11">
                  <c:v>RISC-loading complex</c:v>
                </c:pt>
                <c:pt idx="12">
                  <c:v>RNA helicase activity</c:v>
                </c:pt>
                <c:pt idx="13">
                  <c:v>ATPase activity</c:v>
                </c:pt>
                <c:pt idx="14">
                  <c:v>spliceosomal complex</c:v>
                </c:pt>
              </c:strCache>
            </c:strRef>
          </c:cat>
          <c:val>
            <c:numRef>
              <c:f>'viral infection'!$F$148:$F$162</c:f>
              <c:numCache>
                <c:formatCode>General</c:formatCode>
                <c:ptCount val="15"/>
                <c:pt idx="0">
                  <c:v>1.8607037800598425</c:v>
                </c:pt>
                <c:pt idx="1">
                  <c:v>2.4111685049059255</c:v>
                </c:pt>
                <c:pt idx="2">
                  <c:v>3.5017132646098821</c:v>
                </c:pt>
                <c:pt idx="3">
                  <c:v>4.329878665592684</c:v>
                </c:pt>
                <c:pt idx="4">
                  <c:v>4.7959767282226942</c:v>
                </c:pt>
                <c:pt idx="5">
                  <c:v>1.5734989062657847</c:v>
                </c:pt>
                <c:pt idx="6">
                  <c:v>1.9208486753605769</c:v>
                </c:pt>
                <c:pt idx="7">
                  <c:v>2.5181449844200179</c:v>
                </c:pt>
                <c:pt idx="8">
                  <c:v>3.4439846112272767</c:v>
                </c:pt>
                <c:pt idx="9">
                  <c:v>5.4277904489499615</c:v>
                </c:pt>
                <c:pt idx="10">
                  <c:v>2.0652967493069885</c:v>
                </c:pt>
                <c:pt idx="11">
                  <c:v>2.0870035598089274</c:v>
                </c:pt>
                <c:pt idx="12">
                  <c:v>5.932111153869351</c:v>
                </c:pt>
                <c:pt idx="13">
                  <c:v>6.532025635893226</c:v>
                </c:pt>
                <c:pt idx="14">
                  <c:v>8.1628072564457366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4-6F51-BE48-B747-8F421000A38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40"/>
        <c:axId val="1270566495"/>
        <c:axId val="1268622127"/>
      </c:barChart>
      <c:catAx>
        <c:axId val="1270566495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268622127"/>
        <c:crosses val="autoZero"/>
        <c:auto val="1"/>
        <c:lblAlgn val="ctr"/>
        <c:lblOffset val="100"/>
        <c:noMultiLvlLbl val="0"/>
      </c:catAx>
      <c:valAx>
        <c:axId val="1268622127"/>
        <c:scaling>
          <c:orientation val="minMax"/>
          <c:max val="8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b="1" dirty="0"/>
                  <a:t>-log(p-value)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1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270566495"/>
        <c:crosses val="autoZero"/>
        <c:crossBetween val="between"/>
        <c:majorUnit val="4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2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1200" b="1" dirty="0"/>
              <a:t>transport of molecule: biological processes</a:t>
            </a:r>
          </a:p>
        </c:rich>
      </c:tx>
      <c:layout>
        <c:manualLayout>
          <c:xMode val="edge"/>
          <c:yMode val="edge"/>
          <c:x val="0.18437800595681728"/>
          <c:y val="1.481717991731547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49029079543051013"/>
          <c:y val="6.7666092519685042E-2"/>
          <c:w val="0.15163424622661775"/>
          <c:h val="0.84562484621062994"/>
        </c:manualLayout>
      </c:layout>
      <c:barChart>
        <c:barDir val="bar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bg1">
                  <a:lumMod val="5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C665-F445-A022-3767A66137A2}"/>
              </c:ext>
            </c:extLst>
          </c:dPt>
          <c:dPt>
            <c:idx val="1"/>
            <c:invertIfNegative val="0"/>
            <c:bubble3D val="0"/>
            <c:spPr>
              <a:solidFill>
                <a:schemeClr val="bg1">
                  <a:lumMod val="5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C665-F445-A022-3767A66137A2}"/>
              </c:ext>
            </c:extLst>
          </c:dPt>
          <c:dPt>
            <c:idx val="2"/>
            <c:invertIfNegative val="0"/>
            <c:bubble3D val="0"/>
            <c:spPr>
              <a:solidFill>
                <a:schemeClr val="bg1">
                  <a:lumMod val="5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C665-F445-A022-3767A66137A2}"/>
              </c:ext>
            </c:extLst>
          </c:dPt>
          <c:dPt>
            <c:idx val="3"/>
            <c:invertIfNegative val="0"/>
            <c:bubble3D val="0"/>
            <c:spPr>
              <a:solidFill>
                <a:schemeClr val="bg1">
                  <a:lumMod val="5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C665-F445-A022-3767A66137A2}"/>
              </c:ext>
            </c:extLst>
          </c:dPt>
          <c:dPt>
            <c:idx val="4"/>
            <c:invertIfNegative val="0"/>
            <c:bubble3D val="0"/>
            <c:spPr>
              <a:solidFill>
                <a:schemeClr val="bg1">
                  <a:lumMod val="5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9-C665-F445-A022-3767A66137A2}"/>
              </c:ext>
            </c:extLst>
          </c:dPt>
          <c:dPt>
            <c:idx val="5"/>
            <c:invertIfNegative val="0"/>
            <c:bubble3D val="0"/>
            <c:spPr>
              <a:solidFill>
                <a:schemeClr val="bg1">
                  <a:lumMod val="5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B-C665-F445-A022-3767A66137A2}"/>
              </c:ext>
            </c:extLst>
          </c:dPt>
          <c:dPt>
            <c:idx val="6"/>
            <c:invertIfNegative val="0"/>
            <c:bubble3D val="0"/>
            <c:spPr>
              <a:solidFill>
                <a:schemeClr val="bg1">
                  <a:lumMod val="5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D-C665-F445-A022-3767A66137A2}"/>
              </c:ext>
            </c:extLst>
          </c:dPt>
          <c:dPt>
            <c:idx val="7"/>
            <c:invertIfNegative val="0"/>
            <c:bubble3D val="0"/>
            <c:spPr>
              <a:solidFill>
                <a:schemeClr val="bg1">
                  <a:lumMod val="5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F-C665-F445-A022-3767A66137A2}"/>
              </c:ext>
            </c:extLst>
          </c:dPt>
          <c:dPt>
            <c:idx val="8"/>
            <c:invertIfNegative val="0"/>
            <c:bubble3D val="0"/>
            <c:spPr>
              <a:solidFill>
                <a:schemeClr val="bg1">
                  <a:lumMod val="5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1-C665-F445-A022-3767A66137A2}"/>
              </c:ext>
            </c:extLst>
          </c:dPt>
          <c:dPt>
            <c:idx val="9"/>
            <c:invertIfNegative val="0"/>
            <c:bubble3D val="0"/>
            <c:spPr>
              <a:solidFill>
                <a:schemeClr val="bg1">
                  <a:lumMod val="5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3-C665-F445-A022-3767A66137A2}"/>
              </c:ext>
            </c:extLst>
          </c:dPt>
          <c:dPt>
            <c:idx val="10"/>
            <c:invertIfNegative val="0"/>
            <c:bubble3D val="0"/>
            <c:spPr>
              <a:solidFill>
                <a:schemeClr val="bg1">
                  <a:lumMod val="5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5-C665-F445-A022-3767A66137A2}"/>
              </c:ext>
            </c:extLst>
          </c:dPt>
          <c:dPt>
            <c:idx val="11"/>
            <c:invertIfNegative val="0"/>
            <c:bubble3D val="0"/>
            <c:spPr>
              <a:solidFill>
                <a:schemeClr val="bg1">
                  <a:lumMod val="5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7-C665-F445-A022-3767A66137A2}"/>
              </c:ext>
            </c:extLst>
          </c:dPt>
          <c:dPt>
            <c:idx val="23"/>
            <c:invertIfNegative val="0"/>
            <c:bubble3D val="0"/>
            <c:spPr>
              <a:solidFill>
                <a:srgbClr val="941651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9-C665-F445-A022-3767A66137A2}"/>
              </c:ext>
            </c:extLst>
          </c:dPt>
          <c:dPt>
            <c:idx val="24"/>
            <c:invertIfNegative val="0"/>
            <c:bubble3D val="0"/>
            <c:spPr>
              <a:solidFill>
                <a:srgbClr val="941651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B-C665-F445-A022-3767A66137A2}"/>
              </c:ext>
            </c:extLst>
          </c:dPt>
          <c:dPt>
            <c:idx val="25"/>
            <c:invertIfNegative val="0"/>
            <c:bubble3D val="0"/>
            <c:spPr>
              <a:solidFill>
                <a:srgbClr val="941651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D-C665-F445-A022-3767A66137A2}"/>
              </c:ext>
            </c:extLst>
          </c:dPt>
          <c:dPt>
            <c:idx val="26"/>
            <c:invertIfNegative val="0"/>
            <c:bubble3D val="0"/>
            <c:spPr>
              <a:solidFill>
                <a:srgbClr val="941651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F-C665-F445-A022-3767A66137A2}"/>
              </c:ext>
            </c:extLst>
          </c:dPt>
          <c:dPt>
            <c:idx val="27"/>
            <c:invertIfNegative val="0"/>
            <c:bubble3D val="0"/>
            <c:spPr>
              <a:solidFill>
                <a:srgbClr val="941651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21-C665-F445-A022-3767A66137A2}"/>
              </c:ext>
            </c:extLst>
          </c:dPt>
          <c:dPt>
            <c:idx val="28"/>
            <c:invertIfNegative val="0"/>
            <c:bubble3D val="0"/>
            <c:spPr>
              <a:solidFill>
                <a:srgbClr val="941651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23-C665-F445-A022-3767A66137A2}"/>
              </c:ext>
            </c:extLst>
          </c:dPt>
          <c:dPt>
            <c:idx val="29"/>
            <c:invertIfNegative val="0"/>
            <c:bubble3D val="0"/>
            <c:spPr>
              <a:solidFill>
                <a:srgbClr val="941651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25-C665-F445-A022-3767A66137A2}"/>
              </c:ext>
            </c:extLst>
          </c:dPt>
          <c:dPt>
            <c:idx val="30"/>
            <c:invertIfNegative val="0"/>
            <c:bubble3D val="0"/>
            <c:spPr>
              <a:solidFill>
                <a:srgbClr val="941651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27-C665-F445-A022-3767A66137A2}"/>
              </c:ext>
            </c:extLst>
          </c:dPt>
          <c:dPt>
            <c:idx val="31"/>
            <c:invertIfNegative val="0"/>
            <c:bubble3D val="0"/>
            <c:spPr>
              <a:solidFill>
                <a:srgbClr val="941651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29-C665-F445-A022-3767A66137A2}"/>
              </c:ext>
            </c:extLst>
          </c:dPt>
          <c:dPt>
            <c:idx val="32"/>
            <c:invertIfNegative val="0"/>
            <c:bubble3D val="0"/>
            <c:spPr>
              <a:solidFill>
                <a:srgbClr val="941651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2B-C665-F445-A022-3767A66137A2}"/>
              </c:ext>
            </c:extLst>
          </c:dPt>
          <c:dPt>
            <c:idx val="33"/>
            <c:invertIfNegative val="0"/>
            <c:bubble3D val="0"/>
            <c:spPr>
              <a:solidFill>
                <a:srgbClr val="941651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2D-C665-F445-A022-3767A66137A2}"/>
              </c:ext>
            </c:extLst>
          </c:dPt>
          <c:dPt>
            <c:idx val="34"/>
            <c:invertIfNegative val="0"/>
            <c:bubble3D val="0"/>
            <c:spPr>
              <a:solidFill>
                <a:srgbClr val="941651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2F-C665-F445-A022-3767A66137A2}"/>
              </c:ext>
            </c:extLst>
          </c:dPt>
          <c:cat>
            <c:strRef>
              <c:f>transport_molecule!$B$233:$B$267</c:f>
              <c:strCache>
                <c:ptCount val="35"/>
                <c:pt idx="0">
                  <c:v>regulation of cellular protein localization</c:v>
                </c:pt>
                <c:pt idx="1">
                  <c:v>import into nucleus</c:v>
                </c:pt>
                <c:pt idx="2">
                  <c:v>positive regulation of hydrolase activity</c:v>
                </c:pt>
                <c:pt idx="3">
                  <c:v>metal ion homeostasis</c:v>
                </c:pt>
                <c:pt idx="4">
                  <c:v>positive regulation of cellular protein localization</c:v>
                </c:pt>
                <c:pt idx="5">
                  <c:v>receptor-mediated endocytosis</c:v>
                </c:pt>
                <c:pt idx="6">
                  <c:v>Golgi vesicle transport</c:v>
                </c:pt>
                <c:pt idx="7">
                  <c:v>metal ion transport</c:v>
                </c:pt>
                <c:pt idx="8">
                  <c:v>positive regulation of transport</c:v>
                </c:pt>
                <c:pt idx="9">
                  <c:v>protein localization to cell periphery</c:v>
                </c:pt>
                <c:pt idx="10">
                  <c:v>endocytosis</c:v>
                </c:pt>
                <c:pt idx="11">
                  <c:v>protein localization to membrane</c:v>
                </c:pt>
                <c:pt idx="12">
                  <c:v>protein localization to nucleus</c:v>
                </c:pt>
                <c:pt idx="13">
                  <c:v>dendrite extension</c:v>
                </c:pt>
                <c:pt idx="14">
                  <c:v>establishment of protein localization to ER membrane</c:v>
                </c:pt>
                <c:pt idx="15">
                  <c:v>actin cytoskeleton organization</c:v>
                </c:pt>
                <c:pt idx="16">
                  <c:v>cell morphogenesis involved in differentiation</c:v>
                </c:pt>
                <c:pt idx="17">
                  <c:v>cytosolic transport</c:v>
                </c:pt>
                <c:pt idx="18">
                  <c:v>post-Golgi vesicle-mediated transport</c:v>
                </c:pt>
                <c:pt idx="19">
                  <c:v>clathrin-coated vesicle</c:v>
                </c:pt>
                <c:pt idx="20">
                  <c:v>cell morphogenesis</c:v>
                </c:pt>
                <c:pt idx="21">
                  <c:v>neuron projection morphogenesis</c:v>
                </c:pt>
                <c:pt idx="22">
                  <c:v>plasma membrane bounded cell projection morphogenesis</c:v>
                </c:pt>
                <c:pt idx="23">
                  <c:v>protein export from nucleus</c:v>
                </c:pt>
                <c:pt idx="24">
                  <c:v>endosomal transport</c:v>
                </c:pt>
                <c:pt idx="25">
                  <c:v>regulation of vesicle-mediated transport</c:v>
                </c:pt>
                <c:pt idx="26">
                  <c:v>nucleobase-containing compound transport</c:v>
                </c:pt>
                <c:pt idx="27">
                  <c:v>cellular chemical homeostasis</c:v>
                </c:pt>
                <c:pt idx="28">
                  <c:v>cation homeostasis</c:v>
                </c:pt>
                <c:pt idx="29">
                  <c:v>inorganic molecular entity transmembrane transporter activity</c:v>
                </c:pt>
                <c:pt idx="30">
                  <c:v>intracellular protein transport</c:v>
                </c:pt>
                <c:pt idx="31">
                  <c:v>nucleocytoplasmic transport</c:v>
                </c:pt>
                <c:pt idx="32">
                  <c:v>ion transmembrane transport</c:v>
                </c:pt>
                <c:pt idx="33">
                  <c:v>transmembrane transporter activity</c:v>
                </c:pt>
                <c:pt idx="34">
                  <c:v>protein transport</c:v>
                </c:pt>
              </c:strCache>
            </c:strRef>
          </c:cat>
          <c:val>
            <c:numRef>
              <c:f>transport_molecule!$F$233:$F$267</c:f>
              <c:numCache>
                <c:formatCode>General</c:formatCode>
                <c:ptCount val="35"/>
                <c:pt idx="0">
                  <c:v>4.2835476145665332</c:v>
                </c:pt>
                <c:pt idx="1">
                  <c:v>4.4052903731773982</c:v>
                </c:pt>
                <c:pt idx="2">
                  <c:v>4.5416842618610573</c:v>
                </c:pt>
                <c:pt idx="3">
                  <c:v>5.708020282996972</c:v>
                </c:pt>
                <c:pt idx="4">
                  <c:v>5.7947382474758822</c:v>
                </c:pt>
                <c:pt idx="5">
                  <c:v>6.2032028304695306</c:v>
                </c:pt>
                <c:pt idx="6">
                  <c:v>6.825479812132019</c:v>
                </c:pt>
                <c:pt idx="7">
                  <c:v>7.0352817986806961</c:v>
                </c:pt>
                <c:pt idx="8">
                  <c:v>9.125708084512949</c:v>
                </c:pt>
                <c:pt idx="9">
                  <c:v>9.7033917571068713</c:v>
                </c:pt>
                <c:pt idx="10">
                  <c:v>10.40219865132555</c:v>
                </c:pt>
                <c:pt idx="11">
                  <c:v>11.3060193272695</c:v>
                </c:pt>
                <c:pt idx="12">
                  <c:v>1.8146394645256401</c:v>
                </c:pt>
                <c:pt idx="13">
                  <c:v>2.0718574442725717</c:v>
                </c:pt>
                <c:pt idx="14">
                  <c:v>2.0944435518389186</c:v>
                </c:pt>
                <c:pt idx="15">
                  <c:v>2.4619691019787475</c:v>
                </c:pt>
                <c:pt idx="16">
                  <c:v>2.6564650906616638</c:v>
                </c:pt>
                <c:pt idx="17">
                  <c:v>2.9747872286153103</c:v>
                </c:pt>
                <c:pt idx="18">
                  <c:v>4.7849861932678559</c:v>
                </c:pt>
                <c:pt idx="19">
                  <c:v>5.2029474488348493</c:v>
                </c:pt>
                <c:pt idx="20">
                  <c:v>6.4538738785142149</c:v>
                </c:pt>
                <c:pt idx="21">
                  <c:v>6.7232716192932624</c:v>
                </c:pt>
                <c:pt idx="22">
                  <c:v>8.2651982669230364</c:v>
                </c:pt>
                <c:pt idx="23">
                  <c:v>4.4164398218621894</c:v>
                </c:pt>
                <c:pt idx="24">
                  <c:v>4.458048142750644</c:v>
                </c:pt>
                <c:pt idx="25">
                  <c:v>4.5497069842263924</c:v>
                </c:pt>
                <c:pt idx="26">
                  <c:v>5.5241086863587308</c:v>
                </c:pt>
                <c:pt idx="27">
                  <c:v>6.6645313159931163</c:v>
                </c:pt>
                <c:pt idx="28">
                  <c:v>7.1662617016382093</c:v>
                </c:pt>
                <c:pt idx="29">
                  <c:v>10.677498899896934</c:v>
                </c:pt>
                <c:pt idx="30">
                  <c:v>11.11072728491769</c:v>
                </c:pt>
                <c:pt idx="31">
                  <c:v>11.229046581398565</c:v>
                </c:pt>
                <c:pt idx="32">
                  <c:v>15.682540035128147</c:v>
                </c:pt>
                <c:pt idx="33">
                  <c:v>16.112397621425355</c:v>
                </c:pt>
                <c:pt idx="34">
                  <c:v>17.758348206557976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30-C665-F445-A022-3767A66137A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40"/>
        <c:axId val="83956335"/>
        <c:axId val="378329823"/>
      </c:barChart>
      <c:catAx>
        <c:axId val="83956335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78329823"/>
        <c:crosses val="autoZero"/>
        <c:auto val="1"/>
        <c:lblAlgn val="ctr"/>
        <c:lblOffset val="100"/>
        <c:noMultiLvlLbl val="0"/>
      </c:catAx>
      <c:valAx>
        <c:axId val="378329823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b="1" dirty="0"/>
                  <a:t>-log(p-value)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1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3956335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2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1200" b="1"/>
              <a:t>export</a:t>
            </a:r>
            <a:r>
              <a:rPr lang="en-US" sz="1200" b="1" baseline="0"/>
              <a:t> of molecule</a:t>
            </a:r>
            <a:endParaRPr lang="en-US" sz="1200" b="1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48479746592021367"/>
          <c:y val="0.1986636017733758"/>
          <c:w val="0.20907065735256944"/>
          <c:h val="0.54676377881295435"/>
        </c:manualLayout>
      </c:layout>
      <c:barChart>
        <c:barDir val="bar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bg1">
                  <a:lumMod val="5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381A-844E-A530-8237C39052E6}"/>
              </c:ext>
            </c:extLst>
          </c:dPt>
          <c:dPt>
            <c:idx val="4"/>
            <c:invertIfNegative val="0"/>
            <c:bubble3D val="0"/>
            <c:spPr>
              <a:solidFill>
                <a:srgbClr val="941651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381A-844E-A530-8237C39052E6}"/>
              </c:ext>
            </c:extLst>
          </c:dPt>
          <c:dPt>
            <c:idx val="5"/>
            <c:invertIfNegative val="0"/>
            <c:bubble3D val="0"/>
            <c:spPr>
              <a:solidFill>
                <a:srgbClr val="941651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381A-844E-A530-8237C39052E6}"/>
              </c:ext>
            </c:extLst>
          </c:dPt>
          <c:dPt>
            <c:idx val="6"/>
            <c:invertIfNegative val="0"/>
            <c:bubble3D val="0"/>
            <c:spPr>
              <a:solidFill>
                <a:srgbClr val="941651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381A-844E-A530-8237C39052E6}"/>
              </c:ext>
            </c:extLst>
          </c:dPt>
          <c:dPt>
            <c:idx val="7"/>
            <c:invertIfNegative val="0"/>
            <c:bubble3D val="0"/>
            <c:spPr>
              <a:solidFill>
                <a:srgbClr val="941651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9-381A-844E-A530-8237C39052E6}"/>
              </c:ext>
            </c:extLst>
          </c:dPt>
          <c:dPt>
            <c:idx val="8"/>
            <c:invertIfNegative val="0"/>
            <c:bubble3D val="0"/>
            <c:spPr>
              <a:solidFill>
                <a:srgbClr val="941651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B-381A-844E-A530-8237C39052E6}"/>
              </c:ext>
            </c:extLst>
          </c:dPt>
          <c:cat>
            <c:strRef>
              <c:f>'export of molecule'!$B$91:$B$99</c:f>
              <c:strCache>
                <c:ptCount val="9"/>
                <c:pt idx="0">
                  <c:v>mRNA export from nucleus</c:v>
                </c:pt>
                <c:pt idx="1">
                  <c:v>regulation of purine nucleotide metabolic process</c:v>
                </c:pt>
                <c:pt idx="2">
                  <c:v>intracellular transport of virus</c:v>
                </c:pt>
                <c:pt idx="3">
                  <c:v>tRNA export from nucleus</c:v>
                </c:pt>
                <c:pt idx="4">
                  <c:v>nuclear export signal receptor activity</c:v>
                </c:pt>
                <c:pt idx="5">
                  <c:v>organic anion transmembrane transporter activity</c:v>
                </c:pt>
                <c:pt idx="6">
                  <c:v>cholesterol homeostasis</c:v>
                </c:pt>
                <c:pt idx="7">
                  <c:v>RNA export from nucleus</c:v>
                </c:pt>
                <c:pt idx="8">
                  <c:v>protein export from nucleus</c:v>
                </c:pt>
              </c:strCache>
            </c:strRef>
          </c:cat>
          <c:val>
            <c:numRef>
              <c:f>'export of molecule'!$F$91:$F$99</c:f>
              <c:numCache>
                <c:formatCode>General</c:formatCode>
                <c:ptCount val="9"/>
                <c:pt idx="0">
                  <c:v>10.759259953090528</c:v>
                </c:pt>
                <c:pt idx="1">
                  <c:v>3.9397553302040644</c:v>
                </c:pt>
                <c:pt idx="2">
                  <c:v>4.9734730835059526</c:v>
                </c:pt>
                <c:pt idx="3">
                  <c:v>6.1830791476817435</c:v>
                </c:pt>
                <c:pt idx="4">
                  <c:v>4.866483478100089</c:v>
                </c:pt>
                <c:pt idx="5">
                  <c:v>5.6019565067855916</c:v>
                </c:pt>
                <c:pt idx="6">
                  <c:v>5.8186789495229263</c:v>
                </c:pt>
                <c:pt idx="7">
                  <c:v>13.085055451254377</c:v>
                </c:pt>
                <c:pt idx="8">
                  <c:v>14.869320078529825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C-381A-844E-A530-8237C39052E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40"/>
        <c:axId val="1317805744"/>
        <c:axId val="1469530976"/>
      </c:barChart>
      <c:catAx>
        <c:axId val="1317805744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69530976"/>
        <c:crosses val="autoZero"/>
        <c:auto val="1"/>
        <c:lblAlgn val="ctr"/>
        <c:lblOffset val="100"/>
        <c:noMultiLvlLbl val="0"/>
      </c:catAx>
      <c:valAx>
        <c:axId val="1469530976"/>
        <c:scaling>
          <c:orientation val="minMax"/>
          <c:max val="15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b="1"/>
                  <a:t>-log(p-value)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1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317805744"/>
        <c:crosses val="autoZero"/>
        <c:crossBetween val="between"/>
        <c:majorUnit val="5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2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1200" b="1"/>
              <a:t>endocytosis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49798241038414648"/>
          <c:y val="0.15712484867530632"/>
          <c:w val="0.21247058662434368"/>
          <c:h val="0.64153135233388214"/>
        </c:manualLayout>
      </c:layout>
      <c:barChart>
        <c:barDir val="bar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bg1">
                  <a:lumMod val="5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4F30-8842-B3CB-90BA69C30EC2}"/>
              </c:ext>
            </c:extLst>
          </c:dPt>
          <c:dPt>
            <c:idx val="1"/>
            <c:invertIfNegative val="0"/>
            <c:bubble3D val="0"/>
            <c:spPr>
              <a:solidFill>
                <a:schemeClr val="bg1">
                  <a:lumMod val="5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4F30-8842-B3CB-90BA69C30EC2}"/>
              </c:ext>
            </c:extLst>
          </c:dPt>
          <c:dPt>
            <c:idx val="2"/>
            <c:invertIfNegative val="0"/>
            <c:bubble3D val="0"/>
            <c:spPr>
              <a:solidFill>
                <a:schemeClr val="bg1">
                  <a:lumMod val="5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4F30-8842-B3CB-90BA69C30EC2}"/>
              </c:ext>
            </c:extLst>
          </c:dPt>
          <c:dPt>
            <c:idx val="3"/>
            <c:invertIfNegative val="0"/>
            <c:bubble3D val="0"/>
            <c:spPr>
              <a:solidFill>
                <a:schemeClr val="bg1">
                  <a:lumMod val="5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4F30-8842-B3CB-90BA69C30EC2}"/>
              </c:ext>
            </c:extLst>
          </c:dPt>
          <c:dPt>
            <c:idx val="9"/>
            <c:invertIfNegative val="0"/>
            <c:bubble3D val="0"/>
            <c:spPr>
              <a:solidFill>
                <a:srgbClr val="941651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9-4F30-8842-B3CB-90BA69C30EC2}"/>
              </c:ext>
            </c:extLst>
          </c:dPt>
          <c:dPt>
            <c:idx val="10"/>
            <c:invertIfNegative val="0"/>
            <c:bubble3D val="0"/>
            <c:spPr>
              <a:solidFill>
                <a:srgbClr val="941651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B-4F30-8842-B3CB-90BA69C30EC2}"/>
              </c:ext>
            </c:extLst>
          </c:dPt>
          <c:dPt>
            <c:idx val="11"/>
            <c:invertIfNegative val="0"/>
            <c:bubble3D val="0"/>
            <c:spPr>
              <a:solidFill>
                <a:srgbClr val="941651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D-4F30-8842-B3CB-90BA69C30EC2}"/>
              </c:ext>
            </c:extLst>
          </c:dPt>
          <c:dPt>
            <c:idx val="12"/>
            <c:invertIfNegative val="0"/>
            <c:bubble3D val="0"/>
            <c:spPr>
              <a:solidFill>
                <a:srgbClr val="941651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F-4F30-8842-B3CB-90BA69C30EC2}"/>
              </c:ext>
            </c:extLst>
          </c:dPt>
          <c:dPt>
            <c:idx val="13"/>
            <c:invertIfNegative val="0"/>
            <c:bubble3D val="0"/>
            <c:spPr>
              <a:solidFill>
                <a:srgbClr val="941651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1-4F30-8842-B3CB-90BA69C30EC2}"/>
              </c:ext>
            </c:extLst>
          </c:dPt>
          <c:cat>
            <c:strRef>
              <c:f>endocytosis!$B$126:$B$139</c:f>
              <c:strCache>
                <c:ptCount val="14"/>
                <c:pt idx="0">
                  <c:v>epidermal growth factor receptor signaling pathway</c:v>
                </c:pt>
                <c:pt idx="1">
                  <c:v>ERBB signaling pathway</c:v>
                </c:pt>
                <c:pt idx="2">
                  <c:v>receptor-mediated endocytosis</c:v>
                </c:pt>
                <c:pt idx="3">
                  <c:v>receptor-mediated endocytosis</c:v>
                </c:pt>
                <c:pt idx="4">
                  <c:v>regulation of ERBB signaling pathway</c:v>
                </c:pt>
                <c:pt idx="5">
                  <c:v>clathrin-dependent endocytosis</c:v>
                </c:pt>
                <c:pt idx="6">
                  <c:v>regulation of substrate adhesion-dependent cell spreading</c:v>
                </c:pt>
                <c:pt idx="7">
                  <c:v>LDL receptor particle metabolic process</c:v>
                </c:pt>
                <c:pt idx="8">
                  <c:v>regulation of cell morphogenesis</c:v>
                </c:pt>
                <c:pt idx="9">
                  <c:v>cholesterol transport</c:v>
                </c:pt>
                <c:pt idx="10">
                  <c:v>transferrin transport</c:v>
                </c:pt>
                <c:pt idx="11">
                  <c:v>phagosome acidification</c:v>
                </c:pt>
                <c:pt idx="12">
                  <c:v>cholesterol homeostasis</c:v>
                </c:pt>
                <c:pt idx="13">
                  <c:v>regulation of intracellular pH</c:v>
                </c:pt>
              </c:strCache>
            </c:strRef>
          </c:cat>
          <c:val>
            <c:numRef>
              <c:f>endocytosis!$F$126:$F$139</c:f>
              <c:numCache>
                <c:formatCode>General</c:formatCode>
                <c:ptCount val="14"/>
                <c:pt idx="0">
                  <c:v>5.3028627781133144</c:v>
                </c:pt>
                <c:pt idx="1">
                  <c:v>6.6511229565903918</c:v>
                </c:pt>
                <c:pt idx="2">
                  <c:v>17.673865802674502</c:v>
                </c:pt>
                <c:pt idx="3">
                  <c:v>17.673865802674502</c:v>
                </c:pt>
                <c:pt idx="4">
                  <c:v>2.8500769752753481</c:v>
                </c:pt>
                <c:pt idx="5">
                  <c:v>3.0243327525635122</c:v>
                </c:pt>
                <c:pt idx="6">
                  <c:v>4.6435095547964655</c:v>
                </c:pt>
                <c:pt idx="7">
                  <c:v>6.6575352964354311</c:v>
                </c:pt>
                <c:pt idx="8">
                  <c:v>6.8950785545117697</c:v>
                </c:pt>
                <c:pt idx="9">
                  <c:v>3.0043341335096008</c:v>
                </c:pt>
                <c:pt idx="10">
                  <c:v>3.6442795725334833</c:v>
                </c:pt>
                <c:pt idx="11">
                  <c:v>4.1859468606727503</c:v>
                </c:pt>
                <c:pt idx="12">
                  <c:v>4.4154992298598152</c:v>
                </c:pt>
                <c:pt idx="13">
                  <c:v>6.6457884837067542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2-4F30-8842-B3CB-90BA69C30EC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40"/>
        <c:axId val="1321585760"/>
        <c:axId val="1431248832"/>
      </c:barChart>
      <c:catAx>
        <c:axId val="1321585760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31248832"/>
        <c:crosses val="autoZero"/>
        <c:auto val="1"/>
        <c:lblAlgn val="ctr"/>
        <c:lblOffset val="100"/>
        <c:noMultiLvlLbl val="0"/>
      </c:catAx>
      <c:valAx>
        <c:axId val="1431248832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b="1"/>
                  <a:t>-log(p-value)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1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32158576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2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1200" b="1" dirty="0"/>
              <a:t>transport of molecule: cellular </a:t>
            </a:r>
          </a:p>
          <a:p>
            <a:pPr>
              <a:defRPr sz="1200" b="1"/>
            </a:pPr>
            <a:r>
              <a:rPr lang="en-US" sz="1200" b="1" dirty="0"/>
              <a:t>component &amp; molecular function</a:t>
            </a:r>
          </a:p>
        </c:rich>
      </c:tx>
      <c:layout>
        <c:manualLayout>
          <c:xMode val="edge"/>
          <c:yMode val="edge"/>
          <c:x val="0.21598231505955245"/>
          <c:y val="2.4051364836891079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50575580915603202"/>
          <c:y val="0.2059590709207591"/>
          <c:w val="0.23589086395957232"/>
          <c:h val="0.66287855860577494"/>
        </c:manualLayout>
      </c:layout>
      <c:barChart>
        <c:barDir val="bar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bg1">
                  <a:lumMod val="5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EE82-7840-BEC8-47ADBFF6E012}"/>
              </c:ext>
            </c:extLst>
          </c:dPt>
          <c:dPt>
            <c:idx val="1"/>
            <c:invertIfNegative val="0"/>
            <c:bubble3D val="0"/>
            <c:spPr>
              <a:solidFill>
                <a:schemeClr val="bg1">
                  <a:lumMod val="5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EE82-7840-BEC8-47ADBFF6E012}"/>
              </c:ext>
            </c:extLst>
          </c:dPt>
          <c:dPt>
            <c:idx val="2"/>
            <c:invertIfNegative val="0"/>
            <c:bubble3D val="0"/>
            <c:spPr>
              <a:solidFill>
                <a:schemeClr val="bg1">
                  <a:lumMod val="5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EE82-7840-BEC8-47ADBFF6E012}"/>
              </c:ext>
            </c:extLst>
          </c:dPt>
          <c:dPt>
            <c:idx val="3"/>
            <c:invertIfNegative val="0"/>
            <c:bubble3D val="0"/>
            <c:spPr>
              <a:solidFill>
                <a:schemeClr val="bg1">
                  <a:lumMod val="5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EE82-7840-BEC8-47ADBFF6E012}"/>
              </c:ext>
            </c:extLst>
          </c:dPt>
          <c:dPt>
            <c:idx val="4"/>
            <c:invertIfNegative val="0"/>
            <c:bubble3D val="0"/>
            <c:spPr>
              <a:solidFill>
                <a:schemeClr val="bg1">
                  <a:lumMod val="5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9-EE82-7840-BEC8-47ADBFF6E012}"/>
              </c:ext>
            </c:extLst>
          </c:dPt>
          <c:dPt>
            <c:idx val="10"/>
            <c:invertIfNegative val="0"/>
            <c:bubble3D val="0"/>
            <c:spPr>
              <a:solidFill>
                <a:srgbClr val="941651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B-EE82-7840-BEC8-47ADBFF6E012}"/>
              </c:ext>
            </c:extLst>
          </c:dPt>
          <c:dPt>
            <c:idx val="11"/>
            <c:invertIfNegative val="0"/>
            <c:bubble3D val="0"/>
            <c:spPr>
              <a:solidFill>
                <a:srgbClr val="941651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D-EE82-7840-BEC8-47ADBFF6E012}"/>
              </c:ext>
            </c:extLst>
          </c:dPt>
          <c:dPt>
            <c:idx val="12"/>
            <c:invertIfNegative val="0"/>
            <c:bubble3D val="0"/>
            <c:spPr>
              <a:solidFill>
                <a:srgbClr val="941651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F-EE82-7840-BEC8-47ADBFF6E012}"/>
              </c:ext>
            </c:extLst>
          </c:dPt>
          <c:dPt>
            <c:idx val="13"/>
            <c:invertIfNegative val="0"/>
            <c:bubble3D val="0"/>
            <c:spPr>
              <a:solidFill>
                <a:srgbClr val="941651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1-EE82-7840-BEC8-47ADBFF6E012}"/>
              </c:ext>
            </c:extLst>
          </c:dPt>
          <c:dPt>
            <c:idx val="14"/>
            <c:invertIfNegative val="0"/>
            <c:bubble3D val="0"/>
            <c:spPr>
              <a:solidFill>
                <a:srgbClr val="941651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3-EE82-7840-BEC8-47ADBFF6E012}"/>
              </c:ext>
            </c:extLst>
          </c:dPt>
          <c:cat>
            <c:strRef>
              <c:f>transport_molecule!$B$213:$B$227</c:f>
              <c:strCache>
                <c:ptCount val="15"/>
                <c:pt idx="0">
                  <c:v>import into nucleus</c:v>
                </c:pt>
                <c:pt idx="1">
                  <c:v>Golgi vesicle transport</c:v>
                </c:pt>
                <c:pt idx="2">
                  <c:v>metal ion transport</c:v>
                </c:pt>
                <c:pt idx="3">
                  <c:v>protein localization to cell periphery</c:v>
                </c:pt>
                <c:pt idx="4">
                  <c:v>endocytosis</c:v>
                </c:pt>
                <c:pt idx="5">
                  <c:v>protein localization to nucleus</c:v>
                </c:pt>
                <c:pt idx="6">
                  <c:v>protein kinase binding</c:v>
                </c:pt>
                <c:pt idx="7">
                  <c:v>post-Golgi vesicle-mediated transport</c:v>
                </c:pt>
                <c:pt idx="8">
                  <c:v>clathrin-coated vesicle</c:v>
                </c:pt>
                <c:pt idx="9">
                  <c:v>neuron projection morphogenesis</c:v>
                </c:pt>
                <c:pt idx="10">
                  <c:v>protein export from nucleus</c:v>
                </c:pt>
                <c:pt idx="11">
                  <c:v>endosomal transport</c:v>
                </c:pt>
                <c:pt idx="12">
                  <c:v>regulation of vesicle-mediated transport</c:v>
                </c:pt>
                <c:pt idx="13">
                  <c:v>ion transmembrane transport</c:v>
                </c:pt>
                <c:pt idx="14">
                  <c:v>protein transport</c:v>
                </c:pt>
              </c:strCache>
            </c:strRef>
          </c:cat>
          <c:val>
            <c:numRef>
              <c:f>transport_molecule!$F$213:$F$227</c:f>
              <c:numCache>
                <c:formatCode>General</c:formatCode>
                <c:ptCount val="15"/>
                <c:pt idx="0">
                  <c:v>4.4052903731773982</c:v>
                </c:pt>
                <c:pt idx="1">
                  <c:v>6.825479812132019</c:v>
                </c:pt>
                <c:pt idx="2">
                  <c:v>7.0352817986806961</c:v>
                </c:pt>
                <c:pt idx="3">
                  <c:v>9.7033917571068713</c:v>
                </c:pt>
                <c:pt idx="4">
                  <c:v>10.40219865132555</c:v>
                </c:pt>
                <c:pt idx="5">
                  <c:v>1.8146394645256401</c:v>
                </c:pt>
                <c:pt idx="6">
                  <c:v>3.1787329042308854</c:v>
                </c:pt>
                <c:pt idx="7">
                  <c:v>4.7849861932678559</c:v>
                </c:pt>
                <c:pt idx="8">
                  <c:v>5.2029474488348493</c:v>
                </c:pt>
                <c:pt idx="9">
                  <c:v>6.7232716192932624</c:v>
                </c:pt>
                <c:pt idx="10">
                  <c:v>4.4164398218621894</c:v>
                </c:pt>
                <c:pt idx="11">
                  <c:v>4.458048142750644</c:v>
                </c:pt>
                <c:pt idx="12">
                  <c:v>4.5497069842263924</c:v>
                </c:pt>
                <c:pt idx="13">
                  <c:v>15.682540035128147</c:v>
                </c:pt>
                <c:pt idx="14">
                  <c:v>17.758348206557976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4-EE82-7840-BEC8-47ADBFF6E01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40"/>
        <c:axId val="83956335"/>
        <c:axId val="378329823"/>
      </c:barChart>
      <c:catAx>
        <c:axId val="83956335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78329823"/>
        <c:crosses val="autoZero"/>
        <c:auto val="1"/>
        <c:lblAlgn val="ctr"/>
        <c:lblOffset val="100"/>
        <c:noMultiLvlLbl val="0"/>
      </c:catAx>
      <c:valAx>
        <c:axId val="378329823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b="1" dirty="0"/>
                  <a:t>-log(p-value)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1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3956335"/>
        <c:crosses val="autoZero"/>
        <c:crossBetween val="between"/>
        <c:majorUnit val="10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withinLinear" id="14">
  <a:schemeClr val="accent1"/>
</cs:colorStyle>
</file>

<file path=ppt/charts/colors1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0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1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2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9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5BD2177-BFE1-964B-8F13-338AFAB5DF97}" type="datetimeFigureOut">
              <a:rPr lang="en-US" smtClean="0"/>
              <a:t>10/21/2020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71713" y="1143000"/>
            <a:ext cx="23145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515C612-0B18-F144-B37E-416DAF5666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40524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515C612-0B18-F144-B37E-416DAF5666B7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541549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515C612-0B18-F144-B37E-416DAF5666B7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453564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515C612-0B18-F144-B37E-416DAF5666B7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949392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1200" dirty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Calibri Light" panose="020F0302020204030204" pitchFamily="34" charset="0"/>
              </a:rPr>
              <a:t>Supplemental Figure 1: Tracking of mitochondria</a:t>
            </a:r>
          </a:p>
          <a:p>
            <a:pPr marL="228600" indent="-228600">
              <a:spcBef>
                <a:spcPts val="0"/>
              </a:spcBef>
              <a:buFont typeface="+mj-lt"/>
              <a:buAutoNum type="alphaLcParenR"/>
            </a:pPr>
            <a:r>
              <a:rPr lang="en-US" sz="1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The fraction of mitochondria exhibiting mobile characteristics is decreased from exposure to 100nM bortezomib.</a:t>
            </a:r>
          </a:p>
          <a:p>
            <a:pPr marL="228600" indent="-228600">
              <a:spcBef>
                <a:spcPts val="0"/>
              </a:spcBef>
              <a:buFont typeface="+mj-lt"/>
              <a:buAutoNum type="alphaLcParenR"/>
            </a:pPr>
            <a:r>
              <a:rPr lang="en-US" sz="1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Additional track parameters provided by the analysis of the mobile mitochondrial subpopulation with different bortezomib doses.  All statistical comparisons were determined using a Tukey’s multiple comparison test.  Confinement ratio comparisons: control vs 10nM, p = 0.04179; control vs 50nM, p = 0.01015; control vs 100nM, p = 0.04304.  Track median speed comparisons: control vs 10nM, p = 0.0324586; 10nM vs 50nM, p = 0.0466767; 10nM vs 100nM, p = 0.0026266.  </a:t>
            </a:r>
          </a:p>
          <a:p>
            <a:pPr marL="228600" indent="-228600">
              <a:spcBef>
                <a:spcPts val="0"/>
              </a:spcBef>
              <a:buFont typeface="+mj-lt"/>
              <a:buAutoNum type="alphaLcParenR"/>
            </a:pPr>
            <a:r>
              <a:rPr lang="en-US" sz="1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Subdivision of the mobile mitochondria into 2 groups illustrates that bortezomib decreased the population of mitochondria that exhibit unidirectional (CR &gt; 0.5) and bidirectional (0.25 &lt; CR &lt; 0.5) mobility patterns. (Mitochondria with CR &gt; 0.5 were more sensitive to the effects of bortezomib.) </a:t>
            </a:r>
          </a:p>
          <a:p>
            <a:pPr marL="228600" indent="-228600">
              <a:spcBef>
                <a:spcPts val="0"/>
              </a:spcBef>
              <a:buFont typeface="+mj-lt"/>
              <a:buAutoNum type="alphaLcParenR"/>
            </a:pPr>
            <a:r>
              <a:rPr lang="en-US" sz="1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Track displacement and track mean speed were affected by bortezomib in the CR &gt; 0.5 subgroup, but not in the 0.25 &lt; CR &lt; 0.5 subgroup.  Track displacement comparisons (CR &gt; 0.5): control vs 10nM, p = 0.0014578; 10nM vs 100nM, p = 0.0142015.  Track mean speed comparisons (CR &gt; 0.5): control vs 10nM, p = 0; 10nM vs 50nM, p = 0.0000482; 10nM vs 100nM, p = 0.000014.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515C612-0B18-F144-B37E-416DAF5666B7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547730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Calibri Light" panose="020F0302020204030204" pitchFamily="34" charset="0"/>
              </a:rPr>
              <a:t>Supplemental Figure 2: Heatmap of protein level changes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515C612-0B18-F144-B37E-416DAF5666B7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847903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1200" b="1" dirty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Calibri Light" panose="020F0302020204030204" pitchFamily="34" charset="0"/>
              </a:rPr>
              <a:t>Supplemental Figure 3: </a:t>
            </a:r>
            <a:r>
              <a:rPr lang="en-US" sz="1200" b="1" dirty="0" err="1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Calibri Light" panose="020F0302020204030204" pitchFamily="34" charset="0"/>
              </a:rPr>
              <a:t>ClueGO</a:t>
            </a:r>
            <a:r>
              <a:rPr lang="en-US" sz="1200" b="1" dirty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Calibri Light" panose="020F0302020204030204" pitchFamily="34" charset="0"/>
              </a:rPr>
              <a:t> results of the IPA cellular effects</a:t>
            </a:r>
          </a:p>
          <a:p>
            <a:pPr marL="228600" indent="-228600">
              <a:lnSpc>
                <a:spcPct val="100000"/>
              </a:lnSpc>
              <a:spcBef>
                <a:spcPts val="0"/>
              </a:spcBef>
              <a:buFont typeface="+mj-lt"/>
              <a:buAutoNum type="alphaLcParenR"/>
            </a:pPr>
            <a:r>
              <a:rPr lang="en-US" sz="1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RNA expression, protein synthesis &amp; translation: biological processes, cellular components, and molecular function.</a:t>
            </a:r>
          </a:p>
          <a:p>
            <a:pPr marL="228600" indent="-228600">
              <a:lnSpc>
                <a:spcPct val="100000"/>
              </a:lnSpc>
              <a:spcBef>
                <a:spcPts val="0"/>
              </a:spcBef>
              <a:buFont typeface="+mj-lt"/>
              <a:buAutoNum type="alphaLcParenR"/>
            </a:pPr>
            <a:r>
              <a:rPr lang="en-US" sz="1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Viral infection: biological processes, cellular components, and molecular function.</a:t>
            </a:r>
          </a:p>
          <a:p>
            <a:pPr marL="228600" indent="-228600">
              <a:lnSpc>
                <a:spcPct val="100000"/>
              </a:lnSpc>
              <a:spcBef>
                <a:spcPts val="0"/>
              </a:spcBef>
              <a:buFont typeface="+mj-lt"/>
              <a:buAutoNum type="alphaLcParenR"/>
            </a:pPr>
            <a:r>
              <a:rPr lang="en-US" sz="1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Transport of molecule: biological processes, cellular components, and molecular function.</a:t>
            </a:r>
          </a:p>
          <a:p>
            <a:pPr marL="228600" indent="-228600">
              <a:lnSpc>
                <a:spcPct val="100000"/>
              </a:lnSpc>
              <a:spcBef>
                <a:spcPts val="0"/>
              </a:spcBef>
              <a:buFont typeface="+mj-lt"/>
              <a:buAutoNum type="alphaLcParenR"/>
            </a:pPr>
            <a:r>
              <a:rPr lang="en-US" sz="1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Export of molecule: biological processes, cellular components, and molecular function.</a:t>
            </a:r>
          </a:p>
          <a:p>
            <a:pPr marL="228600" indent="-228600">
              <a:lnSpc>
                <a:spcPct val="100000"/>
              </a:lnSpc>
              <a:spcBef>
                <a:spcPts val="0"/>
              </a:spcBef>
              <a:buFont typeface="+mj-lt"/>
              <a:buAutoNum type="alphaLcParenR"/>
            </a:pPr>
            <a:r>
              <a:rPr lang="en-US" sz="1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Endocytosis: biological processes, cellular components, and molecular function.</a:t>
            </a:r>
          </a:p>
          <a:p>
            <a:pPr marL="228600" indent="-228600">
              <a:lnSpc>
                <a:spcPct val="100000"/>
              </a:lnSpc>
              <a:spcBef>
                <a:spcPts val="0"/>
              </a:spcBef>
              <a:buFont typeface="+mj-lt"/>
              <a:buAutoNum type="alphaLcParenR"/>
            </a:pPr>
            <a:r>
              <a:rPr lang="en-US" sz="1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Homeostasis: biological processes, cellular components, and molecular function.</a:t>
            </a:r>
          </a:p>
          <a:p>
            <a:pPr marL="228600" indent="-228600">
              <a:lnSpc>
                <a:spcPct val="100000"/>
              </a:lnSpc>
              <a:spcBef>
                <a:spcPts val="0"/>
              </a:spcBef>
              <a:buFont typeface="+mj-lt"/>
              <a:buAutoNum type="alphaLcParenR"/>
            </a:pPr>
            <a:r>
              <a:rPr lang="en-US" sz="1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UPR-related proteins related to the heatmap in Figure 3C.</a:t>
            </a:r>
          </a:p>
          <a:p>
            <a:pPr marL="228600" indent="-228600">
              <a:lnSpc>
                <a:spcPct val="100000"/>
              </a:lnSpc>
              <a:spcBef>
                <a:spcPts val="0"/>
              </a:spcBef>
              <a:buFont typeface="+mj-lt"/>
              <a:buAutoNum type="alphaLcParenR"/>
            </a:pPr>
            <a:r>
              <a:rPr lang="en-US" sz="1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Biological processes of the UPR downstream effectors of XBP1, NFE2L2, ATF4, HSP90B1, and ATF6.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515C612-0B18-F144-B37E-416DAF5666B7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227242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1200" b="1" dirty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Calibri Light" panose="020F0302020204030204" pitchFamily="34" charset="0"/>
              </a:rPr>
              <a:t>Supplemental Figure 3: </a:t>
            </a:r>
            <a:r>
              <a:rPr lang="en-US" sz="1200" b="1" dirty="0" err="1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Calibri Light" panose="020F0302020204030204" pitchFamily="34" charset="0"/>
              </a:rPr>
              <a:t>ClueGO</a:t>
            </a:r>
            <a:r>
              <a:rPr lang="en-US" sz="1200" b="1" dirty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Calibri Light" panose="020F0302020204030204" pitchFamily="34" charset="0"/>
              </a:rPr>
              <a:t> results of the IPA cellular effects</a:t>
            </a:r>
          </a:p>
          <a:p>
            <a:pPr marL="228600" indent="-228600">
              <a:lnSpc>
                <a:spcPct val="100000"/>
              </a:lnSpc>
              <a:spcBef>
                <a:spcPts val="0"/>
              </a:spcBef>
              <a:buFont typeface="+mj-lt"/>
              <a:buAutoNum type="alphaLcParenR"/>
            </a:pPr>
            <a:r>
              <a:rPr lang="en-US" sz="1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RNA expression, protein synthesis &amp; translation: biological processes, cellular components, and molecular function.</a:t>
            </a:r>
          </a:p>
          <a:p>
            <a:pPr marL="228600" indent="-228600">
              <a:lnSpc>
                <a:spcPct val="100000"/>
              </a:lnSpc>
              <a:spcBef>
                <a:spcPts val="0"/>
              </a:spcBef>
              <a:buFont typeface="+mj-lt"/>
              <a:buAutoNum type="alphaLcParenR"/>
            </a:pPr>
            <a:r>
              <a:rPr lang="en-US" sz="1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Viral infection: biological processes, cellular components, and molecular function.</a:t>
            </a:r>
          </a:p>
          <a:p>
            <a:pPr marL="228600" indent="-228600">
              <a:lnSpc>
                <a:spcPct val="100000"/>
              </a:lnSpc>
              <a:spcBef>
                <a:spcPts val="0"/>
              </a:spcBef>
              <a:buFont typeface="+mj-lt"/>
              <a:buAutoNum type="alphaLcParenR"/>
            </a:pPr>
            <a:r>
              <a:rPr lang="en-US" sz="1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Transport of molecule: biological processes, cellular components, and molecular function.</a:t>
            </a:r>
          </a:p>
          <a:p>
            <a:pPr marL="228600" indent="-228600">
              <a:lnSpc>
                <a:spcPct val="100000"/>
              </a:lnSpc>
              <a:spcBef>
                <a:spcPts val="0"/>
              </a:spcBef>
              <a:buFont typeface="+mj-lt"/>
              <a:buAutoNum type="alphaLcParenR"/>
            </a:pPr>
            <a:r>
              <a:rPr lang="en-US" sz="1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Export of molecule: biological processes, cellular components, and molecular function.</a:t>
            </a:r>
          </a:p>
          <a:p>
            <a:pPr marL="228600" indent="-228600">
              <a:lnSpc>
                <a:spcPct val="100000"/>
              </a:lnSpc>
              <a:spcBef>
                <a:spcPts val="0"/>
              </a:spcBef>
              <a:buFont typeface="+mj-lt"/>
              <a:buAutoNum type="alphaLcParenR"/>
            </a:pPr>
            <a:r>
              <a:rPr lang="en-US" sz="1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Endocytosis: biological processes, cellular components, and molecular function.</a:t>
            </a:r>
          </a:p>
          <a:p>
            <a:pPr marL="228600" indent="-228600">
              <a:lnSpc>
                <a:spcPct val="100000"/>
              </a:lnSpc>
              <a:spcBef>
                <a:spcPts val="0"/>
              </a:spcBef>
              <a:buFont typeface="+mj-lt"/>
              <a:buAutoNum type="alphaLcParenR"/>
            </a:pPr>
            <a:r>
              <a:rPr lang="en-US" sz="1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Homeostasis: biological processes, cellular components, and molecular function.</a:t>
            </a:r>
          </a:p>
          <a:p>
            <a:pPr marL="228600" indent="-228600">
              <a:lnSpc>
                <a:spcPct val="100000"/>
              </a:lnSpc>
              <a:spcBef>
                <a:spcPts val="0"/>
              </a:spcBef>
              <a:buFont typeface="+mj-lt"/>
              <a:buAutoNum type="alphaLcParenR"/>
            </a:pPr>
            <a:r>
              <a:rPr lang="en-US" sz="1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UPR-related proteins related to the heatmap in Figure 3C.</a:t>
            </a:r>
          </a:p>
          <a:p>
            <a:pPr marL="228600" indent="-228600">
              <a:lnSpc>
                <a:spcPct val="100000"/>
              </a:lnSpc>
              <a:spcBef>
                <a:spcPts val="0"/>
              </a:spcBef>
              <a:buFont typeface="+mj-lt"/>
              <a:buAutoNum type="alphaLcParenR"/>
            </a:pPr>
            <a:r>
              <a:rPr lang="en-US" sz="1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Biological processes of the UPR downstream effectors of XBP1, NFE2L2, ATF4, HSP90B1, and ATF6.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515C612-0B18-F144-B37E-416DAF5666B7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377724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1200" b="1" dirty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Calibri Light" panose="020F0302020204030204" pitchFamily="34" charset="0"/>
              </a:rPr>
              <a:t>Supplemental Figure 3: </a:t>
            </a:r>
            <a:r>
              <a:rPr lang="en-US" sz="1200" b="1" dirty="0" err="1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Calibri Light" panose="020F0302020204030204" pitchFamily="34" charset="0"/>
              </a:rPr>
              <a:t>ClueGO</a:t>
            </a:r>
            <a:r>
              <a:rPr lang="en-US" sz="1200" b="1" dirty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Calibri Light" panose="020F0302020204030204" pitchFamily="34" charset="0"/>
              </a:rPr>
              <a:t> results of the IPA cellular effects</a:t>
            </a:r>
          </a:p>
          <a:p>
            <a:pPr marL="228600" indent="-228600">
              <a:lnSpc>
                <a:spcPct val="100000"/>
              </a:lnSpc>
              <a:spcBef>
                <a:spcPts val="0"/>
              </a:spcBef>
              <a:buFont typeface="+mj-lt"/>
              <a:buAutoNum type="alphaLcParenR"/>
            </a:pPr>
            <a:r>
              <a:rPr lang="en-US" sz="1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RNA expression, protein synthesis &amp; translation: biological processes, cellular components, and molecular function.</a:t>
            </a:r>
          </a:p>
          <a:p>
            <a:pPr marL="228600" indent="-228600">
              <a:lnSpc>
                <a:spcPct val="100000"/>
              </a:lnSpc>
              <a:spcBef>
                <a:spcPts val="0"/>
              </a:spcBef>
              <a:buFont typeface="+mj-lt"/>
              <a:buAutoNum type="alphaLcParenR"/>
            </a:pPr>
            <a:r>
              <a:rPr lang="en-US" sz="1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Viral infection: biological processes, cellular components, and molecular function.</a:t>
            </a:r>
          </a:p>
          <a:p>
            <a:pPr marL="228600" indent="-228600">
              <a:lnSpc>
                <a:spcPct val="100000"/>
              </a:lnSpc>
              <a:spcBef>
                <a:spcPts val="0"/>
              </a:spcBef>
              <a:buFont typeface="+mj-lt"/>
              <a:buAutoNum type="alphaLcParenR"/>
            </a:pPr>
            <a:r>
              <a:rPr lang="en-US" sz="1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Transport of molecule: biological processes, cellular components, and molecular function.</a:t>
            </a:r>
          </a:p>
          <a:p>
            <a:pPr marL="228600" indent="-228600">
              <a:lnSpc>
                <a:spcPct val="100000"/>
              </a:lnSpc>
              <a:spcBef>
                <a:spcPts val="0"/>
              </a:spcBef>
              <a:buFont typeface="+mj-lt"/>
              <a:buAutoNum type="alphaLcParenR"/>
            </a:pPr>
            <a:r>
              <a:rPr lang="en-US" sz="1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Export of molecule: biological processes, cellular components, and molecular function.</a:t>
            </a:r>
          </a:p>
          <a:p>
            <a:pPr marL="228600" indent="-228600">
              <a:lnSpc>
                <a:spcPct val="100000"/>
              </a:lnSpc>
              <a:spcBef>
                <a:spcPts val="0"/>
              </a:spcBef>
              <a:buFont typeface="+mj-lt"/>
              <a:buAutoNum type="alphaLcParenR"/>
            </a:pPr>
            <a:r>
              <a:rPr lang="en-US" sz="1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Endocytosis: biological processes, cellular components, and molecular function.</a:t>
            </a:r>
          </a:p>
          <a:p>
            <a:pPr marL="228600" indent="-228600">
              <a:lnSpc>
                <a:spcPct val="100000"/>
              </a:lnSpc>
              <a:spcBef>
                <a:spcPts val="0"/>
              </a:spcBef>
              <a:buFont typeface="+mj-lt"/>
              <a:buAutoNum type="alphaLcParenR"/>
            </a:pPr>
            <a:r>
              <a:rPr lang="en-US" sz="1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Homeostasis: biological processes, cellular components, and molecular function.</a:t>
            </a:r>
          </a:p>
          <a:p>
            <a:pPr marL="228600" indent="-228600">
              <a:lnSpc>
                <a:spcPct val="100000"/>
              </a:lnSpc>
              <a:spcBef>
                <a:spcPts val="0"/>
              </a:spcBef>
              <a:buFont typeface="+mj-lt"/>
              <a:buAutoNum type="alphaLcParenR"/>
            </a:pPr>
            <a:r>
              <a:rPr lang="en-US" sz="1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UPR-related proteins related to the heatmap in Figure 3C.</a:t>
            </a:r>
          </a:p>
          <a:p>
            <a:pPr marL="228600" indent="-228600">
              <a:lnSpc>
                <a:spcPct val="100000"/>
              </a:lnSpc>
              <a:spcBef>
                <a:spcPts val="0"/>
              </a:spcBef>
              <a:buFont typeface="+mj-lt"/>
              <a:buAutoNum type="alphaLcParenR"/>
            </a:pPr>
            <a:r>
              <a:rPr lang="en-US" sz="1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Biological processes of the UPR downstream effectors of XBP1, NFE2L2, ATF4, HSP90B1, and ATF6.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515C612-0B18-F144-B37E-416DAF5666B7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690599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1200" dirty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Calibri Light" panose="020F0302020204030204" pitchFamily="34" charset="0"/>
              </a:rPr>
              <a:t>Supplemental Figure 4 : microtubule-associated proteins are affected as a network in bortezomib-induced neurotoxicity</a:t>
            </a: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+mj-lt"/>
              <a:buAutoNum type="alphaLcParenR"/>
            </a:pPr>
            <a:r>
              <a:rPr lang="en-US" sz="1200" dirty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Calibri Light" panose="020F0302020204030204" pitchFamily="34" charset="0"/>
              </a:rPr>
              <a:t>Heat map based on the Pearson’s correlation coefficient among the most significantly affected microtubule-associated proteins.  </a:t>
            </a:r>
          </a:p>
          <a:p>
            <a:pPr marL="342900" indent="-342900">
              <a:spcBef>
                <a:spcPts val="0"/>
              </a:spcBef>
              <a:buFont typeface="+mj-lt"/>
              <a:buAutoNum type="alphaLcParenR"/>
            </a:pPr>
            <a:r>
              <a:rPr lang="en-US" sz="1200" dirty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Calibri Light" panose="020F0302020204030204" pitchFamily="34" charset="0"/>
              </a:rPr>
              <a:t>Illustration of the interconnectivity of microtubule-associated proteins with microtubule-dependent processes. Ribbon width represents the log2-fold change in protein levels.</a:t>
            </a:r>
            <a:endParaRPr lang="en-US" sz="1200" dirty="0">
              <a:latin typeface="Calibri Light" panose="020F0302020204030204" pitchFamily="34" charset="0"/>
              <a:ea typeface="Times New Roman" panose="02020603050405020304" pitchFamily="18" charset="0"/>
              <a:cs typeface="Calibri Light" panose="020F0302020204030204" pitchFamily="34" charset="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515C612-0B18-F144-B37E-416DAF5666B7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712826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1200" dirty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Calibri Light" panose="020F0302020204030204" pitchFamily="34" charset="0"/>
              </a:rPr>
              <a:t>Supplemental Figure 4 : microtubule-associated proteins are affected as a network in bortezomib-induced neurotoxicity</a:t>
            </a: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+mj-lt"/>
              <a:buAutoNum type="alphaLcParenR"/>
            </a:pPr>
            <a:r>
              <a:rPr lang="en-US" sz="1200" dirty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Calibri Light" panose="020F0302020204030204" pitchFamily="34" charset="0"/>
              </a:rPr>
              <a:t>Heat map based on the Pearson’s correlation coefficient among the most significantly affected microtubule-associated proteins.  </a:t>
            </a:r>
          </a:p>
          <a:p>
            <a:pPr marL="342900" indent="-342900">
              <a:spcBef>
                <a:spcPts val="0"/>
              </a:spcBef>
              <a:buFont typeface="+mj-lt"/>
              <a:buAutoNum type="alphaLcParenR"/>
            </a:pPr>
            <a:r>
              <a:rPr lang="en-US" sz="1200" dirty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Calibri Light" panose="020F0302020204030204" pitchFamily="34" charset="0"/>
              </a:rPr>
              <a:t>Illustration of the interconnectivity of microtubule-associated proteins with microtubule-dependent processes. Ribbon width represents the log2-fold change in protein levels.</a:t>
            </a:r>
            <a:endParaRPr lang="en-US" sz="1200" dirty="0">
              <a:latin typeface="Calibri Light" panose="020F0302020204030204" pitchFamily="34" charset="0"/>
              <a:ea typeface="Times New Roman" panose="02020603050405020304" pitchFamily="18" charset="0"/>
              <a:cs typeface="Calibri Light" panose="020F0302020204030204" pitchFamily="34" charset="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515C612-0B18-F144-B37E-416DAF5666B7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12556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F05B5F-F200-0440-873C-7916D4625A2E}" type="datetimeFigureOut">
              <a:rPr lang="en-US" smtClean="0"/>
              <a:t>10/21/2020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3FDC41-986D-8945-A0BE-859E95CBDA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09559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F05B5F-F200-0440-873C-7916D4625A2E}" type="datetimeFigureOut">
              <a:rPr lang="en-US" smtClean="0"/>
              <a:t>10/21/2020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3FDC41-986D-8945-A0BE-859E95CBDA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2274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F05B5F-F200-0440-873C-7916D4625A2E}" type="datetimeFigureOut">
              <a:rPr lang="en-US" smtClean="0"/>
              <a:t>10/21/2020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3FDC41-986D-8945-A0BE-859E95CBDA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60634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F05B5F-F200-0440-873C-7916D4625A2E}" type="datetimeFigureOut">
              <a:rPr lang="en-US" smtClean="0"/>
              <a:t>10/21/2020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3FDC41-986D-8945-A0BE-859E95CBDA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39310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F05B5F-F200-0440-873C-7916D4625A2E}" type="datetimeFigureOut">
              <a:rPr lang="en-US" smtClean="0"/>
              <a:t>10/21/2020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3FDC41-986D-8945-A0BE-859E95CBDA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97433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F05B5F-F200-0440-873C-7916D4625A2E}" type="datetimeFigureOut">
              <a:rPr lang="en-US" smtClean="0"/>
              <a:t>10/21/2020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3FDC41-986D-8945-A0BE-859E95CBDA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36193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F05B5F-F200-0440-873C-7916D4625A2E}" type="datetimeFigureOut">
              <a:rPr lang="en-US" smtClean="0"/>
              <a:t>10/21/2020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3FDC41-986D-8945-A0BE-859E95CBDA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84204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F05B5F-F200-0440-873C-7916D4625A2E}" type="datetimeFigureOut">
              <a:rPr lang="en-US" smtClean="0"/>
              <a:t>10/21/2020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3FDC41-986D-8945-A0BE-859E95CBDA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60610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F05B5F-F200-0440-873C-7916D4625A2E}" type="datetimeFigureOut">
              <a:rPr lang="en-US" smtClean="0"/>
              <a:t>10/21/2020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3FDC41-986D-8945-A0BE-859E95CBDA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31407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F05B5F-F200-0440-873C-7916D4625A2E}" type="datetimeFigureOut">
              <a:rPr lang="en-US" smtClean="0"/>
              <a:t>10/21/2020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3FDC41-986D-8945-A0BE-859E95CBDA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32717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F05B5F-F200-0440-873C-7916D4625A2E}" type="datetimeFigureOut">
              <a:rPr lang="en-US" smtClean="0"/>
              <a:t>10/21/2020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3FDC41-986D-8945-A0BE-859E95CBDA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19461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F05B5F-F200-0440-873C-7916D4625A2E}" type="datetimeFigureOut">
              <a:rPr lang="en-US" smtClean="0"/>
              <a:t>10/21/2020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3FDC41-986D-8945-A0BE-859E95CBDA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61355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image" Target="../media/image19.png"/><Relationship Id="rId7" Type="http://schemas.openxmlformats.org/officeDocument/2006/relationships/image" Target="../media/image23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10" Type="http://schemas.openxmlformats.org/officeDocument/2006/relationships/image" Target="../media/image26.png"/><Relationship Id="rId4" Type="http://schemas.openxmlformats.org/officeDocument/2006/relationships/image" Target="../media/image20.png"/><Relationship Id="rId9" Type="http://schemas.openxmlformats.org/officeDocument/2006/relationships/image" Target="../media/image25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tiff"/><Relationship Id="rId7" Type="http://schemas.openxmlformats.org/officeDocument/2006/relationships/image" Target="../media/image5.tif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tiff"/><Relationship Id="rId5" Type="http://schemas.openxmlformats.org/officeDocument/2006/relationships/image" Target="../media/image3.tiff"/><Relationship Id="rId4" Type="http://schemas.openxmlformats.org/officeDocument/2006/relationships/image" Target="../media/image2.tiff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chart" Target="../charts/chart1.xml"/><Relationship Id="rId3" Type="http://schemas.openxmlformats.org/officeDocument/2006/relationships/image" Target="../media/image6.tiff"/><Relationship Id="rId7" Type="http://schemas.openxmlformats.org/officeDocument/2006/relationships/image" Target="../media/image10.tif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tiff"/><Relationship Id="rId11" Type="http://schemas.openxmlformats.org/officeDocument/2006/relationships/image" Target="../media/image13.tiff"/><Relationship Id="rId5" Type="http://schemas.openxmlformats.org/officeDocument/2006/relationships/image" Target="../media/image8.tiff"/><Relationship Id="rId10" Type="http://schemas.openxmlformats.org/officeDocument/2006/relationships/image" Target="../media/image12.tiff"/><Relationship Id="rId4" Type="http://schemas.openxmlformats.org/officeDocument/2006/relationships/image" Target="../media/image7.tiff"/><Relationship Id="rId9" Type="http://schemas.openxmlformats.org/officeDocument/2006/relationships/image" Target="../media/image11.tif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jpeg"/><Relationship Id="rId4" Type="http://schemas.microsoft.com/office/2007/relationships/hdphoto" Target="../media/hdphoto1.wdp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chart" Target="../charts/chart5.xml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chart" Target="../charts/chart9.xml"/><Relationship Id="rId5" Type="http://schemas.openxmlformats.org/officeDocument/2006/relationships/chart" Target="../charts/chart8.xml"/><Relationship Id="rId4" Type="http://schemas.openxmlformats.org/officeDocument/2006/relationships/chart" Target="../charts/char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0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5" Type="http://schemas.openxmlformats.org/officeDocument/2006/relationships/chart" Target="../charts/chart12.xml"/><Relationship Id="rId4" Type="http://schemas.openxmlformats.org/officeDocument/2006/relationships/chart" Target="../charts/chart1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tif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4" Type="http://schemas.microsoft.com/office/2007/relationships/hdphoto" Target="../media/hdphoto2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7F53C4C6-4CB5-2E46-B6E7-D43E38D43ED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1488" y="185057"/>
            <a:ext cx="5915025" cy="805089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0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Supplemental figure 1: Protein abundances indicative of </a:t>
            </a:r>
            <a:r>
              <a:rPr lang="en-US" sz="1000" b="1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iSN</a:t>
            </a:r>
            <a:r>
              <a:rPr lang="en-US" sz="10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 maturity  </a:t>
            </a:r>
          </a:p>
          <a:p>
            <a:pPr marL="228600" indent="-228600">
              <a:lnSpc>
                <a:spcPct val="100000"/>
              </a:lnSpc>
              <a:spcBef>
                <a:spcPts val="0"/>
              </a:spcBef>
              <a:buFont typeface="+mj-lt"/>
              <a:buAutoNum type="alphaLcParenR"/>
            </a:pPr>
            <a:r>
              <a:rPr lang="en-US" sz="1000" dirty="0">
                <a:latin typeface="Calibri Light" panose="020F0302020204030204" pitchFamily="34" charset="0"/>
                <a:cs typeface="Calibri Light" panose="020F0302020204030204" pitchFamily="34" charset="0"/>
              </a:rPr>
              <a:t>Total  protein levels for markers of neuronal progenitors. </a:t>
            </a:r>
          </a:p>
          <a:p>
            <a:pPr marL="228600" indent="-228600">
              <a:lnSpc>
                <a:spcPct val="100000"/>
              </a:lnSpc>
              <a:spcBef>
                <a:spcPts val="0"/>
              </a:spcBef>
              <a:buFont typeface="+mj-lt"/>
              <a:buAutoNum type="alphaLcParenR"/>
            </a:pPr>
            <a:r>
              <a:rPr lang="en-US" sz="1000" dirty="0">
                <a:latin typeface="Calibri Light" panose="020F0302020204030204" pitchFamily="34" charset="0"/>
                <a:cs typeface="Calibri Light" panose="020F0302020204030204" pitchFamily="34" charset="0"/>
              </a:rPr>
              <a:t>Total protein levels for markers of nociceptors.  </a:t>
            </a:r>
          </a:p>
          <a:p>
            <a:pPr marL="228600" indent="-228600">
              <a:lnSpc>
                <a:spcPct val="100000"/>
              </a:lnSpc>
              <a:spcBef>
                <a:spcPts val="0"/>
              </a:spcBef>
              <a:buFont typeface="+mj-lt"/>
              <a:buAutoNum type="alphaLcParenR"/>
            </a:pPr>
            <a:r>
              <a:rPr lang="en-US" sz="1000" dirty="0">
                <a:latin typeface="Calibri Light" panose="020F0302020204030204" pitchFamily="34" charset="0"/>
                <a:cs typeface="Calibri Light" panose="020F0302020204030204" pitchFamily="34" charset="0"/>
              </a:rPr>
              <a:t>Levels of proteins involved in neuronal maturation identified by GO (GO: 0042551).  </a:t>
            </a:r>
          </a:p>
          <a:p>
            <a:pPr marL="228600" indent="-228600">
              <a:lnSpc>
                <a:spcPct val="100000"/>
              </a:lnSpc>
              <a:spcBef>
                <a:spcPts val="0"/>
              </a:spcBef>
              <a:buFont typeface="+mj-lt"/>
              <a:buAutoNum type="alphaLcParenR"/>
            </a:pPr>
            <a:r>
              <a:rPr lang="en-US" sz="1000" dirty="0">
                <a:latin typeface="Calibri Light" panose="020F0302020204030204" pitchFamily="34" charset="0"/>
                <a:cs typeface="Calibri Light" panose="020F0302020204030204" pitchFamily="34" charset="0"/>
              </a:rPr>
              <a:t>Levels of proteins involved in action potential and for cell receptors involved in </a:t>
            </a:r>
            <a:r>
              <a:rPr lang="en-US" sz="10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mechanosensation</a:t>
            </a:r>
            <a:r>
              <a:rPr lang="en-US" sz="1000" dirty="0">
                <a:latin typeface="Calibri Light" panose="020F0302020204030204" pitchFamily="34" charset="0"/>
                <a:cs typeface="Calibri Light" panose="020F0302020204030204" pitchFamily="34" charset="0"/>
              </a:rPr>
              <a:t>.  </a:t>
            </a:r>
          </a:p>
          <a:p>
            <a:pPr marL="228600" indent="-228600">
              <a:lnSpc>
                <a:spcPct val="100000"/>
              </a:lnSpc>
              <a:spcBef>
                <a:spcPts val="0"/>
              </a:spcBef>
              <a:buFont typeface="+mj-lt"/>
              <a:buAutoNum type="alphaLcParenR"/>
            </a:pPr>
            <a:r>
              <a:rPr lang="en-US" sz="1000" dirty="0">
                <a:latin typeface="Calibri Light" panose="020F0302020204030204" pitchFamily="34" charset="0"/>
                <a:cs typeface="Calibri Light" panose="020F0302020204030204" pitchFamily="34" charset="0"/>
              </a:rPr>
              <a:t>Levels of synaptic vesicle proteins.</a:t>
            </a:r>
          </a:p>
          <a:p>
            <a:pPr marL="0" indent="0">
              <a:buNone/>
            </a:pPr>
            <a:r>
              <a:rPr lang="en-US" sz="1000" b="1" dirty="0">
                <a:latin typeface="Calibri Light" panose="020F0302020204030204" pitchFamily="34" charset="0"/>
                <a:ea typeface="Times New Roman" panose="02020603050405020304" pitchFamily="18" charset="0"/>
                <a:cs typeface="Calibri Light" panose="020F0302020204030204" pitchFamily="34" charset="0"/>
              </a:rPr>
              <a:t>Supplemental Figure 2: Tracking of mitochondria</a:t>
            </a:r>
          </a:p>
          <a:p>
            <a:pPr marL="228600" indent="-228600">
              <a:spcBef>
                <a:spcPts val="0"/>
              </a:spcBef>
              <a:buFont typeface="+mj-lt"/>
              <a:buAutoNum type="alphaLcParenR"/>
            </a:pPr>
            <a:r>
              <a:rPr lang="en-US" sz="1000" dirty="0">
                <a:latin typeface="Calibri Light" panose="020F0302020204030204" pitchFamily="34" charset="0"/>
                <a:cs typeface="Calibri Light" panose="020F0302020204030204" pitchFamily="34" charset="0"/>
              </a:rPr>
              <a:t>The fraction of mitochondria exhibiting mobile characteristics </a:t>
            </a:r>
            <a:r>
              <a:rPr lang="en-US" sz="10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wss</a:t>
            </a:r>
            <a:r>
              <a:rPr lang="en-US" sz="1000" dirty="0">
                <a:latin typeface="Calibri Light" panose="020F0302020204030204" pitchFamily="34" charset="0"/>
                <a:cs typeface="Calibri Light" panose="020F0302020204030204" pitchFamily="34" charset="0"/>
              </a:rPr>
              <a:t> decreased from exposure to 100nM bortezomib.</a:t>
            </a:r>
          </a:p>
          <a:p>
            <a:pPr marL="228600" indent="-228600">
              <a:spcBef>
                <a:spcPts val="0"/>
              </a:spcBef>
              <a:buFont typeface="+mj-lt"/>
              <a:buAutoNum type="alphaLcParenR"/>
            </a:pPr>
            <a:r>
              <a:rPr lang="en-US" sz="1000" dirty="0">
                <a:latin typeface="Calibri Light" panose="020F0302020204030204" pitchFamily="34" charset="0"/>
                <a:cs typeface="Calibri Light" panose="020F0302020204030204" pitchFamily="34" charset="0"/>
              </a:rPr>
              <a:t>Additional track parameters provided by the analysis of the mobile mitochondrial subpopulation with different bortezomib doses.  Data shown represent 3 independent experiments using </a:t>
            </a:r>
            <a:r>
              <a:rPr lang="en-US" sz="10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iSNs</a:t>
            </a:r>
            <a:r>
              <a:rPr lang="en-US" sz="1000" dirty="0">
                <a:latin typeface="Calibri Light" panose="020F0302020204030204" pitchFamily="34" charset="0"/>
                <a:cs typeface="Calibri Light" panose="020F0302020204030204" pitchFamily="34" charset="0"/>
              </a:rPr>
              <a:t> obtained from 2 different iPSC lines.  All statistical comparisons were determined using a Tukey’s multiple comparison test.  Brackets indicate statistically significant comparisons.  Confinement ratio (CR) comparisons: control vs 10nM, p = 0.04; control vs 50nM, p = 0.01; control vs 100nM, p = 0.04.  Track median speed comparisons: control vs 10nM, p = 0.03; 10nM vs 50nM, p = 0.046; 10nM vs 100nM, p = 0.0026.  </a:t>
            </a:r>
          </a:p>
          <a:p>
            <a:pPr marL="228600" indent="-228600">
              <a:spcBef>
                <a:spcPts val="0"/>
              </a:spcBef>
              <a:buFont typeface="+mj-lt"/>
              <a:buAutoNum type="alphaLcParenR"/>
            </a:pPr>
            <a:r>
              <a:rPr lang="en-US" sz="1000" dirty="0">
                <a:latin typeface="Calibri Light" panose="020F0302020204030204" pitchFamily="34" charset="0"/>
                <a:cs typeface="Calibri Light" panose="020F0302020204030204" pitchFamily="34" charset="0"/>
              </a:rPr>
              <a:t>Subdivision of the mobile mitochondria into 2 groups illustrates that bortezomib decreased the population of mitochondria that exhibit unidirectional (CR &gt; 0.5) and bidirectional (0.25 &lt; CR &lt; 0.5) mobility patterns. (Mitochondria with CR &gt; 0.5 were more sensitive to the effects of bortezomib.) </a:t>
            </a:r>
          </a:p>
          <a:p>
            <a:pPr marL="228600" indent="-228600">
              <a:spcBef>
                <a:spcPts val="0"/>
              </a:spcBef>
              <a:buFont typeface="+mj-lt"/>
              <a:buAutoNum type="alphaLcParenR"/>
            </a:pPr>
            <a:r>
              <a:rPr lang="en-US" sz="1000" dirty="0">
                <a:latin typeface="Calibri Light" panose="020F0302020204030204" pitchFamily="34" charset="0"/>
                <a:cs typeface="Calibri Light" panose="020F0302020204030204" pitchFamily="34" charset="0"/>
              </a:rPr>
              <a:t>Track displacement and track mean speed were affected by bortezomib in the CR &gt; 0.5 subgroup, but not in the 0.25 &lt; CR &lt; 0.5 subgroup.  Track displacement comparisons (CR &gt; 0.5): control vs 10nM, p = 0.0014578; 10nM vs 100nM, p = 0.0142015.  Track mean speed comparisons (CR &gt; 0.5): control vs 10nM, p &lt; 0.000001; 10nM vs 50nM, p = 0.0000482; 10nM vs 100nM, p = 0.000014.</a:t>
            </a:r>
          </a:p>
          <a:p>
            <a:pPr marL="0" indent="0">
              <a:buNone/>
            </a:pPr>
            <a:r>
              <a:rPr lang="en-US" sz="1000" b="1" dirty="0">
                <a:latin typeface="Calibri Light" panose="020F0302020204030204" pitchFamily="34" charset="0"/>
                <a:ea typeface="Times New Roman" panose="02020603050405020304" pitchFamily="18" charset="0"/>
                <a:cs typeface="Calibri Light" panose="020F0302020204030204" pitchFamily="34" charset="0"/>
              </a:rPr>
              <a:t>Supplemental Figure 3: Heatmap of protein level changes</a:t>
            </a:r>
          </a:p>
          <a:p>
            <a:pPr marL="0" indent="0">
              <a:buNone/>
            </a:pPr>
            <a:r>
              <a:rPr lang="en-US" sz="1000" b="1" dirty="0">
                <a:latin typeface="Calibri Light" panose="020F0302020204030204" pitchFamily="34" charset="0"/>
                <a:ea typeface="Times New Roman" panose="02020603050405020304" pitchFamily="18" charset="0"/>
                <a:cs typeface="Calibri Light" panose="020F0302020204030204" pitchFamily="34" charset="0"/>
              </a:rPr>
              <a:t>Supplemental Figure 4: </a:t>
            </a:r>
            <a:r>
              <a:rPr lang="en-US" sz="1000" b="1" dirty="0" err="1">
                <a:latin typeface="Calibri Light" panose="020F0302020204030204" pitchFamily="34" charset="0"/>
                <a:ea typeface="Times New Roman" panose="02020603050405020304" pitchFamily="18" charset="0"/>
                <a:cs typeface="Calibri Light" panose="020F0302020204030204" pitchFamily="34" charset="0"/>
              </a:rPr>
              <a:t>ClueGO</a:t>
            </a:r>
            <a:r>
              <a:rPr lang="en-US" sz="1000" b="1" dirty="0">
                <a:latin typeface="Calibri Light" panose="020F0302020204030204" pitchFamily="34" charset="0"/>
                <a:ea typeface="Times New Roman" panose="02020603050405020304" pitchFamily="18" charset="0"/>
                <a:cs typeface="Calibri Light" panose="020F0302020204030204" pitchFamily="34" charset="0"/>
              </a:rPr>
              <a:t> results of the IPA cellular effects</a:t>
            </a:r>
          </a:p>
          <a:p>
            <a:pPr marL="228600" indent="-228600">
              <a:lnSpc>
                <a:spcPct val="100000"/>
              </a:lnSpc>
              <a:spcBef>
                <a:spcPts val="0"/>
              </a:spcBef>
              <a:buFont typeface="+mj-lt"/>
              <a:buAutoNum type="alphaLcParenR"/>
            </a:pPr>
            <a:r>
              <a:rPr lang="en-US" sz="1000" dirty="0">
                <a:latin typeface="Calibri Light" panose="020F0302020204030204" pitchFamily="34" charset="0"/>
                <a:cs typeface="Calibri Light" panose="020F0302020204030204" pitchFamily="34" charset="0"/>
              </a:rPr>
              <a:t>RNA expression, protein synthesis &amp; translation: biological processes, cellular components, and molecular function.</a:t>
            </a:r>
          </a:p>
          <a:p>
            <a:pPr marL="228600" indent="-228600">
              <a:lnSpc>
                <a:spcPct val="100000"/>
              </a:lnSpc>
              <a:spcBef>
                <a:spcPts val="0"/>
              </a:spcBef>
              <a:buFont typeface="+mj-lt"/>
              <a:buAutoNum type="alphaLcParenR"/>
            </a:pPr>
            <a:r>
              <a:rPr lang="en-US" sz="1000" dirty="0">
                <a:latin typeface="Calibri Light" panose="020F0302020204030204" pitchFamily="34" charset="0"/>
                <a:cs typeface="Calibri Light" panose="020F0302020204030204" pitchFamily="34" charset="0"/>
              </a:rPr>
              <a:t>Viral infection: biological processes, cellular components, and molecular function.</a:t>
            </a:r>
          </a:p>
          <a:p>
            <a:pPr marL="228600" indent="-228600">
              <a:lnSpc>
                <a:spcPct val="100000"/>
              </a:lnSpc>
              <a:spcBef>
                <a:spcPts val="0"/>
              </a:spcBef>
              <a:buFont typeface="+mj-lt"/>
              <a:buAutoNum type="alphaLcParenR"/>
            </a:pPr>
            <a:r>
              <a:rPr lang="en-US" sz="1000" dirty="0">
                <a:latin typeface="Calibri Light" panose="020F0302020204030204" pitchFamily="34" charset="0"/>
                <a:cs typeface="Calibri Light" panose="020F0302020204030204" pitchFamily="34" charset="0"/>
              </a:rPr>
              <a:t>Transport of molecule: biological processes, cellular components, and molecular function.</a:t>
            </a:r>
          </a:p>
          <a:p>
            <a:pPr marL="228600" indent="-228600">
              <a:lnSpc>
                <a:spcPct val="100000"/>
              </a:lnSpc>
              <a:spcBef>
                <a:spcPts val="0"/>
              </a:spcBef>
              <a:buFont typeface="+mj-lt"/>
              <a:buAutoNum type="alphaLcParenR"/>
            </a:pPr>
            <a:r>
              <a:rPr lang="en-US" sz="1000" dirty="0">
                <a:latin typeface="Calibri Light" panose="020F0302020204030204" pitchFamily="34" charset="0"/>
                <a:cs typeface="Calibri Light" panose="020F0302020204030204" pitchFamily="34" charset="0"/>
              </a:rPr>
              <a:t>Export of molecule: biological processes, cellular components, and molecular function.</a:t>
            </a:r>
          </a:p>
          <a:p>
            <a:pPr marL="228600" indent="-228600">
              <a:lnSpc>
                <a:spcPct val="100000"/>
              </a:lnSpc>
              <a:spcBef>
                <a:spcPts val="0"/>
              </a:spcBef>
              <a:buFont typeface="+mj-lt"/>
              <a:buAutoNum type="alphaLcParenR"/>
            </a:pPr>
            <a:r>
              <a:rPr lang="en-US" sz="1000" dirty="0">
                <a:latin typeface="Calibri Light" panose="020F0302020204030204" pitchFamily="34" charset="0"/>
                <a:cs typeface="Calibri Light" panose="020F0302020204030204" pitchFamily="34" charset="0"/>
              </a:rPr>
              <a:t>Endocytosis: biological processes, cellular components, and molecular function.</a:t>
            </a:r>
          </a:p>
          <a:p>
            <a:pPr marL="228600" indent="-228600">
              <a:lnSpc>
                <a:spcPct val="100000"/>
              </a:lnSpc>
              <a:spcBef>
                <a:spcPts val="0"/>
              </a:spcBef>
              <a:buFont typeface="+mj-lt"/>
              <a:buAutoNum type="alphaLcParenR"/>
            </a:pPr>
            <a:r>
              <a:rPr lang="en-US" sz="1000" dirty="0">
                <a:latin typeface="Calibri Light" panose="020F0302020204030204" pitchFamily="34" charset="0"/>
                <a:cs typeface="Calibri Light" panose="020F0302020204030204" pitchFamily="34" charset="0"/>
              </a:rPr>
              <a:t>Homeostasis: biological processes, cellular components, and molecular function.</a:t>
            </a:r>
          </a:p>
          <a:p>
            <a:pPr marL="228600" indent="-228600">
              <a:lnSpc>
                <a:spcPct val="100000"/>
              </a:lnSpc>
              <a:spcBef>
                <a:spcPts val="0"/>
              </a:spcBef>
              <a:buFont typeface="+mj-lt"/>
              <a:buAutoNum type="alphaLcParenR"/>
            </a:pPr>
            <a:r>
              <a:rPr lang="en-US" sz="1000" dirty="0">
                <a:latin typeface="Calibri Light" panose="020F0302020204030204" pitchFamily="34" charset="0"/>
                <a:cs typeface="Calibri Light" panose="020F0302020204030204" pitchFamily="34" charset="0"/>
              </a:rPr>
              <a:t>UPR-related proteins related to the heatmap in Figure 3C.</a:t>
            </a:r>
          </a:p>
          <a:p>
            <a:pPr marL="228600" indent="-228600">
              <a:lnSpc>
                <a:spcPct val="100000"/>
              </a:lnSpc>
              <a:spcBef>
                <a:spcPts val="0"/>
              </a:spcBef>
              <a:buFont typeface="+mj-lt"/>
              <a:buAutoNum type="alphaLcParenR"/>
            </a:pPr>
            <a:r>
              <a:rPr lang="en-US" sz="1000" dirty="0">
                <a:latin typeface="Calibri Light" panose="020F0302020204030204" pitchFamily="34" charset="0"/>
                <a:cs typeface="Calibri Light" panose="020F0302020204030204" pitchFamily="34" charset="0"/>
              </a:rPr>
              <a:t>Biological processes of the UPR downstream effectors of XBP1, NFE2L2, ATF4, HSP90B1, and ATF6. </a:t>
            </a:r>
          </a:p>
          <a:p>
            <a:pPr marL="0" indent="0">
              <a:buNone/>
            </a:pPr>
            <a:r>
              <a:rPr lang="en-US" sz="1000" b="1" dirty="0">
                <a:latin typeface="Calibri Light" panose="020F0302020204030204" pitchFamily="34" charset="0"/>
                <a:ea typeface="Times New Roman" panose="02020603050405020304" pitchFamily="18" charset="0"/>
                <a:cs typeface="Calibri Light" panose="020F0302020204030204" pitchFamily="34" charset="0"/>
              </a:rPr>
              <a:t>Supplemental Figure 5: microtubule-associated proteins are affected as a network in bortezomib-induced neurotoxicity</a:t>
            </a:r>
          </a:p>
          <a:p>
            <a:pPr marL="230188" marR="0" lvl="0" indent="-225425">
              <a:spcBef>
                <a:spcPts val="0"/>
              </a:spcBef>
              <a:spcAft>
                <a:spcPts val="0"/>
              </a:spcAft>
              <a:buFont typeface="+mj-lt"/>
              <a:buAutoNum type="alphaLcParenR"/>
            </a:pPr>
            <a:r>
              <a:rPr lang="en-US" sz="1000" dirty="0">
                <a:latin typeface="Calibri Light" panose="020F0302020204030204" pitchFamily="34" charset="0"/>
                <a:ea typeface="Times New Roman" panose="02020603050405020304" pitchFamily="18" charset="0"/>
                <a:cs typeface="Calibri Light" panose="020F0302020204030204" pitchFamily="34" charset="0"/>
              </a:rPr>
              <a:t>Heat map based on the Pearson’s correlation coefficient among the most significantly affected microtubule-associated proteins.  </a:t>
            </a:r>
          </a:p>
          <a:p>
            <a:pPr marL="230188" indent="-225425">
              <a:spcBef>
                <a:spcPts val="0"/>
              </a:spcBef>
              <a:buFont typeface="+mj-lt"/>
              <a:buAutoNum type="alphaLcParenR"/>
            </a:pPr>
            <a:r>
              <a:rPr lang="en-US" sz="1000" dirty="0">
                <a:latin typeface="Calibri Light" panose="020F0302020204030204" pitchFamily="34" charset="0"/>
                <a:ea typeface="Times New Roman" panose="02020603050405020304" pitchFamily="18" charset="0"/>
                <a:cs typeface="Calibri Light" panose="020F0302020204030204" pitchFamily="34" charset="0"/>
              </a:rPr>
              <a:t>Illustration of the interconnectivity of microtubule-associated proteins with microtubule-dependent processes. Ribbon width represents the log2-fold change in protein levels.</a:t>
            </a:r>
          </a:p>
          <a:p>
            <a:pPr marL="0" indent="0">
              <a:buNone/>
            </a:pPr>
            <a:r>
              <a:rPr lang="en-US" sz="1000" b="1" dirty="0">
                <a:latin typeface="Calibri Light" panose="020F0302020204030204" pitchFamily="34" charset="0"/>
                <a:ea typeface="Times New Roman" panose="02020603050405020304" pitchFamily="18" charset="0"/>
                <a:cs typeface="Calibri Light" panose="020F0302020204030204" pitchFamily="34" charset="0"/>
              </a:rPr>
              <a:t>Supplemental Figure 6: </a:t>
            </a:r>
            <a:r>
              <a:rPr lang="en-US" sz="1000" dirty="0">
                <a:solidFill>
                  <a:sysClr val="windowText" lastClr="000000"/>
                </a:solidFill>
              </a:rPr>
              <a:t>Increased SQSTM1 levels and nuclear accumulation of ATF3 are not observed from paclitaxel exposure.  </a:t>
            </a:r>
            <a:r>
              <a:rPr lang="en-US" sz="1000" dirty="0" err="1">
                <a:solidFill>
                  <a:sysClr val="windowText" lastClr="000000"/>
                </a:solidFill>
              </a:rPr>
              <a:t>iSNs</a:t>
            </a:r>
            <a:r>
              <a:rPr lang="en-US" sz="1000" dirty="0">
                <a:solidFill>
                  <a:sysClr val="windowText" lastClr="000000"/>
                </a:solidFill>
              </a:rPr>
              <a:t> were exposed to 1uM paclitaxel for 48h.  Images shown are representative </a:t>
            </a:r>
            <a:r>
              <a:rPr lang="en-US" sz="1000">
                <a:solidFill>
                  <a:sysClr val="windowText" lastClr="000000"/>
                </a:solidFill>
              </a:rPr>
              <a:t>of 3 </a:t>
            </a:r>
            <a:r>
              <a:rPr lang="en-US" sz="1000" dirty="0">
                <a:solidFill>
                  <a:sysClr val="windowText" lastClr="000000"/>
                </a:solidFill>
              </a:rPr>
              <a:t>different experiments.  ATF3 was overexposed to ascertain its absence from the nucleus.  </a:t>
            </a:r>
            <a:endParaRPr lang="en-US" sz="1000" b="1" dirty="0">
              <a:latin typeface="Calibri Light" panose="020F0302020204030204" pitchFamily="34" charset="0"/>
              <a:ea typeface="Times New Roman" panose="02020603050405020304" pitchFamily="18" charset="0"/>
              <a:cs typeface="Calibri Light" panose="020F0302020204030204" pitchFamily="34" charset="0"/>
            </a:endParaRPr>
          </a:p>
          <a:p>
            <a:pPr marL="0" indent="0">
              <a:buNone/>
            </a:pPr>
            <a:r>
              <a:rPr lang="en-US" sz="1000" b="1" dirty="0">
                <a:latin typeface="Calibri Light" panose="020F0302020204030204" pitchFamily="34" charset="0"/>
                <a:ea typeface="Times New Roman" panose="02020603050405020304" pitchFamily="18" charset="0"/>
                <a:cs typeface="Calibri Light" panose="020F0302020204030204" pitchFamily="34" charset="0"/>
              </a:rPr>
              <a:t>Supplemental Table 1: Materials and reagents used in the methodology</a:t>
            </a:r>
          </a:p>
          <a:p>
            <a:pPr marL="0" indent="0">
              <a:buNone/>
            </a:pPr>
            <a:endParaRPr lang="en-US" sz="1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1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en-US" sz="1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72583244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" name="Group 33">
            <a:extLst>
              <a:ext uri="{FF2B5EF4-FFF2-40B4-BE49-F238E27FC236}">
                <a16:creationId xmlns:a16="http://schemas.microsoft.com/office/drawing/2014/main" id="{BBFECF55-9D83-464D-99EB-D38CED37387B}"/>
              </a:ext>
            </a:extLst>
          </p:cNvPr>
          <p:cNvGrpSpPr/>
          <p:nvPr/>
        </p:nvGrpSpPr>
        <p:grpSpPr>
          <a:xfrm>
            <a:off x="2779627" y="1384128"/>
            <a:ext cx="2995660" cy="4512572"/>
            <a:chOff x="2858457" y="1384128"/>
            <a:chExt cx="2995660" cy="4512572"/>
          </a:xfrm>
        </p:grpSpPr>
        <p:pic>
          <p:nvPicPr>
            <p:cNvPr id="2" name="Picture 1">
              <a:extLst>
                <a:ext uri="{FF2B5EF4-FFF2-40B4-BE49-F238E27FC236}">
                  <a16:creationId xmlns:a16="http://schemas.microsoft.com/office/drawing/2014/main" id="{85A8F753-4E42-944F-8D49-28DC74472B5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sharpenSoften amount="50000"/>
                      </a14:imgEffect>
                      <a14:imgEffect>
                        <a14:brightnessContrast bright="40000" contrast="40000"/>
                      </a14:imgEffect>
                    </a14:imgLayer>
                  </a14:imgProps>
                </a:ext>
              </a:extLst>
            </a:blip>
            <a:srcRect t="12500" r="50000" b="37500"/>
            <a:stretch/>
          </p:blipFill>
          <p:spPr>
            <a:xfrm>
              <a:off x="4370461" y="2913049"/>
              <a:ext cx="1463040" cy="1463040"/>
            </a:xfrm>
            <a:prstGeom prst="rect">
              <a:avLst/>
            </a:prstGeom>
          </p:spPr>
        </p:pic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6C7FAE9D-66F2-1C48-968B-EE319D5A373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sharpenSoften amount="50000"/>
                      </a14:imgEffect>
                      <a14:imgEffect>
                        <a14:brightnessContrast bright="40000" contrast="40000"/>
                      </a14:imgEffect>
                    </a14:imgLayer>
                  </a14:imgProps>
                </a:ext>
              </a:extLst>
            </a:blip>
            <a:srcRect l="27431" t="22731" r="22569" b="27269"/>
            <a:stretch/>
          </p:blipFill>
          <p:spPr>
            <a:xfrm>
              <a:off x="2886753" y="2913049"/>
              <a:ext cx="1463040" cy="1463040"/>
            </a:xfrm>
            <a:prstGeom prst="rect">
              <a:avLst/>
            </a:prstGeom>
          </p:spPr>
        </p:pic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A05F8685-914D-DB41-A4B0-CBFA7E129CB7}"/>
                </a:ext>
              </a:extLst>
            </p:cNvPr>
            <p:cNvGrpSpPr/>
            <p:nvPr/>
          </p:nvGrpSpPr>
          <p:grpSpPr>
            <a:xfrm>
              <a:off x="2886753" y="1417996"/>
              <a:ext cx="1473168" cy="1494606"/>
              <a:chOff x="1882888" y="248294"/>
              <a:chExt cx="1473168" cy="1494606"/>
            </a:xfrm>
          </p:grpSpPr>
          <p:pic>
            <p:nvPicPr>
              <p:cNvPr id="5" name="Picture 4">
                <a:extLst>
                  <a:ext uri="{FF2B5EF4-FFF2-40B4-BE49-F238E27FC236}">
                    <a16:creationId xmlns:a16="http://schemas.microsoft.com/office/drawing/2014/main" id="{6DCB00AD-B4CA-0A4F-872B-D0BCAAB18BB7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>
                <a:extLst>
                  <a:ext uri="{BEBA8EAE-BF5A-486C-A8C5-ECC9F3942E4B}">
                    <a14:imgProps xmlns:a14="http://schemas.microsoft.com/office/drawing/2010/main">
                      <a14:imgLayer>
                        <a14:imgEffect>
                          <a14:sharpenSoften amount="50000"/>
                        </a14:imgEffect>
                        <a14:imgEffect>
                          <a14:brightnessContrast bright="40000"/>
                        </a14:imgEffect>
                      </a14:imgLayer>
                    </a14:imgProps>
                  </a:ext>
                </a:extLst>
              </a:blip>
              <a:srcRect l="29862" t="21019" r="20137" b="28980"/>
              <a:stretch/>
            </p:blipFill>
            <p:spPr>
              <a:xfrm>
                <a:off x="1882888" y="248294"/>
                <a:ext cx="1463069" cy="1463069"/>
              </a:xfrm>
              <a:prstGeom prst="rect">
                <a:avLst/>
              </a:prstGeom>
            </p:spPr>
          </p:pic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B38D6316-EBFA-BD44-90A3-7FD82C735194}"/>
                  </a:ext>
                </a:extLst>
              </p:cNvPr>
              <p:cNvSpPr txBox="1"/>
              <p:nvPr/>
            </p:nvSpPr>
            <p:spPr>
              <a:xfrm>
                <a:off x="1893015" y="1465901"/>
                <a:ext cx="1463041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>
                    <a:solidFill>
                      <a:schemeClr val="bg1"/>
                    </a:solidFill>
                  </a:rPr>
                  <a:t>1uM paclitaxel 48h</a:t>
                </a:r>
              </a:p>
            </p:txBody>
          </p:sp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BE97AA6F-4EF7-AF45-A6B6-EB35013D9786}"/>
                  </a:ext>
                </a:extLst>
              </p:cNvPr>
              <p:cNvSpPr txBox="1"/>
              <p:nvPr/>
            </p:nvSpPr>
            <p:spPr>
              <a:xfrm>
                <a:off x="1885125" y="253094"/>
                <a:ext cx="645309" cy="577081"/>
              </a:xfrm>
              <a:prstGeom prst="rect">
                <a:avLst/>
              </a:prstGeom>
              <a:solidFill>
                <a:schemeClr val="tx1">
                  <a:alpha val="50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US" sz="1050" dirty="0">
                    <a:solidFill>
                      <a:srgbClr val="00B050"/>
                    </a:solidFill>
                  </a:rPr>
                  <a:t>ATF3</a:t>
                </a:r>
              </a:p>
              <a:p>
                <a:r>
                  <a:rPr lang="en-US" sz="1050" dirty="0">
                    <a:solidFill>
                      <a:schemeClr val="bg1"/>
                    </a:solidFill>
                  </a:rPr>
                  <a:t>SQSTM1</a:t>
                </a:r>
              </a:p>
              <a:p>
                <a:r>
                  <a:rPr lang="en-US" sz="1050" dirty="0">
                    <a:solidFill>
                      <a:srgbClr val="A81883"/>
                    </a:solidFill>
                  </a:rPr>
                  <a:t>Tuj-1</a:t>
                </a:r>
              </a:p>
            </p:txBody>
          </p:sp>
        </p:grpSp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EE2B6246-E637-8E42-96A6-6EE88D113F6B}"/>
                </a:ext>
              </a:extLst>
            </p:cNvPr>
            <p:cNvGrpSpPr/>
            <p:nvPr/>
          </p:nvGrpSpPr>
          <p:grpSpPr>
            <a:xfrm>
              <a:off x="4370435" y="1417998"/>
              <a:ext cx="1463069" cy="1494605"/>
              <a:chOff x="3406611" y="248294"/>
              <a:chExt cx="1463069" cy="1494605"/>
            </a:xfrm>
          </p:grpSpPr>
          <p:pic>
            <p:nvPicPr>
              <p:cNvPr id="9" name="Picture 8">
                <a:extLst>
                  <a:ext uri="{FF2B5EF4-FFF2-40B4-BE49-F238E27FC236}">
                    <a16:creationId xmlns:a16="http://schemas.microsoft.com/office/drawing/2014/main" id="{BB410D8E-2F94-F145-8687-65C4196FD624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>
                <a:extLst>
                  <a:ext uri="{BEBA8EAE-BF5A-486C-A8C5-ECC9F3942E4B}">
                    <a14:imgProps xmlns:a14="http://schemas.microsoft.com/office/drawing/2010/main">
                      <a14:imgLayer>
                        <a14:imgEffect>
                          <a14:sharpenSoften amount="50000"/>
                        </a14:imgEffect>
                        <a14:imgEffect>
                          <a14:brightnessContrast bright="40000"/>
                        </a14:imgEffect>
                      </a14:imgLayer>
                    </a14:imgProps>
                  </a:ext>
                </a:extLst>
              </a:blip>
              <a:srcRect l="1797" t="12148" r="48202" b="37851"/>
              <a:stretch/>
            </p:blipFill>
            <p:spPr>
              <a:xfrm>
                <a:off x="3406611" y="248294"/>
                <a:ext cx="1463069" cy="1463069"/>
              </a:xfrm>
              <a:prstGeom prst="rect">
                <a:avLst/>
              </a:prstGeom>
            </p:spPr>
          </p:pic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4F967D35-1888-2B40-801C-25DF974711B9}"/>
                  </a:ext>
                </a:extLst>
              </p:cNvPr>
              <p:cNvSpPr txBox="1"/>
              <p:nvPr/>
            </p:nvSpPr>
            <p:spPr>
              <a:xfrm>
                <a:off x="3406639" y="1465900"/>
                <a:ext cx="1463041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>
                    <a:solidFill>
                      <a:schemeClr val="bg1"/>
                    </a:solidFill>
                  </a:rPr>
                  <a:t>1uM paclitaxel 48h</a:t>
                </a:r>
              </a:p>
            </p:txBody>
          </p:sp>
        </p:grpSp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250A299B-6F91-AC4A-8068-D9D028A4C1E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sharpenSoften amount="100000"/>
                      </a14:imgEffect>
                      <a14:imgEffect>
                        <a14:brightnessContrast bright="70000" contrast="-40000"/>
                      </a14:imgEffect>
                    </a14:imgLayer>
                  </a14:imgProps>
                </a:ext>
              </a:extLst>
            </a:blip>
            <a:srcRect l="29683" t="20987" r="20317" b="29013"/>
            <a:stretch/>
          </p:blipFill>
          <p:spPr>
            <a:xfrm>
              <a:off x="2886753" y="4408042"/>
              <a:ext cx="1463040" cy="1463040"/>
            </a:xfrm>
            <a:prstGeom prst="rect">
              <a:avLst/>
            </a:prstGeom>
          </p:spPr>
        </p:pic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AB006668-0014-404B-8B6A-ED5213B79EF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sharpenSoften amount="100000"/>
                      </a14:imgEffect>
                      <a14:imgEffect>
                        <a14:brightnessContrast bright="70000" contrast="-40000"/>
                      </a14:imgEffect>
                    </a14:imgLayer>
                  </a14:imgProps>
                </a:ext>
              </a:extLst>
            </a:blip>
            <a:srcRect t="12434" r="50000" b="37566"/>
            <a:stretch/>
          </p:blipFill>
          <p:spPr>
            <a:xfrm>
              <a:off x="4370461" y="4408042"/>
              <a:ext cx="1463040" cy="1463040"/>
            </a:xfrm>
            <a:prstGeom prst="rect">
              <a:avLst/>
            </a:prstGeom>
          </p:spPr>
        </p:pic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8F2CB394-A6B0-AA47-9ECC-9E1879E3D836}"/>
                </a:ext>
              </a:extLst>
            </p:cNvPr>
            <p:cNvSpPr txBox="1"/>
            <p:nvPr/>
          </p:nvSpPr>
          <p:spPr>
            <a:xfrm>
              <a:off x="4378090" y="2912602"/>
              <a:ext cx="145541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bg1"/>
                  </a:solidFill>
                </a:rPr>
                <a:t>ATF3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F4973AF3-0344-4845-B1A5-042F264FE30C}"/>
                </a:ext>
              </a:extLst>
            </p:cNvPr>
            <p:cNvSpPr txBox="1"/>
            <p:nvPr/>
          </p:nvSpPr>
          <p:spPr>
            <a:xfrm>
              <a:off x="2890567" y="2912602"/>
              <a:ext cx="145541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bg1"/>
                  </a:solidFill>
                </a:rPr>
                <a:t>ATF3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6485D83D-2544-E64B-A805-836BAAC4F182}"/>
                </a:ext>
              </a:extLst>
            </p:cNvPr>
            <p:cNvSpPr txBox="1"/>
            <p:nvPr/>
          </p:nvSpPr>
          <p:spPr>
            <a:xfrm>
              <a:off x="4368885" y="4408042"/>
              <a:ext cx="145541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bg1"/>
                  </a:solidFill>
                </a:rPr>
                <a:t>SQSTM1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5E571919-6EA4-4C4B-8D73-5766FC4F22A2}"/>
                </a:ext>
              </a:extLst>
            </p:cNvPr>
            <p:cNvSpPr txBox="1"/>
            <p:nvPr/>
          </p:nvSpPr>
          <p:spPr>
            <a:xfrm>
              <a:off x="2881362" y="4408042"/>
              <a:ext cx="145541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bg1"/>
                  </a:solidFill>
                </a:rPr>
                <a:t>SQSTM1</a:t>
              </a:r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36BAF56A-9512-8E49-A1AA-7DE750DC74AF}"/>
                </a:ext>
              </a:extLst>
            </p:cNvPr>
            <p:cNvSpPr/>
            <p:nvPr/>
          </p:nvSpPr>
          <p:spPr>
            <a:xfrm>
              <a:off x="2858457" y="1384128"/>
              <a:ext cx="2995660" cy="4512572"/>
            </a:xfrm>
            <a:prstGeom prst="rect">
              <a:avLst/>
            </a:prstGeom>
            <a:noFill/>
            <a:ln w="2540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63094665-1458-A040-934D-08C421A1D12A}"/>
              </a:ext>
            </a:extLst>
          </p:cNvPr>
          <p:cNvGrpSpPr/>
          <p:nvPr/>
        </p:nvGrpSpPr>
        <p:grpSpPr>
          <a:xfrm>
            <a:off x="1136758" y="1384128"/>
            <a:ext cx="1493742" cy="4512572"/>
            <a:chOff x="1120992" y="25560"/>
            <a:chExt cx="1493742" cy="4512572"/>
          </a:xfrm>
        </p:grpSpPr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6AE546B3-193D-5143-8E62-5A8AFB7A7ADE}"/>
                </a:ext>
              </a:extLst>
            </p:cNvPr>
            <p:cNvGrpSpPr/>
            <p:nvPr/>
          </p:nvGrpSpPr>
          <p:grpSpPr>
            <a:xfrm>
              <a:off x="1120992" y="25560"/>
              <a:ext cx="1491337" cy="4512572"/>
              <a:chOff x="1036322" y="25560"/>
              <a:chExt cx="1491337" cy="4512572"/>
            </a:xfrm>
          </p:grpSpPr>
          <p:grpSp>
            <p:nvGrpSpPr>
              <p:cNvPr id="23" name="Group 22">
                <a:extLst>
                  <a:ext uri="{FF2B5EF4-FFF2-40B4-BE49-F238E27FC236}">
                    <a16:creationId xmlns:a16="http://schemas.microsoft.com/office/drawing/2014/main" id="{187C7FE8-3FE2-5247-9559-F417230F624F}"/>
                  </a:ext>
                </a:extLst>
              </p:cNvPr>
              <p:cNvGrpSpPr/>
              <p:nvPr/>
            </p:nvGrpSpPr>
            <p:grpSpPr>
              <a:xfrm>
                <a:off x="1044789" y="59430"/>
                <a:ext cx="1473168" cy="1494605"/>
                <a:chOff x="270232" y="248294"/>
                <a:chExt cx="1473168" cy="1494605"/>
              </a:xfrm>
            </p:grpSpPr>
            <p:pic>
              <p:nvPicPr>
                <p:cNvPr id="31" name="Picture 30">
                  <a:extLst>
                    <a:ext uri="{FF2B5EF4-FFF2-40B4-BE49-F238E27FC236}">
                      <a16:creationId xmlns:a16="http://schemas.microsoft.com/office/drawing/2014/main" id="{B6C314E4-55D3-3546-98D8-CB4785935009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8">
                  <a:extLst>
                    <a:ext uri="{BEBA8EAE-BF5A-486C-A8C5-ECC9F3942E4B}">
                      <a14:imgProps xmlns:a14="http://schemas.microsoft.com/office/drawing/2010/main">
                        <a14:imgLayer>
                          <a14:imgEffect>
                            <a14:sharpenSoften amount="50000"/>
                          </a14:imgEffect>
                          <a14:imgEffect>
                            <a14:brightnessContrast bright="40000"/>
                          </a14:imgEffect>
                        </a14:imgLayer>
                      </a14:imgProps>
                    </a:ext>
                  </a:extLst>
                </a:blip>
                <a:srcRect l="24999" t="8749" r="25000" b="41250"/>
                <a:stretch/>
              </p:blipFill>
              <p:spPr>
                <a:xfrm>
                  <a:off x="280331" y="248294"/>
                  <a:ext cx="1463069" cy="1463069"/>
                </a:xfrm>
                <a:prstGeom prst="rect">
                  <a:avLst/>
                </a:prstGeom>
              </p:spPr>
            </p:pic>
            <p:sp>
              <p:nvSpPr>
                <p:cNvPr id="32" name="TextBox 31">
                  <a:extLst>
                    <a:ext uri="{FF2B5EF4-FFF2-40B4-BE49-F238E27FC236}">
                      <a16:creationId xmlns:a16="http://schemas.microsoft.com/office/drawing/2014/main" id="{E8AC8CBD-5E83-2F47-888A-1180243FDA49}"/>
                    </a:ext>
                  </a:extLst>
                </p:cNvPr>
                <p:cNvSpPr txBox="1"/>
                <p:nvPr/>
              </p:nvSpPr>
              <p:spPr>
                <a:xfrm>
                  <a:off x="270232" y="1465900"/>
                  <a:ext cx="1463070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200" dirty="0">
                      <a:solidFill>
                        <a:schemeClr val="bg1"/>
                      </a:solidFill>
                    </a:rPr>
                    <a:t>Control </a:t>
                  </a:r>
                  <a:r>
                    <a:rPr lang="en-US" sz="1200" dirty="0" err="1">
                      <a:solidFill>
                        <a:schemeClr val="bg1"/>
                      </a:solidFill>
                    </a:rPr>
                    <a:t>iSNs</a:t>
                  </a:r>
                  <a:endParaRPr lang="en-US" sz="1200" dirty="0">
                    <a:solidFill>
                      <a:schemeClr val="bg1"/>
                    </a:solidFill>
                  </a:endParaRPr>
                </a:p>
              </p:txBody>
            </p:sp>
          </p:grpSp>
          <p:grpSp>
            <p:nvGrpSpPr>
              <p:cNvPr id="24" name="Group 23">
                <a:extLst>
                  <a:ext uri="{FF2B5EF4-FFF2-40B4-BE49-F238E27FC236}">
                    <a16:creationId xmlns:a16="http://schemas.microsoft.com/office/drawing/2014/main" id="{5EB4AE2E-03FA-B640-8A48-8EA418984A9C}"/>
                  </a:ext>
                </a:extLst>
              </p:cNvPr>
              <p:cNvGrpSpPr/>
              <p:nvPr/>
            </p:nvGrpSpPr>
            <p:grpSpPr>
              <a:xfrm>
                <a:off x="1054891" y="1554452"/>
                <a:ext cx="1463069" cy="1463069"/>
                <a:chOff x="280331" y="1789038"/>
                <a:chExt cx="1463069" cy="1463069"/>
              </a:xfrm>
            </p:grpSpPr>
            <p:pic>
              <p:nvPicPr>
                <p:cNvPr id="29" name="Picture 28">
                  <a:extLst>
                    <a:ext uri="{FF2B5EF4-FFF2-40B4-BE49-F238E27FC236}">
                      <a16:creationId xmlns:a16="http://schemas.microsoft.com/office/drawing/2014/main" id="{A2964939-E0B8-034B-B63C-A2D93B3F20FD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9">
                  <a:extLst>
                    <a:ext uri="{BEBA8EAE-BF5A-486C-A8C5-ECC9F3942E4B}">
                      <a14:imgProps xmlns:a14="http://schemas.microsoft.com/office/drawing/2010/main">
                        <a14:imgLayer>
                          <a14:imgEffect>
                            <a14:sharpenSoften amount="50000"/>
                          </a14:imgEffect>
                          <a14:imgEffect>
                            <a14:brightnessContrast bright="40000" contrast="40000"/>
                          </a14:imgEffect>
                        </a14:imgLayer>
                      </a14:imgProps>
                    </a:ext>
                  </a:extLst>
                </a:blip>
                <a:srcRect l="26086" t="9005" r="23913" b="40994"/>
                <a:stretch/>
              </p:blipFill>
              <p:spPr>
                <a:xfrm>
                  <a:off x="280331" y="1789038"/>
                  <a:ext cx="1463069" cy="1463069"/>
                </a:xfrm>
                <a:prstGeom prst="rect">
                  <a:avLst/>
                </a:prstGeom>
              </p:spPr>
            </p:pic>
            <p:sp>
              <p:nvSpPr>
                <p:cNvPr id="30" name="TextBox 29">
                  <a:extLst>
                    <a:ext uri="{FF2B5EF4-FFF2-40B4-BE49-F238E27FC236}">
                      <a16:creationId xmlns:a16="http://schemas.microsoft.com/office/drawing/2014/main" id="{A571F117-2D3C-204D-88FD-39169CB808B7}"/>
                    </a:ext>
                  </a:extLst>
                </p:cNvPr>
                <p:cNvSpPr txBox="1"/>
                <p:nvPr/>
              </p:nvSpPr>
              <p:spPr>
                <a:xfrm>
                  <a:off x="287986" y="1789861"/>
                  <a:ext cx="1455411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200" dirty="0">
                      <a:solidFill>
                        <a:schemeClr val="bg1"/>
                      </a:solidFill>
                    </a:rPr>
                    <a:t>ATF3</a:t>
                  </a:r>
                </a:p>
              </p:txBody>
            </p:sp>
          </p:grpSp>
          <p:grpSp>
            <p:nvGrpSpPr>
              <p:cNvPr id="25" name="Group 24">
                <a:extLst>
                  <a:ext uri="{FF2B5EF4-FFF2-40B4-BE49-F238E27FC236}">
                    <a16:creationId xmlns:a16="http://schemas.microsoft.com/office/drawing/2014/main" id="{0BD333A4-0475-6849-986B-F244E25B2CFE}"/>
                  </a:ext>
                </a:extLst>
              </p:cNvPr>
              <p:cNvGrpSpPr/>
              <p:nvPr/>
            </p:nvGrpSpPr>
            <p:grpSpPr>
              <a:xfrm>
                <a:off x="1052448" y="3049474"/>
                <a:ext cx="1465480" cy="1463040"/>
                <a:chOff x="1221788" y="3049474"/>
                <a:chExt cx="1465480" cy="1463040"/>
              </a:xfrm>
            </p:grpSpPr>
            <p:pic>
              <p:nvPicPr>
                <p:cNvPr id="27" name="Picture 26">
                  <a:extLst>
                    <a:ext uri="{FF2B5EF4-FFF2-40B4-BE49-F238E27FC236}">
                      <a16:creationId xmlns:a16="http://schemas.microsoft.com/office/drawing/2014/main" id="{EB80DFC8-4EC5-B04E-BFF8-07CFDD0DE9E0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10">
                  <a:extLst>
                    <a:ext uri="{BEBA8EAE-BF5A-486C-A8C5-ECC9F3942E4B}">
                      <a14:imgProps xmlns:a14="http://schemas.microsoft.com/office/drawing/2010/main">
                        <a14:imgLayer>
                          <a14:imgEffect>
                            <a14:sharpenSoften amount="100000"/>
                          </a14:imgEffect>
                          <a14:imgEffect>
                            <a14:brightnessContrast bright="70000" contrast="-40000"/>
                          </a14:imgEffect>
                        </a14:imgLayer>
                      </a14:imgProps>
                    </a:ext>
                  </a:extLst>
                </a:blip>
                <a:srcRect l="24134" t="9364" r="25866" b="40636"/>
                <a:stretch/>
              </p:blipFill>
              <p:spPr>
                <a:xfrm>
                  <a:off x="1224228" y="3049474"/>
                  <a:ext cx="1463040" cy="1463040"/>
                </a:xfrm>
                <a:prstGeom prst="rect">
                  <a:avLst/>
                </a:prstGeom>
              </p:spPr>
            </p:pic>
            <p:sp>
              <p:nvSpPr>
                <p:cNvPr id="28" name="TextBox 27">
                  <a:extLst>
                    <a:ext uri="{FF2B5EF4-FFF2-40B4-BE49-F238E27FC236}">
                      <a16:creationId xmlns:a16="http://schemas.microsoft.com/office/drawing/2014/main" id="{2FAAA0F1-ED0D-B145-A72C-D84026A86565}"/>
                    </a:ext>
                  </a:extLst>
                </p:cNvPr>
                <p:cNvSpPr txBox="1"/>
                <p:nvPr/>
              </p:nvSpPr>
              <p:spPr>
                <a:xfrm>
                  <a:off x="1221788" y="3049474"/>
                  <a:ext cx="1455411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200" dirty="0">
                      <a:solidFill>
                        <a:schemeClr val="bg1"/>
                      </a:solidFill>
                    </a:rPr>
                    <a:t>SQSTM1</a:t>
                  </a:r>
                </a:p>
              </p:txBody>
            </p:sp>
          </p:grpSp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9E001741-B029-EB46-BF58-27A62152C825}"/>
                  </a:ext>
                </a:extLst>
              </p:cNvPr>
              <p:cNvSpPr/>
              <p:nvPr/>
            </p:nvSpPr>
            <p:spPr>
              <a:xfrm>
                <a:off x="1036322" y="25560"/>
                <a:ext cx="1491337" cy="4512572"/>
              </a:xfrm>
              <a:prstGeom prst="rect">
                <a:avLst/>
              </a:prstGeom>
              <a:noFill/>
              <a:ln w="25400">
                <a:solidFill>
                  <a:schemeClr val="accent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1F01C1BE-E586-3245-82DE-AB7CE284BD9A}"/>
                </a:ext>
              </a:extLst>
            </p:cNvPr>
            <p:cNvGrpSpPr/>
            <p:nvPr/>
          </p:nvGrpSpPr>
          <p:grpSpPr>
            <a:xfrm>
              <a:off x="2040467" y="4227069"/>
              <a:ext cx="574267" cy="253916"/>
              <a:chOff x="2040467" y="4227069"/>
              <a:chExt cx="574267" cy="253916"/>
            </a:xfrm>
          </p:grpSpPr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353780E7-D1E9-6643-91B8-8D90135AB066}"/>
                  </a:ext>
                </a:extLst>
              </p:cNvPr>
              <p:cNvSpPr txBox="1"/>
              <p:nvPr/>
            </p:nvSpPr>
            <p:spPr>
              <a:xfrm>
                <a:off x="2040467" y="4227069"/>
                <a:ext cx="574267" cy="2539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sz="1050" dirty="0">
                    <a:solidFill>
                      <a:schemeClr val="bg1"/>
                    </a:solidFill>
                  </a:rPr>
                  <a:t>20um</a:t>
                </a:r>
              </a:p>
            </p:txBody>
          </p:sp>
          <p:cxnSp>
            <p:nvCxnSpPr>
              <p:cNvPr id="22" name="Straight Connector 21">
                <a:extLst>
                  <a:ext uri="{FF2B5EF4-FFF2-40B4-BE49-F238E27FC236}">
                    <a16:creationId xmlns:a16="http://schemas.microsoft.com/office/drawing/2014/main" id="{154D7446-50FB-524E-9710-EAC314A98AF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217209" y="4447117"/>
                <a:ext cx="307975" cy="0"/>
              </a:xfrm>
              <a:prstGeom prst="line">
                <a:avLst/>
              </a:prstGeom>
              <a:ln w="2540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33" name="Title 1">
            <a:extLst>
              <a:ext uri="{FF2B5EF4-FFF2-40B4-BE49-F238E27FC236}">
                <a16:creationId xmlns:a16="http://schemas.microsoft.com/office/drawing/2014/main" id="{60098CA0-6DCF-2D40-9F08-A7887CB62935}"/>
              </a:ext>
            </a:extLst>
          </p:cNvPr>
          <p:cNvSpPr txBox="1">
            <a:spLocks/>
          </p:cNvSpPr>
          <p:nvPr/>
        </p:nvSpPr>
        <p:spPr>
          <a:xfrm>
            <a:off x="117567" y="-1"/>
            <a:ext cx="6613433" cy="14178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>
              <a:defRPr/>
            </a:pPr>
            <a:r>
              <a:rPr lang="en-US" sz="1800" b="1" dirty="0">
                <a:solidFill>
                  <a:sysClr val="windowText" lastClr="000000"/>
                </a:solidFill>
                <a:latin typeface="Calibri"/>
              </a:rPr>
              <a:t>Supplemental Figure 6: </a:t>
            </a:r>
            <a:r>
              <a:rPr lang="en-US" sz="1800" dirty="0">
                <a:solidFill>
                  <a:sysClr val="windowText" lastClr="000000"/>
                </a:solidFill>
                <a:latin typeface="Calibri"/>
              </a:rPr>
              <a:t>Increased SQSTM1 levels and nuclear accumulation of ATF3 are not observed from paclitaxel exposure</a:t>
            </a:r>
          </a:p>
        </p:txBody>
      </p:sp>
    </p:spTree>
    <p:extLst>
      <p:ext uri="{BB962C8B-B14F-4D97-AF65-F5344CB8AC3E}">
        <p14:creationId xmlns:p14="http://schemas.microsoft.com/office/powerpoint/2010/main" val="17312034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9219F173-1977-7F48-9E24-33F0BF000A24}"/>
              </a:ext>
            </a:extLst>
          </p:cNvPr>
          <p:cNvSpPr txBox="1">
            <a:spLocks/>
          </p:cNvSpPr>
          <p:nvPr/>
        </p:nvSpPr>
        <p:spPr>
          <a:xfrm>
            <a:off x="237066" y="54863"/>
            <a:ext cx="6621518" cy="75692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l">
              <a:defRPr/>
            </a:pPr>
            <a:r>
              <a:rPr lang="en-US" sz="1600" b="1" dirty="0">
                <a:solidFill>
                  <a:sysClr val="windowText" lastClr="000000"/>
                </a:solidFill>
                <a:latin typeface="Calibri"/>
              </a:rPr>
              <a:t>Supplemental Table 1: </a:t>
            </a:r>
          </a:p>
          <a:p>
            <a:pPr lvl="0" algn="l">
              <a:defRPr/>
            </a:pPr>
            <a:r>
              <a:rPr lang="en-US" sz="1600" dirty="0">
                <a:solidFill>
                  <a:sysClr val="windowText" lastClr="000000"/>
                </a:solidFill>
                <a:latin typeface="Calibri"/>
              </a:rPr>
              <a:t>Materials and reagents associated with methodology</a:t>
            </a:r>
          </a:p>
          <a:p>
            <a:pPr lvl="0" algn="l">
              <a:defRPr/>
            </a:pPr>
            <a:r>
              <a:rPr lang="en-US" sz="1200" dirty="0">
                <a:solidFill>
                  <a:sysClr val="windowText" lastClr="000000"/>
                </a:solidFill>
                <a:latin typeface="Calibri"/>
              </a:rPr>
              <a:t>Unless specified, reagents were used according to the manufacturers’ recommendations.</a:t>
            </a: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DBA6C8AF-A1BE-6E47-9A71-77D3225D6E4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92148738"/>
              </p:ext>
            </p:extLst>
          </p:nvPr>
        </p:nvGraphicFramePr>
        <p:xfrm>
          <a:off x="237066" y="811784"/>
          <a:ext cx="6400801" cy="8229600"/>
        </p:xfrm>
        <a:graphic>
          <a:graphicData uri="http://schemas.openxmlformats.org/drawingml/2006/table">
            <a:tbl>
              <a:tblPr firstRow="1" firstCol="1" bandRow="1"/>
              <a:tblGrid>
                <a:gridCol w="2644643">
                  <a:extLst>
                    <a:ext uri="{9D8B030D-6E8A-4147-A177-3AD203B41FA5}">
                      <a16:colId xmlns:a16="http://schemas.microsoft.com/office/drawing/2014/main" val="2264552885"/>
                    </a:ext>
                  </a:extLst>
                </a:gridCol>
                <a:gridCol w="977368">
                  <a:extLst>
                    <a:ext uri="{9D8B030D-6E8A-4147-A177-3AD203B41FA5}">
                      <a16:colId xmlns:a16="http://schemas.microsoft.com/office/drawing/2014/main" val="3409565554"/>
                    </a:ext>
                  </a:extLst>
                </a:gridCol>
                <a:gridCol w="1283993">
                  <a:extLst>
                    <a:ext uri="{9D8B030D-6E8A-4147-A177-3AD203B41FA5}">
                      <a16:colId xmlns:a16="http://schemas.microsoft.com/office/drawing/2014/main" val="835570256"/>
                    </a:ext>
                  </a:extLst>
                </a:gridCol>
                <a:gridCol w="1494797">
                  <a:extLst>
                    <a:ext uri="{9D8B030D-6E8A-4147-A177-3AD203B41FA5}">
                      <a16:colId xmlns:a16="http://schemas.microsoft.com/office/drawing/2014/main" val="4199016858"/>
                    </a:ext>
                  </a:extLst>
                </a:gridCol>
              </a:tblGrid>
              <a:tr h="103021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Reagent</a:t>
                      </a:r>
                      <a:endParaRPr lang="en-US" sz="9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9737" marR="3973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2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Catalog #</a:t>
                      </a:r>
                      <a:endParaRPr lang="en-US" sz="9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9737" marR="39737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2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Application &amp; Usage</a:t>
                      </a:r>
                      <a:endParaRPr lang="en-US" sz="9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9737" marR="39737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2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Source</a:t>
                      </a:r>
                      <a:endParaRPr lang="en-US" sz="9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9737" marR="3973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2F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54398978"/>
                  </a:ext>
                </a:extLst>
              </a:tr>
              <a:tr h="103021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MAP2 Antibody</a:t>
                      </a:r>
                      <a:endParaRPr lang="en-US" sz="9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9737" marR="39737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4542</a:t>
                      </a:r>
                      <a:endParaRPr lang="en-US" sz="9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9737" marR="39737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IF (1:1000); WB (1:125)</a:t>
                      </a:r>
                      <a:endParaRPr lang="en-US" sz="9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9737" marR="39737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Cell Signaling Technology</a:t>
                      </a:r>
                      <a:endParaRPr lang="en-US" sz="9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9737" marR="39737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6214135"/>
                  </a:ext>
                </a:extLst>
              </a:tr>
              <a:tr h="103021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MAP2 Antibody</a:t>
                      </a:r>
                      <a:endParaRPr lang="en-US" sz="9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9737" marR="3973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ab28032</a:t>
                      </a:r>
                      <a:endParaRPr lang="en-US" sz="9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9737" marR="3973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IF (1:500); WB (1:125)</a:t>
                      </a:r>
                      <a:endParaRPr lang="en-US" sz="9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9737" marR="3973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abcam</a:t>
                      </a:r>
                      <a:endParaRPr lang="en-US" sz="9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9737" marR="3973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50465117"/>
                  </a:ext>
                </a:extLst>
              </a:tr>
              <a:tr h="16557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Anti-Tubulin β-III Antibody, clone TU-20, Alexa Fluor®488 Conjugated</a:t>
                      </a:r>
                      <a:endParaRPr lang="en-US" sz="9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9737" marR="3973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CBL412X</a:t>
                      </a:r>
                      <a:endParaRPr lang="en-US" sz="9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9737" marR="3973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IF (1:250)</a:t>
                      </a:r>
                      <a:endParaRPr lang="en-US" sz="9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9737" marR="3973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MilliporeSigma</a:t>
                      </a:r>
                      <a:endParaRPr lang="en-US" sz="9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9737" marR="3973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72552739"/>
                  </a:ext>
                </a:extLst>
              </a:tr>
              <a:tr h="103021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Tuj-1 (neuron-specific class III beta-tubuin)</a:t>
                      </a:r>
                      <a:endParaRPr lang="en-US" sz="9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9737" marR="3973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MO15013</a:t>
                      </a:r>
                      <a:endParaRPr lang="en-US" sz="9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9737" marR="3973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WB (1:50)</a:t>
                      </a:r>
                      <a:endParaRPr lang="en-US" sz="9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9737" marR="3973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Neuromics</a:t>
                      </a:r>
                      <a:endParaRPr lang="en-US" sz="9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9737" marR="3973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48455971"/>
                  </a:ext>
                </a:extLst>
              </a:tr>
              <a:tr h="103021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Rab6 (D37C7) Rabbit mAb #9625</a:t>
                      </a:r>
                      <a:endParaRPr lang="en-US" sz="9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9737" marR="3973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9625</a:t>
                      </a:r>
                      <a:endParaRPr lang="en-US" sz="9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9737" marR="3973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IF (1:500)</a:t>
                      </a:r>
                      <a:endParaRPr lang="en-US" sz="9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9737" marR="3973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Cell Signaling Technology</a:t>
                      </a:r>
                      <a:endParaRPr lang="en-US" sz="9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9737" marR="3973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49592352"/>
                  </a:ext>
                </a:extLst>
              </a:tr>
              <a:tr h="103021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Human/Mouse/Rat p62/SQSTM1 Antibody</a:t>
                      </a:r>
                      <a:endParaRPr lang="en-US" sz="9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9737" marR="3973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MAB8028</a:t>
                      </a:r>
                      <a:endParaRPr lang="en-US" sz="9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9737" marR="3973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IF (1:1000); WB (1:25)</a:t>
                      </a:r>
                      <a:endParaRPr lang="en-US" sz="9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9737" marR="3973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R&amp;D Systems</a:t>
                      </a:r>
                      <a:endParaRPr lang="en-US" sz="9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9737" marR="3973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16191961"/>
                  </a:ext>
                </a:extLst>
              </a:tr>
              <a:tr h="103021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ATF3 (E9J4N) Rabbit mAb</a:t>
                      </a:r>
                      <a:endParaRPr lang="en-US" sz="9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9737" marR="3973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18665</a:t>
                      </a:r>
                      <a:endParaRPr lang="en-US" sz="9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9737" marR="3973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IF (1:1000); WB (1:150)</a:t>
                      </a:r>
                      <a:endParaRPr lang="en-US" sz="9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9737" marR="3973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Cell Signaling Technology</a:t>
                      </a:r>
                      <a:endParaRPr lang="en-US" sz="9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9737" marR="3973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81018760"/>
                  </a:ext>
                </a:extLst>
              </a:tr>
              <a:tr h="103021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CREB3 Antibody</a:t>
                      </a:r>
                      <a:endParaRPr lang="en-US" sz="9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9737" marR="3973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11275-1-AP</a:t>
                      </a:r>
                      <a:endParaRPr lang="en-US" sz="9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9737" marR="3973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IF (1:1000); WB (1:125)</a:t>
                      </a:r>
                      <a:endParaRPr lang="en-US" sz="9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9737" marR="3973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proteintech</a:t>
                      </a:r>
                      <a:endParaRPr lang="en-US" sz="9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9737" marR="3973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26200666"/>
                  </a:ext>
                </a:extLst>
              </a:tr>
              <a:tr h="103021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chemeClr val="tx1"/>
                          </a:solidFill>
                          <a:effectLst/>
                          <a:latin typeface="Symbol" pitchFamily="2" charset="2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a</a:t>
                      </a:r>
                      <a:r>
                        <a:rPr lang="en-US" sz="9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en-US" sz="900" dirty="0">
                          <a:solidFill>
                            <a:schemeClr val="tx1"/>
                          </a:solidFill>
                          <a:effectLst/>
                          <a:latin typeface="Symbol" pitchFamily="2" charset="2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b</a:t>
                      </a:r>
                      <a:r>
                        <a:rPr lang="en-US" sz="9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Tubulin Antibody #2148</a:t>
                      </a:r>
                      <a:endParaRPr lang="en-US" sz="9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9737" marR="3973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2148</a:t>
                      </a:r>
                      <a:endParaRPr lang="en-US" sz="9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9737" marR="3973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WB (1:50)</a:t>
                      </a:r>
                      <a:endParaRPr lang="en-US" sz="9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9737" marR="3973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Cell Signaling Technology</a:t>
                      </a:r>
                      <a:endParaRPr lang="en-US" sz="9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9737" marR="3973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39473514"/>
                  </a:ext>
                </a:extLst>
              </a:tr>
              <a:tr h="103021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TMRM</a:t>
                      </a:r>
                      <a:endParaRPr lang="en-US" sz="9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9737" marR="3973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I34361</a:t>
                      </a:r>
                      <a:endParaRPr lang="en-US" sz="9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9737" marR="3973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live cell assay (20nM)</a:t>
                      </a:r>
                      <a:endParaRPr lang="en-US" sz="9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9737" marR="3973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Invitrogen</a:t>
                      </a:r>
                      <a:endParaRPr lang="en-US" sz="9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9737" marR="3973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15601464"/>
                  </a:ext>
                </a:extLst>
              </a:tr>
              <a:tr h="103021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Peripherin antibody</a:t>
                      </a:r>
                      <a:endParaRPr lang="en-US" sz="9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9737" marR="3973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ab4666</a:t>
                      </a:r>
                      <a:endParaRPr lang="en-US" sz="9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9737" marR="3973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IF (1:500)</a:t>
                      </a:r>
                      <a:endParaRPr lang="en-US" sz="9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9737" marR="3973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abcam</a:t>
                      </a:r>
                      <a:endParaRPr lang="en-US" sz="9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9737" marR="3973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42802168"/>
                  </a:ext>
                </a:extLst>
              </a:tr>
              <a:tr h="103021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GAPDH (14C10) Rabbit mAb #2118</a:t>
                      </a:r>
                      <a:endParaRPr lang="en-US" sz="9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9737" marR="3973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2118</a:t>
                      </a:r>
                      <a:endParaRPr lang="en-US" sz="9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9737" marR="3973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WB (1:600)</a:t>
                      </a:r>
                      <a:endParaRPr lang="en-US" sz="9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9737" marR="3973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Cell Signaling Technology</a:t>
                      </a:r>
                      <a:endParaRPr lang="en-US" sz="9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9737" marR="3973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62638047"/>
                  </a:ext>
                </a:extLst>
              </a:tr>
              <a:tr h="158947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Donkey Anti-rabbit IgG (H+L) Highly Cross-Adsorbed Secondary Antibody, Alexa Fluor 555</a:t>
                      </a:r>
                      <a:endParaRPr lang="en-US" sz="9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9737" marR="3973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A-31572</a:t>
                      </a:r>
                      <a:endParaRPr lang="en-US" sz="9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9737" marR="3973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IF (1:2000)</a:t>
                      </a:r>
                      <a:endParaRPr lang="en-US" sz="9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9737" marR="3973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Invitrogen</a:t>
                      </a:r>
                      <a:endParaRPr lang="en-US" sz="9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9737" marR="3973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35376053"/>
                  </a:ext>
                </a:extLst>
              </a:tr>
              <a:tr h="158947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Donkey Anti-mouse IgG (H+L) Highly Cross-Adsorbed Secondary Antibody, Alexa Fluor 555</a:t>
                      </a:r>
                      <a:endParaRPr lang="en-US" sz="9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9737" marR="3973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A-31570</a:t>
                      </a:r>
                      <a:endParaRPr lang="en-US" sz="9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9737" marR="3973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IF (1:2000)</a:t>
                      </a:r>
                      <a:endParaRPr lang="en-US" sz="9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9737" marR="3973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Invitrogen</a:t>
                      </a:r>
                      <a:endParaRPr lang="en-US" sz="9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9737" marR="3973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63204389"/>
                  </a:ext>
                </a:extLst>
              </a:tr>
              <a:tr h="158947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Goat anti-Rabbit IgG (H+L) Highly Cross-Adsorbed Secondary Antibody, Alexa Fluor 633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9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9737" marR="3973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A-21071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9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9737" marR="3973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IF (1:2000)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9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9737" marR="3973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Invitrogen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9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9737" marR="3973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38171846"/>
                  </a:ext>
                </a:extLst>
              </a:tr>
              <a:tr h="103021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en-US" sz="900" b="1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Cell Culture &amp; Biochemistry Reagents</a:t>
                      </a:r>
                      <a:endParaRPr lang="en-US" sz="9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9737" marR="3973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9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9737" marR="39737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9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9737" marR="39737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9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9737" marR="3973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86516354"/>
                  </a:ext>
                </a:extLst>
              </a:tr>
              <a:tr h="103021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Bortezomib (PS-341), Free Base, &gt;99%</a:t>
                      </a:r>
                      <a:endParaRPr lang="en-US" sz="9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9737" marR="39737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B-1408</a:t>
                      </a:r>
                      <a:endParaRPr lang="en-US" sz="9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9737" marR="39737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100 nM</a:t>
                      </a:r>
                      <a:endParaRPr lang="en-US" sz="9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9737" marR="39737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LC laboratories</a:t>
                      </a:r>
                      <a:endParaRPr lang="en-US" sz="9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9737" marR="39737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98992918"/>
                  </a:ext>
                </a:extLst>
              </a:tr>
              <a:tr h="103021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DMSO</a:t>
                      </a:r>
                      <a:endParaRPr lang="en-US" sz="9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9737" marR="3973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D2650</a:t>
                      </a:r>
                      <a:endParaRPr lang="en-US" sz="9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9737" marR="3973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0.0001%</a:t>
                      </a:r>
                      <a:endParaRPr lang="en-US" sz="9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9737" marR="3973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Sigma-Aldrich</a:t>
                      </a:r>
                      <a:endParaRPr lang="en-US" sz="9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9737" marR="3973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11480885"/>
                  </a:ext>
                </a:extLst>
              </a:tr>
              <a:tr h="10596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mTeSR™ 1</a:t>
                      </a:r>
                      <a:endParaRPr lang="en-US" sz="9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9737" marR="3973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85850</a:t>
                      </a:r>
                      <a:endParaRPr lang="en-US" sz="9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9737" marR="3973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9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737" marR="3973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STEMCELL Technologies Inc.</a:t>
                      </a:r>
                      <a:endParaRPr lang="en-US" sz="9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9737" marR="3973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66191863"/>
                  </a:ext>
                </a:extLst>
              </a:tr>
              <a:tr h="10596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KnockOut™ DMEM</a:t>
                      </a:r>
                      <a:endParaRPr lang="en-US" sz="9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9737" marR="3973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10829018</a:t>
                      </a:r>
                      <a:endParaRPr lang="en-US" sz="9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9737" marR="3973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9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737" marR="3973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Life Technologies</a:t>
                      </a:r>
                      <a:endParaRPr lang="en-US" sz="9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9737" marR="3973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53730330"/>
                  </a:ext>
                </a:extLst>
              </a:tr>
              <a:tr h="103021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KnockOut™ Serum Replacement (15%)</a:t>
                      </a:r>
                      <a:endParaRPr lang="en-US" sz="9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9737" marR="3973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10828028</a:t>
                      </a:r>
                      <a:endParaRPr lang="en-US" sz="9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9737" marR="3973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15%</a:t>
                      </a:r>
                      <a:endParaRPr lang="en-US" sz="9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9737" marR="3973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Life Technologies</a:t>
                      </a:r>
                      <a:endParaRPr lang="en-US" sz="9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9737" marR="3973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71416204"/>
                  </a:ext>
                </a:extLst>
              </a:tr>
              <a:tr h="103021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GlutaMAX™ Supplement (100X)</a:t>
                      </a:r>
                      <a:endParaRPr lang="en-US" sz="9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9737" marR="3973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35050061</a:t>
                      </a:r>
                      <a:endParaRPr lang="en-US" sz="9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9737" marR="3973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1%</a:t>
                      </a:r>
                      <a:endParaRPr lang="en-US" sz="9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9737" marR="3973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Life Technologies</a:t>
                      </a:r>
                      <a:endParaRPr lang="en-US" sz="9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9737" marR="3973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78996395"/>
                  </a:ext>
                </a:extLst>
              </a:tr>
              <a:tr h="103021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MEM Non-Essential Amino Acids Solution (100X) </a:t>
                      </a:r>
                      <a:endParaRPr lang="en-US" sz="9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9737" marR="3973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11140050</a:t>
                      </a:r>
                      <a:endParaRPr lang="en-US" sz="9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9737" marR="3973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1%</a:t>
                      </a:r>
                      <a:endParaRPr lang="en-US" sz="9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9737" marR="3973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Life Technologies</a:t>
                      </a:r>
                      <a:endParaRPr lang="en-US" sz="9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9737" marR="3973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30661907"/>
                  </a:ext>
                </a:extLst>
              </a:tr>
              <a:tr h="103021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2-Mercaptoethanol</a:t>
                      </a:r>
                      <a:endParaRPr lang="en-US" sz="9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9737" marR="3973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21985023</a:t>
                      </a:r>
                      <a:endParaRPr lang="en-US" sz="9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9737" marR="3973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55 μM </a:t>
                      </a:r>
                      <a:endParaRPr lang="en-US" sz="9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9737" marR="3973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Life Technologies</a:t>
                      </a:r>
                      <a:endParaRPr lang="en-US" sz="9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9737" marR="3973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88103859"/>
                  </a:ext>
                </a:extLst>
              </a:tr>
              <a:tr h="10596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Accutase</a:t>
                      </a:r>
                      <a:endParaRPr lang="en-US" sz="9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9737" marR="3973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AT-104</a:t>
                      </a:r>
                      <a:endParaRPr lang="en-US" sz="9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9737" marR="3973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9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737" marR="3973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Innovative Cell Technologies</a:t>
                      </a:r>
                      <a:endParaRPr lang="en-US" sz="9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9737" marR="3973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96587448"/>
                  </a:ext>
                </a:extLst>
              </a:tr>
              <a:tr h="103021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Y-27632</a:t>
                      </a:r>
                      <a:endParaRPr lang="en-US" sz="9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9737" marR="3973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5092280001</a:t>
                      </a:r>
                      <a:endParaRPr lang="en-US" sz="9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9737" marR="3973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 ng/ml </a:t>
                      </a:r>
                      <a:endParaRPr lang="en-US" sz="9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9737" marR="3973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Calbiochem</a:t>
                      </a:r>
                      <a:endParaRPr lang="en-US" sz="9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9737" marR="3973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56138436"/>
                  </a:ext>
                </a:extLst>
              </a:tr>
              <a:tr h="103021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LDN193189</a:t>
                      </a:r>
                      <a:endParaRPr lang="en-US" sz="9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9737" marR="3973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SML0559</a:t>
                      </a:r>
                      <a:endParaRPr lang="en-US" sz="9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9737" marR="3973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100 nM</a:t>
                      </a:r>
                      <a:endParaRPr lang="en-US" sz="9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9737" marR="3973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Sigma-Aldrich</a:t>
                      </a:r>
                      <a:endParaRPr lang="en-US" sz="9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9737" marR="3973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0448888"/>
                  </a:ext>
                </a:extLst>
              </a:tr>
              <a:tr h="103021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SB431542</a:t>
                      </a:r>
                      <a:endParaRPr lang="en-US" sz="9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9737" marR="3973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Ab120163</a:t>
                      </a:r>
                      <a:endParaRPr lang="en-US" sz="9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9737" marR="3973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 μM </a:t>
                      </a:r>
                      <a:endParaRPr lang="en-US" sz="9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9737" marR="3973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abcam</a:t>
                      </a:r>
                      <a:endParaRPr lang="en-US" sz="9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9737" marR="3973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39346410"/>
                  </a:ext>
                </a:extLst>
              </a:tr>
              <a:tr h="103021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CHIR99021</a:t>
                      </a:r>
                      <a:endParaRPr lang="en-US" sz="9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9737" marR="3973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4423</a:t>
                      </a:r>
                      <a:endParaRPr lang="en-US" sz="9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9737" marR="3973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 μM</a:t>
                      </a:r>
                      <a:endParaRPr lang="en-US" sz="9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9737" marR="3973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Tocris Bioscience</a:t>
                      </a:r>
                      <a:endParaRPr lang="en-US" sz="9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9737" marR="3973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54746432"/>
                  </a:ext>
                </a:extLst>
              </a:tr>
              <a:tr h="103021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DAPT</a:t>
                      </a:r>
                      <a:endParaRPr lang="en-US" sz="9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9737" marR="3973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2634</a:t>
                      </a:r>
                      <a:endParaRPr lang="en-US" sz="9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9737" marR="3973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 μM </a:t>
                      </a:r>
                      <a:endParaRPr lang="en-US" sz="9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9737" marR="3973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Tocris Bioscience</a:t>
                      </a:r>
                      <a:endParaRPr lang="en-US" sz="9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9737" marR="3973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62554327"/>
                  </a:ext>
                </a:extLst>
              </a:tr>
              <a:tr h="103021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SU5402</a:t>
                      </a:r>
                      <a:endParaRPr lang="en-US" sz="9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9737" marR="3973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SML0443</a:t>
                      </a:r>
                      <a:endParaRPr lang="en-US" sz="9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9737" marR="3973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 μM </a:t>
                      </a:r>
                      <a:endParaRPr lang="en-US" sz="9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9737" marR="3973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Sigma-Aldrich</a:t>
                      </a:r>
                      <a:endParaRPr lang="en-US" sz="9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9737" marR="3973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16411390"/>
                  </a:ext>
                </a:extLst>
              </a:tr>
              <a:tr h="103021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Recombinant human β-NGF</a:t>
                      </a:r>
                      <a:endParaRPr lang="en-US" sz="9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9737" marR="3973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256-GF-100</a:t>
                      </a:r>
                      <a:endParaRPr lang="en-US" sz="9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9737" marR="3973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25 ng/ml</a:t>
                      </a:r>
                      <a:endParaRPr lang="en-US" sz="9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9737" marR="3973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R&amp;D Systems</a:t>
                      </a:r>
                      <a:endParaRPr lang="en-US" sz="9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9737" marR="3973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022981"/>
                  </a:ext>
                </a:extLst>
              </a:tr>
              <a:tr h="103021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Recombinant BDNF</a:t>
                      </a:r>
                      <a:endParaRPr lang="en-US" sz="9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9737" marR="3973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248-BD-005</a:t>
                      </a:r>
                      <a:endParaRPr lang="en-US" sz="9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9737" marR="3973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25 ng/ml</a:t>
                      </a:r>
                      <a:endParaRPr lang="en-US" sz="9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9737" marR="3973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R&amp;D Systems</a:t>
                      </a:r>
                      <a:endParaRPr lang="en-US" sz="9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9737" marR="3973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97224788"/>
                  </a:ext>
                </a:extLst>
              </a:tr>
              <a:tr h="103021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Recombinant human GDNF</a:t>
                      </a:r>
                      <a:endParaRPr lang="en-US" sz="9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9737" marR="3973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212-GD-010</a:t>
                      </a:r>
                      <a:endParaRPr lang="en-US" sz="9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9737" marR="3973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25 ng/ml</a:t>
                      </a:r>
                      <a:endParaRPr lang="en-US" sz="9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9737" marR="3973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R&amp;D Systems</a:t>
                      </a:r>
                      <a:endParaRPr lang="en-US" sz="9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9737" marR="3973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40473085"/>
                  </a:ext>
                </a:extLst>
              </a:tr>
              <a:tr h="103021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Recombinant NT-3</a:t>
                      </a:r>
                      <a:endParaRPr lang="en-US" sz="9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9737" marR="3973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267-N3-025</a:t>
                      </a:r>
                      <a:endParaRPr lang="en-US" sz="9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9737" marR="3973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25 ng/ml</a:t>
                      </a:r>
                      <a:endParaRPr lang="en-US" sz="9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9737" marR="3973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R&amp;D Systems</a:t>
                      </a:r>
                      <a:endParaRPr lang="en-US" sz="9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9737" marR="3973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40373071"/>
                  </a:ext>
                </a:extLst>
              </a:tr>
              <a:tr h="103021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cAMP</a:t>
                      </a:r>
                      <a:endParaRPr lang="en-US" sz="9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9737" marR="3973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D0627</a:t>
                      </a:r>
                      <a:endParaRPr lang="en-US" sz="9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9737" marR="3973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0.5 mM</a:t>
                      </a:r>
                      <a:endParaRPr lang="en-US" sz="9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9737" marR="3973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Sigma-Aldrich</a:t>
                      </a:r>
                      <a:endParaRPr lang="en-US" sz="9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9737" marR="3973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38469542"/>
                  </a:ext>
                </a:extLst>
              </a:tr>
              <a:tr h="103021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L-ascorbic acid</a:t>
                      </a:r>
                      <a:endParaRPr lang="en-US" sz="9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9737" marR="3973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A8960</a:t>
                      </a:r>
                      <a:endParaRPr lang="en-US" sz="9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9737" marR="3973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200 μM </a:t>
                      </a:r>
                      <a:endParaRPr lang="en-US" sz="9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9737" marR="3973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Sigma-Aldrich</a:t>
                      </a:r>
                      <a:endParaRPr lang="en-US" sz="9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9737" marR="3973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0526872"/>
                  </a:ext>
                </a:extLst>
              </a:tr>
              <a:tr h="10596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DAPI</a:t>
                      </a:r>
                      <a:endParaRPr lang="en-US" sz="9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9737" marR="3973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D1306</a:t>
                      </a:r>
                      <a:endParaRPr lang="en-US" sz="9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9737" marR="3973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9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737" marR="3973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Invitrogen</a:t>
                      </a:r>
                      <a:endParaRPr lang="en-US" sz="9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9737" marR="3973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03827975"/>
                  </a:ext>
                </a:extLst>
              </a:tr>
              <a:tr h="158947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16% Paraformaldehyde (formaldehyde) aqueous solution</a:t>
                      </a:r>
                      <a:endParaRPr lang="en-US" sz="9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9737" marR="3973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15710</a:t>
                      </a:r>
                      <a:endParaRPr lang="en-US" sz="9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9737" marR="3973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4%</a:t>
                      </a:r>
                      <a:endParaRPr lang="en-US" sz="9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9737" marR="3973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Electron Microscopy Sciences</a:t>
                      </a:r>
                      <a:endParaRPr lang="en-US" sz="9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9737" marR="3973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82671620"/>
                  </a:ext>
                </a:extLst>
              </a:tr>
              <a:tr h="103021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Triton™ X-100</a:t>
                      </a:r>
                      <a:endParaRPr lang="en-US" sz="9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9737" marR="3973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X100-100ML</a:t>
                      </a:r>
                      <a:endParaRPr lang="en-US" sz="9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9737" marR="3973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0.5%</a:t>
                      </a:r>
                      <a:endParaRPr lang="en-US" sz="9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9737" marR="3973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Sigma-Aldrich</a:t>
                      </a:r>
                      <a:endParaRPr lang="en-US" sz="9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9737" marR="3973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31297127"/>
                  </a:ext>
                </a:extLst>
              </a:tr>
              <a:tr h="103021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SuperBlock™ (PBS) Blocking Buffer</a:t>
                      </a:r>
                      <a:endParaRPr lang="en-US" sz="9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9737" marR="3973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37580</a:t>
                      </a:r>
                      <a:endParaRPr lang="en-US" sz="9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9737" marR="3973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+ 0.05% Triton X-100</a:t>
                      </a:r>
                      <a:endParaRPr lang="en-US" sz="9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9737" marR="3973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Thermo Scientific™</a:t>
                      </a:r>
                      <a:endParaRPr lang="en-US" sz="9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9737" marR="3973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07369723"/>
                  </a:ext>
                </a:extLst>
              </a:tr>
              <a:tr h="10596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ProLong antifade mountant</a:t>
                      </a:r>
                      <a:endParaRPr lang="en-US" sz="9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9737" marR="3973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P36930</a:t>
                      </a:r>
                      <a:endParaRPr lang="en-US" sz="9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9737" marR="3973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9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737" marR="3973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Invitrogen</a:t>
                      </a:r>
                      <a:endParaRPr lang="en-US" sz="9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9737" marR="3973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66993621"/>
                  </a:ext>
                </a:extLst>
              </a:tr>
              <a:tr h="10596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Halt™ Protease Inhibitor Cocktail (100X)</a:t>
                      </a:r>
                      <a:endParaRPr lang="en-US" sz="9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9737" marR="3973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87786</a:t>
                      </a:r>
                      <a:endParaRPr lang="en-US" sz="9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9737" marR="3973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9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737" marR="3973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Thermo Scientific™</a:t>
                      </a:r>
                      <a:endParaRPr lang="en-US" sz="9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9737" marR="3973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51161572"/>
                  </a:ext>
                </a:extLst>
              </a:tr>
              <a:tr h="158947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Halt™ Protease and Phosphatase Inhibitor Cocktail (100X)</a:t>
                      </a:r>
                      <a:endParaRPr lang="en-US" sz="9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9737" marR="3973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78446</a:t>
                      </a:r>
                      <a:endParaRPr lang="en-US" sz="9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9737" marR="3973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9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737" marR="3973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Thermo Scientific™</a:t>
                      </a:r>
                      <a:endParaRPr lang="en-US" sz="9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9737" marR="3973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2123209"/>
                  </a:ext>
                </a:extLst>
              </a:tr>
              <a:tr h="10596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Benzonase® Nuclease</a:t>
                      </a:r>
                      <a:endParaRPr lang="en-US" sz="9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9737" marR="3973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E1404</a:t>
                      </a:r>
                      <a:endParaRPr lang="en-US" sz="9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9737" marR="3973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9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737" marR="3973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MilliporeSigma</a:t>
                      </a:r>
                      <a:endParaRPr lang="en-US" sz="9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9737" marR="3973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88064513"/>
                  </a:ext>
                </a:extLst>
              </a:tr>
              <a:tr h="10596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CytoTune</a:t>
                      </a:r>
                      <a:r>
                        <a:rPr lang="en-US" sz="900" baseline="3000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TM</a:t>
                      </a:r>
                      <a:r>
                        <a:rPr lang="en-US" sz="90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-iPS 2.0 Sendai Reprogramming Kit</a:t>
                      </a:r>
                      <a:endParaRPr lang="en-US" sz="9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9737" marR="3973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A16518</a:t>
                      </a:r>
                      <a:endParaRPr lang="en-US" sz="9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9737" marR="3973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9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737" marR="3973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Invitrogen</a:t>
                      </a:r>
                      <a:endParaRPr lang="en-US" sz="9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9737" marR="3973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23115441"/>
                  </a:ext>
                </a:extLst>
              </a:tr>
              <a:tr h="158947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Geltrex™ LDEV-Free, hESC-Qualified, Reduced Growth Factor Basement Membrane Matrix</a:t>
                      </a:r>
                      <a:endParaRPr lang="en-US" sz="9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9737" marR="3973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A1413302</a:t>
                      </a:r>
                      <a:endParaRPr lang="en-US" sz="9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9737" marR="3973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9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737" marR="3973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Gibco®</a:t>
                      </a:r>
                      <a:endParaRPr lang="en-US" sz="9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9737" marR="3973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54776630"/>
                  </a:ext>
                </a:extLst>
              </a:tr>
              <a:tr h="117739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12-230 kDa Jess or Wes Separation Module</a:t>
                      </a:r>
                      <a:endParaRPr lang="en-US" sz="9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9737" marR="3973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SM-W004</a:t>
                      </a:r>
                      <a:endParaRPr lang="en-US" sz="9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9737" marR="3973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9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737" marR="3973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proteinsimple</a:t>
                      </a:r>
                      <a:endParaRPr lang="en-US" sz="9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9737" marR="3973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8192166"/>
                  </a:ext>
                </a:extLst>
              </a:tr>
              <a:tr h="10596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66-440 kDa Jess or Wes Separation Module</a:t>
                      </a:r>
                      <a:endParaRPr lang="en-US" sz="9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9737" marR="3973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SM-W008</a:t>
                      </a:r>
                      <a:endParaRPr lang="en-US" sz="9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9737" marR="3973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9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737" marR="3973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proteinsimple</a:t>
                      </a:r>
                      <a:endParaRPr lang="en-US" sz="9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9737" marR="3973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20376155"/>
                  </a:ext>
                </a:extLst>
              </a:tr>
              <a:tr h="10596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Anti-Rabbit Detection Module </a:t>
                      </a:r>
                      <a:endParaRPr lang="en-US" sz="9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9737" marR="3973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DM-001</a:t>
                      </a:r>
                      <a:endParaRPr lang="en-US" sz="9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9737" marR="3973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9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737" marR="3973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proteinsimple</a:t>
                      </a:r>
                      <a:endParaRPr lang="en-US" sz="9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9737" marR="3973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67836436"/>
                  </a:ext>
                </a:extLst>
              </a:tr>
              <a:tr h="10596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Anti-Mouse Detection Module </a:t>
                      </a:r>
                      <a:endParaRPr lang="en-US" sz="9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9737" marR="3973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DM-002</a:t>
                      </a:r>
                      <a:endParaRPr lang="en-US" sz="9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9737" marR="3973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9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737" marR="3973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proteinsimple</a:t>
                      </a:r>
                      <a:endParaRPr lang="en-US" sz="9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9737" marR="3973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8045501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522909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7169849A-C0BE-CD42-8458-D68AAD45C7FA}"/>
              </a:ext>
            </a:extLst>
          </p:cNvPr>
          <p:cNvGrpSpPr/>
          <p:nvPr/>
        </p:nvGrpSpPr>
        <p:grpSpPr>
          <a:xfrm>
            <a:off x="15244" y="684861"/>
            <a:ext cx="6632077" cy="8453339"/>
            <a:chOff x="15244" y="154509"/>
            <a:chExt cx="6632077" cy="8453339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D21DD783-66D9-634A-821B-D1EF6E91C0C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62718" y="3054966"/>
              <a:ext cx="2927133" cy="2743200"/>
            </a:xfrm>
            <a:prstGeom prst="rect">
              <a:avLst/>
            </a:prstGeom>
          </p:spPr>
        </p:pic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DE90690D-0F49-B24B-830B-F124F9CFCCD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62717" y="5864648"/>
              <a:ext cx="2927133" cy="2743200"/>
            </a:xfrm>
            <a:prstGeom prst="rect">
              <a:avLst/>
            </a:prstGeom>
          </p:spPr>
        </p:pic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C14DD961-A501-344A-AEF1-9730BF9262C7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720188" y="3045027"/>
              <a:ext cx="2927133" cy="2743200"/>
            </a:xfrm>
            <a:prstGeom prst="rect">
              <a:avLst/>
            </a:prstGeom>
          </p:spPr>
        </p:pic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E1A71A7D-D6E0-3F4E-BF85-86133401BF19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3720188" y="245284"/>
              <a:ext cx="2927133" cy="2743200"/>
            </a:xfrm>
            <a:prstGeom prst="rect">
              <a:avLst/>
            </a:prstGeom>
          </p:spPr>
        </p:pic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858683B4-5C92-364B-B1CC-6FE4EB5F81E3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362719" y="245284"/>
              <a:ext cx="2927133" cy="2743200"/>
            </a:xfrm>
            <a:prstGeom prst="rect">
              <a:avLst/>
            </a:prstGeom>
          </p:spPr>
        </p:pic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A6E8E733-A498-644E-B6CB-E832BC824F93}"/>
                </a:ext>
              </a:extLst>
            </p:cNvPr>
            <p:cNvSpPr txBox="1"/>
            <p:nvPr/>
          </p:nvSpPr>
          <p:spPr>
            <a:xfrm>
              <a:off x="719655" y="5066219"/>
              <a:ext cx="1532467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50" dirty="0"/>
                <a:t>GO:0042551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C85913F8-3AA9-0142-A31D-CBA98B5CBF3C}"/>
                </a:ext>
              </a:extLst>
            </p:cNvPr>
            <p:cNvSpPr txBox="1"/>
            <p:nvPr/>
          </p:nvSpPr>
          <p:spPr>
            <a:xfrm>
              <a:off x="3954857" y="5066219"/>
              <a:ext cx="2108199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50" dirty="0"/>
                <a:t>GO:0019228 &amp; GO:0007638</a:t>
              </a: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6DAB7A50-27AC-FF4C-B55E-73F89F47FAB7}"/>
                </a:ext>
              </a:extLst>
            </p:cNvPr>
            <p:cNvSpPr/>
            <p:nvPr/>
          </p:nvSpPr>
          <p:spPr>
            <a:xfrm>
              <a:off x="641671" y="7904798"/>
              <a:ext cx="877163" cy="25391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050" dirty="0"/>
                <a:t>GO:0008021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F634CCA9-F2DC-CE4F-88B4-5DBD7A997C35}"/>
                </a:ext>
              </a:extLst>
            </p:cNvPr>
            <p:cNvSpPr txBox="1"/>
            <p:nvPr/>
          </p:nvSpPr>
          <p:spPr>
            <a:xfrm>
              <a:off x="15245" y="154509"/>
              <a:ext cx="539937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32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A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76C1DB30-CE06-E146-BBDE-D9C9648E7D3D}"/>
                </a:ext>
              </a:extLst>
            </p:cNvPr>
            <p:cNvSpPr txBox="1"/>
            <p:nvPr/>
          </p:nvSpPr>
          <p:spPr>
            <a:xfrm>
              <a:off x="15245" y="2942099"/>
              <a:ext cx="539937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32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C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DCD60974-3D5F-F94C-BD2F-31DF3F5E62A6}"/>
                </a:ext>
              </a:extLst>
            </p:cNvPr>
            <p:cNvSpPr txBox="1"/>
            <p:nvPr/>
          </p:nvSpPr>
          <p:spPr>
            <a:xfrm>
              <a:off x="3367357" y="2942099"/>
              <a:ext cx="539937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32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D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53C490AA-5EE3-B547-A63B-2E304CC4DDA8}"/>
                </a:ext>
              </a:extLst>
            </p:cNvPr>
            <p:cNvSpPr txBox="1"/>
            <p:nvPr/>
          </p:nvSpPr>
          <p:spPr>
            <a:xfrm>
              <a:off x="3367357" y="154509"/>
              <a:ext cx="539937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32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B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19AD83F6-E7C3-A844-ABD7-E9A719DCFF5C}"/>
                </a:ext>
              </a:extLst>
            </p:cNvPr>
            <p:cNvSpPr txBox="1"/>
            <p:nvPr/>
          </p:nvSpPr>
          <p:spPr>
            <a:xfrm>
              <a:off x="15244" y="5747977"/>
              <a:ext cx="539937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32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E</a:t>
              </a:r>
            </a:p>
          </p:txBody>
        </p:sp>
      </p:grpSp>
      <p:sp>
        <p:nvSpPr>
          <p:cNvPr id="18" name="Title 1">
            <a:extLst>
              <a:ext uri="{FF2B5EF4-FFF2-40B4-BE49-F238E27FC236}">
                <a16:creationId xmlns:a16="http://schemas.microsoft.com/office/drawing/2014/main" id="{A482657E-D161-8D45-AA82-00BE0B1B6348}"/>
              </a:ext>
            </a:extLst>
          </p:cNvPr>
          <p:cNvSpPr txBox="1">
            <a:spLocks/>
          </p:cNvSpPr>
          <p:nvPr/>
        </p:nvSpPr>
        <p:spPr>
          <a:xfrm>
            <a:off x="-128297" y="-1"/>
            <a:ext cx="6859297" cy="68486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>
              <a:defRPr/>
            </a:pPr>
            <a:r>
              <a:rPr lang="en-US" sz="2000" b="1" dirty="0">
                <a:solidFill>
                  <a:sysClr val="windowText" lastClr="000000"/>
                </a:solidFill>
                <a:latin typeface="Calibri"/>
              </a:rPr>
              <a:t>Supplemental Figure 1: </a:t>
            </a:r>
            <a:r>
              <a:rPr lang="en-US" sz="2000" b="1" dirty="0"/>
              <a:t>Protein abundances </a:t>
            </a:r>
          </a:p>
          <a:p>
            <a:pPr lvl="0">
              <a:defRPr/>
            </a:pPr>
            <a:r>
              <a:rPr lang="en-US" sz="2000" b="1" dirty="0"/>
              <a:t>indicative of </a:t>
            </a:r>
            <a:r>
              <a:rPr lang="en-US" sz="2000" b="1" dirty="0" err="1"/>
              <a:t>iSN</a:t>
            </a:r>
            <a:r>
              <a:rPr lang="en-US" sz="2000" b="1" dirty="0"/>
              <a:t> maturity </a:t>
            </a:r>
            <a:endParaRPr lang="en-US" sz="2000" b="1" dirty="0">
              <a:solidFill>
                <a:sysClr val="windowText" lastClr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2253989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C2763E-84E1-DD40-A79B-D935E8E629AA}"/>
              </a:ext>
            </a:extLst>
          </p:cNvPr>
          <p:cNvSpPr txBox="1">
            <a:spLocks/>
          </p:cNvSpPr>
          <p:nvPr/>
        </p:nvSpPr>
        <p:spPr>
          <a:xfrm>
            <a:off x="-128297" y="-1"/>
            <a:ext cx="6859297" cy="95754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>
              <a:defRPr/>
            </a:pPr>
            <a:r>
              <a:rPr lang="en-US" sz="2000" b="1" dirty="0">
                <a:solidFill>
                  <a:sysClr val="windowText" lastClr="000000"/>
                </a:solidFill>
                <a:latin typeface="Calibri"/>
              </a:rPr>
              <a:t>Supplemental Figure 2: </a:t>
            </a:r>
            <a:r>
              <a:rPr lang="en-US" sz="2000" dirty="0"/>
              <a:t>Tracking of mitochondria</a:t>
            </a:r>
            <a:endParaRPr lang="en-US" sz="2000" b="1" dirty="0">
              <a:solidFill>
                <a:sysClr val="windowText" lastClr="000000"/>
              </a:solidFill>
              <a:latin typeface="Calibri"/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0F8E359F-91CA-6C4C-A510-1EFA43A569AB}"/>
              </a:ext>
            </a:extLst>
          </p:cNvPr>
          <p:cNvGrpSpPr/>
          <p:nvPr/>
        </p:nvGrpSpPr>
        <p:grpSpPr>
          <a:xfrm>
            <a:off x="275537" y="1186101"/>
            <a:ext cx="4462780" cy="2942883"/>
            <a:chOff x="562964" y="1185183"/>
            <a:chExt cx="4462780" cy="2942883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DAE3CD9B-340B-DC42-A49F-4868A6A315F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62964" y="1416616"/>
              <a:ext cx="4462780" cy="2711450"/>
            </a:xfrm>
            <a:prstGeom prst="rect">
              <a:avLst/>
            </a:prstGeom>
          </p:spPr>
        </p:pic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AEF12157-27A3-DA4C-A6A8-85D9EA7FD919}"/>
                </a:ext>
              </a:extLst>
            </p:cNvPr>
            <p:cNvSpPr/>
            <p:nvPr/>
          </p:nvSpPr>
          <p:spPr>
            <a:xfrm>
              <a:off x="1752600" y="1416616"/>
              <a:ext cx="1828800" cy="2317184"/>
            </a:xfrm>
            <a:prstGeom prst="rect">
              <a:avLst/>
            </a:prstGeom>
            <a:noFill/>
            <a:ln w="190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448EBCA2-1BBE-034B-A6E1-D40670FF487F}"/>
                </a:ext>
              </a:extLst>
            </p:cNvPr>
            <p:cNvSpPr txBox="1"/>
            <p:nvPr/>
          </p:nvSpPr>
          <p:spPr>
            <a:xfrm>
              <a:off x="990600" y="1187145"/>
              <a:ext cx="8382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/>
                <a:t>Stationary</a:t>
              </a: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7F530674-06CE-724B-92EB-237B51B15CBA}"/>
                </a:ext>
              </a:extLst>
            </p:cNvPr>
            <p:cNvSpPr txBox="1"/>
            <p:nvPr/>
          </p:nvSpPr>
          <p:spPr>
            <a:xfrm>
              <a:off x="1752600" y="1185183"/>
              <a:ext cx="18288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/>
                <a:t>Mobile</a:t>
              </a:r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8C592FC3-CE7F-6B4F-B7DC-364C0801283E}"/>
              </a:ext>
            </a:extLst>
          </p:cNvPr>
          <p:cNvGrpSpPr/>
          <p:nvPr/>
        </p:nvGrpSpPr>
        <p:grpSpPr>
          <a:xfrm>
            <a:off x="3667388" y="5046791"/>
            <a:ext cx="2808934" cy="1219856"/>
            <a:chOff x="3667388" y="5046791"/>
            <a:chExt cx="2808934" cy="1219856"/>
          </a:xfrm>
        </p:grpSpPr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A98E5108-44D7-3C4B-8F09-B96E1435253B}"/>
                </a:ext>
              </a:extLst>
            </p:cNvPr>
            <p:cNvGrpSpPr/>
            <p:nvPr/>
          </p:nvGrpSpPr>
          <p:grpSpPr>
            <a:xfrm rot="5400000">
              <a:off x="4451027" y="4351437"/>
              <a:ext cx="1131571" cy="2698849"/>
              <a:chOff x="4850432" y="5167038"/>
              <a:chExt cx="1131571" cy="2698849"/>
            </a:xfrm>
          </p:grpSpPr>
          <p:pic>
            <p:nvPicPr>
              <p:cNvPr id="20" name="Picture 19">
                <a:extLst>
                  <a:ext uri="{FF2B5EF4-FFF2-40B4-BE49-F238E27FC236}">
                    <a16:creationId xmlns:a16="http://schemas.microsoft.com/office/drawing/2014/main" id="{0D88AB0A-2690-A245-8DDA-DB466559EDE0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/>
              <a:srcRect b="-182"/>
              <a:stretch/>
            </p:blipFill>
            <p:spPr>
              <a:xfrm>
                <a:off x="4850433" y="5167038"/>
                <a:ext cx="1131570" cy="1883664"/>
              </a:xfrm>
              <a:prstGeom prst="rect">
                <a:avLst/>
              </a:prstGeom>
            </p:spPr>
          </p:pic>
          <p:pic>
            <p:nvPicPr>
              <p:cNvPr id="21" name="Picture 20">
                <a:extLst>
                  <a:ext uri="{FF2B5EF4-FFF2-40B4-BE49-F238E27FC236}">
                    <a16:creationId xmlns:a16="http://schemas.microsoft.com/office/drawing/2014/main" id="{390617AC-B084-4346-99AD-0C484FE8D46A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/>
              <a:srcRect b="8086"/>
              <a:stretch/>
            </p:blipFill>
            <p:spPr>
              <a:xfrm>
                <a:off x="4850432" y="6137688"/>
                <a:ext cx="1131570" cy="1728199"/>
              </a:xfrm>
              <a:prstGeom prst="rect">
                <a:avLst/>
              </a:prstGeom>
            </p:spPr>
          </p:pic>
        </p:grp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D77C39E8-C123-564B-B67F-4372900FCF6F}"/>
                </a:ext>
              </a:extLst>
            </p:cNvPr>
            <p:cNvSpPr txBox="1"/>
            <p:nvPr/>
          </p:nvSpPr>
          <p:spPr>
            <a:xfrm>
              <a:off x="4346792" y="5046791"/>
              <a:ext cx="2129530" cy="21544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TRACK_DISPLACEMENT</a:t>
              </a:r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2B03D381-5E62-A04D-82E1-59D17A024C2D}"/>
              </a:ext>
            </a:extLst>
          </p:cNvPr>
          <p:cNvGrpSpPr/>
          <p:nvPr/>
        </p:nvGrpSpPr>
        <p:grpSpPr>
          <a:xfrm>
            <a:off x="3667387" y="6319595"/>
            <a:ext cx="2808935" cy="1207464"/>
            <a:chOff x="3667387" y="6319595"/>
            <a:chExt cx="2808935" cy="1207464"/>
          </a:xfrm>
        </p:grpSpPr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619427F8-7A03-4141-B397-996F07250AF9}"/>
                </a:ext>
              </a:extLst>
            </p:cNvPr>
            <p:cNvGrpSpPr/>
            <p:nvPr/>
          </p:nvGrpSpPr>
          <p:grpSpPr>
            <a:xfrm rot="5400000">
              <a:off x="4439980" y="5615364"/>
              <a:ext cx="1139102" cy="2684287"/>
              <a:chOff x="400493" y="339437"/>
              <a:chExt cx="1139102" cy="2684287"/>
            </a:xfrm>
          </p:grpSpPr>
          <p:pic>
            <p:nvPicPr>
              <p:cNvPr id="23" name="Picture 22">
                <a:extLst>
                  <a:ext uri="{FF2B5EF4-FFF2-40B4-BE49-F238E27FC236}">
                    <a16:creationId xmlns:a16="http://schemas.microsoft.com/office/drawing/2014/main" id="{1BD406E0-C5E2-904D-B9A2-C85EA3EAA79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400493" y="339437"/>
                <a:ext cx="1131570" cy="1880235"/>
              </a:xfrm>
              <a:prstGeom prst="rect">
                <a:avLst/>
              </a:prstGeom>
            </p:spPr>
          </p:pic>
          <p:pic>
            <p:nvPicPr>
              <p:cNvPr id="24" name="Picture 23">
                <a:extLst>
                  <a:ext uri="{FF2B5EF4-FFF2-40B4-BE49-F238E27FC236}">
                    <a16:creationId xmlns:a16="http://schemas.microsoft.com/office/drawing/2014/main" id="{0BA42250-4661-C747-8382-E25821580F5B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7"/>
              <a:srcRect b="8086"/>
              <a:stretch/>
            </p:blipFill>
            <p:spPr>
              <a:xfrm>
                <a:off x="408025" y="1295525"/>
                <a:ext cx="1131570" cy="1728199"/>
              </a:xfrm>
              <a:prstGeom prst="rect">
                <a:avLst/>
              </a:prstGeom>
            </p:spPr>
          </p:pic>
        </p:grp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0FA2FEBF-5A36-A846-98C1-5E2BFE1FFFEF}"/>
                </a:ext>
              </a:extLst>
            </p:cNvPr>
            <p:cNvSpPr txBox="1"/>
            <p:nvPr/>
          </p:nvSpPr>
          <p:spPr>
            <a:xfrm>
              <a:off x="4346792" y="6319595"/>
              <a:ext cx="2129530" cy="21544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TRACK_MEAN_SPEED</a:t>
              </a:r>
            </a:p>
          </p:txBody>
        </p:sp>
      </p:grpSp>
      <p:sp>
        <p:nvSpPr>
          <p:cNvPr id="27" name="TextBox 26">
            <a:extLst>
              <a:ext uri="{FF2B5EF4-FFF2-40B4-BE49-F238E27FC236}">
                <a16:creationId xmlns:a16="http://schemas.microsoft.com/office/drawing/2014/main" id="{9CD3CCF7-BC72-7346-96C0-EEF4F6F32BD3}"/>
              </a:ext>
            </a:extLst>
          </p:cNvPr>
          <p:cNvSpPr txBox="1"/>
          <p:nvPr/>
        </p:nvSpPr>
        <p:spPr>
          <a:xfrm>
            <a:off x="4336960" y="7527059"/>
            <a:ext cx="1188769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0.25 &lt; CR &lt; 0.5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89FB9599-204B-1444-9ED7-F601F2A24419}"/>
              </a:ext>
            </a:extLst>
          </p:cNvPr>
          <p:cNvSpPr txBox="1"/>
          <p:nvPr/>
        </p:nvSpPr>
        <p:spPr>
          <a:xfrm>
            <a:off x="5409996" y="7522890"/>
            <a:ext cx="927270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CR &gt; 0.5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B0326EBF-7C65-E346-8F18-4235EE301687}"/>
              </a:ext>
            </a:extLst>
          </p:cNvPr>
          <p:cNvGrpSpPr/>
          <p:nvPr/>
        </p:nvGrpSpPr>
        <p:grpSpPr>
          <a:xfrm>
            <a:off x="408573" y="5135076"/>
            <a:ext cx="2885400" cy="1970595"/>
            <a:chOff x="408573" y="5135076"/>
            <a:chExt cx="2885400" cy="1970595"/>
          </a:xfrm>
        </p:grpSpPr>
        <p:graphicFrame>
          <p:nvGraphicFramePr>
            <p:cNvPr id="17" name="Chart 16">
              <a:extLst>
                <a:ext uri="{FF2B5EF4-FFF2-40B4-BE49-F238E27FC236}">
                  <a16:creationId xmlns:a16="http://schemas.microsoft.com/office/drawing/2014/main" id="{DD2CEBE9-E7FB-0F47-887E-6C8E8A6DD011}"/>
                </a:ext>
              </a:extLst>
            </p:cNvPr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418213359"/>
                </p:ext>
              </p:extLst>
            </p:nvPr>
          </p:nvGraphicFramePr>
          <p:xfrm>
            <a:off x="408573" y="5135076"/>
            <a:ext cx="2537963" cy="1970595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8"/>
            </a:graphicData>
          </a:graphic>
        </p:graphicFrame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7CAF9201-CCB4-DE4B-92FD-0E7DE75C9108}"/>
                </a:ext>
              </a:extLst>
            </p:cNvPr>
            <p:cNvSpPr txBox="1"/>
            <p:nvPr/>
          </p:nvSpPr>
          <p:spPr>
            <a:xfrm>
              <a:off x="2007079" y="5334523"/>
              <a:ext cx="1286894" cy="415498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000" dirty="0">
                  <a:cs typeface="Arial" panose="020B0604020202020204" pitchFamily="34" charset="0"/>
                </a:rPr>
                <a:t>0.25 &lt; CR &lt; 0.5</a:t>
              </a:r>
            </a:p>
            <a:p>
              <a:r>
                <a:rPr lang="en-US" sz="1000" dirty="0">
                  <a:cs typeface="Arial" panose="020B0604020202020204" pitchFamily="34" charset="0"/>
                </a:rPr>
                <a:t>CR &gt; 0.5</a:t>
              </a:r>
            </a:p>
          </p:txBody>
        </p:sp>
      </p:grpSp>
      <p:sp>
        <p:nvSpPr>
          <p:cNvPr id="32" name="TextBox 31">
            <a:extLst>
              <a:ext uri="{FF2B5EF4-FFF2-40B4-BE49-F238E27FC236}">
                <a16:creationId xmlns:a16="http://schemas.microsoft.com/office/drawing/2014/main" id="{1562E5E5-312C-174E-AF27-BE6163062B74}"/>
              </a:ext>
            </a:extLst>
          </p:cNvPr>
          <p:cNvSpPr txBox="1"/>
          <p:nvPr/>
        </p:nvSpPr>
        <p:spPr>
          <a:xfrm>
            <a:off x="219387" y="895154"/>
            <a:ext cx="53993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A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2FD06B2C-72B1-E642-B856-10CFD720AF95}"/>
              </a:ext>
            </a:extLst>
          </p:cNvPr>
          <p:cNvSpPr txBox="1"/>
          <p:nvPr/>
        </p:nvSpPr>
        <p:spPr>
          <a:xfrm>
            <a:off x="219387" y="4727870"/>
            <a:ext cx="53993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C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37A3BA87-7785-D642-8977-99184BCCBCE5}"/>
              </a:ext>
            </a:extLst>
          </p:cNvPr>
          <p:cNvSpPr txBox="1"/>
          <p:nvPr/>
        </p:nvSpPr>
        <p:spPr>
          <a:xfrm>
            <a:off x="3582210" y="4677460"/>
            <a:ext cx="53993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D</a:t>
            </a:r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62918A86-3CB0-D44E-9801-D51EC342FC8A}"/>
              </a:ext>
            </a:extLst>
          </p:cNvPr>
          <p:cNvGrpSpPr/>
          <p:nvPr/>
        </p:nvGrpSpPr>
        <p:grpSpPr>
          <a:xfrm>
            <a:off x="4650886" y="1016597"/>
            <a:ext cx="1755676" cy="3555804"/>
            <a:chOff x="4650886" y="1016597"/>
            <a:chExt cx="1755676" cy="3555804"/>
          </a:xfrm>
        </p:grpSpPr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0362A3B2-5478-DB4F-96E0-687653BF15C7}"/>
                </a:ext>
              </a:extLst>
            </p:cNvPr>
            <p:cNvSpPr txBox="1"/>
            <p:nvPr/>
          </p:nvSpPr>
          <p:spPr>
            <a:xfrm>
              <a:off x="5395587" y="1016597"/>
              <a:ext cx="92727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CR &gt; 0.25</a:t>
              </a:r>
            </a:p>
          </p:txBody>
        </p:sp>
        <p:grpSp>
          <p:nvGrpSpPr>
            <p:cNvPr id="33" name="Group 32">
              <a:extLst>
                <a:ext uri="{FF2B5EF4-FFF2-40B4-BE49-F238E27FC236}">
                  <a16:creationId xmlns:a16="http://schemas.microsoft.com/office/drawing/2014/main" id="{ED40AB52-E462-2244-80AE-98D480F4941D}"/>
                </a:ext>
              </a:extLst>
            </p:cNvPr>
            <p:cNvGrpSpPr/>
            <p:nvPr/>
          </p:nvGrpSpPr>
          <p:grpSpPr>
            <a:xfrm>
              <a:off x="4650886" y="1235429"/>
              <a:ext cx="1755676" cy="3336972"/>
              <a:chOff x="4650886" y="1235429"/>
              <a:chExt cx="1755676" cy="3336972"/>
            </a:xfrm>
          </p:grpSpPr>
          <p:pic>
            <p:nvPicPr>
              <p:cNvPr id="9" name="Picture 8">
                <a:extLst>
                  <a:ext uri="{FF2B5EF4-FFF2-40B4-BE49-F238E27FC236}">
                    <a16:creationId xmlns:a16="http://schemas.microsoft.com/office/drawing/2014/main" id="{58133878-F2E8-F744-BD0F-DF4A01009853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9"/>
              <a:srcRect t="11932" b="5189"/>
              <a:stretch/>
            </p:blipFill>
            <p:spPr>
              <a:xfrm rot="5400000">
                <a:off x="4967384" y="3133223"/>
                <a:ext cx="1122680" cy="1755676"/>
              </a:xfrm>
              <a:prstGeom prst="rect">
                <a:avLst/>
              </a:prstGeom>
            </p:spPr>
          </p:pic>
          <p:pic>
            <p:nvPicPr>
              <p:cNvPr id="10" name="Picture 9">
                <a:extLst>
                  <a:ext uri="{FF2B5EF4-FFF2-40B4-BE49-F238E27FC236}">
                    <a16:creationId xmlns:a16="http://schemas.microsoft.com/office/drawing/2014/main" id="{713C24B8-DC4F-D04A-A77B-2746C140D07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10"/>
              <a:srcRect t="11936" b="5185"/>
              <a:stretch/>
            </p:blipFill>
            <p:spPr>
              <a:xfrm rot="5400000">
                <a:off x="4967384" y="2035948"/>
                <a:ext cx="1122680" cy="1755676"/>
              </a:xfrm>
              <a:prstGeom prst="rect">
                <a:avLst/>
              </a:prstGeom>
            </p:spPr>
          </p:pic>
          <p:pic>
            <p:nvPicPr>
              <p:cNvPr id="25" name="Picture 24">
                <a:extLst>
                  <a:ext uri="{FF2B5EF4-FFF2-40B4-BE49-F238E27FC236}">
                    <a16:creationId xmlns:a16="http://schemas.microsoft.com/office/drawing/2014/main" id="{803ACD21-5C75-3740-880A-E0AD8241DF8F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11"/>
              <a:srcRect t="12325" b="5266"/>
              <a:stretch/>
            </p:blipFill>
            <p:spPr>
              <a:xfrm rot="5400000">
                <a:off x="4967332" y="953114"/>
                <a:ext cx="1129284" cy="1693913"/>
              </a:xfrm>
              <a:prstGeom prst="rect">
                <a:avLst/>
              </a:prstGeom>
            </p:spPr>
          </p:pic>
        </p:grpSp>
      </p:grpSp>
      <p:sp>
        <p:nvSpPr>
          <p:cNvPr id="39" name="TextBox 38">
            <a:extLst>
              <a:ext uri="{FF2B5EF4-FFF2-40B4-BE49-F238E27FC236}">
                <a16:creationId xmlns:a16="http://schemas.microsoft.com/office/drawing/2014/main" id="{58763BD7-6318-A34D-9F16-AEBF21C228F2}"/>
              </a:ext>
            </a:extLst>
          </p:cNvPr>
          <p:cNvSpPr txBox="1"/>
          <p:nvPr/>
        </p:nvSpPr>
        <p:spPr>
          <a:xfrm>
            <a:off x="4448523" y="895154"/>
            <a:ext cx="53993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B</a:t>
            </a:r>
          </a:p>
        </p:txBody>
      </p:sp>
      <p:graphicFrame>
        <p:nvGraphicFramePr>
          <p:cNvPr id="37" name="Table 36">
            <a:extLst>
              <a:ext uri="{FF2B5EF4-FFF2-40B4-BE49-F238E27FC236}">
                <a16:creationId xmlns:a16="http://schemas.microsoft.com/office/drawing/2014/main" id="{70E6C0B2-568D-7F48-97CB-7999FFC04A8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76314740"/>
              </p:ext>
            </p:extLst>
          </p:nvPr>
        </p:nvGraphicFramePr>
        <p:xfrm>
          <a:off x="796050" y="7155629"/>
          <a:ext cx="2182242" cy="1255733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95226">
                  <a:extLst>
                    <a:ext uri="{9D8B030D-6E8A-4147-A177-3AD203B41FA5}">
                      <a16:colId xmlns:a16="http://schemas.microsoft.com/office/drawing/2014/main" val="2067035461"/>
                    </a:ext>
                  </a:extLst>
                </a:gridCol>
                <a:gridCol w="800702">
                  <a:extLst>
                    <a:ext uri="{9D8B030D-6E8A-4147-A177-3AD203B41FA5}">
                      <a16:colId xmlns:a16="http://schemas.microsoft.com/office/drawing/2014/main" val="4139569729"/>
                    </a:ext>
                  </a:extLst>
                </a:gridCol>
                <a:gridCol w="686314">
                  <a:extLst>
                    <a:ext uri="{9D8B030D-6E8A-4147-A177-3AD203B41FA5}">
                      <a16:colId xmlns:a16="http://schemas.microsoft.com/office/drawing/2014/main" val="3588557147"/>
                    </a:ext>
                  </a:extLst>
                </a:gridCol>
              </a:tblGrid>
              <a:tr h="271953"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 dirty="0">
                          <a:effectLst/>
                        </a:rPr>
                        <a:t>Tukey pairwise comparisons for significant differences in the fraction of mobile mitochondria 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1723079"/>
                  </a:ext>
                </a:extLst>
              </a:tr>
              <a:tr h="140540"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 dirty="0">
                          <a:effectLst/>
                        </a:rPr>
                        <a:t>0.25 &lt; CR &lt; 0.5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 dirty="0">
                          <a:effectLst/>
                        </a:rPr>
                        <a:t>CR &gt; 0.5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318215138"/>
                  </a:ext>
                </a:extLst>
              </a:tr>
              <a:tr h="140540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DMSO-10nM</a:t>
                      </a:r>
                      <a:endParaRPr lang="en-US" sz="800" b="0" i="0" u="none" strike="noStrike">
                        <a:solidFill>
                          <a:srgbClr val="94165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 dirty="0">
                          <a:effectLst/>
                        </a:rPr>
                        <a:t>0.004087891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0.00030303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943634449"/>
                  </a:ext>
                </a:extLst>
              </a:tr>
              <a:tr h="140540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DMSO-50nM</a:t>
                      </a:r>
                      <a:endParaRPr lang="en-US" sz="800" b="0" i="0" u="none" strike="noStrike">
                        <a:solidFill>
                          <a:srgbClr val="94165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 dirty="0">
                          <a:effectLst/>
                        </a:rPr>
                        <a:t>0.000495443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4.7175E-05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769944813"/>
                  </a:ext>
                </a:extLst>
              </a:tr>
              <a:tr h="140540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DMSO-100nM</a:t>
                      </a:r>
                      <a:endParaRPr lang="en-US" sz="800" b="0" i="0" u="none" strike="noStrike">
                        <a:solidFill>
                          <a:srgbClr val="94165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 dirty="0">
                          <a:effectLst/>
                        </a:rPr>
                        <a:t>0.000123903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1.9818E-05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146614873"/>
                  </a:ext>
                </a:extLst>
              </a:tr>
              <a:tr h="140540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10nM-50nM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 dirty="0">
                          <a:effectLst/>
                        </a:rPr>
                        <a:t>0.286784813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 dirty="0">
                          <a:effectLst/>
                        </a:rPr>
                        <a:t>0.1989291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48066347"/>
                  </a:ext>
                </a:extLst>
              </a:tr>
              <a:tr h="140540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10nM-100nM</a:t>
                      </a:r>
                      <a:endParaRPr lang="en-US" sz="800" b="0" i="0" u="none" strike="noStrike">
                        <a:solidFill>
                          <a:srgbClr val="94165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0.035020924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 dirty="0">
                          <a:effectLst/>
                        </a:rPr>
                        <a:t>0.03693135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236578448"/>
                  </a:ext>
                </a:extLst>
              </a:tr>
              <a:tr h="140540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50nM-100nM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0.469258193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 dirty="0">
                          <a:effectLst/>
                        </a:rPr>
                        <a:t>0.6412243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573935485"/>
                  </a:ext>
                </a:extLst>
              </a:tr>
            </a:tbl>
          </a:graphicData>
        </a:graphic>
      </p:graphicFrame>
      <p:sp>
        <p:nvSpPr>
          <p:cNvPr id="43" name="Right Bracket 42">
            <a:extLst>
              <a:ext uri="{FF2B5EF4-FFF2-40B4-BE49-F238E27FC236}">
                <a16:creationId xmlns:a16="http://schemas.microsoft.com/office/drawing/2014/main" id="{D0CB6B28-40CE-2246-9925-14713915FD0D}"/>
              </a:ext>
            </a:extLst>
          </p:cNvPr>
          <p:cNvSpPr/>
          <p:nvPr/>
        </p:nvSpPr>
        <p:spPr>
          <a:xfrm>
            <a:off x="6297947" y="5554578"/>
            <a:ext cx="243073" cy="157177"/>
          </a:xfrm>
          <a:prstGeom prst="rightBracket">
            <a:avLst/>
          </a:prstGeom>
          <a:ln w="1524">
            <a:solidFill>
              <a:schemeClr val="tx1"/>
            </a:solidFill>
            <a:prstDash val="solid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Right Bracket 43">
            <a:extLst>
              <a:ext uri="{FF2B5EF4-FFF2-40B4-BE49-F238E27FC236}">
                <a16:creationId xmlns:a16="http://schemas.microsoft.com/office/drawing/2014/main" id="{1A288CEB-20F1-644A-8320-2A0F90CB1657}"/>
              </a:ext>
            </a:extLst>
          </p:cNvPr>
          <p:cNvSpPr/>
          <p:nvPr/>
        </p:nvSpPr>
        <p:spPr>
          <a:xfrm>
            <a:off x="6297947" y="5736061"/>
            <a:ext cx="243073" cy="368083"/>
          </a:xfrm>
          <a:prstGeom prst="rightBracket">
            <a:avLst/>
          </a:prstGeom>
          <a:ln w="1524">
            <a:solidFill>
              <a:schemeClr val="tx1"/>
            </a:solidFill>
            <a:prstDash val="solid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Right Bracket 44">
            <a:extLst>
              <a:ext uri="{FF2B5EF4-FFF2-40B4-BE49-F238E27FC236}">
                <a16:creationId xmlns:a16="http://schemas.microsoft.com/office/drawing/2014/main" id="{91D0B91C-31E1-154E-B450-6BB6D5B24FDB}"/>
              </a:ext>
            </a:extLst>
          </p:cNvPr>
          <p:cNvSpPr/>
          <p:nvPr/>
        </p:nvSpPr>
        <p:spPr>
          <a:xfrm>
            <a:off x="6297947" y="6985004"/>
            <a:ext cx="243073" cy="389527"/>
          </a:xfrm>
          <a:prstGeom prst="rightBracket">
            <a:avLst/>
          </a:prstGeom>
          <a:ln w="1524">
            <a:solidFill>
              <a:schemeClr val="tx1"/>
            </a:solidFill>
            <a:prstDash val="solid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Right Bracket 45">
            <a:extLst>
              <a:ext uri="{FF2B5EF4-FFF2-40B4-BE49-F238E27FC236}">
                <a16:creationId xmlns:a16="http://schemas.microsoft.com/office/drawing/2014/main" id="{6CE1CAF4-4732-3C46-BF92-9E0A270E952C}"/>
              </a:ext>
            </a:extLst>
          </p:cNvPr>
          <p:cNvSpPr/>
          <p:nvPr/>
        </p:nvSpPr>
        <p:spPr>
          <a:xfrm>
            <a:off x="6318448" y="7010169"/>
            <a:ext cx="157874" cy="182880"/>
          </a:xfrm>
          <a:prstGeom prst="rightBracket">
            <a:avLst/>
          </a:prstGeom>
          <a:ln w="1524">
            <a:solidFill>
              <a:schemeClr val="tx1"/>
            </a:solidFill>
            <a:prstDash val="solid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ight Bracket 46">
            <a:extLst>
              <a:ext uri="{FF2B5EF4-FFF2-40B4-BE49-F238E27FC236}">
                <a16:creationId xmlns:a16="http://schemas.microsoft.com/office/drawing/2014/main" id="{A805E4ED-2147-2D46-AD5A-70A86819ABCC}"/>
              </a:ext>
            </a:extLst>
          </p:cNvPr>
          <p:cNvSpPr/>
          <p:nvPr/>
        </p:nvSpPr>
        <p:spPr>
          <a:xfrm>
            <a:off x="6337266" y="1683238"/>
            <a:ext cx="139056" cy="155170"/>
          </a:xfrm>
          <a:prstGeom prst="rightBracket">
            <a:avLst/>
          </a:prstGeom>
          <a:ln w="1524">
            <a:solidFill>
              <a:schemeClr val="tx1"/>
            </a:solidFill>
            <a:prstDash val="solid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Right Bracket 47">
            <a:extLst>
              <a:ext uri="{FF2B5EF4-FFF2-40B4-BE49-F238E27FC236}">
                <a16:creationId xmlns:a16="http://schemas.microsoft.com/office/drawing/2014/main" id="{23D3DA28-76EC-5046-9D8C-8C076FE9C2CB}"/>
              </a:ext>
            </a:extLst>
          </p:cNvPr>
          <p:cNvSpPr/>
          <p:nvPr/>
        </p:nvSpPr>
        <p:spPr>
          <a:xfrm>
            <a:off x="6337266" y="1669382"/>
            <a:ext cx="213163" cy="356616"/>
          </a:xfrm>
          <a:prstGeom prst="rightBracket">
            <a:avLst/>
          </a:prstGeom>
          <a:ln w="1524">
            <a:solidFill>
              <a:schemeClr val="tx1"/>
            </a:solidFill>
            <a:prstDash val="solid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Right Bracket 48">
            <a:extLst>
              <a:ext uri="{FF2B5EF4-FFF2-40B4-BE49-F238E27FC236}">
                <a16:creationId xmlns:a16="http://schemas.microsoft.com/office/drawing/2014/main" id="{16BEBAFA-F060-424C-A0C9-DE50FCD9365B}"/>
              </a:ext>
            </a:extLst>
          </p:cNvPr>
          <p:cNvSpPr/>
          <p:nvPr/>
        </p:nvSpPr>
        <p:spPr>
          <a:xfrm>
            <a:off x="6337266" y="1654491"/>
            <a:ext cx="315748" cy="552959"/>
          </a:xfrm>
          <a:prstGeom prst="rightBracket">
            <a:avLst/>
          </a:prstGeom>
          <a:ln w="1524">
            <a:solidFill>
              <a:schemeClr val="tx1"/>
            </a:solidFill>
            <a:prstDash val="solid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Right Bracket 50">
            <a:extLst>
              <a:ext uri="{FF2B5EF4-FFF2-40B4-BE49-F238E27FC236}">
                <a16:creationId xmlns:a16="http://schemas.microsoft.com/office/drawing/2014/main" id="{B18EEE8B-EB38-A142-86E5-651EC4766865}"/>
              </a:ext>
            </a:extLst>
          </p:cNvPr>
          <p:cNvSpPr/>
          <p:nvPr/>
        </p:nvSpPr>
        <p:spPr>
          <a:xfrm>
            <a:off x="6327857" y="2751000"/>
            <a:ext cx="139056" cy="155170"/>
          </a:xfrm>
          <a:prstGeom prst="rightBracket">
            <a:avLst/>
          </a:prstGeom>
          <a:ln w="1524">
            <a:solidFill>
              <a:schemeClr val="tx1"/>
            </a:solidFill>
            <a:prstDash val="solid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Right Bracket 51">
            <a:extLst>
              <a:ext uri="{FF2B5EF4-FFF2-40B4-BE49-F238E27FC236}">
                <a16:creationId xmlns:a16="http://schemas.microsoft.com/office/drawing/2014/main" id="{2B5939A9-EE90-CE4F-AB6F-910CC53F5F0F}"/>
              </a:ext>
            </a:extLst>
          </p:cNvPr>
          <p:cNvSpPr/>
          <p:nvPr/>
        </p:nvSpPr>
        <p:spPr>
          <a:xfrm>
            <a:off x="6327857" y="2939440"/>
            <a:ext cx="213163" cy="385028"/>
          </a:xfrm>
          <a:prstGeom prst="rightBracket">
            <a:avLst/>
          </a:prstGeom>
          <a:ln w="1524">
            <a:solidFill>
              <a:schemeClr val="tx1"/>
            </a:solidFill>
            <a:prstDash val="solid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Right Bracket 52">
            <a:extLst>
              <a:ext uri="{FF2B5EF4-FFF2-40B4-BE49-F238E27FC236}">
                <a16:creationId xmlns:a16="http://schemas.microsoft.com/office/drawing/2014/main" id="{18BCB1A6-3FAB-CD44-B221-48ED51E6552D}"/>
              </a:ext>
            </a:extLst>
          </p:cNvPr>
          <p:cNvSpPr/>
          <p:nvPr/>
        </p:nvSpPr>
        <p:spPr>
          <a:xfrm>
            <a:off x="6334735" y="2955426"/>
            <a:ext cx="139056" cy="155170"/>
          </a:xfrm>
          <a:prstGeom prst="rightBracket">
            <a:avLst/>
          </a:prstGeom>
          <a:ln w="1524">
            <a:solidFill>
              <a:schemeClr val="tx1"/>
            </a:solidFill>
            <a:prstDash val="solid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Right Bracket 49">
            <a:extLst>
              <a:ext uri="{FF2B5EF4-FFF2-40B4-BE49-F238E27FC236}">
                <a16:creationId xmlns:a16="http://schemas.microsoft.com/office/drawing/2014/main" id="{D5735CBE-35CA-4C43-B361-0ED3F825BDA6}"/>
              </a:ext>
            </a:extLst>
          </p:cNvPr>
          <p:cNvSpPr/>
          <p:nvPr/>
        </p:nvSpPr>
        <p:spPr>
          <a:xfrm>
            <a:off x="6318448" y="6803522"/>
            <a:ext cx="157874" cy="159120"/>
          </a:xfrm>
          <a:prstGeom prst="rightBracket">
            <a:avLst/>
          </a:prstGeom>
          <a:ln w="1524">
            <a:solidFill>
              <a:schemeClr val="tx1"/>
            </a:solidFill>
            <a:prstDash val="solid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28524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C2763E-84E1-DD40-A79B-D935E8E629AA}"/>
              </a:ext>
            </a:extLst>
          </p:cNvPr>
          <p:cNvSpPr txBox="1">
            <a:spLocks/>
          </p:cNvSpPr>
          <p:nvPr/>
        </p:nvSpPr>
        <p:spPr>
          <a:xfrm>
            <a:off x="-128297" y="-1"/>
            <a:ext cx="6859297" cy="95754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>
              <a:defRPr/>
            </a:pPr>
            <a:r>
              <a:rPr lang="en-US" sz="2000" b="1" dirty="0">
                <a:solidFill>
                  <a:sysClr val="windowText" lastClr="000000"/>
                </a:solidFill>
                <a:latin typeface="Calibri"/>
              </a:rPr>
              <a:t>Supplemental Figure 3: </a:t>
            </a:r>
            <a:r>
              <a:rPr lang="en-US" sz="2000" dirty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Calibri Light" panose="020F0302020204030204" pitchFamily="34" charset="0"/>
              </a:rPr>
              <a:t>Heatmap of protein level changes</a:t>
            </a:r>
            <a:endParaRPr lang="en-US" sz="2000" b="1" dirty="0">
              <a:solidFill>
                <a:sysClr val="windowText" lastClr="000000"/>
              </a:solidFill>
              <a:latin typeface="Calibri"/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42FB4757-8742-7146-B705-5F7EE882A6AA}"/>
              </a:ext>
            </a:extLst>
          </p:cNvPr>
          <p:cNvGrpSpPr/>
          <p:nvPr/>
        </p:nvGrpSpPr>
        <p:grpSpPr>
          <a:xfrm>
            <a:off x="114335" y="1074791"/>
            <a:ext cx="6374032" cy="5416848"/>
            <a:chOff x="114335" y="1074791"/>
            <a:chExt cx="6374032" cy="5416848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7BA085D8-18A0-184D-BEE4-D140E544E80A}"/>
                </a:ext>
              </a:extLst>
            </p:cNvPr>
            <p:cNvGrpSpPr/>
            <p:nvPr/>
          </p:nvGrpSpPr>
          <p:grpSpPr>
            <a:xfrm>
              <a:off x="1948791" y="5983807"/>
              <a:ext cx="4472695" cy="507832"/>
              <a:chOff x="1802456" y="6182589"/>
              <a:chExt cx="4472695" cy="507832"/>
            </a:xfrm>
          </p:grpSpPr>
          <p:grpSp>
            <p:nvGrpSpPr>
              <p:cNvPr id="15" name="Group 14">
                <a:extLst>
                  <a:ext uri="{FF2B5EF4-FFF2-40B4-BE49-F238E27FC236}">
                    <a16:creationId xmlns:a16="http://schemas.microsoft.com/office/drawing/2014/main" id="{131A7CEE-328B-C647-BB36-23D8B7E768A3}"/>
                  </a:ext>
                </a:extLst>
              </p:cNvPr>
              <p:cNvGrpSpPr/>
              <p:nvPr/>
            </p:nvGrpSpPr>
            <p:grpSpPr>
              <a:xfrm>
                <a:off x="4758738" y="6182589"/>
                <a:ext cx="1516413" cy="507831"/>
                <a:chOff x="5699352" y="4074773"/>
                <a:chExt cx="1516413" cy="507831"/>
              </a:xfrm>
            </p:grpSpPr>
            <p:sp>
              <p:nvSpPr>
                <p:cNvPr id="78" name="TextBox 77">
                  <a:extLst>
                    <a:ext uri="{FF2B5EF4-FFF2-40B4-BE49-F238E27FC236}">
                      <a16:creationId xmlns:a16="http://schemas.microsoft.com/office/drawing/2014/main" id="{67AD6AC4-E81F-334B-B4EE-CF4C3C6AA97A}"/>
                    </a:ext>
                  </a:extLst>
                </p:cNvPr>
                <p:cNvSpPr txBox="1"/>
                <p:nvPr/>
              </p:nvSpPr>
              <p:spPr>
                <a:xfrm>
                  <a:off x="5712618" y="4074773"/>
                  <a:ext cx="1503147" cy="507831"/>
                </a:xfrm>
                <a:prstGeom prst="rect">
                  <a:avLst/>
                </a:prstGeom>
                <a:solidFill>
                  <a:sysClr val="window" lastClr="FFFFFF"/>
                </a:solidFill>
              </p:spPr>
              <p:txBody>
                <a:bodyPr wrap="square" rtlCol="0"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9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 pitchFamily="34" charset="0"/>
                      <a:cs typeface="Arial" panose="020B0604020202020204" pitchFamily="34" charset="0"/>
                    </a:rPr>
                    <a:t>100BT8 Cl216  control</a:t>
                  </a:r>
                </a:p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9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 pitchFamily="34" charset="0"/>
                      <a:cs typeface="Arial" panose="020B0604020202020204" pitchFamily="34" charset="0"/>
                    </a:rPr>
                    <a:t>100BT8 Cl216  DMSO</a:t>
                  </a:r>
                </a:p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9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 pitchFamily="34" charset="0"/>
                      <a:cs typeface="Arial" panose="020B0604020202020204" pitchFamily="34" charset="0"/>
                    </a:rPr>
                    <a:t>100BT8 Cl216  100nM BTZ</a:t>
                  </a:r>
                </a:p>
              </p:txBody>
            </p:sp>
            <p:sp>
              <p:nvSpPr>
                <p:cNvPr id="79" name="Rectangle 78">
                  <a:extLst>
                    <a:ext uri="{FF2B5EF4-FFF2-40B4-BE49-F238E27FC236}">
                      <a16:creationId xmlns:a16="http://schemas.microsoft.com/office/drawing/2014/main" id="{47619D1D-BCD0-9D4C-A71E-666122807F97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5700407" y="4166595"/>
                  <a:ext cx="58522" cy="58522"/>
                </a:xfrm>
                <a:prstGeom prst="rect">
                  <a:avLst/>
                </a:prstGeom>
                <a:solidFill>
                  <a:srgbClr val="9BBB59"/>
                </a:solidFill>
                <a:ln w="12700" cap="flat" cmpd="sng" algn="ctr">
                  <a:solidFill>
                    <a:srgbClr val="9BBB59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9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80" name="Rectangle 79">
                  <a:extLst>
                    <a:ext uri="{FF2B5EF4-FFF2-40B4-BE49-F238E27FC236}">
                      <a16:creationId xmlns:a16="http://schemas.microsoft.com/office/drawing/2014/main" id="{2B0E6A41-F765-6D44-ADA9-1264A45FDAE6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5699352" y="4305795"/>
                  <a:ext cx="58522" cy="58522"/>
                </a:xfrm>
                <a:prstGeom prst="rect">
                  <a:avLst/>
                </a:prstGeom>
                <a:solidFill>
                  <a:srgbClr val="9BBB59">
                    <a:lumMod val="40000"/>
                    <a:lumOff val="60000"/>
                  </a:srgbClr>
                </a:solidFill>
                <a:ln w="12700" cap="flat" cmpd="sng" algn="ctr">
                  <a:solidFill>
                    <a:srgbClr val="9BBB59">
                      <a:lumMod val="75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9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81" name="Rectangle 80">
                  <a:extLst>
                    <a:ext uri="{FF2B5EF4-FFF2-40B4-BE49-F238E27FC236}">
                      <a16:creationId xmlns:a16="http://schemas.microsoft.com/office/drawing/2014/main" id="{4C173CE6-AB6F-0E4C-A4E6-4490B7DA8229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5700407" y="4439615"/>
                  <a:ext cx="58522" cy="58522"/>
                </a:xfrm>
                <a:prstGeom prst="rect">
                  <a:avLst/>
                </a:prstGeom>
                <a:solidFill>
                  <a:srgbClr val="C0504D">
                    <a:lumMod val="20000"/>
                    <a:lumOff val="80000"/>
                  </a:srgbClr>
                </a:solidFill>
                <a:ln w="12700" cap="flat" cmpd="sng" algn="ctr">
                  <a:solidFill>
                    <a:srgbClr val="C0504D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9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 pitchFamily="34" charset="0"/>
                    <a:cs typeface="Arial" panose="020B0604020202020204" pitchFamily="34" charset="0"/>
                  </a:endParaRPr>
                </a:p>
              </p:txBody>
            </p:sp>
          </p:grpSp>
          <p:grpSp>
            <p:nvGrpSpPr>
              <p:cNvPr id="20" name="Group 19">
                <a:extLst>
                  <a:ext uri="{FF2B5EF4-FFF2-40B4-BE49-F238E27FC236}">
                    <a16:creationId xmlns:a16="http://schemas.microsoft.com/office/drawing/2014/main" id="{589C9024-0A77-A645-96A9-FD162DA0C8FF}"/>
                  </a:ext>
                </a:extLst>
              </p:cNvPr>
              <p:cNvGrpSpPr/>
              <p:nvPr/>
            </p:nvGrpSpPr>
            <p:grpSpPr>
              <a:xfrm>
                <a:off x="3382578" y="6182589"/>
                <a:ext cx="1311018" cy="507831"/>
                <a:chOff x="4038600" y="4020698"/>
                <a:chExt cx="1311018" cy="507831"/>
              </a:xfrm>
            </p:grpSpPr>
            <p:sp>
              <p:nvSpPr>
                <p:cNvPr id="74" name="TextBox 73">
                  <a:extLst>
                    <a:ext uri="{FF2B5EF4-FFF2-40B4-BE49-F238E27FC236}">
                      <a16:creationId xmlns:a16="http://schemas.microsoft.com/office/drawing/2014/main" id="{DBB1B364-B405-2249-8F1F-640DD310F76A}"/>
                    </a:ext>
                  </a:extLst>
                </p:cNvPr>
                <p:cNvSpPr txBox="1"/>
                <p:nvPr/>
              </p:nvSpPr>
              <p:spPr>
                <a:xfrm>
                  <a:off x="4065907" y="4020698"/>
                  <a:ext cx="1283711" cy="507831"/>
                </a:xfrm>
                <a:prstGeom prst="rect">
                  <a:avLst/>
                </a:prstGeom>
                <a:solidFill>
                  <a:sysClr val="window" lastClr="FFFFFF"/>
                </a:solidFill>
              </p:spPr>
              <p:txBody>
                <a:bodyPr wrap="square" rtlCol="0"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9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 pitchFamily="34" charset="0"/>
                      <a:cs typeface="Arial" panose="020B0604020202020204" pitchFamily="34" charset="0"/>
                    </a:rPr>
                    <a:t>6BT1 Cl1  control</a:t>
                  </a:r>
                </a:p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9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 pitchFamily="34" charset="0"/>
                      <a:cs typeface="Arial" panose="020B0604020202020204" pitchFamily="34" charset="0"/>
                    </a:rPr>
                    <a:t>6BT1 Cl1  DMSO</a:t>
                  </a:r>
                </a:p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9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 pitchFamily="34" charset="0"/>
                      <a:cs typeface="Arial" panose="020B0604020202020204" pitchFamily="34" charset="0"/>
                    </a:rPr>
                    <a:t>6BT1 Cl1  100nM BTZ</a:t>
                  </a:r>
                </a:p>
              </p:txBody>
            </p:sp>
            <p:sp>
              <p:nvSpPr>
                <p:cNvPr id="75" name="Oval 74">
                  <a:extLst>
                    <a:ext uri="{FF2B5EF4-FFF2-40B4-BE49-F238E27FC236}">
                      <a16:creationId xmlns:a16="http://schemas.microsoft.com/office/drawing/2014/main" id="{B8E0FD79-1227-B240-A485-9E228A0034CE}"/>
                    </a:ext>
                  </a:extLst>
                </p:cNvPr>
                <p:cNvSpPr/>
                <p:nvPr/>
              </p:nvSpPr>
              <p:spPr>
                <a:xfrm>
                  <a:off x="4041615" y="4376129"/>
                  <a:ext cx="73152" cy="73152"/>
                </a:xfrm>
                <a:prstGeom prst="ellipse">
                  <a:avLst/>
                </a:prstGeom>
                <a:solidFill>
                  <a:srgbClr val="C0504D">
                    <a:lumMod val="20000"/>
                    <a:lumOff val="80000"/>
                  </a:srgbClr>
                </a:solidFill>
                <a:ln w="12700" cap="flat" cmpd="sng" algn="ctr">
                  <a:solidFill>
                    <a:srgbClr val="C0504D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9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 pitchFamily="34" charset="0"/>
                  </a:endParaRPr>
                </a:p>
              </p:txBody>
            </p:sp>
            <p:sp>
              <p:nvSpPr>
                <p:cNvPr id="76" name="Oval 75">
                  <a:extLst>
                    <a:ext uri="{FF2B5EF4-FFF2-40B4-BE49-F238E27FC236}">
                      <a16:creationId xmlns:a16="http://schemas.microsoft.com/office/drawing/2014/main" id="{96CDC09E-CC84-D040-A496-68E965E1E862}"/>
                    </a:ext>
                  </a:extLst>
                </p:cNvPr>
                <p:cNvSpPr/>
                <p:nvPr/>
              </p:nvSpPr>
              <p:spPr>
                <a:xfrm>
                  <a:off x="4041615" y="4238037"/>
                  <a:ext cx="73152" cy="73152"/>
                </a:xfrm>
                <a:prstGeom prst="ellipse">
                  <a:avLst/>
                </a:prstGeom>
                <a:solidFill>
                  <a:srgbClr val="8064A2">
                    <a:lumMod val="20000"/>
                    <a:lumOff val="80000"/>
                  </a:srgbClr>
                </a:solidFill>
                <a:ln w="12700" cap="flat" cmpd="sng" algn="ctr">
                  <a:solidFill>
                    <a:srgbClr val="8064A2">
                      <a:lumMod val="75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9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 pitchFamily="34" charset="0"/>
                  </a:endParaRPr>
                </a:p>
              </p:txBody>
            </p:sp>
            <p:sp>
              <p:nvSpPr>
                <p:cNvPr id="77" name="Oval 76">
                  <a:extLst>
                    <a:ext uri="{FF2B5EF4-FFF2-40B4-BE49-F238E27FC236}">
                      <a16:creationId xmlns:a16="http://schemas.microsoft.com/office/drawing/2014/main" id="{E4AD13AA-4769-4541-85A0-73DF2815E55F}"/>
                    </a:ext>
                  </a:extLst>
                </p:cNvPr>
                <p:cNvSpPr>
                  <a:spLocks/>
                </p:cNvSpPr>
                <p:nvPr/>
              </p:nvSpPr>
              <p:spPr>
                <a:xfrm>
                  <a:off x="4038600" y="4109336"/>
                  <a:ext cx="73152" cy="73152"/>
                </a:xfrm>
                <a:prstGeom prst="ellipse">
                  <a:avLst/>
                </a:prstGeom>
                <a:solidFill>
                  <a:srgbClr val="8064A2">
                    <a:alpha val="73000"/>
                  </a:srgbClr>
                </a:solidFill>
                <a:ln w="12700" cap="flat" cmpd="sng" algn="ctr">
                  <a:solidFill>
                    <a:srgbClr val="8064A2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9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 pitchFamily="34" charset="0"/>
                  </a:endParaRPr>
                </a:p>
              </p:txBody>
            </p:sp>
          </p:grpSp>
          <p:grpSp>
            <p:nvGrpSpPr>
              <p:cNvPr id="21" name="Group 20">
                <a:extLst>
                  <a:ext uri="{FF2B5EF4-FFF2-40B4-BE49-F238E27FC236}">
                    <a16:creationId xmlns:a16="http://schemas.microsoft.com/office/drawing/2014/main" id="{9BE74329-5548-204C-9682-E7A118A9F019}"/>
                  </a:ext>
                </a:extLst>
              </p:cNvPr>
              <p:cNvGrpSpPr/>
              <p:nvPr/>
            </p:nvGrpSpPr>
            <p:grpSpPr>
              <a:xfrm>
                <a:off x="1802456" y="6182590"/>
                <a:ext cx="1566471" cy="507831"/>
                <a:chOff x="3829235" y="4045119"/>
                <a:chExt cx="1566471" cy="507831"/>
              </a:xfrm>
            </p:grpSpPr>
            <p:sp>
              <p:nvSpPr>
                <p:cNvPr id="70" name="TextBox 69">
                  <a:extLst>
                    <a:ext uri="{FF2B5EF4-FFF2-40B4-BE49-F238E27FC236}">
                      <a16:creationId xmlns:a16="http://schemas.microsoft.com/office/drawing/2014/main" id="{65273F89-8A54-764C-AB9A-B876248FB8C4}"/>
                    </a:ext>
                  </a:extLst>
                </p:cNvPr>
                <p:cNvSpPr txBox="1"/>
                <p:nvPr/>
              </p:nvSpPr>
              <p:spPr>
                <a:xfrm>
                  <a:off x="3841898" y="4045119"/>
                  <a:ext cx="1553808" cy="507831"/>
                </a:xfrm>
                <a:prstGeom prst="rect">
                  <a:avLst/>
                </a:prstGeom>
                <a:solidFill>
                  <a:sysClr val="window" lastClr="FFFFFF"/>
                </a:solidFill>
              </p:spPr>
              <p:txBody>
                <a:bodyPr wrap="square" rtlCol="0"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9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 pitchFamily="34" charset="0"/>
                      <a:cs typeface="Arial" panose="020B0604020202020204" pitchFamily="34" charset="0"/>
                    </a:rPr>
                    <a:t>1BT1 Cl139  control</a:t>
                  </a:r>
                </a:p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9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 pitchFamily="34" charset="0"/>
                      <a:cs typeface="Arial" panose="020B0604020202020204" pitchFamily="34" charset="0"/>
                    </a:rPr>
                    <a:t>1BT1 Cl139  DMSO</a:t>
                  </a:r>
                </a:p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9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 pitchFamily="34" charset="0"/>
                      <a:cs typeface="Arial" panose="020B0604020202020204" pitchFamily="34" charset="0"/>
                    </a:rPr>
                    <a:t>1BT1 Cl139  100nM BTZ</a:t>
                  </a:r>
                </a:p>
              </p:txBody>
            </p:sp>
            <p:sp>
              <p:nvSpPr>
                <p:cNvPr id="71" name="Rectangle 70">
                  <a:extLst>
                    <a:ext uri="{FF2B5EF4-FFF2-40B4-BE49-F238E27FC236}">
                      <a16:creationId xmlns:a16="http://schemas.microsoft.com/office/drawing/2014/main" id="{26BB3224-2EAE-FA4A-B448-A4C824401937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 rot="5400000">
                  <a:off x="3829235" y="4400550"/>
                  <a:ext cx="58507" cy="58507"/>
                </a:xfrm>
                <a:prstGeom prst="rect">
                  <a:avLst/>
                </a:prstGeom>
                <a:solidFill>
                  <a:srgbClr val="C0504D">
                    <a:lumMod val="20000"/>
                    <a:lumOff val="80000"/>
                  </a:srgbClr>
                </a:solidFill>
                <a:ln w="12700" cap="flat" cmpd="sng" algn="ctr">
                  <a:solidFill>
                    <a:srgbClr val="C0504D"/>
                  </a:solidFill>
                  <a:prstDash val="solid"/>
                </a:ln>
                <a:effectLst/>
                <a:scene3d>
                  <a:camera prst="orthographicFront">
                    <a:rot lat="0" lon="0" rev="2700000"/>
                  </a:camera>
                  <a:lightRig rig="threePt" dir="t"/>
                </a:scene3d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9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72" name="Rectangle 71">
                  <a:extLst>
                    <a:ext uri="{FF2B5EF4-FFF2-40B4-BE49-F238E27FC236}">
                      <a16:creationId xmlns:a16="http://schemas.microsoft.com/office/drawing/2014/main" id="{44727F63-7527-1745-914C-06583BF7F7E0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 rot="5400000">
                  <a:off x="3829235" y="4271517"/>
                  <a:ext cx="58507" cy="58507"/>
                </a:xfrm>
                <a:prstGeom prst="rect">
                  <a:avLst/>
                </a:prstGeom>
                <a:solidFill>
                  <a:srgbClr val="4F81BD">
                    <a:lumMod val="60000"/>
                    <a:lumOff val="40000"/>
                  </a:srgbClr>
                </a:solidFill>
                <a:ln w="12700" cap="flat" cmpd="sng" algn="ctr">
                  <a:solidFill>
                    <a:srgbClr val="4F81BD"/>
                  </a:solidFill>
                  <a:prstDash val="solid"/>
                </a:ln>
                <a:effectLst/>
                <a:scene3d>
                  <a:camera prst="orthographicFront">
                    <a:rot lat="0" lon="0" rev="2700000"/>
                  </a:camera>
                  <a:lightRig rig="threePt" dir="t"/>
                </a:scene3d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9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73" name="Rectangle 72">
                  <a:extLst>
                    <a:ext uri="{FF2B5EF4-FFF2-40B4-BE49-F238E27FC236}">
                      <a16:creationId xmlns:a16="http://schemas.microsoft.com/office/drawing/2014/main" id="{4B036096-60CE-0D49-B3D9-664B2D2DFB14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 rot="5400000">
                  <a:off x="3829235" y="4134149"/>
                  <a:ext cx="58507" cy="58507"/>
                </a:xfrm>
                <a:prstGeom prst="rect">
                  <a:avLst/>
                </a:prstGeom>
                <a:solidFill>
                  <a:srgbClr val="4F81BD"/>
                </a:solidFill>
                <a:ln w="12700" cap="flat" cmpd="sng" algn="ctr">
                  <a:solidFill>
                    <a:srgbClr val="4F81BD"/>
                  </a:solidFill>
                  <a:prstDash val="solid"/>
                </a:ln>
                <a:effectLst/>
                <a:scene3d>
                  <a:camera prst="orthographicFront">
                    <a:rot lat="0" lon="0" rev="2700000"/>
                  </a:camera>
                  <a:lightRig rig="threePt" dir="t"/>
                </a:scene3d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9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 pitchFamily="34" charset="0"/>
                    <a:cs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E9E9E664-1E1E-F941-B11E-2F2DC2940B17}"/>
                </a:ext>
              </a:extLst>
            </p:cNvPr>
            <p:cNvGrpSpPr/>
            <p:nvPr/>
          </p:nvGrpSpPr>
          <p:grpSpPr>
            <a:xfrm>
              <a:off x="114335" y="1074791"/>
              <a:ext cx="6374032" cy="4703852"/>
              <a:chOff x="114335" y="1074791"/>
              <a:chExt cx="6374032" cy="4703852"/>
            </a:xfrm>
          </p:grpSpPr>
          <p:grpSp>
            <p:nvGrpSpPr>
              <p:cNvPr id="13" name="Group 12">
                <a:extLst>
                  <a:ext uri="{FF2B5EF4-FFF2-40B4-BE49-F238E27FC236}">
                    <a16:creationId xmlns:a16="http://schemas.microsoft.com/office/drawing/2014/main" id="{B2CD5829-0FE8-4A4E-9469-9F5856111047}"/>
                  </a:ext>
                </a:extLst>
              </p:cNvPr>
              <p:cNvGrpSpPr/>
              <p:nvPr/>
            </p:nvGrpSpPr>
            <p:grpSpPr>
              <a:xfrm>
                <a:off x="114335" y="1074791"/>
                <a:ext cx="6374032" cy="4672477"/>
                <a:chOff x="114335" y="1074791"/>
                <a:chExt cx="6374032" cy="4672477"/>
              </a:xfrm>
            </p:grpSpPr>
            <p:grpSp>
              <p:nvGrpSpPr>
                <p:cNvPr id="4" name="Group 3">
                  <a:extLst>
                    <a:ext uri="{FF2B5EF4-FFF2-40B4-BE49-F238E27FC236}">
                      <a16:creationId xmlns:a16="http://schemas.microsoft.com/office/drawing/2014/main" id="{5B63EDDF-5838-DB4B-99FD-90789610B0B0}"/>
                    </a:ext>
                  </a:extLst>
                </p:cNvPr>
                <p:cNvGrpSpPr/>
                <p:nvPr/>
              </p:nvGrpSpPr>
              <p:grpSpPr>
                <a:xfrm>
                  <a:off x="114335" y="1074791"/>
                  <a:ext cx="6374032" cy="4672477"/>
                  <a:chOff x="166175" y="1701017"/>
                  <a:chExt cx="6374032" cy="4672477"/>
                </a:xfrm>
              </p:grpSpPr>
              <p:pic>
                <p:nvPicPr>
                  <p:cNvPr id="26" name="Picture 25">
                    <a:extLst>
                      <a:ext uri="{FF2B5EF4-FFF2-40B4-BE49-F238E27FC236}">
                        <a16:creationId xmlns:a16="http://schemas.microsoft.com/office/drawing/2014/main" id="{BFC5212F-24C3-B14B-8062-E286BA068474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print">
                    <a:extLst>
                      <a:ext uri="{BEBA8EAE-BF5A-486C-A8C5-ECC9F3942E4B}">
                        <a14:imgProps xmlns:a14="http://schemas.microsoft.com/office/drawing/2010/main">
                          <a14:imgLayer r:embed="rId4">
                            <a14:imgEffect>
                              <a14:brightnessContrast contrast="-20000"/>
                            </a14:imgEffect>
                          </a14:imgLayer>
                        </a14:imgProps>
                      </a:ex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l="27313" r="3308" b="5093"/>
                  <a:stretch/>
                </p:blipFill>
                <p:spPr>
                  <a:xfrm flipH="1">
                    <a:off x="1612140" y="1701017"/>
                    <a:ext cx="4928067" cy="4671816"/>
                  </a:xfrm>
                  <a:prstGeom prst="rect">
                    <a:avLst/>
                  </a:prstGeom>
                </p:spPr>
              </p:pic>
              <p:pic>
                <p:nvPicPr>
                  <p:cNvPr id="69" name="Picture 68">
                    <a:extLst>
                      <a:ext uri="{FF2B5EF4-FFF2-40B4-BE49-F238E27FC236}">
                        <a16:creationId xmlns:a16="http://schemas.microsoft.com/office/drawing/2014/main" id="{08AA82AA-5A28-FB47-BD25-2963BC397C84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5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l="2" t="26213" r="79311" b="4799"/>
                  <a:stretch/>
                </p:blipFill>
                <p:spPr>
                  <a:xfrm>
                    <a:off x="166175" y="2977545"/>
                    <a:ext cx="1464955" cy="3395949"/>
                  </a:xfrm>
                  <a:prstGeom prst="rect">
                    <a:avLst/>
                  </a:prstGeom>
                </p:spPr>
              </p:pic>
            </p:grpSp>
            <p:grpSp>
              <p:nvGrpSpPr>
                <p:cNvPr id="12" name="Group 11">
                  <a:extLst>
                    <a:ext uri="{FF2B5EF4-FFF2-40B4-BE49-F238E27FC236}">
                      <a16:creationId xmlns:a16="http://schemas.microsoft.com/office/drawing/2014/main" id="{B59998FF-CFF1-F748-8268-B0673C9AFC2D}"/>
                    </a:ext>
                  </a:extLst>
                </p:cNvPr>
                <p:cNvGrpSpPr/>
                <p:nvPr/>
              </p:nvGrpSpPr>
              <p:grpSpPr>
                <a:xfrm>
                  <a:off x="1610936" y="2234103"/>
                  <a:ext cx="4855556" cy="140500"/>
                  <a:chOff x="1610936" y="2234103"/>
                  <a:chExt cx="4855556" cy="140500"/>
                </a:xfrm>
              </p:grpSpPr>
              <p:grpSp>
                <p:nvGrpSpPr>
                  <p:cNvPr id="10" name="Group 9">
                    <a:extLst>
                      <a:ext uri="{FF2B5EF4-FFF2-40B4-BE49-F238E27FC236}">
                        <a16:creationId xmlns:a16="http://schemas.microsoft.com/office/drawing/2014/main" id="{D98D225D-DAF4-B245-A958-9CA6EFE262F9}"/>
                      </a:ext>
                    </a:extLst>
                  </p:cNvPr>
                  <p:cNvGrpSpPr/>
                  <p:nvPr/>
                </p:nvGrpSpPr>
                <p:grpSpPr>
                  <a:xfrm>
                    <a:off x="1645229" y="2234103"/>
                    <a:ext cx="4810247" cy="67677"/>
                    <a:chOff x="1645229" y="2256588"/>
                    <a:chExt cx="4810247" cy="67677"/>
                  </a:xfrm>
                </p:grpSpPr>
                <p:sp>
                  <p:nvSpPr>
                    <p:cNvPr id="31" name="Oval 30">
                      <a:extLst>
                        <a:ext uri="{FF2B5EF4-FFF2-40B4-BE49-F238E27FC236}">
                          <a16:creationId xmlns:a16="http://schemas.microsoft.com/office/drawing/2014/main" id="{17C09940-B64E-5C43-80AE-D1F25B0D4172}"/>
                        </a:ext>
                      </a:extLst>
                    </p:cNvPr>
                    <p:cNvSpPr/>
                    <p:nvPr/>
                  </p:nvSpPr>
                  <p:spPr>
                    <a:xfrm flipH="1">
                      <a:off x="6142593" y="2257635"/>
                      <a:ext cx="53328" cy="53328"/>
                    </a:xfrm>
                    <a:prstGeom prst="ellipse">
                      <a:avLst/>
                    </a:prstGeom>
                    <a:solidFill>
                      <a:srgbClr val="8064A2">
                        <a:lumMod val="20000"/>
                        <a:lumOff val="80000"/>
                      </a:srgbClr>
                    </a:solidFill>
                    <a:ln w="12700" cap="flat" cmpd="sng" algn="ctr">
                      <a:solidFill>
                        <a:srgbClr val="8064A2">
                          <a:lumMod val="75000"/>
                        </a:srgbClr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+mn-cs"/>
                      </a:endParaRPr>
                    </a:p>
                  </p:txBody>
                </p:sp>
                <p:sp>
                  <p:nvSpPr>
                    <p:cNvPr id="32" name="Oval 31">
                      <a:extLst>
                        <a:ext uri="{FF2B5EF4-FFF2-40B4-BE49-F238E27FC236}">
                          <a16:creationId xmlns:a16="http://schemas.microsoft.com/office/drawing/2014/main" id="{D95C6F76-1454-D64B-AF40-CDE42D5F34DB}"/>
                        </a:ext>
                      </a:extLst>
                    </p:cNvPr>
                    <p:cNvSpPr/>
                    <p:nvPr/>
                  </p:nvSpPr>
                  <p:spPr>
                    <a:xfrm flipH="1">
                      <a:off x="6012817" y="2259501"/>
                      <a:ext cx="53328" cy="53328"/>
                    </a:xfrm>
                    <a:prstGeom prst="ellipse">
                      <a:avLst/>
                    </a:prstGeom>
                    <a:solidFill>
                      <a:srgbClr val="8064A2">
                        <a:lumMod val="20000"/>
                        <a:lumOff val="80000"/>
                      </a:srgbClr>
                    </a:solidFill>
                    <a:ln w="12700" cap="flat" cmpd="sng" algn="ctr">
                      <a:solidFill>
                        <a:srgbClr val="8064A2">
                          <a:lumMod val="75000"/>
                        </a:srgbClr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+mn-cs"/>
                      </a:endParaRPr>
                    </a:p>
                  </p:txBody>
                </p:sp>
                <p:sp>
                  <p:nvSpPr>
                    <p:cNvPr id="33" name="Oval 32">
                      <a:extLst>
                        <a:ext uri="{FF2B5EF4-FFF2-40B4-BE49-F238E27FC236}">
                          <a16:creationId xmlns:a16="http://schemas.microsoft.com/office/drawing/2014/main" id="{DD740B76-E8BA-5E45-945E-4CF04221B6FB}"/>
                        </a:ext>
                      </a:extLst>
                    </p:cNvPr>
                    <p:cNvSpPr/>
                    <p:nvPr/>
                  </p:nvSpPr>
                  <p:spPr>
                    <a:xfrm flipH="1">
                      <a:off x="5883041" y="2259501"/>
                      <a:ext cx="53328" cy="53328"/>
                    </a:xfrm>
                    <a:prstGeom prst="ellipse">
                      <a:avLst/>
                    </a:prstGeom>
                    <a:solidFill>
                      <a:srgbClr val="8064A2">
                        <a:lumMod val="20000"/>
                        <a:lumOff val="80000"/>
                      </a:srgbClr>
                    </a:solidFill>
                    <a:ln w="12700" cap="flat" cmpd="sng" algn="ctr">
                      <a:solidFill>
                        <a:srgbClr val="8064A2">
                          <a:lumMod val="75000"/>
                        </a:srgbClr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+mn-cs"/>
                      </a:endParaRPr>
                    </a:p>
                  </p:txBody>
                </p:sp>
                <p:sp>
                  <p:nvSpPr>
                    <p:cNvPr id="34" name="Oval 33">
                      <a:extLst>
                        <a:ext uri="{FF2B5EF4-FFF2-40B4-BE49-F238E27FC236}">
                          <a16:creationId xmlns:a16="http://schemas.microsoft.com/office/drawing/2014/main" id="{B41C7D89-F9E3-3B42-A8B3-E9D29117FBE8}"/>
                        </a:ext>
                      </a:extLst>
                    </p:cNvPr>
                    <p:cNvSpPr/>
                    <p:nvPr/>
                  </p:nvSpPr>
                  <p:spPr>
                    <a:xfrm flipH="1">
                      <a:off x="5623489" y="2260715"/>
                      <a:ext cx="53328" cy="53328"/>
                    </a:xfrm>
                    <a:prstGeom prst="ellipse">
                      <a:avLst/>
                    </a:prstGeom>
                    <a:solidFill>
                      <a:srgbClr val="8064A2">
                        <a:lumMod val="20000"/>
                        <a:lumOff val="80000"/>
                      </a:srgbClr>
                    </a:solidFill>
                    <a:ln w="12700" cap="flat" cmpd="sng" algn="ctr">
                      <a:solidFill>
                        <a:srgbClr val="8064A2">
                          <a:lumMod val="75000"/>
                        </a:srgbClr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+mn-cs"/>
                      </a:endParaRPr>
                    </a:p>
                  </p:txBody>
                </p:sp>
                <p:sp>
                  <p:nvSpPr>
                    <p:cNvPr id="35" name="Oval 34">
                      <a:extLst>
                        <a:ext uri="{FF2B5EF4-FFF2-40B4-BE49-F238E27FC236}">
                          <a16:creationId xmlns:a16="http://schemas.microsoft.com/office/drawing/2014/main" id="{411859F2-5EC7-D142-AE45-5A9F613CE569}"/>
                        </a:ext>
                      </a:extLst>
                    </p:cNvPr>
                    <p:cNvSpPr/>
                    <p:nvPr/>
                  </p:nvSpPr>
                  <p:spPr>
                    <a:xfrm flipH="1">
                      <a:off x="5757123" y="2259501"/>
                      <a:ext cx="53328" cy="53328"/>
                    </a:xfrm>
                    <a:prstGeom prst="ellipse">
                      <a:avLst/>
                    </a:prstGeom>
                    <a:solidFill>
                      <a:srgbClr val="8064A2"/>
                    </a:solidFill>
                    <a:ln w="12700" cap="flat" cmpd="sng" algn="ctr">
                      <a:solidFill>
                        <a:srgbClr val="8064A2"/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+mn-cs"/>
                      </a:endParaRPr>
                    </a:p>
                  </p:txBody>
                </p:sp>
                <p:sp>
                  <p:nvSpPr>
                    <p:cNvPr id="36" name="Oval 35">
                      <a:extLst>
                        <a:ext uri="{FF2B5EF4-FFF2-40B4-BE49-F238E27FC236}">
                          <a16:creationId xmlns:a16="http://schemas.microsoft.com/office/drawing/2014/main" id="{94D4F236-1DCD-CE4E-8E28-81E988FBFD46}"/>
                        </a:ext>
                      </a:extLst>
                    </p:cNvPr>
                    <p:cNvSpPr/>
                    <p:nvPr/>
                  </p:nvSpPr>
                  <p:spPr>
                    <a:xfrm flipH="1">
                      <a:off x="6272369" y="2256588"/>
                      <a:ext cx="53328" cy="53328"/>
                    </a:xfrm>
                    <a:prstGeom prst="ellipse">
                      <a:avLst/>
                    </a:prstGeom>
                    <a:solidFill>
                      <a:srgbClr val="8064A2"/>
                    </a:solidFill>
                    <a:ln w="12700" cap="flat" cmpd="sng" algn="ctr">
                      <a:solidFill>
                        <a:srgbClr val="8064A2"/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+mn-cs"/>
                      </a:endParaRPr>
                    </a:p>
                  </p:txBody>
                </p:sp>
                <p:sp>
                  <p:nvSpPr>
                    <p:cNvPr id="37" name="Oval 36">
                      <a:extLst>
                        <a:ext uri="{FF2B5EF4-FFF2-40B4-BE49-F238E27FC236}">
                          <a16:creationId xmlns:a16="http://schemas.microsoft.com/office/drawing/2014/main" id="{20627783-3840-5A48-8DB2-3CCDB419F5C9}"/>
                        </a:ext>
                      </a:extLst>
                    </p:cNvPr>
                    <p:cNvSpPr/>
                    <p:nvPr/>
                  </p:nvSpPr>
                  <p:spPr>
                    <a:xfrm flipH="1">
                      <a:off x="5497571" y="2259501"/>
                      <a:ext cx="53328" cy="53328"/>
                    </a:xfrm>
                    <a:prstGeom prst="ellipse">
                      <a:avLst/>
                    </a:prstGeom>
                    <a:solidFill>
                      <a:srgbClr val="8064A2"/>
                    </a:solidFill>
                    <a:ln w="12700" cap="flat" cmpd="sng" algn="ctr">
                      <a:solidFill>
                        <a:srgbClr val="8064A2"/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+mn-cs"/>
                      </a:endParaRPr>
                    </a:p>
                  </p:txBody>
                </p:sp>
                <p:sp>
                  <p:nvSpPr>
                    <p:cNvPr id="38" name="Rectangle 37">
                      <a:extLst>
                        <a:ext uri="{FF2B5EF4-FFF2-40B4-BE49-F238E27FC236}">
                          <a16:creationId xmlns:a16="http://schemas.microsoft.com/office/drawing/2014/main" id="{C214D86D-4021-CB45-BABA-AABA11E0ACAA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>
                    <a:xfrm flipH="1">
                      <a:off x="5367795" y="2261368"/>
                      <a:ext cx="53328" cy="53328"/>
                    </a:xfrm>
                    <a:prstGeom prst="rect">
                      <a:avLst/>
                    </a:prstGeom>
                    <a:solidFill>
                      <a:srgbClr val="9BBB59"/>
                    </a:solidFill>
                    <a:ln w="12700" cap="flat" cmpd="sng" algn="ctr">
                      <a:solidFill>
                        <a:srgbClr val="9BBB59"/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5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Arial" panose="020B0604020202020204" pitchFamily="34" charset="0"/>
                      </a:endParaRPr>
                    </a:p>
                  </p:txBody>
                </p:sp>
                <p:sp>
                  <p:nvSpPr>
                    <p:cNvPr id="39" name="Rectangle 38">
                      <a:extLst>
                        <a:ext uri="{FF2B5EF4-FFF2-40B4-BE49-F238E27FC236}">
                          <a16:creationId xmlns:a16="http://schemas.microsoft.com/office/drawing/2014/main" id="{5DDE0FF9-643D-EC4F-ADDB-BD90246FF279}"/>
                        </a:ext>
                      </a:extLst>
                    </p:cNvPr>
                    <p:cNvSpPr>
                      <a:spLocks noChangeAspect="1"/>
                    </p:cNvSpPr>
                    <p:nvPr/>
                  </p:nvSpPr>
                  <p:spPr>
                    <a:xfrm rot="16200000" flipH="1">
                      <a:off x="5237894" y="2267923"/>
                      <a:ext cx="49595" cy="49595"/>
                    </a:xfrm>
                    <a:prstGeom prst="rect">
                      <a:avLst/>
                    </a:prstGeom>
                    <a:solidFill>
                      <a:srgbClr val="4F81BD">
                        <a:lumMod val="60000"/>
                        <a:lumOff val="40000"/>
                      </a:srgbClr>
                    </a:solidFill>
                    <a:ln w="12700" cap="flat" cmpd="sng" algn="ctr">
                      <a:solidFill>
                        <a:srgbClr val="4F81BD"/>
                      </a:solidFill>
                      <a:prstDash val="solid"/>
                    </a:ln>
                    <a:effectLst/>
                    <a:scene3d>
                      <a:camera prst="orthographicFront">
                        <a:rot lat="0" lon="0" rev="2700000"/>
                      </a:camera>
                      <a:lightRig rig="threePt" dir="t"/>
                    </a:scene3d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5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Arial" panose="020B0604020202020204" pitchFamily="34" charset="0"/>
                      </a:endParaRPr>
                    </a:p>
                  </p:txBody>
                </p:sp>
                <p:sp>
                  <p:nvSpPr>
                    <p:cNvPr id="40" name="Rectangle 39">
                      <a:extLst>
                        <a:ext uri="{FF2B5EF4-FFF2-40B4-BE49-F238E27FC236}">
                          <a16:creationId xmlns:a16="http://schemas.microsoft.com/office/drawing/2014/main" id="{768DB7F8-7096-A040-A159-4CF69272B9AA}"/>
                        </a:ext>
                      </a:extLst>
                    </p:cNvPr>
                    <p:cNvSpPr>
                      <a:spLocks noChangeAspect="1"/>
                    </p:cNvSpPr>
                    <p:nvPr/>
                  </p:nvSpPr>
                  <p:spPr>
                    <a:xfrm rot="16200000" flipH="1">
                      <a:off x="4852299" y="2264699"/>
                      <a:ext cx="49595" cy="49595"/>
                    </a:xfrm>
                    <a:prstGeom prst="rect">
                      <a:avLst/>
                    </a:prstGeom>
                    <a:solidFill>
                      <a:srgbClr val="4F81BD">
                        <a:lumMod val="60000"/>
                        <a:lumOff val="40000"/>
                      </a:srgbClr>
                    </a:solidFill>
                    <a:ln w="12700" cap="flat" cmpd="sng" algn="ctr">
                      <a:solidFill>
                        <a:srgbClr val="4F81BD"/>
                      </a:solidFill>
                      <a:prstDash val="solid"/>
                    </a:ln>
                    <a:effectLst/>
                    <a:scene3d>
                      <a:camera prst="orthographicFront">
                        <a:rot lat="0" lon="0" rev="2700000"/>
                      </a:camera>
                      <a:lightRig rig="threePt" dir="t"/>
                    </a:scene3d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5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Arial" panose="020B0604020202020204" pitchFamily="34" charset="0"/>
                      </a:endParaRPr>
                    </a:p>
                  </p:txBody>
                </p:sp>
                <p:sp>
                  <p:nvSpPr>
                    <p:cNvPr id="41" name="Rectangle 40">
                      <a:extLst>
                        <a:ext uri="{FF2B5EF4-FFF2-40B4-BE49-F238E27FC236}">
                          <a16:creationId xmlns:a16="http://schemas.microsoft.com/office/drawing/2014/main" id="{525B3377-9444-DE4F-91CD-ECA3A3DA6430}"/>
                        </a:ext>
                      </a:extLst>
                    </p:cNvPr>
                    <p:cNvSpPr>
                      <a:spLocks noChangeAspect="1"/>
                    </p:cNvSpPr>
                    <p:nvPr/>
                  </p:nvSpPr>
                  <p:spPr>
                    <a:xfrm rot="16200000" flipH="1">
                      <a:off x="4474170" y="2262383"/>
                      <a:ext cx="49595" cy="49595"/>
                    </a:xfrm>
                    <a:prstGeom prst="rect">
                      <a:avLst/>
                    </a:prstGeom>
                    <a:solidFill>
                      <a:srgbClr val="4F81BD">
                        <a:lumMod val="60000"/>
                        <a:lumOff val="40000"/>
                      </a:srgbClr>
                    </a:solidFill>
                    <a:ln w="12700" cap="flat" cmpd="sng" algn="ctr">
                      <a:solidFill>
                        <a:srgbClr val="4F81BD"/>
                      </a:solidFill>
                      <a:prstDash val="solid"/>
                    </a:ln>
                    <a:effectLst/>
                    <a:scene3d>
                      <a:camera prst="orthographicFront">
                        <a:rot lat="0" lon="0" rev="2700000"/>
                      </a:camera>
                      <a:lightRig rig="threePt" dir="t"/>
                    </a:scene3d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5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Arial" panose="020B0604020202020204" pitchFamily="34" charset="0"/>
                      </a:endParaRPr>
                    </a:p>
                  </p:txBody>
                </p:sp>
                <p:sp>
                  <p:nvSpPr>
                    <p:cNvPr id="42" name="Rectangle 41">
                      <a:extLst>
                        <a:ext uri="{FF2B5EF4-FFF2-40B4-BE49-F238E27FC236}">
                          <a16:creationId xmlns:a16="http://schemas.microsoft.com/office/drawing/2014/main" id="{92D19583-AAED-1845-BBB7-B971ED600850}"/>
                        </a:ext>
                      </a:extLst>
                    </p:cNvPr>
                    <p:cNvSpPr>
                      <a:spLocks noChangeAspect="1"/>
                    </p:cNvSpPr>
                    <p:nvPr/>
                  </p:nvSpPr>
                  <p:spPr>
                    <a:xfrm rot="16200000" flipH="1">
                      <a:off x="4726256" y="2261368"/>
                      <a:ext cx="49595" cy="49595"/>
                    </a:xfrm>
                    <a:prstGeom prst="rect">
                      <a:avLst/>
                    </a:prstGeom>
                    <a:solidFill>
                      <a:srgbClr val="4F81BD"/>
                    </a:solidFill>
                    <a:ln w="12700" cap="flat" cmpd="sng" algn="ctr">
                      <a:solidFill>
                        <a:srgbClr val="4F81BD"/>
                      </a:solidFill>
                      <a:prstDash val="solid"/>
                    </a:ln>
                    <a:effectLst/>
                    <a:scene3d>
                      <a:camera prst="orthographicFront">
                        <a:rot lat="0" lon="0" rev="2700000"/>
                      </a:camera>
                      <a:lightRig rig="threePt" dir="t"/>
                    </a:scene3d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5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Arial" panose="020B0604020202020204" pitchFamily="34" charset="0"/>
                      </a:endParaRPr>
                    </a:p>
                  </p:txBody>
                </p:sp>
                <p:sp>
                  <p:nvSpPr>
                    <p:cNvPr id="43" name="Rectangle 42">
                      <a:extLst>
                        <a:ext uri="{FF2B5EF4-FFF2-40B4-BE49-F238E27FC236}">
                          <a16:creationId xmlns:a16="http://schemas.microsoft.com/office/drawing/2014/main" id="{895551B6-3D90-AC48-90BD-3A8CFA0D136E}"/>
                        </a:ext>
                      </a:extLst>
                    </p:cNvPr>
                    <p:cNvSpPr>
                      <a:spLocks noChangeAspect="1"/>
                    </p:cNvSpPr>
                    <p:nvPr/>
                  </p:nvSpPr>
                  <p:spPr>
                    <a:xfrm rot="16200000" flipH="1">
                      <a:off x="4600213" y="2263409"/>
                      <a:ext cx="49595" cy="49595"/>
                    </a:xfrm>
                    <a:prstGeom prst="rect">
                      <a:avLst/>
                    </a:prstGeom>
                    <a:solidFill>
                      <a:srgbClr val="4F81BD"/>
                    </a:solidFill>
                    <a:ln w="12700" cap="flat" cmpd="sng" algn="ctr">
                      <a:solidFill>
                        <a:srgbClr val="4F81BD"/>
                      </a:solidFill>
                      <a:prstDash val="solid"/>
                    </a:ln>
                    <a:effectLst/>
                    <a:scene3d>
                      <a:camera prst="orthographicFront">
                        <a:rot lat="0" lon="0" rev="2700000"/>
                      </a:camera>
                      <a:lightRig rig="threePt" dir="t"/>
                    </a:scene3d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5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Arial" panose="020B0604020202020204" pitchFamily="34" charset="0"/>
                      </a:endParaRPr>
                    </a:p>
                  </p:txBody>
                </p:sp>
                <p:sp>
                  <p:nvSpPr>
                    <p:cNvPr id="44" name="Rectangle 43">
                      <a:extLst>
                        <a:ext uri="{FF2B5EF4-FFF2-40B4-BE49-F238E27FC236}">
                          <a16:creationId xmlns:a16="http://schemas.microsoft.com/office/drawing/2014/main" id="{BD30782F-6F90-2F45-A3BB-4B39574B55A9}"/>
                        </a:ext>
                      </a:extLst>
                    </p:cNvPr>
                    <p:cNvSpPr>
                      <a:spLocks noChangeAspect="1"/>
                    </p:cNvSpPr>
                    <p:nvPr/>
                  </p:nvSpPr>
                  <p:spPr>
                    <a:xfrm rot="16200000" flipH="1">
                      <a:off x="3702980" y="2272748"/>
                      <a:ext cx="49595" cy="49595"/>
                    </a:xfrm>
                    <a:prstGeom prst="rect">
                      <a:avLst/>
                    </a:prstGeom>
                    <a:solidFill>
                      <a:srgbClr val="4F81BD">
                        <a:lumMod val="60000"/>
                        <a:lumOff val="40000"/>
                      </a:srgbClr>
                    </a:solidFill>
                    <a:ln w="12700" cap="flat" cmpd="sng" algn="ctr">
                      <a:solidFill>
                        <a:srgbClr val="4F81BD"/>
                      </a:solidFill>
                      <a:prstDash val="solid"/>
                    </a:ln>
                    <a:effectLst/>
                    <a:scene3d>
                      <a:camera prst="orthographicFront">
                        <a:rot lat="0" lon="0" rev="2700000"/>
                      </a:camera>
                      <a:lightRig rig="threePt" dir="t"/>
                    </a:scene3d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5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Arial" panose="020B0604020202020204" pitchFamily="34" charset="0"/>
                      </a:endParaRPr>
                    </a:p>
                  </p:txBody>
                </p:sp>
                <p:sp>
                  <p:nvSpPr>
                    <p:cNvPr id="45" name="Rectangle 44">
                      <a:extLst>
                        <a:ext uri="{FF2B5EF4-FFF2-40B4-BE49-F238E27FC236}">
                          <a16:creationId xmlns:a16="http://schemas.microsoft.com/office/drawing/2014/main" id="{B5BCFACF-F877-424F-A596-32AEE2B1D96F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>
                    <a:xfrm flipH="1">
                      <a:off x="4344394" y="2261368"/>
                      <a:ext cx="53328" cy="53328"/>
                    </a:xfrm>
                    <a:prstGeom prst="rect">
                      <a:avLst/>
                    </a:prstGeom>
                    <a:solidFill>
                      <a:srgbClr val="9BBB59"/>
                    </a:solidFill>
                    <a:ln w="12700" cap="flat" cmpd="sng" algn="ctr">
                      <a:solidFill>
                        <a:srgbClr val="9BBB59"/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5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Arial" panose="020B0604020202020204" pitchFamily="34" charset="0"/>
                      </a:endParaRPr>
                    </a:p>
                  </p:txBody>
                </p:sp>
                <p:sp>
                  <p:nvSpPr>
                    <p:cNvPr id="46" name="Rectangle 45">
                      <a:extLst>
                        <a:ext uri="{FF2B5EF4-FFF2-40B4-BE49-F238E27FC236}">
                          <a16:creationId xmlns:a16="http://schemas.microsoft.com/office/drawing/2014/main" id="{AE177B19-7E21-EB41-9FBB-A0AEFAC021EA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>
                    <a:xfrm flipH="1">
                      <a:off x="3829023" y="2269015"/>
                      <a:ext cx="53328" cy="53328"/>
                    </a:xfrm>
                    <a:prstGeom prst="rect">
                      <a:avLst/>
                    </a:prstGeom>
                    <a:solidFill>
                      <a:srgbClr val="9BBB59"/>
                    </a:solidFill>
                    <a:ln w="12700" cap="flat" cmpd="sng" algn="ctr">
                      <a:solidFill>
                        <a:srgbClr val="9BBB59"/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5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Arial" panose="020B0604020202020204" pitchFamily="34" charset="0"/>
                      </a:endParaRPr>
                    </a:p>
                  </p:txBody>
                </p:sp>
                <p:sp>
                  <p:nvSpPr>
                    <p:cNvPr id="47" name="Rectangle 46">
                      <a:extLst>
                        <a:ext uri="{FF2B5EF4-FFF2-40B4-BE49-F238E27FC236}">
                          <a16:creationId xmlns:a16="http://schemas.microsoft.com/office/drawing/2014/main" id="{015B6FDE-120E-F949-AFF8-31D24151F4D6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>
                    <a:xfrm flipH="1">
                      <a:off x="4214618" y="2262656"/>
                      <a:ext cx="53328" cy="53328"/>
                    </a:xfrm>
                    <a:prstGeom prst="rect">
                      <a:avLst/>
                    </a:prstGeom>
                    <a:solidFill>
                      <a:srgbClr val="9BBB59"/>
                    </a:solidFill>
                    <a:ln w="12700" cap="flat" cmpd="sng" algn="ctr">
                      <a:solidFill>
                        <a:srgbClr val="9BBB59"/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5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Arial" panose="020B0604020202020204" pitchFamily="34" charset="0"/>
                      </a:endParaRPr>
                    </a:p>
                  </p:txBody>
                </p:sp>
                <p:sp>
                  <p:nvSpPr>
                    <p:cNvPr id="48" name="Rectangle 47">
                      <a:extLst>
                        <a:ext uri="{FF2B5EF4-FFF2-40B4-BE49-F238E27FC236}">
                          <a16:creationId xmlns:a16="http://schemas.microsoft.com/office/drawing/2014/main" id="{84972F80-BE44-2342-AC73-2ADE30FD9075}"/>
                        </a:ext>
                      </a:extLst>
                    </p:cNvPr>
                    <p:cNvSpPr>
                      <a:spLocks noChangeAspect="1"/>
                    </p:cNvSpPr>
                    <p:nvPr/>
                  </p:nvSpPr>
                  <p:spPr>
                    <a:xfrm rot="16200000" flipH="1">
                      <a:off x="3958799" y="2266057"/>
                      <a:ext cx="49595" cy="49595"/>
                    </a:xfrm>
                    <a:prstGeom prst="rect">
                      <a:avLst/>
                    </a:prstGeom>
                    <a:solidFill>
                      <a:srgbClr val="4F81BD"/>
                    </a:solidFill>
                    <a:ln w="12700" cap="flat" cmpd="sng" algn="ctr">
                      <a:solidFill>
                        <a:srgbClr val="4F81BD"/>
                      </a:solidFill>
                      <a:prstDash val="solid"/>
                    </a:ln>
                    <a:effectLst/>
                    <a:scene3d>
                      <a:camera prst="orthographicFront">
                        <a:rot lat="0" lon="0" rev="2700000"/>
                      </a:camera>
                      <a:lightRig rig="threePt" dir="t"/>
                    </a:scene3d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5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Arial" panose="020B0604020202020204" pitchFamily="34" charset="0"/>
                      </a:endParaRPr>
                    </a:p>
                  </p:txBody>
                </p:sp>
                <p:sp>
                  <p:nvSpPr>
                    <p:cNvPr id="49" name="Oval 48">
                      <a:extLst>
                        <a:ext uri="{FF2B5EF4-FFF2-40B4-BE49-F238E27FC236}">
                          <a16:creationId xmlns:a16="http://schemas.microsoft.com/office/drawing/2014/main" id="{D3F52FC8-CF04-424D-A478-2FD76FAAB4D0}"/>
                        </a:ext>
                      </a:extLst>
                    </p:cNvPr>
                    <p:cNvSpPr/>
                    <p:nvPr/>
                  </p:nvSpPr>
                  <p:spPr>
                    <a:xfrm flipH="1">
                      <a:off x="6402148" y="2258900"/>
                      <a:ext cx="53328" cy="53328"/>
                    </a:xfrm>
                    <a:prstGeom prst="ellipse">
                      <a:avLst/>
                    </a:prstGeom>
                    <a:solidFill>
                      <a:srgbClr val="8064A2"/>
                    </a:solidFill>
                    <a:ln w="12700" cap="flat" cmpd="sng" algn="ctr">
                      <a:solidFill>
                        <a:srgbClr val="8064A2"/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+mn-cs"/>
                      </a:endParaRPr>
                    </a:p>
                  </p:txBody>
                </p:sp>
                <p:sp>
                  <p:nvSpPr>
                    <p:cNvPr id="50" name="Rectangle 49">
                      <a:extLst>
                        <a:ext uri="{FF2B5EF4-FFF2-40B4-BE49-F238E27FC236}">
                          <a16:creationId xmlns:a16="http://schemas.microsoft.com/office/drawing/2014/main" id="{1DF8D5A7-E5EF-D341-9B4B-D996AE8BBEB5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>
                    <a:xfrm flipH="1">
                      <a:off x="5108118" y="2261368"/>
                      <a:ext cx="53328" cy="53328"/>
                    </a:xfrm>
                    <a:prstGeom prst="rect">
                      <a:avLst/>
                    </a:prstGeom>
                    <a:solidFill>
                      <a:srgbClr val="9BBB59">
                        <a:lumMod val="40000"/>
                        <a:lumOff val="60000"/>
                      </a:srgbClr>
                    </a:solidFill>
                    <a:ln w="12700" cap="flat" cmpd="sng" algn="ctr">
                      <a:solidFill>
                        <a:srgbClr val="9BBB59">
                          <a:lumMod val="75000"/>
                        </a:srgbClr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5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Arial" panose="020B0604020202020204" pitchFamily="34" charset="0"/>
                      </a:endParaRPr>
                    </a:p>
                  </p:txBody>
                </p:sp>
                <p:sp>
                  <p:nvSpPr>
                    <p:cNvPr id="51" name="Rectangle 50">
                      <a:extLst>
                        <a:ext uri="{FF2B5EF4-FFF2-40B4-BE49-F238E27FC236}">
                          <a16:creationId xmlns:a16="http://schemas.microsoft.com/office/drawing/2014/main" id="{261822D1-D137-C04C-98DC-E2A5752F5327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>
                    <a:xfrm flipH="1">
                      <a:off x="4978342" y="2261368"/>
                      <a:ext cx="53328" cy="53328"/>
                    </a:xfrm>
                    <a:prstGeom prst="rect">
                      <a:avLst/>
                    </a:prstGeom>
                    <a:solidFill>
                      <a:srgbClr val="9BBB59">
                        <a:lumMod val="40000"/>
                        <a:lumOff val="60000"/>
                      </a:srgbClr>
                    </a:solidFill>
                    <a:ln w="12700" cap="flat" cmpd="sng" algn="ctr">
                      <a:solidFill>
                        <a:srgbClr val="9BBB59">
                          <a:lumMod val="75000"/>
                        </a:srgbClr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5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Arial" panose="020B0604020202020204" pitchFamily="34" charset="0"/>
                      </a:endParaRPr>
                    </a:p>
                  </p:txBody>
                </p:sp>
                <p:sp>
                  <p:nvSpPr>
                    <p:cNvPr id="52" name="Rectangle 51">
                      <a:extLst>
                        <a:ext uri="{FF2B5EF4-FFF2-40B4-BE49-F238E27FC236}">
                          <a16:creationId xmlns:a16="http://schemas.microsoft.com/office/drawing/2014/main" id="{1257ACF8-15A7-2E46-9163-142976ABD5DC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>
                    <a:xfrm flipH="1">
                      <a:off x="4084842" y="2266407"/>
                      <a:ext cx="53328" cy="53328"/>
                    </a:xfrm>
                    <a:prstGeom prst="rect">
                      <a:avLst/>
                    </a:prstGeom>
                    <a:solidFill>
                      <a:srgbClr val="9BBB59">
                        <a:lumMod val="40000"/>
                        <a:lumOff val="60000"/>
                      </a:srgbClr>
                    </a:solidFill>
                    <a:ln w="12700" cap="flat" cmpd="sng" algn="ctr">
                      <a:solidFill>
                        <a:srgbClr val="9BBB59">
                          <a:lumMod val="75000"/>
                        </a:srgbClr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5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Arial" panose="020B0604020202020204" pitchFamily="34" charset="0"/>
                      </a:endParaRPr>
                    </a:p>
                  </p:txBody>
                </p:sp>
                <p:sp>
                  <p:nvSpPr>
                    <p:cNvPr id="53" name="Rectangle 52">
                      <a:extLst>
                        <a:ext uri="{FF2B5EF4-FFF2-40B4-BE49-F238E27FC236}">
                          <a16:creationId xmlns:a16="http://schemas.microsoft.com/office/drawing/2014/main" id="{F5C3E303-ACC3-6945-97B3-46048C2C9B7D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>
                    <a:xfrm flipH="1">
                      <a:off x="3573204" y="2269070"/>
                      <a:ext cx="53328" cy="53328"/>
                    </a:xfrm>
                    <a:prstGeom prst="rect">
                      <a:avLst/>
                    </a:prstGeom>
                    <a:solidFill>
                      <a:srgbClr val="9BBB59">
                        <a:lumMod val="40000"/>
                        <a:lumOff val="60000"/>
                      </a:srgbClr>
                    </a:solidFill>
                    <a:ln w="12700" cap="flat" cmpd="sng" algn="ctr">
                      <a:solidFill>
                        <a:srgbClr val="9BBB59">
                          <a:lumMod val="75000"/>
                        </a:srgbClr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5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Arial" panose="020B0604020202020204" pitchFamily="34" charset="0"/>
                      </a:endParaRPr>
                    </a:p>
                  </p:txBody>
                </p:sp>
                <p:sp>
                  <p:nvSpPr>
                    <p:cNvPr id="54" name="Rectangle 53">
                      <a:extLst>
                        <a:ext uri="{FF2B5EF4-FFF2-40B4-BE49-F238E27FC236}">
                          <a16:creationId xmlns:a16="http://schemas.microsoft.com/office/drawing/2014/main" id="{99BBC2BE-8386-5E46-A574-C5742D6D9E5D}"/>
                        </a:ext>
                      </a:extLst>
                    </p:cNvPr>
                    <p:cNvSpPr>
                      <a:spLocks noChangeAspect="1"/>
                    </p:cNvSpPr>
                    <p:nvPr/>
                  </p:nvSpPr>
                  <p:spPr>
                    <a:xfrm rot="16200000" flipH="1">
                      <a:off x="3187609" y="2270937"/>
                      <a:ext cx="49595" cy="49595"/>
                    </a:xfrm>
                    <a:prstGeom prst="rect">
                      <a:avLst/>
                    </a:prstGeom>
                    <a:solidFill>
                      <a:srgbClr val="C0504D">
                        <a:lumMod val="20000"/>
                        <a:lumOff val="80000"/>
                      </a:srgbClr>
                    </a:solidFill>
                    <a:ln w="12700" cap="flat" cmpd="sng" algn="ctr">
                      <a:solidFill>
                        <a:srgbClr val="C0504D"/>
                      </a:solidFill>
                      <a:prstDash val="solid"/>
                    </a:ln>
                    <a:effectLst/>
                    <a:scene3d>
                      <a:camera prst="orthographicFront">
                        <a:rot lat="0" lon="0" rev="2700000"/>
                      </a:camera>
                      <a:lightRig rig="threePt" dir="t"/>
                    </a:scene3d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5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Arial" panose="020B0604020202020204" pitchFamily="34" charset="0"/>
                      </a:endParaRPr>
                    </a:p>
                  </p:txBody>
                </p:sp>
                <p:sp>
                  <p:nvSpPr>
                    <p:cNvPr id="55" name="Oval 54">
                      <a:extLst>
                        <a:ext uri="{FF2B5EF4-FFF2-40B4-BE49-F238E27FC236}">
                          <a16:creationId xmlns:a16="http://schemas.microsoft.com/office/drawing/2014/main" id="{366BE616-DF27-B04D-9851-B93F38CF30E9}"/>
                        </a:ext>
                      </a:extLst>
                    </p:cNvPr>
                    <p:cNvSpPr/>
                    <p:nvPr/>
                  </p:nvSpPr>
                  <p:spPr>
                    <a:xfrm flipH="1">
                      <a:off x="2546195" y="2266056"/>
                      <a:ext cx="53328" cy="53328"/>
                    </a:xfrm>
                    <a:prstGeom prst="ellipse">
                      <a:avLst/>
                    </a:prstGeom>
                    <a:solidFill>
                      <a:srgbClr val="C0504D">
                        <a:lumMod val="20000"/>
                        <a:lumOff val="80000"/>
                      </a:srgbClr>
                    </a:solidFill>
                    <a:ln w="12700" cap="flat" cmpd="sng" algn="ctr">
                      <a:solidFill>
                        <a:srgbClr val="C0504D"/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+mn-cs"/>
                      </a:endParaRPr>
                    </a:p>
                  </p:txBody>
                </p:sp>
                <p:sp>
                  <p:nvSpPr>
                    <p:cNvPr id="56" name="Rectangle 55">
                      <a:extLst>
                        <a:ext uri="{FF2B5EF4-FFF2-40B4-BE49-F238E27FC236}">
                          <a16:creationId xmlns:a16="http://schemas.microsoft.com/office/drawing/2014/main" id="{C75A0811-EDAA-8B4C-A6B6-AC47832B3582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>
                    <a:xfrm flipH="1">
                      <a:off x="3443428" y="2270937"/>
                      <a:ext cx="53328" cy="53328"/>
                    </a:xfrm>
                    <a:prstGeom prst="rect">
                      <a:avLst/>
                    </a:prstGeom>
                    <a:solidFill>
                      <a:srgbClr val="C0504D">
                        <a:lumMod val="20000"/>
                        <a:lumOff val="80000"/>
                      </a:srgbClr>
                    </a:solidFill>
                    <a:ln w="12700" cap="flat" cmpd="sng" algn="ctr">
                      <a:solidFill>
                        <a:srgbClr val="C0504D"/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5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Arial" panose="020B0604020202020204" pitchFamily="34" charset="0"/>
                      </a:endParaRPr>
                    </a:p>
                  </p:txBody>
                </p:sp>
                <p:sp>
                  <p:nvSpPr>
                    <p:cNvPr id="57" name="Rectangle 56">
                      <a:extLst>
                        <a:ext uri="{FF2B5EF4-FFF2-40B4-BE49-F238E27FC236}">
                          <a16:creationId xmlns:a16="http://schemas.microsoft.com/office/drawing/2014/main" id="{0540035F-BF1D-0D4A-AFBB-0BE25C89D44C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>
                    <a:xfrm flipH="1">
                      <a:off x="3313652" y="2270937"/>
                      <a:ext cx="53328" cy="53328"/>
                    </a:xfrm>
                    <a:prstGeom prst="rect">
                      <a:avLst/>
                    </a:prstGeom>
                    <a:solidFill>
                      <a:srgbClr val="C0504D">
                        <a:lumMod val="20000"/>
                        <a:lumOff val="80000"/>
                      </a:srgbClr>
                    </a:solidFill>
                    <a:ln w="12700" cap="flat" cmpd="sng" algn="ctr">
                      <a:solidFill>
                        <a:srgbClr val="C0504D"/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5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Arial" panose="020B0604020202020204" pitchFamily="34" charset="0"/>
                      </a:endParaRPr>
                    </a:p>
                  </p:txBody>
                </p:sp>
                <p:sp>
                  <p:nvSpPr>
                    <p:cNvPr id="58" name="Rectangle 57">
                      <a:extLst>
                        <a:ext uri="{FF2B5EF4-FFF2-40B4-BE49-F238E27FC236}">
                          <a16:creationId xmlns:a16="http://schemas.microsoft.com/office/drawing/2014/main" id="{A35F8424-FF9B-0342-95CB-36F58151A834}"/>
                        </a:ext>
                      </a:extLst>
                    </p:cNvPr>
                    <p:cNvSpPr>
                      <a:spLocks noChangeAspect="1"/>
                    </p:cNvSpPr>
                    <p:nvPr/>
                  </p:nvSpPr>
                  <p:spPr>
                    <a:xfrm rot="16200000" flipH="1">
                      <a:off x="3061566" y="2270937"/>
                      <a:ext cx="49595" cy="49595"/>
                    </a:xfrm>
                    <a:prstGeom prst="rect">
                      <a:avLst/>
                    </a:prstGeom>
                    <a:solidFill>
                      <a:srgbClr val="C0504D">
                        <a:lumMod val="20000"/>
                        <a:lumOff val="80000"/>
                      </a:srgbClr>
                    </a:solidFill>
                    <a:ln w="12700" cap="flat" cmpd="sng" algn="ctr">
                      <a:solidFill>
                        <a:srgbClr val="C0504D"/>
                      </a:solidFill>
                      <a:prstDash val="solid"/>
                    </a:ln>
                    <a:effectLst/>
                    <a:scene3d>
                      <a:camera prst="orthographicFront">
                        <a:rot lat="0" lon="0" rev="2700000"/>
                      </a:camera>
                      <a:lightRig rig="threePt" dir="t"/>
                    </a:scene3d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5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Arial" panose="020B0604020202020204" pitchFamily="34" charset="0"/>
                      </a:endParaRPr>
                    </a:p>
                  </p:txBody>
                </p:sp>
                <p:sp>
                  <p:nvSpPr>
                    <p:cNvPr id="59" name="Rectangle 58">
                      <a:extLst>
                        <a:ext uri="{FF2B5EF4-FFF2-40B4-BE49-F238E27FC236}">
                          <a16:creationId xmlns:a16="http://schemas.microsoft.com/office/drawing/2014/main" id="{F7BA1100-ACFD-104C-A982-3FB85A2F0A08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>
                    <a:xfrm flipH="1">
                      <a:off x="2931790" y="2269070"/>
                      <a:ext cx="53328" cy="53328"/>
                    </a:xfrm>
                    <a:prstGeom prst="rect">
                      <a:avLst/>
                    </a:prstGeom>
                    <a:solidFill>
                      <a:srgbClr val="C0504D">
                        <a:lumMod val="20000"/>
                        <a:lumOff val="80000"/>
                      </a:srgbClr>
                    </a:solidFill>
                    <a:ln w="12700" cap="flat" cmpd="sng" algn="ctr">
                      <a:solidFill>
                        <a:srgbClr val="C0504D"/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5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Arial" panose="020B0604020202020204" pitchFamily="34" charset="0"/>
                      </a:endParaRPr>
                    </a:p>
                  </p:txBody>
                </p:sp>
                <p:sp>
                  <p:nvSpPr>
                    <p:cNvPr id="60" name="Rectangle 59">
                      <a:extLst>
                        <a:ext uri="{FF2B5EF4-FFF2-40B4-BE49-F238E27FC236}">
                          <a16:creationId xmlns:a16="http://schemas.microsoft.com/office/drawing/2014/main" id="{5066A11A-35E3-2246-B847-9C72BEBCD8A5}"/>
                        </a:ext>
                      </a:extLst>
                    </p:cNvPr>
                    <p:cNvSpPr>
                      <a:spLocks noChangeAspect="1"/>
                    </p:cNvSpPr>
                    <p:nvPr/>
                  </p:nvSpPr>
                  <p:spPr>
                    <a:xfrm rot="16200000" flipH="1">
                      <a:off x="2805747" y="2266057"/>
                      <a:ext cx="49595" cy="49595"/>
                    </a:xfrm>
                    <a:prstGeom prst="rect">
                      <a:avLst/>
                    </a:prstGeom>
                    <a:solidFill>
                      <a:srgbClr val="C0504D">
                        <a:lumMod val="20000"/>
                        <a:lumOff val="80000"/>
                      </a:srgbClr>
                    </a:solidFill>
                    <a:ln w="12700" cap="flat" cmpd="sng" algn="ctr">
                      <a:solidFill>
                        <a:srgbClr val="C0504D"/>
                      </a:solidFill>
                      <a:prstDash val="solid"/>
                    </a:ln>
                    <a:effectLst/>
                    <a:scene3d>
                      <a:camera prst="orthographicFront">
                        <a:rot lat="0" lon="0" rev="2700000"/>
                      </a:camera>
                      <a:lightRig rig="threePt" dir="t"/>
                    </a:scene3d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5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Arial" panose="020B0604020202020204" pitchFamily="34" charset="0"/>
                      </a:endParaRPr>
                    </a:p>
                  </p:txBody>
                </p:sp>
                <p:sp>
                  <p:nvSpPr>
                    <p:cNvPr id="61" name="Rectangle 60">
                      <a:extLst>
                        <a:ext uri="{FF2B5EF4-FFF2-40B4-BE49-F238E27FC236}">
                          <a16:creationId xmlns:a16="http://schemas.microsoft.com/office/drawing/2014/main" id="{A54A4A7B-5CF0-9547-AA0E-2D9F12756BC5}"/>
                        </a:ext>
                      </a:extLst>
                    </p:cNvPr>
                    <p:cNvSpPr>
                      <a:spLocks noChangeAspect="1"/>
                    </p:cNvSpPr>
                    <p:nvPr/>
                  </p:nvSpPr>
                  <p:spPr>
                    <a:xfrm rot="16200000" flipH="1">
                      <a:off x="2420152" y="2267527"/>
                      <a:ext cx="49595" cy="49595"/>
                    </a:xfrm>
                    <a:prstGeom prst="rect">
                      <a:avLst/>
                    </a:prstGeom>
                    <a:solidFill>
                      <a:srgbClr val="C0504D">
                        <a:lumMod val="20000"/>
                        <a:lumOff val="80000"/>
                      </a:srgbClr>
                    </a:solidFill>
                    <a:ln w="12700" cap="flat" cmpd="sng" algn="ctr">
                      <a:solidFill>
                        <a:srgbClr val="C0504D"/>
                      </a:solidFill>
                      <a:prstDash val="solid"/>
                    </a:ln>
                    <a:effectLst/>
                    <a:scene3d>
                      <a:camera prst="orthographicFront">
                        <a:rot lat="0" lon="0" rev="2700000"/>
                      </a:camera>
                      <a:lightRig rig="threePt" dir="t"/>
                    </a:scene3d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5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Arial" panose="020B0604020202020204" pitchFamily="34" charset="0"/>
                      </a:endParaRPr>
                    </a:p>
                  </p:txBody>
                </p:sp>
                <p:sp>
                  <p:nvSpPr>
                    <p:cNvPr id="62" name="Oval 61">
                      <a:extLst>
                        <a:ext uri="{FF2B5EF4-FFF2-40B4-BE49-F238E27FC236}">
                          <a16:creationId xmlns:a16="http://schemas.microsoft.com/office/drawing/2014/main" id="{6C736391-1294-FD43-97C8-0043FF095ADA}"/>
                        </a:ext>
                      </a:extLst>
                    </p:cNvPr>
                    <p:cNvSpPr/>
                    <p:nvPr/>
                  </p:nvSpPr>
                  <p:spPr>
                    <a:xfrm flipH="1">
                      <a:off x="2290376" y="2266056"/>
                      <a:ext cx="53328" cy="53328"/>
                    </a:xfrm>
                    <a:prstGeom prst="ellipse">
                      <a:avLst/>
                    </a:prstGeom>
                    <a:solidFill>
                      <a:srgbClr val="C0504D">
                        <a:lumMod val="20000"/>
                        <a:lumOff val="80000"/>
                      </a:srgbClr>
                    </a:solidFill>
                    <a:ln w="12700" cap="flat" cmpd="sng" algn="ctr">
                      <a:solidFill>
                        <a:srgbClr val="C0504D"/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+mn-cs"/>
                      </a:endParaRPr>
                    </a:p>
                  </p:txBody>
                </p:sp>
                <p:sp>
                  <p:nvSpPr>
                    <p:cNvPr id="63" name="Oval 62">
                      <a:extLst>
                        <a:ext uri="{FF2B5EF4-FFF2-40B4-BE49-F238E27FC236}">
                          <a16:creationId xmlns:a16="http://schemas.microsoft.com/office/drawing/2014/main" id="{AA3DA602-542A-CB41-AF81-57482610F9BB}"/>
                        </a:ext>
                      </a:extLst>
                    </p:cNvPr>
                    <p:cNvSpPr/>
                    <p:nvPr/>
                  </p:nvSpPr>
                  <p:spPr>
                    <a:xfrm flipH="1">
                      <a:off x="2160600" y="2264190"/>
                      <a:ext cx="53328" cy="53328"/>
                    </a:xfrm>
                    <a:prstGeom prst="ellipse">
                      <a:avLst/>
                    </a:prstGeom>
                    <a:solidFill>
                      <a:srgbClr val="C0504D">
                        <a:lumMod val="20000"/>
                        <a:lumOff val="80000"/>
                      </a:srgbClr>
                    </a:solidFill>
                    <a:ln w="12700" cap="flat" cmpd="sng" algn="ctr">
                      <a:solidFill>
                        <a:srgbClr val="C0504D"/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+mn-cs"/>
                      </a:endParaRPr>
                    </a:p>
                  </p:txBody>
                </p:sp>
                <p:sp>
                  <p:nvSpPr>
                    <p:cNvPr id="64" name="Oval 63">
                      <a:extLst>
                        <a:ext uri="{FF2B5EF4-FFF2-40B4-BE49-F238E27FC236}">
                          <a16:creationId xmlns:a16="http://schemas.microsoft.com/office/drawing/2014/main" id="{595E02AE-5224-864F-8A8C-E057FE11CCC9}"/>
                        </a:ext>
                      </a:extLst>
                    </p:cNvPr>
                    <p:cNvSpPr/>
                    <p:nvPr/>
                  </p:nvSpPr>
                  <p:spPr>
                    <a:xfrm flipH="1">
                      <a:off x="2030824" y="2262656"/>
                      <a:ext cx="53328" cy="53328"/>
                    </a:xfrm>
                    <a:prstGeom prst="ellipse">
                      <a:avLst/>
                    </a:prstGeom>
                    <a:solidFill>
                      <a:srgbClr val="C0504D">
                        <a:lumMod val="20000"/>
                        <a:lumOff val="80000"/>
                      </a:srgbClr>
                    </a:solidFill>
                    <a:ln w="12700" cap="flat" cmpd="sng" algn="ctr">
                      <a:solidFill>
                        <a:srgbClr val="C0504D"/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+mn-cs"/>
                      </a:endParaRPr>
                    </a:p>
                  </p:txBody>
                </p:sp>
                <p:sp>
                  <p:nvSpPr>
                    <p:cNvPr id="65" name="Oval 64">
                      <a:extLst>
                        <a:ext uri="{FF2B5EF4-FFF2-40B4-BE49-F238E27FC236}">
                          <a16:creationId xmlns:a16="http://schemas.microsoft.com/office/drawing/2014/main" id="{E2C84011-2608-984D-9803-023B0679D1EF}"/>
                        </a:ext>
                      </a:extLst>
                    </p:cNvPr>
                    <p:cNvSpPr/>
                    <p:nvPr/>
                  </p:nvSpPr>
                  <p:spPr>
                    <a:xfrm flipH="1">
                      <a:off x="1901048" y="2262656"/>
                      <a:ext cx="53328" cy="53328"/>
                    </a:xfrm>
                    <a:prstGeom prst="ellipse">
                      <a:avLst/>
                    </a:prstGeom>
                    <a:solidFill>
                      <a:srgbClr val="C0504D">
                        <a:lumMod val="20000"/>
                        <a:lumOff val="80000"/>
                      </a:srgbClr>
                    </a:solidFill>
                    <a:ln w="12700" cap="flat" cmpd="sng" algn="ctr">
                      <a:solidFill>
                        <a:srgbClr val="C0504D"/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+mn-cs"/>
                      </a:endParaRPr>
                    </a:p>
                  </p:txBody>
                </p:sp>
                <p:sp>
                  <p:nvSpPr>
                    <p:cNvPr id="66" name="Rectangle 65">
                      <a:extLst>
                        <a:ext uri="{FF2B5EF4-FFF2-40B4-BE49-F238E27FC236}">
                          <a16:creationId xmlns:a16="http://schemas.microsoft.com/office/drawing/2014/main" id="{3FCE1BEF-A7DD-224C-8A55-146AE07C88B0}"/>
                        </a:ext>
                      </a:extLst>
                    </p:cNvPr>
                    <p:cNvSpPr>
                      <a:spLocks noChangeAspect="1"/>
                    </p:cNvSpPr>
                    <p:nvPr/>
                  </p:nvSpPr>
                  <p:spPr>
                    <a:xfrm rot="16200000" flipH="1">
                      <a:off x="1775005" y="2267923"/>
                      <a:ext cx="49595" cy="49595"/>
                    </a:xfrm>
                    <a:prstGeom prst="rect">
                      <a:avLst/>
                    </a:prstGeom>
                    <a:solidFill>
                      <a:srgbClr val="C0504D">
                        <a:lumMod val="20000"/>
                        <a:lumOff val="80000"/>
                      </a:srgbClr>
                    </a:solidFill>
                    <a:ln w="12700" cap="flat" cmpd="sng" algn="ctr">
                      <a:solidFill>
                        <a:srgbClr val="C0504D"/>
                      </a:solidFill>
                      <a:prstDash val="solid"/>
                    </a:ln>
                    <a:effectLst/>
                    <a:scene3d>
                      <a:camera prst="orthographicFront">
                        <a:rot lat="0" lon="0" rev="2700000"/>
                      </a:camera>
                      <a:lightRig rig="threePt" dir="t"/>
                    </a:scene3d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5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Arial" panose="020B0604020202020204" pitchFamily="34" charset="0"/>
                      </a:endParaRPr>
                    </a:p>
                  </p:txBody>
                </p:sp>
                <p:sp>
                  <p:nvSpPr>
                    <p:cNvPr id="67" name="Rectangle 66">
                      <a:extLst>
                        <a:ext uri="{FF2B5EF4-FFF2-40B4-BE49-F238E27FC236}">
                          <a16:creationId xmlns:a16="http://schemas.microsoft.com/office/drawing/2014/main" id="{8D8348A8-B50F-F44F-A644-772FA4189F9D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>
                    <a:xfrm flipH="1">
                      <a:off x="1645229" y="2269070"/>
                      <a:ext cx="53328" cy="53328"/>
                    </a:xfrm>
                    <a:prstGeom prst="rect">
                      <a:avLst/>
                    </a:prstGeom>
                    <a:solidFill>
                      <a:srgbClr val="C0504D">
                        <a:lumMod val="20000"/>
                        <a:lumOff val="80000"/>
                      </a:srgbClr>
                    </a:solidFill>
                    <a:ln w="12700" cap="flat" cmpd="sng" algn="ctr">
                      <a:solidFill>
                        <a:srgbClr val="C0504D"/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5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Arial" panose="020B0604020202020204" pitchFamily="34" charset="0"/>
                      </a:endParaRPr>
                    </a:p>
                  </p:txBody>
                </p:sp>
                <p:sp>
                  <p:nvSpPr>
                    <p:cNvPr id="68" name="Rectangle 67">
                      <a:extLst>
                        <a:ext uri="{FF2B5EF4-FFF2-40B4-BE49-F238E27FC236}">
                          <a16:creationId xmlns:a16="http://schemas.microsoft.com/office/drawing/2014/main" id="{44567209-EFC3-9E45-87D6-D151A83744BF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>
                    <a:xfrm flipH="1">
                      <a:off x="2675971" y="2266056"/>
                      <a:ext cx="53328" cy="53328"/>
                    </a:xfrm>
                    <a:prstGeom prst="rect">
                      <a:avLst/>
                    </a:prstGeom>
                    <a:solidFill>
                      <a:srgbClr val="C0504D">
                        <a:lumMod val="20000"/>
                        <a:lumOff val="80000"/>
                      </a:srgbClr>
                    </a:solidFill>
                    <a:ln w="12700" cap="flat" cmpd="sng" algn="ctr">
                      <a:solidFill>
                        <a:srgbClr val="C0504D"/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5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Arial" panose="020B0604020202020204" pitchFamily="34" charset="0"/>
                      </a:endParaRPr>
                    </a:p>
                  </p:txBody>
                </p:sp>
              </p:grpSp>
              <p:sp>
                <p:nvSpPr>
                  <p:cNvPr id="29" name="Rectangle 28">
                    <a:extLst>
                      <a:ext uri="{FF2B5EF4-FFF2-40B4-BE49-F238E27FC236}">
                        <a16:creationId xmlns:a16="http://schemas.microsoft.com/office/drawing/2014/main" id="{561D8E41-7D9D-A945-BA41-85AFAEF5D981}"/>
                      </a:ext>
                    </a:extLst>
                  </p:cNvPr>
                  <p:cNvSpPr/>
                  <p:nvPr/>
                </p:nvSpPr>
                <p:spPr>
                  <a:xfrm flipH="1">
                    <a:off x="3539019" y="2341274"/>
                    <a:ext cx="2927473" cy="33329"/>
                  </a:xfrm>
                  <a:prstGeom prst="rect">
                    <a:avLst/>
                  </a:prstGeom>
                  <a:solidFill>
                    <a:sysClr val="window" lastClr="FFFFFF">
                      <a:lumMod val="65000"/>
                      <a:alpha val="50000"/>
                    </a:sysClr>
                  </a:solidFill>
                  <a:ln w="9525" cap="flat" cmpd="sng" algn="ctr">
                    <a:solidFill>
                      <a:sysClr val="window" lastClr="FFFFFF">
                        <a:lumMod val="65000"/>
                      </a:sys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30" name="Rectangle 29">
                    <a:extLst>
                      <a:ext uri="{FF2B5EF4-FFF2-40B4-BE49-F238E27FC236}">
                        <a16:creationId xmlns:a16="http://schemas.microsoft.com/office/drawing/2014/main" id="{3FC07904-9B3C-9D4E-82E6-65B948A623C1}"/>
                      </a:ext>
                    </a:extLst>
                  </p:cNvPr>
                  <p:cNvSpPr/>
                  <p:nvPr/>
                </p:nvSpPr>
                <p:spPr>
                  <a:xfrm flipH="1">
                    <a:off x="1610936" y="2341274"/>
                    <a:ext cx="1920240" cy="33329"/>
                  </a:xfrm>
                  <a:prstGeom prst="rect">
                    <a:avLst/>
                  </a:prstGeom>
                  <a:solidFill>
                    <a:srgbClr val="D60093">
                      <a:alpha val="50000"/>
                    </a:srgbClr>
                  </a:solidFill>
                  <a:ln w="9525" cap="flat" cmpd="sng" algn="ctr">
                    <a:solidFill>
                      <a:srgbClr val="C0504D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+mn-ea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6" name="Group 5">
                <a:extLst>
                  <a:ext uri="{FF2B5EF4-FFF2-40B4-BE49-F238E27FC236}">
                    <a16:creationId xmlns:a16="http://schemas.microsoft.com/office/drawing/2014/main" id="{6ED3A63D-BC4B-4344-9379-96FB0E487A61}"/>
                  </a:ext>
                </a:extLst>
              </p:cNvPr>
              <p:cNvGrpSpPr/>
              <p:nvPr/>
            </p:nvGrpSpPr>
            <p:grpSpPr>
              <a:xfrm>
                <a:off x="1610936" y="5745314"/>
                <a:ext cx="4855556" cy="33329"/>
                <a:chOff x="1815176" y="3129107"/>
                <a:chExt cx="4855556" cy="33329"/>
              </a:xfrm>
            </p:grpSpPr>
            <p:sp>
              <p:nvSpPr>
                <p:cNvPr id="82" name="Rectangle 81">
                  <a:extLst>
                    <a:ext uri="{FF2B5EF4-FFF2-40B4-BE49-F238E27FC236}">
                      <a16:creationId xmlns:a16="http://schemas.microsoft.com/office/drawing/2014/main" id="{B03DCCDC-C444-1D4E-9FB8-FCB8D1C4D386}"/>
                    </a:ext>
                  </a:extLst>
                </p:cNvPr>
                <p:cNvSpPr/>
                <p:nvPr/>
              </p:nvSpPr>
              <p:spPr>
                <a:xfrm flipH="1">
                  <a:off x="3743259" y="3129107"/>
                  <a:ext cx="2927473" cy="33329"/>
                </a:xfrm>
                <a:prstGeom prst="rect">
                  <a:avLst/>
                </a:prstGeom>
                <a:solidFill>
                  <a:sysClr val="window" lastClr="FFFFFF">
                    <a:lumMod val="65000"/>
                    <a:alpha val="50000"/>
                  </a:sysClr>
                </a:solidFill>
                <a:ln w="9525" cap="flat" cmpd="sng" algn="ctr">
                  <a:solidFill>
                    <a:sysClr val="window" lastClr="FFFFFF">
                      <a:lumMod val="6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83" name="Rectangle 82">
                  <a:extLst>
                    <a:ext uri="{FF2B5EF4-FFF2-40B4-BE49-F238E27FC236}">
                      <a16:creationId xmlns:a16="http://schemas.microsoft.com/office/drawing/2014/main" id="{959C1D6C-3FF3-2846-8B17-FE85023289B9}"/>
                    </a:ext>
                  </a:extLst>
                </p:cNvPr>
                <p:cNvSpPr/>
                <p:nvPr/>
              </p:nvSpPr>
              <p:spPr>
                <a:xfrm flipH="1">
                  <a:off x="1815176" y="3129107"/>
                  <a:ext cx="1920240" cy="33329"/>
                </a:xfrm>
                <a:prstGeom prst="rect">
                  <a:avLst/>
                </a:prstGeom>
                <a:solidFill>
                  <a:srgbClr val="D60093">
                    <a:alpha val="50000"/>
                  </a:srgbClr>
                </a:solidFill>
                <a:ln w="9525" cap="flat" cmpd="sng" algn="ctr">
                  <a:solidFill>
                    <a:srgbClr val="C0504D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13420456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C1B7B785-560D-064C-8F13-91C42D6B4B26}"/>
              </a:ext>
            </a:extLst>
          </p:cNvPr>
          <p:cNvSpPr txBox="1">
            <a:spLocks/>
          </p:cNvSpPr>
          <p:nvPr/>
        </p:nvSpPr>
        <p:spPr>
          <a:xfrm>
            <a:off x="-128297" y="-1"/>
            <a:ext cx="6859297" cy="66148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>
              <a:defRPr/>
            </a:pPr>
            <a:r>
              <a:rPr lang="en-US" sz="1800" b="1" dirty="0">
                <a:solidFill>
                  <a:sysClr val="windowText" lastClr="000000"/>
                </a:solidFill>
                <a:latin typeface="Calibri"/>
              </a:rPr>
              <a:t>Supplemental Figure 4: </a:t>
            </a:r>
            <a:r>
              <a:rPr lang="en-US" sz="1800" dirty="0">
                <a:solidFill>
                  <a:sysClr val="windowText" lastClr="000000"/>
                </a:solidFill>
                <a:latin typeface="Calibri"/>
              </a:rPr>
              <a:t>GO analysis of IPA cellular functions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5E5B683B-3D6F-804D-825A-5F4466A362D0}"/>
              </a:ext>
            </a:extLst>
          </p:cNvPr>
          <p:cNvSpPr/>
          <p:nvPr/>
        </p:nvSpPr>
        <p:spPr>
          <a:xfrm>
            <a:off x="-368996" y="661481"/>
            <a:ext cx="74207" cy="464151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C6988BAC-DE0A-9C4B-97C0-259DE5ADC6DC}"/>
              </a:ext>
            </a:extLst>
          </p:cNvPr>
          <p:cNvSpPr/>
          <p:nvPr/>
        </p:nvSpPr>
        <p:spPr>
          <a:xfrm>
            <a:off x="3848987" y="-318515"/>
            <a:ext cx="2690036" cy="26182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43BCD087-EA14-D04F-9EDA-71F9EBFA2823}"/>
              </a:ext>
            </a:extLst>
          </p:cNvPr>
          <p:cNvGrpSpPr/>
          <p:nvPr/>
        </p:nvGrpSpPr>
        <p:grpSpPr>
          <a:xfrm>
            <a:off x="110992" y="414463"/>
            <a:ext cx="6991630" cy="4550779"/>
            <a:chOff x="119495" y="4435819"/>
            <a:chExt cx="6991630" cy="4550779"/>
          </a:xfrm>
        </p:grpSpPr>
        <p:graphicFrame>
          <p:nvGraphicFramePr>
            <p:cNvPr id="8" name="Chart 7">
              <a:extLst>
                <a:ext uri="{FF2B5EF4-FFF2-40B4-BE49-F238E27FC236}">
                  <a16:creationId xmlns:a16="http://schemas.microsoft.com/office/drawing/2014/main" id="{8A16B7FD-D3C4-694C-B48A-4FD51F927E24}"/>
                </a:ext>
              </a:extLst>
            </p:cNvPr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3834164971"/>
                </p:ext>
              </p:extLst>
            </p:nvPr>
          </p:nvGraphicFramePr>
          <p:xfrm>
            <a:off x="378273" y="4804777"/>
            <a:ext cx="4528023" cy="4181821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graphicFrame>
          <p:nvGraphicFramePr>
            <p:cNvPr id="9" name="Chart 8">
              <a:extLst>
                <a:ext uri="{FF2B5EF4-FFF2-40B4-BE49-F238E27FC236}">
                  <a16:creationId xmlns:a16="http://schemas.microsoft.com/office/drawing/2014/main" id="{2B50D2D2-566B-9743-BDE2-D86DE793B9B8}"/>
                </a:ext>
              </a:extLst>
            </p:cNvPr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3063085423"/>
                </p:ext>
              </p:extLst>
            </p:nvPr>
          </p:nvGraphicFramePr>
          <p:xfrm>
            <a:off x="3608868" y="4819540"/>
            <a:ext cx="3502257" cy="259556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4"/>
            </a:graphicData>
          </a:graphic>
        </p:graphicFrame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104BB555-87AB-B642-A443-6CE70B6433D1}"/>
                </a:ext>
              </a:extLst>
            </p:cNvPr>
            <p:cNvSpPr txBox="1"/>
            <p:nvPr/>
          </p:nvSpPr>
          <p:spPr>
            <a:xfrm>
              <a:off x="119495" y="4435819"/>
              <a:ext cx="539937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32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A</a:t>
              </a:r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F1E4A4FC-1C88-664C-90E8-2660D9D495F5}"/>
              </a:ext>
            </a:extLst>
          </p:cNvPr>
          <p:cNvGrpSpPr/>
          <p:nvPr/>
        </p:nvGrpSpPr>
        <p:grpSpPr>
          <a:xfrm>
            <a:off x="0" y="4857128"/>
            <a:ext cx="7598188" cy="4120571"/>
            <a:chOff x="0" y="4572000"/>
            <a:chExt cx="7598188" cy="4120571"/>
          </a:xfrm>
        </p:grpSpPr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47D9C225-4E16-8049-BC4E-F59026958ADA}"/>
                </a:ext>
              </a:extLst>
            </p:cNvPr>
            <p:cNvGrpSpPr/>
            <p:nvPr/>
          </p:nvGrpSpPr>
          <p:grpSpPr>
            <a:xfrm>
              <a:off x="0" y="4572000"/>
              <a:ext cx="7598188" cy="4120571"/>
              <a:chOff x="-2688" y="380456"/>
              <a:chExt cx="7598188" cy="4120571"/>
            </a:xfrm>
          </p:grpSpPr>
          <p:grpSp>
            <p:nvGrpSpPr>
              <p:cNvPr id="3" name="Group 2">
                <a:extLst>
                  <a:ext uri="{FF2B5EF4-FFF2-40B4-BE49-F238E27FC236}">
                    <a16:creationId xmlns:a16="http://schemas.microsoft.com/office/drawing/2014/main" id="{6C04F21F-3883-3746-8182-6515CD290EA4}"/>
                  </a:ext>
                </a:extLst>
              </p:cNvPr>
              <p:cNvGrpSpPr/>
              <p:nvPr/>
            </p:nvGrpSpPr>
            <p:grpSpPr>
              <a:xfrm>
                <a:off x="-2688" y="553184"/>
                <a:ext cx="7598188" cy="3947843"/>
                <a:chOff x="-2688" y="553184"/>
                <a:chExt cx="7598188" cy="3947843"/>
              </a:xfrm>
            </p:grpSpPr>
            <p:graphicFrame>
              <p:nvGraphicFramePr>
                <p:cNvPr id="6" name="Chart 5">
                  <a:extLst>
                    <a:ext uri="{FF2B5EF4-FFF2-40B4-BE49-F238E27FC236}">
                      <a16:creationId xmlns:a16="http://schemas.microsoft.com/office/drawing/2014/main" id="{01767F80-82A0-D140-B51F-07B9FD49CBC2}"/>
                    </a:ext>
                  </a:extLst>
                </p:cNvPr>
                <p:cNvGraphicFramePr>
                  <a:graphicFrameLocks/>
                </p:cNvGraphicFramePr>
                <p:nvPr>
                  <p:extLst>
                    <p:ext uri="{D42A27DB-BD31-4B8C-83A1-F6EECF244321}">
                      <p14:modId xmlns:p14="http://schemas.microsoft.com/office/powerpoint/2010/main" val="2778048755"/>
                    </p:ext>
                  </p:extLst>
                </p:nvPr>
              </p:nvGraphicFramePr>
              <p:xfrm>
                <a:off x="-2688" y="553184"/>
                <a:ext cx="5772372" cy="3947843"/>
              </p:xfrm>
              <a:graphic>
                <a:graphicData uri="http://schemas.openxmlformats.org/drawingml/2006/chart">
                  <c:chart xmlns:c="http://schemas.openxmlformats.org/drawingml/2006/chart" xmlns:r="http://schemas.openxmlformats.org/officeDocument/2006/relationships" r:id="rId5"/>
                </a:graphicData>
              </a:graphic>
            </p:graphicFrame>
            <p:graphicFrame>
              <p:nvGraphicFramePr>
                <p:cNvPr id="7" name="Chart 6">
                  <a:extLst>
                    <a:ext uri="{FF2B5EF4-FFF2-40B4-BE49-F238E27FC236}">
                      <a16:creationId xmlns:a16="http://schemas.microsoft.com/office/drawing/2014/main" id="{79F015CF-5541-1743-9616-14CF570C70A2}"/>
                    </a:ext>
                  </a:extLst>
                </p:cNvPr>
                <p:cNvGraphicFramePr>
                  <a:graphicFrameLocks/>
                </p:cNvGraphicFramePr>
                <p:nvPr>
                  <p:extLst>
                    <p:ext uri="{D42A27DB-BD31-4B8C-83A1-F6EECF244321}">
                      <p14:modId xmlns:p14="http://schemas.microsoft.com/office/powerpoint/2010/main" val="3275273863"/>
                    </p:ext>
                  </p:extLst>
                </p:nvPr>
              </p:nvGraphicFramePr>
              <p:xfrm>
                <a:off x="3361312" y="553184"/>
                <a:ext cx="4234188" cy="2887059"/>
              </p:xfrm>
              <a:graphic>
                <a:graphicData uri="http://schemas.openxmlformats.org/drawingml/2006/chart">
                  <c:chart xmlns:c="http://schemas.openxmlformats.org/drawingml/2006/chart" xmlns:r="http://schemas.openxmlformats.org/officeDocument/2006/relationships" r:id="rId6"/>
                </a:graphicData>
              </a:graphic>
            </p:graphicFrame>
          </p:grpSp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26CC9045-561D-E940-BF32-45FB70CFA44E}"/>
                  </a:ext>
                </a:extLst>
              </p:cNvPr>
              <p:cNvSpPr txBox="1"/>
              <p:nvPr/>
            </p:nvSpPr>
            <p:spPr>
              <a:xfrm>
                <a:off x="108304" y="380456"/>
                <a:ext cx="539937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32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rPr>
                  <a:t>B</a:t>
                </a:r>
              </a:p>
            </p:txBody>
          </p:sp>
        </p:grpSp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ACC5F7D6-6529-D640-922A-D4AE2DEE194C}"/>
                </a:ext>
              </a:extLst>
            </p:cNvPr>
            <p:cNvGrpSpPr/>
            <p:nvPr/>
          </p:nvGrpSpPr>
          <p:grpSpPr>
            <a:xfrm>
              <a:off x="3726806" y="7738464"/>
              <a:ext cx="3508576" cy="954107"/>
              <a:chOff x="5676900" y="5486400"/>
              <a:chExt cx="3508576" cy="954107"/>
            </a:xfrm>
          </p:grpSpPr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C913B310-E8C8-2247-876C-87B3479362AA}"/>
                  </a:ext>
                </a:extLst>
              </p:cNvPr>
              <p:cNvSpPr/>
              <p:nvPr/>
            </p:nvSpPr>
            <p:spPr>
              <a:xfrm>
                <a:off x="5676900" y="5779613"/>
                <a:ext cx="190500" cy="152400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E78D99A6-E49C-5143-A2FA-5409C76716DE}"/>
                  </a:ext>
                </a:extLst>
              </p:cNvPr>
              <p:cNvSpPr/>
              <p:nvPr/>
            </p:nvSpPr>
            <p:spPr>
              <a:xfrm>
                <a:off x="5676900" y="5996627"/>
                <a:ext cx="190500" cy="152400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9B14F05D-2AE8-0843-B9FB-50816A822000}"/>
                  </a:ext>
                </a:extLst>
              </p:cNvPr>
              <p:cNvSpPr/>
              <p:nvPr/>
            </p:nvSpPr>
            <p:spPr>
              <a:xfrm>
                <a:off x="5676900" y="5562600"/>
                <a:ext cx="190500" cy="152400"/>
              </a:xfrm>
              <a:prstGeom prst="rect">
                <a:avLst/>
              </a:prstGeom>
              <a:solidFill>
                <a:srgbClr val="9416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9014C076-1EB9-A547-866E-EF74DEE88DED}"/>
                  </a:ext>
                </a:extLst>
              </p:cNvPr>
              <p:cNvSpPr txBox="1"/>
              <p:nvPr/>
            </p:nvSpPr>
            <p:spPr>
              <a:xfrm>
                <a:off x="5832676" y="5486400"/>
                <a:ext cx="3352800" cy="95410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>
                    <a:solidFill>
                      <a:srgbClr val="941651"/>
                    </a:solidFill>
                  </a:rPr>
                  <a:t>Increased levels of proteins</a:t>
                </a:r>
              </a:p>
              <a:p>
                <a:r>
                  <a:rPr lang="en-US" sz="1400" dirty="0">
                    <a:solidFill>
                      <a:schemeClr val="tx2"/>
                    </a:solidFill>
                  </a:rPr>
                  <a:t>Decreased levels of proteins</a:t>
                </a:r>
              </a:p>
              <a:p>
                <a:r>
                  <a:rPr lang="en-US" sz="14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Categories comprised  of proteins that increased and decreased in levels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7242986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Chart 2">
            <a:extLst>
              <a:ext uri="{FF2B5EF4-FFF2-40B4-BE49-F238E27FC236}">
                <a16:creationId xmlns:a16="http://schemas.microsoft.com/office/drawing/2014/main" id="{34A9FEE8-3021-5945-A8EF-C1CD638F199A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92825450"/>
              </p:ext>
            </p:extLst>
          </p:nvPr>
        </p:nvGraphicFramePr>
        <p:xfrm>
          <a:off x="-231038" y="702471"/>
          <a:ext cx="6084793" cy="514267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Title 1">
            <a:extLst>
              <a:ext uri="{FF2B5EF4-FFF2-40B4-BE49-F238E27FC236}">
                <a16:creationId xmlns:a16="http://schemas.microsoft.com/office/drawing/2014/main" id="{9A3EF7F5-DA9F-C841-90F6-21B1AD62DD39}"/>
              </a:ext>
            </a:extLst>
          </p:cNvPr>
          <p:cNvSpPr txBox="1">
            <a:spLocks/>
          </p:cNvSpPr>
          <p:nvPr/>
        </p:nvSpPr>
        <p:spPr>
          <a:xfrm>
            <a:off x="-128297" y="-1"/>
            <a:ext cx="6859297" cy="66148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>
              <a:defRPr/>
            </a:pPr>
            <a:r>
              <a:rPr lang="en-US" sz="1800" b="1" dirty="0">
                <a:solidFill>
                  <a:sysClr val="windowText" lastClr="000000"/>
                </a:solidFill>
                <a:latin typeface="Calibri"/>
              </a:rPr>
              <a:t>Supplemental Figure 4: </a:t>
            </a:r>
            <a:r>
              <a:rPr lang="en-US" sz="1800" dirty="0">
                <a:solidFill>
                  <a:sysClr val="windowText" lastClr="000000"/>
                </a:solidFill>
                <a:latin typeface="Calibri"/>
              </a:rPr>
              <a:t>GO analysis of IPA cellular functions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BE376F2-0309-3447-93D3-DCE354AF8242}"/>
              </a:ext>
            </a:extLst>
          </p:cNvPr>
          <p:cNvSpPr/>
          <p:nvPr/>
        </p:nvSpPr>
        <p:spPr>
          <a:xfrm>
            <a:off x="3051298" y="-339428"/>
            <a:ext cx="4465673" cy="26182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8" name="Chart 7">
            <a:extLst>
              <a:ext uri="{FF2B5EF4-FFF2-40B4-BE49-F238E27FC236}">
                <a16:creationId xmlns:a16="http://schemas.microsoft.com/office/drawing/2014/main" id="{38BA3711-8225-1C41-A6E7-FCECC60B032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96158467"/>
              </p:ext>
            </p:extLst>
          </p:nvPr>
        </p:nvGraphicFramePr>
        <p:xfrm>
          <a:off x="71796" y="6061975"/>
          <a:ext cx="4628110" cy="221475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9" name="Chart 8">
            <a:extLst>
              <a:ext uri="{FF2B5EF4-FFF2-40B4-BE49-F238E27FC236}">
                <a16:creationId xmlns:a16="http://schemas.microsoft.com/office/drawing/2014/main" id="{15AB1C21-E658-A243-9C57-AA6AA4B735CB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14659440"/>
              </p:ext>
            </p:extLst>
          </p:nvPr>
        </p:nvGraphicFramePr>
        <p:xfrm>
          <a:off x="3314051" y="6061975"/>
          <a:ext cx="4673894" cy="280027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2" name="Chart 1">
            <a:extLst>
              <a:ext uri="{FF2B5EF4-FFF2-40B4-BE49-F238E27FC236}">
                <a16:creationId xmlns:a16="http://schemas.microsoft.com/office/drawing/2014/main" id="{EC137010-918C-EA44-8453-77E5C31B07E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72619474"/>
              </p:ext>
            </p:extLst>
          </p:nvPr>
        </p:nvGraphicFramePr>
        <p:xfrm>
          <a:off x="3548926" y="702471"/>
          <a:ext cx="4156757" cy="280861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10" name="Rectangle 9">
            <a:extLst>
              <a:ext uri="{FF2B5EF4-FFF2-40B4-BE49-F238E27FC236}">
                <a16:creationId xmlns:a16="http://schemas.microsoft.com/office/drawing/2014/main" id="{2BEDDC85-A579-2644-A307-DFD21F214DB6}"/>
              </a:ext>
            </a:extLst>
          </p:cNvPr>
          <p:cNvSpPr/>
          <p:nvPr/>
        </p:nvSpPr>
        <p:spPr>
          <a:xfrm>
            <a:off x="7027985" y="2739763"/>
            <a:ext cx="74207" cy="409353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5ECE58B-AC6D-F541-A34C-2580DD9CA087}"/>
              </a:ext>
            </a:extLst>
          </p:cNvPr>
          <p:cNvSpPr txBox="1"/>
          <p:nvPr/>
        </p:nvSpPr>
        <p:spPr>
          <a:xfrm>
            <a:off x="233935" y="518381"/>
            <a:ext cx="53993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C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1ABEEEF-C0F7-DE4F-B471-EE54C9788386}"/>
              </a:ext>
            </a:extLst>
          </p:cNvPr>
          <p:cNvSpPr txBox="1"/>
          <p:nvPr/>
        </p:nvSpPr>
        <p:spPr>
          <a:xfrm>
            <a:off x="233935" y="5860364"/>
            <a:ext cx="53993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D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F93FE53-0B88-CC4D-8E05-B8A04EA9C210}"/>
              </a:ext>
            </a:extLst>
          </p:cNvPr>
          <p:cNvSpPr txBox="1"/>
          <p:nvPr/>
        </p:nvSpPr>
        <p:spPr>
          <a:xfrm>
            <a:off x="3630960" y="5871162"/>
            <a:ext cx="53993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E</a:t>
            </a:r>
          </a:p>
        </p:txBody>
      </p:sp>
    </p:spTree>
    <p:extLst>
      <p:ext uri="{BB962C8B-B14F-4D97-AF65-F5344CB8AC3E}">
        <p14:creationId xmlns:p14="http://schemas.microsoft.com/office/powerpoint/2010/main" val="263546365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>
            <a:extLst>
              <a:ext uri="{FF2B5EF4-FFF2-40B4-BE49-F238E27FC236}">
                <a16:creationId xmlns:a16="http://schemas.microsoft.com/office/drawing/2014/main" id="{E494883B-4048-FA43-ADE7-CB890C274A07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17557783"/>
              </p:ext>
            </p:extLst>
          </p:nvPr>
        </p:nvGraphicFramePr>
        <p:xfrm>
          <a:off x="189875" y="749079"/>
          <a:ext cx="4553858" cy="41529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3" name="Chart 2">
            <a:extLst>
              <a:ext uri="{FF2B5EF4-FFF2-40B4-BE49-F238E27FC236}">
                <a16:creationId xmlns:a16="http://schemas.microsoft.com/office/drawing/2014/main" id="{26121122-5F5C-D64A-87F1-CC99815F360A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8947383"/>
              </p:ext>
            </p:extLst>
          </p:nvPr>
        </p:nvGraphicFramePr>
        <p:xfrm>
          <a:off x="3429000" y="749079"/>
          <a:ext cx="4420895" cy="22733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D6FE7162-0981-B34C-AA96-D325F971467E}"/>
              </a:ext>
            </a:extLst>
          </p:cNvPr>
          <p:cNvSpPr txBox="1"/>
          <p:nvPr/>
        </p:nvSpPr>
        <p:spPr>
          <a:xfrm>
            <a:off x="223211" y="5177218"/>
            <a:ext cx="330647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UPR-related proteins (heatmap; Fig. 3C)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911991E4-016E-5443-8C5A-01E2E951F1BE}"/>
              </a:ext>
            </a:extLst>
          </p:cNvPr>
          <p:cNvSpPr txBox="1">
            <a:spLocks/>
          </p:cNvSpPr>
          <p:nvPr/>
        </p:nvSpPr>
        <p:spPr>
          <a:xfrm>
            <a:off x="-128297" y="-1"/>
            <a:ext cx="6859297" cy="66148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>
              <a:defRPr/>
            </a:pPr>
            <a:r>
              <a:rPr lang="en-US" sz="1800" b="1" dirty="0">
                <a:solidFill>
                  <a:sysClr val="windowText" lastClr="000000"/>
                </a:solidFill>
                <a:latin typeface="Calibri"/>
              </a:rPr>
              <a:t>Supplemental Figure 4: </a:t>
            </a:r>
            <a:r>
              <a:rPr lang="en-US" sz="1800" dirty="0">
                <a:solidFill>
                  <a:sysClr val="windowText" lastClr="000000"/>
                </a:solidFill>
                <a:latin typeface="Calibri"/>
              </a:rPr>
              <a:t>GO analysis of IPA cellular functions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391FC06-46E3-BE41-B3D8-39666D75AC3C}"/>
              </a:ext>
            </a:extLst>
          </p:cNvPr>
          <p:cNvSpPr/>
          <p:nvPr/>
        </p:nvSpPr>
        <p:spPr>
          <a:xfrm>
            <a:off x="3098644" y="-436733"/>
            <a:ext cx="4465673" cy="26182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AEEECB62-F8A0-2144-BF81-4E79FF2DF332}"/>
              </a:ext>
            </a:extLst>
          </p:cNvPr>
          <p:cNvGrpSpPr/>
          <p:nvPr/>
        </p:nvGrpSpPr>
        <p:grpSpPr>
          <a:xfrm>
            <a:off x="223368" y="5454218"/>
            <a:ext cx="4251394" cy="3254737"/>
            <a:chOff x="223368" y="5267608"/>
            <a:chExt cx="4251394" cy="3254737"/>
          </a:xfrm>
        </p:grpSpPr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E33BE18C-305A-EA45-94B3-73F968CEB80B}"/>
                </a:ext>
              </a:extLst>
            </p:cNvPr>
            <p:cNvGrpSpPr/>
            <p:nvPr/>
          </p:nvGrpSpPr>
          <p:grpSpPr>
            <a:xfrm>
              <a:off x="223368" y="5267608"/>
              <a:ext cx="4251394" cy="2708435"/>
              <a:chOff x="223369" y="4715368"/>
              <a:chExt cx="4251394" cy="2708435"/>
            </a:xfrm>
          </p:grpSpPr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6B51722F-2CB7-7A4A-BE2C-5551A4FCBBC2}"/>
                  </a:ext>
                </a:extLst>
              </p:cNvPr>
              <p:cNvSpPr txBox="1"/>
              <p:nvPr/>
            </p:nvSpPr>
            <p:spPr>
              <a:xfrm>
                <a:off x="223369" y="4715369"/>
                <a:ext cx="2069386" cy="270843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000" dirty="0">
                    <a:solidFill>
                      <a:srgbClr val="941651"/>
                    </a:solidFill>
                    <a:latin typeface="Calibri" panose="020F0502020204030204" pitchFamily="34" charset="0"/>
                  </a:rPr>
                  <a:t>1-HYOU1 (+)</a:t>
                </a:r>
                <a:r>
                  <a:rPr lang="en-US" sz="1000" dirty="0">
                    <a:solidFill>
                      <a:srgbClr val="000000"/>
                    </a:solidFill>
                    <a:latin typeface="Calibri" panose="020F0502020204030204" pitchFamily="34" charset="0"/>
                  </a:rPr>
                  <a:t>	</a:t>
                </a:r>
              </a:p>
              <a:p>
                <a:r>
                  <a:rPr lang="en-US" sz="1000" dirty="0">
                    <a:solidFill>
                      <a:schemeClr val="accent1"/>
                    </a:solidFill>
                    <a:latin typeface="Calibri" panose="020F0502020204030204" pitchFamily="34" charset="0"/>
                  </a:rPr>
                  <a:t>2-TLN1 (-)</a:t>
                </a:r>
                <a:r>
                  <a:rPr lang="en-US" sz="1000" dirty="0">
                    <a:solidFill>
                      <a:srgbClr val="000000"/>
                    </a:solidFill>
                    <a:latin typeface="Calibri" panose="020F0502020204030204" pitchFamily="34" charset="0"/>
                  </a:rPr>
                  <a:t>	</a:t>
                </a:r>
              </a:p>
              <a:p>
                <a:r>
                  <a:rPr lang="en-US" sz="1000" dirty="0">
                    <a:solidFill>
                      <a:srgbClr val="941651"/>
                    </a:solidFill>
                    <a:latin typeface="Calibri" panose="020F0502020204030204" pitchFamily="34" charset="0"/>
                  </a:rPr>
                  <a:t>3-STT3B (+) 	</a:t>
                </a:r>
              </a:p>
              <a:p>
                <a:r>
                  <a:rPr lang="en-US" sz="1000" dirty="0">
                    <a:solidFill>
                      <a:srgbClr val="941651"/>
                    </a:solidFill>
                    <a:latin typeface="Calibri" panose="020F0502020204030204" pitchFamily="34" charset="0"/>
                  </a:rPr>
                  <a:t>4-HSP90AA1 (+) 	</a:t>
                </a:r>
              </a:p>
              <a:p>
                <a:r>
                  <a:rPr lang="en-US" sz="1000" dirty="0">
                    <a:solidFill>
                      <a:srgbClr val="941651"/>
                    </a:solidFill>
                    <a:latin typeface="Calibri" panose="020F0502020204030204" pitchFamily="34" charset="0"/>
                  </a:rPr>
                  <a:t>5-HSPA1A/HSPA1B (+) 	</a:t>
                </a:r>
              </a:p>
              <a:p>
                <a:r>
                  <a:rPr lang="en-US" sz="1000" dirty="0">
                    <a:solidFill>
                      <a:srgbClr val="941651"/>
                    </a:solidFill>
                    <a:latin typeface="Calibri" panose="020F0502020204030204" pitchFamily="34" charset="0"/>
                  </a:rPr>
                  <a:t>6-HSPH1 (+) 	</a:t>
                </a:r>
              </a:p>
              <a:p>
                <a:r>
                  <a:rPr lang="en-US" sz="1000" dirty="0">
                    <a:solidFill>
                      <a:srgbClr val="941651"/>
                    </a:solidFill>
                    <a:latin typeface="Calibri" panose="020F0502020204030204" pitchFamily="34" charset="0"/>
                  </a:rPr>
                  <a:t>7-HSP90AB1 (+) 	</a:t>
                </a:r>
              </a:p>
              <a:p>
                <a:r>
                  <a:rPr lang="en-US" sz="1000" dirty="0">
                    <a:solidFill>
                      <a:srgbClr val="941651"/>
                    </a:solidFill>
                    <a:latin typeface="Calibri" panose="020F0502020204030204" pitchFamily="34" charset="0"/>
                  </a:rPr>
                  <a:t>8-SEC61A1 (+) 	</a:t>
                </a:r>
              </a:p>
              <a:p>
                <a:r>
                  <a:rPr lang="en-US" sz="1000" dirty="0">
                    <a:solidFill>
                      <a:srgbClr val="941651"/>
                    </a:solidFill>
                    <a:latin typeface="Calibri" panose="020F0502020204030204" pitchFamily="34" charset="0"/>
                  </a:rPr>
                  <a:t>9-HSPA8 (+) 	</a:t>
                </a:r>
              </a:p>
              <a:p>
                <a:r>
                  <a:rPr lang="en-US" sz="1000" dirty="0">
                    <a:solidFill>
                      <a:srgbClr val="941651"/>
                    </a:solidFill>
                    <a:latin typeface="Calibri" panose="020F0502020204030204" pitchFamily="34" charset="0"/>
                  </a:rPr>
                  <a:t>10-HSPA2 (+) 	</a:t>
                </a:r>
              </a:p>
              <a:p>
                <a:r>
                  <a:rPr lang="en-US" sz="1000" dirty="0">
                    <a:solidFill>
                      <a:srgbClr val="941651"/>
                    </a:solidFill>
                    <a:latin typeface="Calibri" panose="020F0502020204030204" pitchFamily="34" charset="0"/>
                  </a:rPr>
                  <a:t>11-HSPD1 (+) 	</a:t>
                </a:r>
              </a:p>
              <a:p>
                <a:r>
                  <a:rPr lang="en-US" sz="1000" dirty="0">
                    <a:solidFill>
                      <a:srgbClr val="941651"/>
                    </a:solidFill>
                    <a:latin typeface="Calibri" panose="020F0502020204030204" pitchFamily="34" charset="0"/>
                  </a:rPr>
                  <a:t>12-DERL1 (+) 	</a:t>
                </a:r>
              </a:p>
              <a:p>
                <a:r>
                  <a:rPr lang="en-US" sz="1000" dirty="0">
                    <a:solidFill>
                      <a:srgbClr val="941651"/>
                    </a:solidFill>
                    <a:latin typeface="Calibri" panose="020F0502020204030204" pitchFamily="34" charset="0"/>
                  </a:rPr>
                  <a:t>13-TCP1 (+) 	</a:t>
                </a:r>
              </a:p>
              <a:p>
                <a:r>
                  <a:rPr lang="en-US" sz="1000" dirty="0">
                    <a:solidFill>
                      <a:srgbClr val="941651"/>
                    </a:solidFill>
                    <a:latin typeface="Calibri" panose="020F0502020204030204" pitchFamily="34" charset="0"/>
                  </a:rPr>
                  <a:t>14-SERPINH1 (+) 	</a:t>
                </a:r>
              </a:p>
              <a:p>
                <a:r>
                  <a:rPr lang="en-US" sz="1000" dirty="0">
                    <a:solidFill>
                      <a:srgbClr val="941651"/>
                    </a:solidFill>
                    <a:latin typeface="Calibri" panose="020F0502020204030204" pitchFamily="34" charset="0"/>
                  </a:rPr>
                  <a:t>15-MDN1 (+) 	</a:t>
                </a:r>
              </a:p>
              <a:p>
                <a:r>
                  <a:rPr lang="en-US" sz="1000" dirty="0">
                    <a:solidFill>
                      <a:srgbClr val="941651"/>
                    </a:solidFill>
                    <a:latin typeface="Calibri" panose="020F0502020204030204" pitchFamily="34" charset="0"/>
                  </a:rPr>
                  <a:t>16-CANX (+) 	</a:t>
                </a:r>
              </a:p>
              <a:p>
                <a:r>
                  <a:rPr lang="en-US" sz="1000" dirty="0">
                    <a:solidFill>
                      <a:srgbClr val="941651"/>
                    </a:solidFill>
                    <a:latin typeface="Calibri" panose="020F0502020204030204" pitchFamily="34" charset="0"/>
                  </a:rPr>
                  <a:t>17-CCT3 (+) </a:t>
                </a:r>
                <a:r>
                  <a:rPr lang="en-US" sz="1000" dirty="0">
                    <a:solidFill>
                      <a:srgbClr val="000000"/>
                    </a:solidFill>
                    <a:latin typeface="Calibri" panose="020F0502020204030204" pitchFamily="34" charset="0"/>
                  </a:rPr>
                  <a:t>	</a:t>
                </a:r>
              </a:p>
            </p:txBody>
          </p:sp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0D1F62BB-96CB-C94E-8946-9D3CF0F6C10F}"/>
                  </a:ext>
                </a:extLst>
              </p:cNvPr>
              <p:cNvSpPr txBox="1"/>
              <p:nvPr/>
            </p:nvSpPr>
            <p:spPr>
              <a:xfrm>
                <a:off x="1449745" y="4715368"/>
                <a:ext cx="2069386" cy="270843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000" dirty="0">
                    <a:solidFill>
                      <a:srgbClr val="941651"/>
                    </a:solidFill>
                    <a:latin typeface="Calibri" panose="020F0502020204030204" pitchFamily="34" charset="0"/>
                  </a:rPr>
                  <a:t>18-CCT7 (+) 	</a:t>
                </a:r>
              </a:p>
              <a:p>
                <a:r>
                  <a:rPr lang="en-US" sz="1000" dirty="0">
                    <a:solidFill>
                      <a:srgbClr val="941651"/>
                    </a:solidFill>
                    <a:latin typeface="Calibri" panose="020F0502020204030204" pitchFamily="34" charset="0"/>
                  </a:rPr>
                  <a:t>19-DERL2 (+) 	</a:t>
                </a:r>
              </a:p>
              <a:p>
                <a:r>
                  <a:rPr lang="en-US" sz="1000" dirty="0">
                    <a:solidFill>
                      <a:srgbClr val="941651"/>
                    </a:solidFill>
                    <a:latin typeface="Calibri" panose="020F0502020204030204" pitchFamily="34" charset="0"/>
                  </a:rPr>
                  <a:t>20-CCT4 (+) 	</a:t>
                </a:r>
              </a:p>
              <a:p>
                <a:r>
                  <a:rPr lang="en-US" sz="1000" dirty="0">
                    <a:solidFill>
                      <a:srgbClr val="941651"/>
                    </a:solidFill>
                    <a:latin typeface="Calibri" panose="020F0502020204030204" pitchFamily="34" charset="0"/>
                  </a:rPr>
                  <a:t>21-YIF1A (+) 	</a:t>
                </a:r>
              </a:p>
              <a:p>
                <a:r>
                  <a:rPr lang="en-US" sz="1000" dirty="0">
                    <a:solidFill>
                      <a:srgbClr val="941651"/>
                    </a:solidFill>
                    <a:latin typeface="Calibri" panose="020F0502020204030204" pitchFamily="34" charset="0"/>
                  </a:rPr>
                  <a:t>22-CCT6A (+) </a:t>
                </a:r>
                <a:r>
                  <a:rPr lang="en-US" sz="1000" dirty="0">
                    <a:solidFill>
                      <a:srgbClr val="000000"/>
                    </a:solidFill>
                    <a:latin typeface="Calibri" panose="020F0502020204030204" pitchFamily="34" charset="0"/>
                  </a:rPr>
                  <a:t>	</a:t>
                </a:r>
              </a:p>
              <a:p>
                <a:r>
                  <a:rPr lang="en-US" sz="1000" dirty="0">
                    <a:solidFill>
                      <a:schemeClr val="accent1"/>
                    </a:solidFill>
                    <a:latin typeface="Calibri" panose="020F0502020204030204" pitchFamily="34" charset="0"/>
                  </a:rPr>
                  <a:t>23-PPIA (-) 	</a:t>
                </a:r>
              </a:p>
              <a:p>
                <a:r>
                  <a:rPr lang="en-US" sz="1000" dirty="0">
                    <a:solidFill>
                      <a:schemeClr val="accent1"/>
                    </a:solidFill>
                    <a:latin typeface="Calibri" panose="020F0502020204030204" pitchFamily="34" charset="0"/>
                  </a:rPr>
                  <a:t>24-PPIB (-) </a:t>
                </a:r>
                <a:r>
                  <a:rPr lang="en-US" sz="1000" dirty="0">
                    <a:solidFill>
                      <a:srgbClr val="000000"/>
                    </a:solidFill>
                    <a:latin typeface="Calibri" panose="020F0502020204030204" pitchFamily="34" charset="0"/>
                  </a:rPr>
                  <a:t>	</a:t>
                </a:r>
              </a:p>
              <a:p>
                <a:r>
                  <a:rPr lang="en-US" sz="1000" dirty="0">
                    <a:solidFill>
                      <a:srgbClr val="941651"/>
                    </a:solidFill>
                    <a:latin typeface="Calibri" panose="020F0502020204030204" pitchFamily="34" charset="0"/>
                  </a:rPr>
                  <a:t>25-ACADVL (+) 	</a:t>
                </a:r>
              </a:p>
              <a:p>
                <a:r>
                  <a:rPr lang="en-US" sz="1000" dirty="0">
                    <a:solidFill>
                      <a:srgbClr val="941651"/>
                    </a:solidFill>
                    <a:latin typeface="Calibri" panose="020F0502020204030204" pitchFamily="34" charset="0"/>
                  </a:rPr>
                  <a:t>26-SEC61A2 (+) 	</a:t>
                </a:r>
              </a:p>
              <a:p>
                <a:r>
                  <a:rPr lang="en-US" sz="1000" dirty="0">
                    <a:solidFill>
                      <a:srgbClr val="941651"/>
                    </a:solidFill>
                    <a:latin typeface="Calibri" panose="020F0502020204030204" pitchFamily="34" charset="0"/>
                  </a:rPr>
                  <a:t>27-MFN2 (+) 	</a:t>
                </a:r>
              </a:p>
              <a:p>
                <a:r>
                  <a:rPr lang="en-US" sz="1000" dirty="0">
                    <a:solidFill>
                      <a:srgbClr val="941651"/>
                    </a:solidFill>
                    <a:latin typeface="Calibri" panose="020F0502020204030204" pitchFamily="34" charset="0"/>
                  </a:rPr>
                  <a:t>28-NPM1 (+) 	</a:t>
                </a:r>
              </a:p>
              <a:p>
                <a:r>
                  <a:rPr lang="en-US" sz="1000" dirty="0">
                    <a:solidFill>
                      <a:srgbClr val="941651"/>
                    </a:solidFill>
                    <a:latin typeface="Calibri" panose="020F0502020204030204" pitchFamily="34" charset="0"/>
                  </a:rPr>
                  <a:t>29-GFPT1 (+) 	</a:t>
                </a:r>
              </a:p>
              <a:p>
                <a:r>
                  <a:rPr lang="en-US" sz="1000" dirty="0">
                    <a:solidFill>
                      <a:srgbClr val="941651"/>
                    </a:solidFill>
                    <a:latin typeface="Calibri" panose="020F0502020204030204" pitchFamily="34" charset="0"/>
                  </a:rPr>
                  <a:t>30-SEC62 (+) 	</a:t>
                </a:r>
              </a:p>
              <a:p>
                <a:r>
                  <a:rPr lang="en-US" sz="1000" dirty="0">
                    <a:solidFill>
                      <a:srgbClr val="941651"/>
                    </a:solidFill>
                    <a:latin typeface="Calibri" panose="020F0502020204030204" pitchFamily="34" charset="0"/>
                  </a:rPr>
                  <a:t>31-CLN3 (+) 	</a:t>
                </a:r>
              </a:p>
              <a:p>
                <a:r>
                  <a:rPr lang="en-US" sz="1000" dirty="0">
                    <a:solidFill>
                      <a:srgbClr val="941651"/>
                    </a:solidFill>
                    <a:latin typeface="Calibri" panose="020F0502020204030204" pitchFamily="34" charset="0"/>
                  </a:rPr>
                  <a:t>32-PREB (+) 	</a:t>
                </a:r>
              </a:p>
              <a:p>
                <a:r>
                  <a:rPr lang="en-US" sz="1000" dirty="0">
                    <a:solidFill>
                      <a:srgbClr val="941651"/>
                    </a:solidFill>
                    <a:latin typeface="Calibri" panose="020F0502020204030204" pitchFamily="34" charset="0"/>
                  </a:rPr>
                  <a:t>33-FAF2 (+) 	</a:t>
                </a:r>
              </a:p>
              <a:p>
                <a:r>
                  <a:rPr lang="en-US" sz="1000" dirty="0">
                    <a:solidFill>
                      <a:srgbClr val="941651"/>
                    </a:solidFill>
                    <a:latin typeface="Calibri" panose="020F0502020204030204" pitchFamily="34" charset="0"/>
                  </a:rPr>
                  <a:t>34-HSPA4L (+) </a:t>
                </a:r>
                <a:r>
                  <a:rPr lang="en-US" sz="1000" dirty="0">
                    <a:solidFill>
                      <a:srgbClr val="000000"/>
                    </a:solidFill>
                    <a:latin typeface="Calibri" panose="020F0502020204030204" pitchFamily="34" charset="0"/>
                  </a:rPr>
                  <a:t>		</a:t>
                </a:r>
              </a:p>
            </p:txBody>
          </p:sp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DEED343B-E82F-BD48-950C-022AA33E3832}"/>
                  </a:ext>
                </a:extLst>
              </p:cNvPr>
              <p:cNvSpPr txBox="1"/>
              <p:nvPr/>
            </p:nvSpPr>
            <p:spPr>
              <a:xfrm>
                <a:off x="2405377" y="4715368"/>
                <a:ext cx="2069386" cy="270843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000" dirty="0">
                    <a:solidFill>
                      <a:srgbClr val="941651"/>
                    </a:solidFill>
                    <a:latin typeface="Calibri" panose="020F0502020204030204" pitchFamily="34" charset="0"/>
                  </a:rPr>
                  <a:t>35-SEC61B (+) 	</a:t>
                </a:r>
              </a:p>
              <a:p>
                <a:r>
                  <a:rPr lang="en-US" sz="1000" dirty="0">
                    <a:solidFill>
                      <a:schemeClr val="accent1"/>
                    </a:solidFill>
                    <a:latin typeface="Calibri" panose="020F0502020204030204" pitchFamily="34" charset="0"/>
                  </a:rPr>
                  <a:t>36-KDELR3 (-) </a:t>
                </a:r>
                <a:r>
                  <a:rPr lang="en-US" sz="1000" dirty="0">
                    <a:solidFill>
                      <a:srgbClr val="000000"/>
                    </a:solidFill>
                    <a:latin typeface="Calibri" panose="020F0502020204030204" pitchFamily="34" charset="0"/>
                  </a:rPr>
                  <a:t>	</a:t>
                </a:r>
              </a:p>
              <a:p>
                <a:r>
                  <a:rPr lang="en-US" sz="1000" dirty="0">
                    <a:solidFill>
                      <a:srgbClr val="941651"/>
                    </a:solidFill>
                    <a:latin typeface="Calibri" panose="020F0502020204030204" pitchFamily="34" charset="0"/>
                  </a:rPr>
                  <a:t>37-SRPRB (+) 	</a:t>
                </a:r>
              </a:p>
              <a:p>
                <a:r>
                  <a:rPr lang="en-US" sz="1000" dirty="0">
                    <a:solidFill>
                      <a:srgbClr val="941651"/>
                    </a:solidFill>
                    <a:latin typeface="Calibri" panose="020F0502020204030204" pitchFamily="34" charset="0"/>
                  </a:rPr>
                  <a:t>38-DNAJB1 (+) 	</a:t>
                </a:r>
              </a:p>
              <a:p>
                <a:r>
                  <a:rPr lang="en-US" sz="1000" dirty="0">
                    <a:solidFill>
                      <a:srgbClr val="941651"/>
                    </a:solidFill>
                    <a:latin typeface="Calibri" panose="020F0502020204030204" pitchFamily="34" charset="0"/>
                  </a:rPr>
                  <a:t>39-CCT2 (+) 	</a:t>
                </a:r>
              </a:p>
              <a:p>
                <a:r>
                  <a:rPr lang="en-US" sz="1000" dirty="0">
                    <a:solidFill>
                      <a:srgbClr val="941651"/>
                    </a:solidFill>
                    <a:latin typeface="Calibri" panose="020F0502020204030204" pitchFamily="34" charset="0"/>
                  </a:rPr>
                  <a:t>40-EXTL3 (+) 	</a:t>
                </a:r>
              </a:p>
              <a:p>
                <a:r>
                  <a:rPr lang="en-US" sz="1000" dirty="0">
                    <a:solidFill>
                      <a:srgbClr val="941651"/>
                    </a:solidFill>
                    <a:latin typeface="Calibri" panose="020F0502020204030204" pitchFamily="34" charset="0"/>
                  </a:rPr>
                  <a:t>41-SEC63 (+) 	</a:t>
                </a:r>
              </a:p>
              <a:p>
                <a:r>
                  <a:rPr lang="en-US" sz="1000" dirty="0">
                    <a:solidFill>
                      <a:srgbClr val="941651"/>
                    </a:solidFill>
                    <a:latin typeface="Calibri" panose="020F0502020204030204" pitchFamily="34" charset="0"/>
                  </a:rPr>
                  <a:t>42-HSPA9 (+) 	</a:t>
                </a:r>
              </a:p>
              <a:p>
                <a:r>
                  <a:rPr lang="en-US" sz="1000" dirty="0">
                    <a:solidFill>
                      <a:schemeClr val="accent1"/>
                    </a:solidFill>
                    <a:latin typeface="Calibri" panose="020F0502020204030204" pitchFamily="34" charset="0"/>
                  </a:rPr>
                  <a:t>43-LMNA (-) </a:t>
                </a:r>
                <a:r>
                  <a:rPr lang="en-US" sz="1000" dirty="0">
                    <a:solidFill>
                      <a:srgbClr val="000000"/>
                    </a:solidFill>
                    <a:latin typeface="Calibri" panose="020F0502020204030204" pitchFamily="34" charset="0"/>
                  </a:rPr>
                  <a:t>	</a:t>
                </a:r>
              </a:p>
              <a:p>
                <a:r>
                  <a:rPr lang="en-US" sz="1000" dirty="0">
                    <a:solidFill>
                      <a:srgbClr val="941651"/>
                    </a:solidFill>
                    <a:latin typeface="Calibri" panose="020F0502020204030204" pitchFamily="34" charset="0"/>
                  </a:rPr>
                  <a:t>44-HSPA6 (+) 	</a:t>
                </a:r>
              </a:p>
              <a:p>
                <a:r>
                  <a:rPr lang="en-US" sz="1000" dirty="0">
                    <a:solidFill>
                      <a:srgbClr val="941651"/>
                    </a:solidFill>
                    <a:latin typeface="Calibri" panose="020F0502020204030204" pitchFamily="34" charset="0"/>
                  </a:rPr>
                  <a:t>45-TMBIM6 (+) 	</a:t>
                </a:r>
              </a:p>
              <a:p>
                <a:r>
                  <a:rPr lang="en-US" sz="1000" dirty="0">
                    <a:solidFill>
                      <a:srgbClr val="941651"/>
                    </a:solidFill>
                    <a:latin typeface="Calibri" panose="020F0502020204030204" pitchFamily="34" charset="0"/>
                  </a:rPr>
                  <a:t>46-AMFR (+) 	</a:t>
                </a:r>
              </a:p>
              <a:p>
                <a:r>
                  <a:rPr lang="en-US" sz="1000" dirty="0">
                    <a:solidFill>
                      <a:srgbClr val="941651"/>
                    </a:solidFill>
                    <a:latin typeface="Calibri" panose="020F0502020204030204" pitchFamily="34" charset="0"/>
                  </a:rPr>
                  <a:t>47-WFS1 (+) </a:t>
                </a:r>
                <a:r>
                  <a:rPr lang="en-US" sz="1000" dirty="0">
                    <a:solidFill>
                      <a:srgbClr val="000000"/>
                    </a:solidFill>
                    <a:latin typeface="Calibri" panose="020F0502020204030204" pitchFamily="34" charset="0"/>
                  </a:rPr>
                  <a:t>	</a:t>
                </a:r>
              </a:p>
              <a:p>
                <a:r>
                  <a:rPr lang="en-US" sz="1000" dirty="0">
                    <a:solidFill>
                      <a:schemeClr val="accent1"/>
                    </a:solidFill>
                    <a:latin typeface="Calibri" panose="020F0502020204030204" pitchFamily="34" charset="0"/>
                  </a:rPr>
                  <a:t>48-ADD1 (-) 	</a:t>
                </a:r>
              </a:p>
              <a:p>
                <a:r>
                  <a:rPr lang="en-US" sz="1000" dirty="0">
                    <a:solidFill>
                      <a:schemeClr val="accent1"/>
                    </a:solidFill>
                    <a:latin typeface="Calibri" panose="020F0502020204030204" pitchFamily="34" charset="0"/>
                  </a:rPr>
                  <a:t>49-SEC31A (-) 	</a:t>
                </a:r>
              </a:p>
              <a:p>
                <a:r>
                  <a:rPr lang="en-US" sz="1000" dirty="0">
                    <a:solidFill>
                      <a:schemeClr val="accent1"/>
                    </a:solidFill>
                    <a:latin typeface="Calibri" panose="020F0502020204030204" pitchFamily="34" charset="0"/>
                  </a:rPr>
                  <a:t>50-HSPA4 (-) </a:t>
                </a:r>
                <a:r>
                  <a:rPr lang="en-US" sz="1000" dirty="0">
                    <a:solidFill>
                      <a:srgbClr val="000000"/>
                    </a:solidFill>
                    <a:latin typeface="Calibri" panose="020F0502020204030204" pitchFamily="34" charset="0"/>
                  </a:rPr>
                  <a:t>	</a:t>
                </a:r>
              </a:p>
              <a:p>
                <a:endParaRPr lang="en-US" sz="1000" dirty="0"/>
              </a:p>
            </p:txBody>
          </p:sp>
        </p:grp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1A7DDB1B-1999-4D4E-881E-CB5C122AAA42}"/>
                </a:ext>
              </a:extLst>
            </p:cNvPr>
            <p:cNvSpPr txBox="1"/>
            <p:nvPr/>
          </p:nvSpPr>
          <p:spPr>
            <a:xfrm>
              <a:off x="942508" y="8106847"/>
              <a:ext cx="2305878" cy="4154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50" dirty="0">
                  <a:solidFill>
                    <a:srgbClr val="941651"/>
                  </a:solidFill>
                </a:rPr>
                <a:t>(+) Increased protein levels in </a:t>
              </a:r>
              <a:r>
                <a:rPr lang="en-US" sz="1050" dirty="0" err="1">
                  <a:solidFill>
                    <a:srgbClr val="941651"/>
                  </a:solidFill>
                </a:rPr>
                <a:t>iSNs</a:t>
              </a:r>
              <a:endParaRPr lang="en-US" sz="1050" dirty="0">
                <a:solidFill>
                  <a:srgbClr val="941651"/>
                </a:solidFill>
              </a:endParaRPr>
            </a:p>
            <a:p>
              <a:r>
                <a:rPr lang="en-US" sz="1050" dirty="0">
                  <a:solidFill>
                    <a:schemeClr val="accent1"/>
                  </a:solidFill>
                </a:rPr>
                <a:t>(-) Decreased protein levels in </a:t>
              </a:r>
              <a:r>
                <a:rPr lang="en-US" sz="1050" dirty="0" err="1">
                  <a:solidFill>
                    <a:schemeClr val="accent1"/>
                  </a:solidFill>
                </a:rPr>
                <a:t>iSNs</a:t>
              </a:r>
              <a:endParaRPr lang="en-US" sz="1050" dirty="0">
                <a:solidFill>
                  <a:schemeClr val="accent1"/>
                </a:solidFill>
              </a:endParaRPr>
            </a:p>
          </p:txBody>
        </p:sp>
      </p:grpSp>
      <p:graphicFrame>
        <p:nvGraphicFramePr>
          <p:cNvPr id="17" name="Chart 16">
            <a:extLst>
              <a:ext uri="{FF2B5EF4-FFF2-40B4-BE49-F238E27FC236}">
                <a16:creationId xmlns:a16="http://schemas.microsoft.com/office/drawing/2014/main" id="{7CEEBAB0-76B7-B04E-82B1-EC28D6BB256F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126774"/>
              </p:ext>
            </p:extLst>
          </p:nvPr>
        </p:nvGraphicFramePr>
        <p:xfrm>
          <a:off x="3649022" y="5098514"/>
          <a:ext cx="3980850" cy="263786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18" name="TextBox 17">
            <a:extLst>
              <a:ext uri="{FF2B5EF4-FFF2-40B4-BE49-F238E27FC236}">
                <a16:creationId xmlns:a16="http://schemas.microsoft.com/office/drawing/2014/main" id="{B926C29D-F28D-1046-9806-B5941DBA77BA}"/>
              </a:ext>
            </a:extLst>
          </p:cNvPr>
          <p:cNvSpPr txBox="1"/>
          <p:nvPr/>
        </p:nvSpPr>
        <p:spPr>
          <a:xfrm>
            <a:off x="249744" y="473840"/>
            <a:ext cx="53993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F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F392C3CE-B298-824C-8CF3-2D1E2F1A4E81}"/>
              </a:ext>
            </a:extLst>
          </p:cNvPr>
          <p:cNvSpPr txBox="1"/>
          <p:nvPr/>
        </p:nvSpPr>
        <p:spPr>
          <a:xfrm>
            <a:off x="202295" y="4730942"/>
            <a:ext cx="53993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G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8C3525F-B556-0D41-8F6E-628414155CB4}"/>
              </a:ext>
            </a:extLst>
          </p:cNvPr>
          <p:cNvSpPr txBox="1"/>
          <p:nvPr/>
        </p:nvSpPr>
        <p:spPr>
          <a:xfrm>
            <a:off x="3550604" y="4707859"/>
            <a:ext cx="53993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H</a:t>
            </a:r>
          </a:p>
        </p:txBody>
      </p:sp>
    </p:spTree>
    <p:extLst>
      <p:ext uri="{BB962C8B-B14F-4D97-AF65-F5344CB8AC3E}">
        <p14:creationId xmlns:p14="http://schemas.microsoft.com/office/powerpoint/2010/main" val="266596227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" name="Picture 101">
            <a:extLst>
              <a:ext uri="{FF2B5EF4-FFF2-40B4-BE49-F238E27FC236}">
                <a16:creationId xmlns:a16="http://schemas.microsoft.com/office/drawing/2014/main" id="{0F645EA4-5EB7-EF4A-8052-6032BF2FAE5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927"/>
          <a:stretch/>
        </p:blipFill>
        <p:spPr>
          <a:xfrm>
            <a:off x="117567" y="1315725"/>
            <a:ext cx="4846320" cy="3467862"/>
          </a:xfrm>
          <a:prstGeom prst="rect">
            <a:avLst/>
          </a:prstGeom>
        </p:spPr>
      </p:pic>
      <p:graphicFrame>
        <p:nvGraphicFramePr>
          <p:cNvPr id="103" name="Table 102">
            <a:extLst>
              <a:ext uri="{FF2B5EF4-FFF2-40B4-BE49-F238E27FC236}">
                <a16:creationId xmlns:a16="http://schemas.microsoft.com/office/drawing/2014/main" id="{BD6712F6-692E-E84A-BF9C-EE5E0183134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19335485"/>
              </p:ext>
            </p:extLst>
          </p:nvPr>
        </p:nvGraphicFramePr>
        <p:xfrm>
          <a:off x="5231457" y="2198644"/>
          <a:ext cx="613714" cy="303216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21053">
                  <a:extLst>
                    <a:ext uri="{9D8B030D-6E8A-4147-A177-3AD203B41FA5}">
                      <a16:colId xmlns:a16="http://schemas.microsoft.com/office/drawing/2014/main" val="1752013542"/>
                    </a:ext>
                  </a:extLst>
                </a:gridCol>
                <a:gridCol w="492661">
                  <a:extLst>
                    <a:ext uri="{9D8B030D-6E8A-4147-A177-3AD203B41FA5}">
                      <a16:colId xmlns:a16="http://schemas.microsoft.com/office/drawing/2014/main" val="531519670"/>
                    </a:ext>
                  </a:extLst>
                </a:gridCol>
              </a:tblGrid>
              <a:tr h="94291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 dirty="0">
                          <a:effectLst/>
                        </a:rPr>
                        <a:t>1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0" marR="4420" marT="44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CLASP1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0" marR="4420" marT="4420" marB="0" anchor="b"/>
                </a:tc>
                <a:extLst>
                  <a:ext uri="{0D108BD9-81ED-4DB2-BD59-A6C34878D82A}">
                    <a16:rowId xmlns:a16="http://schemas.microsoft.com/office/drawing/2014/main" val="3655421363"/>
                  </a:ext>
                </a:extLst>
              </a:tr>
              <a:tr h="94291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 dirty="0">
                          <a:effectLst/>
                        </a:rPr>
                        <a:t>2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0" marR="4420" marT="44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SRGAP2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0" marR="4420" marT="4420" marB="0" anchor="b"/>
                </a:tc>
                <a:extLst>
                  <a:ext uri="{0D108BD9-81ED-4DB2-BD59-A6C34878D82A}">
                    <a16:rowId xmlns:a16="http://schemas.microsoft.com/office/drawing/2014/main" val="3896625804"/>
                  </a:ext>
                </a:extLst>
              </a:tr>
              <a:tr h="94291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 dirty="0">
                          <a:effectLst/>
                        </a:rPr>
                        <a:t>3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0" marR="4420" marT="44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KTN1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0" marR="4420" marT="4420" marB="0" anchor="b"/>
                </a:tc>
                <a:extLst>
                  <a:ext uri="{0D108BD9-81ED-4DB2-BD59-A6C34878D82A}">
                    <a16:rowId xmlns:a16="http://schemas.microsoft.com/office/drawing/2014/main" val="2433636729"/>
                  </a:ext>
                </a:extLst>
              </a:tr>
              <a:tr h="94291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4420" marR="4420" marT="44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CKAP5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0" marR="4420" marT="4420" marB="0" anchor="b"/>
                </a:tc>
                <a:extLst>
                  <a:ext uri="{0D108BD9-81ED-4DB2-BD59-A6C34878D82A}">
                    <a16:rowId xmlns:a16="http://schemas.microsoft.com/office/drawing/2014/main" val="3334706450"/>
                  </a:ext>
                </a:extLst>
              </a:tr>
              <a:tr h="94291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4420" marR="4420" marT="44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CLASP2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0" marR="4420" marT="4420" marB="0" anchor="b"/>
                </a:tc>
                <a:extLst>
                  <a:ext uri="{0D108BD9-81ED-4DB2-BD59-A6C34878D82A}">
                    <a16:rowId xmlns:a16="http://schemas.microsoft.com/office/drawing/2014/main" val="2417248738"/>
                  </a:ext>
                </a:extLst>
              </a:tr>
              <a:tr h="94291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4420" marR="4420" marT="44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 dirty="0">
                          <a:effectLst/>
                        </a:rPr>
                        <a:t>DOCK7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0" marR="4420" marT="4420" marB="0" anchor="b"/>
                </a:tc>
                <a:extLst>
                  <a:ext uri="{0D108BD9-81ED-4DB2-BD59-A6C34878D82A}">
                    <a16:rowId xmlns:a16="http://schemas.microsoft.com/office/drawing/2014/main" val="3613531259"/>
                  </a:ext>
                </a:extLst>
              </a:tr>
              <a:tr h="94291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</a:t>
                      </a:r>
                    </a:p>
                  </a:txBody>
                  <a:tcPr marL="4420" marR="4420" marT="44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PHLDB2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0" marR="4420" marT="4420" marB="0" anchor="b"/>
                </a:tc>
                <a:extLst>
                  <a:ext uri="{0D108BD9-81ED-4DB2-BD59-A6C34878D82A}">
                    <a16:rowId xmlns:a16="http://schemas.microsoft.com/office/drawing/2014/main" val="2421370289"/>
                  </a:ext>
                </a:extLst>
              </a:tr>
              <a:tr h="94291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4420" marR="4420" marT="44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SON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0" marR="4420" marT="4420" marB="0" anchor="b"/>
                </a:tc>
                <a:extLst>
                  <a:ext uri="{0D108BD9-81ED-4DB2-BD59-A6C34878D82A}">
                    <a16:rowId xmlns:a16="http://schemas.microsoft.com/office/drawing/2014/main" val="580687556"/>
                  </a:ext>
                </a:extLst>
              </a:tr>
              <a:tr h="94291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4420" marR="4420" marT="44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CEP131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0" marR="4420" marT="4420" marB="0" anchor="b"/>
                </a:tc>
                <a:extLst>
                  <a:ext uri="{0D108BD9-81ED-4DB2-BD59-A6C34878D82A}">
                    <a16:rowId xmlns:a16="http://schemas.microsoft.com/office/drawing/2014/main" val="1956889561"/>
                  </a:ext>
                </a:extLst>
              </a:tr>
              <a:tr h="94291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4420" marR="4420" marT="44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MAP2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0" marR="4420" marT="4420" marB="0" anchor="b"/>
                </a:tc>
                <a:extLst>
                  <a:ext uri="{0D108BD9-81ED-4DB2-BD59-A6C34878D82A}">
                    <a16:rowId xmlns:a16="http://schemas.microsoft.com/office/drawing/2014/main" val="218676443"/>
                  </a:ext>
                </a:extLst>
              </a:tr>
              <a:tr h="94291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 dirty="0">
                          <a:effectLst/>
                        </a:rPr>
                        <a:t>11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0" marR="4420" marT="44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FLNA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0" marR="4420" marT="4420" marB="0" anchor="b"/>
                </a:tc>
                <a:extLst>
                  <a:ext uri="{0D108BD9-81ED-4DB2-BD59-A6C34878D82A}">
                    <a16:rowId xmlns:a16="http://schemas.microsoft.com/office/drawing/2014/main" val="2321376778"/>
                  </a:ext>
                </a:extLst>
              </a:tr>
              <a:tr h="94291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4420" marR="4420" marT="44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NUMA1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0" marR="4420" marT="4420" marB="0" anchor="b"/>
                </a:tc>
                <a:extLst>
                  <a:ext uri="{0D108BD9-81ED-4DB2-BD59-A6C34878D82A}">
                    <a16:rowId xmlns:a16="http://schemas.microsoft.com/office/drawing/2014/main" val="2153361717"/>
                  </a:ext>
                </a:extLst>
              </a:tr>
              <a:tr h="94291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 dirty="0">
                          <a:effectLst/>
                        </a:rPr>
                        <a:t>13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0" marR="4420" marT="44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ARHGEF2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0" marR="4420" marT="4420" marB="0" anchor="b"/>
                </a:tc>
                <a:extLst>
                  <a:ext uri="{0D108BD9-81ED-4DB2-BD59-A6C34878D82A}">
                    <a16:rowId xmlns:a16="http://schemas.microsoft.com/office/drawing/2014/main" val="3440576884"/>
                  </a:ext>
                </a:extLst>
              </a:tr>
              <a:tr h="94291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 dirty="0">
                          <a:effectLst/>
                        </a:rPr>
                        <a:t>14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0" marR="4420" marT="44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EML4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0" marR="4420" marT="4420" marB="0" anchor="b"/>
                </a:tc>
                <a:extLst>
                  <a:ext uri="{0D108BD9-81ED-4DB2-BD59-A6C34878D82A}">
                    <a16:rowId xmlns:a16="http://schemas.microsoft.com/office/drawing/2014/main" val="73002575"/>
                  </a:ext>
                </a:extLst>
              </a:tr>
              <a:tr h="94291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</a:t>
                      </a:r>
                    </a:p>
                  </a:txBody>
                  <a:tcPr marL="4420" marR="4420" marT="44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MAP1S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0" marR="4420" marT="4420" marB="0" anchor="b"/>
                </a:tc>
                <a:extLst>
                  <a:ext uri="{0D108BD9-81ED-4DB2-BD59-A6C34878D82A}">
                    <a16:rowId xmlns:a16="http://schemas.microsoft.com/office/drawing/2014/main" val="4233542899"/>
                  </a:ext>
                </a:extLst>
              </a:tr>
              <a:tr h="94291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</a:t>
                      </a:r>
                    </a:p>
                  </a:txBody>
                  <a:tcPr marL="4420" marR="4420" marT="44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SLK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0" marR="4420" marT="4420" marB="0" anchor="b"/>
                </a:tc>
                <a:extLst>
                  <a:ext uri="{0D108BD9-81ED-4DB2-BD59-A6C34878D82A}">
                    <a16:rowId xmlns:a16="http://schemas.microsoft.com/office/drawing/2014/main" val="3429517130"/>
                  </a:ext>
                </a:extLst>
              </a:tr>
              <a:tr h="94291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</a:t>
                      </a:r>
                    </a:p>
                  </a:txBody>
                  <a:tcPr marL="4420" marR="4420" marT="44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MAP4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0" marR="4420" marT="4420" marB="0" anchor="b"/>
                </a:tc>
                <a:extLst>
                  <a:ext uri="{0D108BD9-81ED-4DB2-BD59-A6C34878D82A}">
                    <a16:rowId xmlns:a16="http://schemas.microsoft.com/office/drawing/2014/main" val="384825451"/>
                  </a:ext>
                </a:extLst>
              </a:tr>
              <a:tr h="94291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 dirty="0">
                          <a:effectLst/>
                        </a:rPr>
                        <a:t>18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0" marR="4420" marT="44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GCC2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0" marR="4420" marT="4420" marB="0" anchor="b"/>
                </a:tc>
                <a:extLst>
                  <a:ext uri="{0D108BD9-81ED-4DB2-BD59-A6C34878D82A}">
                    <a16:rowId xmlns:a16="http://schemas.microsoft.com/office/drawing/2014/main" val="2336267162"/>
                  </a:ext>
                </a:extLst>
              </a:tr>
              <a:tr h="94291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</a:t>
                      </a:r>
                    </a:p>
                  </a:txBody>
                  <a:tcPr marL="4420" marR="4420" marT="44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SPECC1L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0" marR="4420" marT="4420" marB="0" anchor="b"/>
                </a:tc>
                <a:extLst>
                  <a:ext uri="{0D108BD9-81ED-4DB2-BD59-A6C34878D82A}">
                    <a16:rowId xmlns:a16="http://schemas.microsoft.com/office/drawing/2014/main" val="2513508043"/>
                  </a:ext>
                </a:extLst>
              </a:tr>
              <a:tr h="94291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</a:t>
                      </a:r>
                    </a:p>
                  </a:txBody>
                  <a:tcPr marL="4420" marR="4420" marT="44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RANBP2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0" marR="4420" marT="4420" marB="0" anchor="b"/>
                </a:tc>
                <a:extLst>
                  <a:ext uri="{0D108BD9-81ED-4DB2-BD59-A6C34878D82A}">
                    <a16:rowId xmlns:a16="http://schemas.microsoft.com/office/drawing/2014/main" val="632234747"/>
                  </a:ext>
                </a:extLst>
              </a:tr>
              <a:tr h="94291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 dirty="0">
                          <a:effectLst/>
                        </a:rPr>
                        <a:t>21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0" marR="4420" marT="44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MAP1A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0" marR="4420" marT="4420" marB="0" anchor="b"/>
                </a:tc>
                <a:extLst>
                  <a:ext uri="{0D108BD9-81ED-4DB2-BD59-A6C34878D82A}">
                    <a16:rowId xmlns:a16="http://schemas.microsoft.com/office/drawing/2014/main" val="1880712760"/>
                  </a:ext>
                </a:extLst>
              </a:tr>
              <a:tr h="94291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 dirty="0">
                          <a:effectLst/>
                        </a:rPr>
                        <a:t>22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0" marR="4420" marT="44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KIF5B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0" marR="4420" marT="4420" marB="0" anchor="b"/>
                </a:tc>
                <a:extLst>
                  <a:ext uri="{0D108BD9-81ED-4DB2-BD59-A6C34878D82A}">
                    <a16:rowId xmlns:a16="http://schemas.microsoft.com/office/drawing/2014/main" val="1039122129"/>
                  </a:ext>
                </a:extLst>
              </a:tr>
              <a:tr h="94291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</a:t>
                      </a:r>
                    </a:p>
                  </a:txBody>
                  <a:tcPr marL="4420" marR="4420" marT="44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ROCK2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0" marR="4420" marT="4420" marB="0" anchor="b"/>
                </a:tc>
                <a:extLst>
                  <a:ext uri="{0D108BD9-81ED-4DB2-BD59-A6C34878D82A}">
                    <a16:rowId xmlns:a16="http://schemas.microsoft.com/office/drawing/2014/main" val="3715156456"/>
                  </a:ext>
                </a:extLst>
              </a:tr>
              <a:tr h="94291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 dirty="0">
                          <a:effectLst/>
                        </a:rPr>
                        <a:t>24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0" marR="4420" marT="44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 dirty="0">
                          <a:effectLst/>
                        </a:rPr>
                        <a:t>EPHA3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0" marR="4420" marT="4420" marB="0" anchor="b"/>
                </a:tc>
                <a:extLst>
                  <a:ext uri="{0D108BD9-81ED-4DB2-BD59-A6C34878D82A}">
                    <a16:rowId xmlns:a16="http://schemas.microsoft.com/office/drawing/2014/main" val="3652591046"/>
                  </a:ext>
                </a:extLst>
              </a:tr>
            </a:tbl>
          </a:graphicData>
        </a:graphic>
      </p:graphicFrame>
      <p:sp>
        <p:nvSpPr>
          <p:cNvPr id="104" name="Title 1">
            <a:extLst>
              <a:ext uri="{FF2B5EF4-FFF2-40B4-BE49-F238E27FC236}">
                <a16:creationId xmlns:a16="http://schemas.microsoft.com/office/drawing/2014/main" id="{5B278273-E63D-D747-8963-E5D4ABCF3F2C}"/>
              </a:ext>
            </a:extLst>
          </p:cNvPr>
          <p:cNvSpPr txBox="1">
            <a:spLocks/>
          </p:cNvSpPr>
          <p:nvPr/>
        </p:nvSpPr>
        <p:spPr>
          <a:xfrm>
            <a:off x="117567" y="-1"/>
            <a:ext cx="6613433" cy="14178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>
              <a:defRPr/>
            </a:pPr>
            <a:r>
              <a:rPr lang="en-US" sz="1800" b="1" dirty="0">
                <a:solidFill>
                  <a:sysClr val="windowText" lastClr="000000"/>
                </a:solidFill>
                <a:latin typeface="Calibri"/>
              </a:rPr>
              <a:t>Supplemental Figure 5A: </a:t>
            </a:r>
            <a:r>
              <a:rPr lang="en-US" sz="1800" dirty="0">
                <a:solidFill>
                  <a:sysClr val="windowText" lastClr="000000"/>
                </a:solidFill>
                <a:latin typeface="Calibri"/>
              </a:rPr>
              <a:t>correlation of protein level changes among the microtubule-associated proteins</a:t>
            </a:r>
          </a:p>
        </p:txBody>
      </p:sp>
      <p:graphicFrame>
        <p:nvGraphicFramePr>
          <p:cNvPr id="139" name="Table 138">
            <a:extLst>
              <a:ext uri="{FF2B5EF4-FFF2-40B4-BE49-F238E27FC236}">
                <a16:creationId xmlns:a16="http://schemas.microsoft.com/office/drawing/2014/main" id="{58DDB9E8-70B8-A44A-8661-924E9EB49C3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5200840"/>
              </p:ext>
            </p:extLst>
          </p:nvPr>
        </p:nvGraphicFramePr>
        <p:xfrm>
          <a:off x="5901794" y="2198644"/>
          <a:ext cx="613714" cy="303216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21053">
                  <a:extLst>
                    <a:ext uri="{9D8B030D-6E8A-4147-A177-3AD203B41FA5}">
                      <a16:colId xmlns:a16="http://schemas.microsoft.com/office/drawing/2014/main" val="1752013542"/>
                    </a:ext>
                  </a:extLst>
                </a:gridCol>
                <a:gridCol w="492661">
                  <a:extLst>
                    <a:ext uri="{9D8B030D-6E8A-4147-A177-3AD203B41FA5}">
                      <a16:colId xmlns:a16="http://schemas.microsoft.com/office/drawing/2014/main" val="531519670"/>
                    </a:ext>
                  </a:extLst>
                </a:gridCol>
              </a:tblGrid>
              <a:tr h="94291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</a:t>
                      </a:r>
                    </a:p>
                  </a:txBody>
                  <a:tcPr marL="4420" marR="4420" marT="44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 dirty="0">
                          <a:effectLst/>
                        </a:rPr>
                        <a:t>PCM1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0" marR="4420" marT="4420" marB="0" anchor="b"/>
                </a:tc>
                <a:extLst>
                  <a:ext uri="{0D108BD9-81ED-4DB2-BD59-A6C34878D82A}">
                    <a16:rowId xmlns:a16="http://schemas.microsoft.com/office/drawing/2014/main" val="335836925"/>
                  </a:ext>
                </a:extLst>
              </a:tr>
              <a:tr h="94291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26</a:t>
                      </a:r>
                    </a:p>
                  </a:txBody>
                  <a:tcPr marL="4420" marR="4420" marT="44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NEK1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0" marR="4420" marT="4420" marB="0" anchor="b"/>
                </a:tc>
                <a:extLst>
                  <a:ext uri="{0D108BD9-81ED-4DB2-BD59-A6C34878D82A}">
                    <a16:rowId xmlns:a16="http://schemas.microsoft.com/office/drawing/2014/main" val="1239698117"/>
                  </a:ext>
                </a:extLst>
              </a:tr>
              <a:tr h="94291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27</a:t>
                      </a:r>
                    </a:p>
                  </a:txBody>
                  <a:tcPr marL="4420" marR="4420" marT="44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CEP170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0" marR="4420" marT="4420" marB="0" anchor="b"/>
                </a:tc>
                <a:extLst>
                  <a:ext uri="{0D108BD9-81ED-4DB2-BD59-A6C34878D82A}">
                    <a16:rowId xmlns:a16="http://schemas.microsoft.com/office/drawing/2014/main" val="984990591"/>
                  </a:ext>
                </a:extLst>
              </a:tr>
              <a:tr h="94291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28</a:t>
                      </a:r>
                    </a:p>
                  </a:txBody>
                  <a:tcPr marL="4420" marR="4420" marT="44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CLIP1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0" marR="4420" marT="4420" marB="0" anchor="b"/>
                </a:tc>
                <a:extLst>
                  <a:ext uri="{0D108BD9-81ED-4DB2-BD59-A6C34878D82A}">
                    <a16:rowId xmlns:a16="http://schemas.microsoft.com/office/drawing/2014/main" val="1005083243"/>
                  </a:ext>
                </a:extLst>
              </a:tr>
              <a:tr h="94291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 dirty="0">
                          <a:effectLst/>
                        </a:rPr>
                        <a:t>29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0" marR="4420" marT="44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MAP1B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0" marR="4420" marT="4420" marB="0" anchor="b"/>
                </a:tc>
                <a:extLst>
                  <a:ext uri="{0D108BD9-81ED-4DB2-BD59-A6C34878D82A}">
                    <a16:rowId xmlns:a16="http://schemas.microsoft.com/office/drawing/2014/main" val="1948379688"/>
                  </a:ext>
                </a:extLst>
              </a:tr>
              <a:tr h="94291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</a:t>
                      </a:r>
                    </a:p>
                  </a:txBody>
                  <a:tcPr marL="4420" marR="4420" marT="44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TBCD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0" marR="4420" marT="4420" marB="0" anchor="b"/>
                </a:tc>
                <a:extLst>
                  <a:ext uri="{0D108BD9-81ED-4DB2-BD59-A6C34878D82A}">
                    <a16:rowId xmlns:a16="http://schemas.microsoft.com/office/drawing/2014/main" val="2042785331"/>
                  </a:ext>
                </a:extLst>
              </a:tr>
              <a:tr h="94291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31</a:t>
                      </a:r>
                    </a:p>
                  </a:txBody>
                  <a:tcPr marL="4420" marR="4420" marT="44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IQGAP1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0" marR="4420" marT="4420" marB="0" anchor="b"/>
                </a:tc>
                <a:extLst>
                  <a:ext uri="{0D108BD9-81ED-4DB2-BD59-A6C34878D82A}">
                    <a16:rowId xmlns:a16="http://schemas.microsoft.com/office/drawing/2014/main" val="2323767181"/>
                  </a:ext>
                </a:extLst>
              </a:tr>
              <a:tr h="94291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 dirty="0">
                          <a:effectLst/>
                        </a:rPr>
                        <a:t>32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0" marR="4420" marT="44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PHLDB1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0" marR="4420" marT="4420" marB="0" anchor="b"/>
                </a:tc>
                <a:extLst>
                  <a:ext uri="{0D108BD9-81ED-4DB2-BD59-A6C34878D82A}">
                    <a16:rowId xmlns:a16="http://schemas.microsoft.com/office/drawing/2014/main" val="1611848275"/>
                  </a:ext>
                </a:extLst>
              </a:tr>
              <a:tr h="94291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33</a:t>
                      </a:r>
                    </a:p>
                  </a:txBody>
                  <a:tcPr marL="4420" marR="4420" marT="44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GOLGA2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0" marR="4420" marT="4420" marB="0" anchor="b"/>
                </a:tc>
                <a:extLst>
                  <a:ext uri="{0D108BD9-81ED-4DB2-BD59-A6C34878D82A}">
                    <a16:rowId xmlns:a16="http://schemas.microsoft.com/office/drawing/2014/main" val="2642611565"/>
                  </a:ext>
                </a:extLst>
              </a:tr>
              <a:tr h="94291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34</a:t>
                      </a:r>
                    </a:p>
                  </a:txBody>
                  <a:tcPr marL="4420" marR="4420" marT="44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AKAP11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0" marR="4420" marT="4420" marB="0" anchor="b"/>
                </a:tc>
                <a:extLst>
                  <a:ext uri="{0D108BD9-81ED-4DB2-BD59-A6C34878D82A}">
                    <a16:rowId xmlns:a16="http://schemas.microsoft.com/office/drawing/2014/main" val="1190473227"/>
                  </a:ext>
                </a:extLst>
              </a:tr>
              <a:tr h="94291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35</a:t>
                      </a:r>
                    </a:p>
                  </a:txBody>
                  <a:tcPr marL="4420" marR="4420" marT="44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KIF2A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0" marR="4420" marT="4420" marB="0" anchor="b"/>
                </a:tc>
                <a:extLst>
                  <a:ext uri="{0D108BD9-81ED-4DB2-BD59-A6C34878D82A}">
                    <a16:rowId xmlns:a16="http://schemas.microsoft.com/office/drawing/2014/main" val="4034443875"/>
                  </a:ext>
                </a:extLst>
              </a:tr>
              <a:tr h="94291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 dirty="0">
                          <a:effectLst/>
                        </a:rPr>
                        <a:t>36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0" marR="4420" marT="44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NEFM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0" marR="4420" marT="4420" marB="0" anchor="b"/>
                </a:tc>
                <a:extLst>
                  <a:ext uri="{0D108BD9-81ED-4DB2-BD59-A6C34878D82A}">
                    <a16:rowId xmlns:a16="http://schemas.microsoft.com/office/drawing/2014/main" val="3661937812"/>
                  </a:ext>
                </a:extLst>
              </a:tr>
              <a:tr h="94291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37</a:t>
                      </a:r>
                    </a:p>
                  </a:txBody>
                  <a:tcPr marL="4420" marR="4420" marT="44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CC2D1A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0" marR="4420" marT="4420" marB="0" anchor="b"/>
                </a:tc>
                <a:extLst>
                  <a:ext uri="{0D108BD9-81ED-4DB2-BD59-A6C34878D82A}">
                    <a16:rowId xmlns:a16="http://schemas.microsoft.com/office/drawing/2014/main" val="3170464083"/>
                  </a:ext>
                </a:extLst>
              </a:tr>
              <a:tr h="94291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 dirty="0">
                          <a:effectLst/>
                        </a:rPr>
                        <a:t>38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0" marR="4420" marT="44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HDAC6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0" marR="4420" marT="4420" marB="0" anchor="b"/>
                </a:tc>
                <a:extLst>
                  <a:ext uri="{0D108BD9-81ED-4DB2-BD59-A6C34878D82A}">
                    <a16:rowId xmlns:a16="http://schemas.microsoft.com/office/drawing/2014/main" val="2635244371"/>
                  </a:ext>
                </a:extLst>
              </a:tr>
              <a:tr h="94291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39</a:t>
                      </a:r>
                    </a:p>
                  </a:txBody>
                  <a:tcPr marL="4420" marR="4420" marT="44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APC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0" marR="4420" marT="4420" marB="0" anchor="b"/>
                </a:tc>
                <a:extLst>
                  <a:ext uri="{0D108BD9-81ED-4DB2-BD59-A6C34878D82A}">
                    <a16:rowId xmlns:a16="http://schemas.microsoft.com/office/drawing/2014/main" val="1013409077"/>
                  </a:ext>
                </a:extLst>
              </a:tr>
              <a:tr h="94291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40</a:t>
                      </a:r>
                    </a:p>
                  </a:txBody>
                  <a:tcPr marL="4420" marR="4420" marT="44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DST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0" marR="4420" marT="4420" marB="0" anchor="b"/>
                </a:tc>
                <a:extLst>
                  <a:ext uri="{0D108BD9-81ED-4DB2-BD59-A6C34878D82A}">
                    <a16:rowId xmlns:a16="http://schemas.microsoft.com/office/drawing/2014/main" val="1386036838"/>
                  </a:ext>
                </a:extLst>
              </a:tr>
              <a:tr h="94291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41</a:t>
                      </a:r>
                    </a:p>
                  </a:txBody>
                  <a:tcPr marL="4420" marR="4420" marT="44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RAN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0" marR="4420" marT="4420" marB="0" anchor="b"/>
                </a:tc>
                <a:extLst>
                  <a:ext uri="{0D108BD9-81ED-4DB2-BD59-A6C34878D82A}">
                    <a16:rowId xmlns:a16="http://schemas.microsoft.com/office/drawing/2014/main" val="3982507397"/>
                  </a:ext>
                </a:extLst>
              </a:tr>
              <a:tr h="94291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 dirty="0">
                          <a:effectLst/>
                        </a:rPr>
                        <a:t>42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0" marR="4420" marT="44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TUBB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0" marR="4420" marT="4420" marB="0" anchor="b"/>
                </a:tc>
                <a:extLst>
                  <a:ext uri="{0D108BD9-81ED-4DB2-BD59-A6C34878D82A}">
                    <a16:rowId xmlns:a16="http://schemas.microsoft.com/office/drawing/2014/main" val="1735314586"/>
                  </a:ext>
                </a:extLst>
              </a:tr>
              <a:tr h="94291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43</a:t>
                      </a:r>
                    </a:p>
                  </a:txBody>
                  <a:tcPr marL="4420" marR="4420" marT="44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KIF5A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0" marR="4420" marT="4420" marB="0" anchor="b"/>
                </a:tc>
                <a:extLst>
                  <a:ext uri="{0D108BD9-81ED-4DB2-BD59-A6C34878D82A}">
                    <a16:rowId xmlns:a16="http://schemas.microsoft.com/office/drawing/2014/main" val="1507568770"/>
                  </a:ext>
                </a:extLst>
              </a:tr>
              <a:tr h="94291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 dirty="0">
                          <a:effectLst/>
                        </a:rPr>
                        <a:t>44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0" marR="4420" marT="44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UBB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0" marR="4420" marT="4420" marB="0" anchor="b"/>
                </a:tc>
                <a:extLst>
                  <a:ext uri="{0D108BD9-81ED-4DB2-BD59-A6C34878D82A}">
                    <a16:rowId xmlns:a16="http://schemas.microsoft.com/office/drawing/2014/main" val="3871998755"/>
                  </a:ext>
                </a:extLst>
              </a:tr>
              <a:tr h="94291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45</a:t>
                      </a:r>
                    </a:p>
                  </a:txBody>
                  <a:tcPr marL="4420" marR="4420" marT="44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RAB8A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0" marR="4420" marT="4420" marB="0" anchor="b"/>
                </a:tc>
                <a:extLst>
                  <a:ext uri="{0D108BD9-81ED-4DB2-BD59-A6C34878D82A}">
                    <a16:rowId xmlns:a16="http://schemas.microsoft.com/office/drawing/2014/main" val="1138448009"/>
                  </a:ext>
                </a:extLst>
              </a:tr>
              <a:tr h="94291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46</a:t>
                      </a:r>
                    </a:p>
                  </a:txBody>
                  <a:tcPr marL="4420" marR="4420" marT="44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OPA1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0" marR="4420" marT="4420" marB="0" anchor="b"/>
                </a:tc>
                <a:extLst>
                  <a:ext uri="{0D108BD9-81ED-4DB2-BD59-A6C34878D82A}">
                    <a16:rowId xmlns:a16="http://schemas.microsoft.com/office/drawing/2014/main" val="3119964529"/>
                  </a:ext>
                </a:extLst>
              </a:tr>
              <a:tr h="94291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 dirty="0">
                          <a:effectLst/>
                        </a:rPr>
                        <a:t>47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0" marR="4420" marT="44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TAPT1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0" marR="4420" marT="4420" marB="0" anchor="b"/>
                </a:tc>
                <a:extLst>
                  <a:ext uri="{0D108BD9-81ED-4DB2-BD59-A6C34878D82A}">
                    <a16:rowId xmlns:a16="http://schemas.microsoft.com/office/drawing/2014/main" val="2782969322"/>
                  </a:ext>
                </a:extLst>
              </a:tr>
              <a:tr h="94291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48</a:t>
                      </a:r>
                    </a:p>
                  </a:txBody>
                  <a:tcPr marL="4420" marR="4420" marT="44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 dirty="0">
                          <a:effectLst/>
                        </a:rPr>
                        <a:t>MFN2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20" marR="4420" marT="4420" marB="0" anchor="b"/>
                </a:tc>
                <a:extLst>
                  <a:ext uri="{0D108BD9-81ED-4DB2-BD59-A6C34878D82A}">
                    <a16:rowId xmlns:a16="http://schemas.microsoft.com/office/drawing/2014/main" val="27343557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0768807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Title 1">
            <a:extLst>
              <a:ext uri="{FF2B5EF4-FFF2-40B4-BE49-F238E27FC236}">
                <a16:creationId xmlns:a16="http://schemas.microsoft.com/office/drawing/2014/main" id="{5B278273-E63D-D747-8963-E5D4ABCF3F2C}"/>
              </a:ext>
            </a:extLst>
          </p:cNvPr>
          <p:cNvSpPr txBox="1">
            <a:spLocks/>
          </p:cNvSpPr>
          <p:nvPr/>
        </p:nvSpPr>
        <p:spPr>
          <a:xfrm>
            <a:off x="-713" y="-1"/>
            <a:ext cx="6859297" cy="14178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>
              <a:defRPr/>
            </a:pPr>
            <a:r>
              <a:rPr lang="en-US" sz="1800" b="1" dirty="0">
                <a:solidFill>
                  <a:sysClr val="windowText" lastClr="000000"/>
                </a:solidFill>
                <a:latin typeface="Calibri"/>
              </a:rPr>
              <a:t>Supplemental Figure 5B: </a:t>
            </a:r>
            <a:r>
              <a:rPr lang="en-US" sz="1800" dirty="0">
                <a:solidFill>
                  <a:sysClr val="windowText" lastClr="000000"/>
                </a:solidFill>
                <a:latin typeface="Calibri"/>
              </a:rPr>
              <a:t>interconnectivity of microtubule-associated proteins and their corresponding biological functions</a:t>
            </a:r>
          </a:p>
        </p:txBody>
      </p:sp>
      <p:graphicFrame>
        <p:nvGraphicFramePr>
          <p:cNvPr id="110" name="Table 109">
            <a:extLst>
              <a:ext uri="{FF2B5EF4-FFF2-40B4-BE49-F238E27FC236}">
                <a16:creationId xmlns:a16="http://schemas.microsoft.com/office/drawing/2014/main" id="{698D8CD0-5843-9745-A635-688BB7D2D92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45211098"/>
              </p:ext>
            </p:extLst>
          </p:nvPr>
        </p:nvGraphicFramePr>
        <p:xfrm>
          <a:off x="4448877" y="5243029"/>
          <a:ext cx="1137476" cy="1018165"/>
        </p:xfrm>
        <a:graphic>
          <a:graphicData uri="http://schemas.openxmlformats.org/drawingml/2006/table">
            <a:tbl>
              <a:tblPr/>
              <a:tblGrid>
                <a:gridCol w="5687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6873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48012"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r>
                        <a:rPr lang="en-US" sz="800" b="1" i="0" u="none" strike="noStrike" dirty="0">
                          <a:solidFill>
                            <a:srgbClr val="C00000"/>
                          </a:solidFill>
                          <a:latin typeface="Calibri" panose="020F0502020204030204" pitchFamily="34" charset="0"/>
                        </a:rPr>
                        <a:t>* Increased Expression Enhances MTD</a:t>
                      </a:r>
                    </a:p>
                  </a:txBody>
                  <a:tcPr marL="4172" marR="4172" marT="41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800" b="1" i="0" u="none" strike="noStrike" dirty="0">
                        <a:solidFill>
                          <a:schemeClr val="accent2"/>
                        </a:solidFill>
                        <a:latin typeface="Verdana"/>
                      </a:endParaRPr>
                    </a:p>
                  </a:txBody>
                  <a:tcPr marL="4172" marR="4172" marT="41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2609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C00000"/>
                          </a:solidFill>
                          <a:latin typeface="Calibri" panose="020F0502020204030204" pitchFamily="34" charset="0"/>
                        </a:rPr>
                        <a:t>1-CANX</a:t>
                      </a:r>
                    </a:p>
                  </a:txBody>
                  <a:tcPr marL="4172" marR="4172" marT="41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C00000"/>
                          </a:solidFill>
                          <a:latin typeface="Calibri" panose="020F0502020204030204" pitchFamily="34" charset="0"/>
                        </a:rPr>
                        <a:t>7-NUP160</a:t>
                      </a:r>
                    </a:p>
                  </a:txBody>
                  <a:tcPr marL="4172" marR="4172" marT="41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2609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C00000"/>
                          </a:solidFill>
                          <a:latin typeface="Calibri" panose="020F0502020204030204" pitchFamily="34" charset="0"/>
                        </a:rPr>
                        <a:t>2-CKAP4</a:t>
                      </a:r>
                    </a:p>
                  </a:txBody>
                  <a:tcPr marL="4172" marR="4172" marT="41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C00000"/>
                          </a:solidFill>
                          <a:latin typeface="Calibri" panose="020F0502020204030204" pitchFamily="34" charset="0"/>
                        </a:rPr>
                        <a:t>8-PAFAH1B1</a:t>
                      </a:r>
                    </a:p>
                  </a:txBody>
                  <a:tcPr marL="4172" marR="4172" marT="41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2609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r>
                        <a:rPr lang="en-US" sz="800" b="1" i="0" u="none" strike="noStrike" dirty="0">
                          <a:solidFill>
                            <a:srgbClr val="C00000"/>
                          </a:solidFill>
                          <a:latin typeface="Calibri" panose="020F0502020204030204" pitchFamily="34" charset="0"/>
                        </a:rPr>
                        <a:t>3-DIAPH3</a:t>
                      </a:r>
                    </a:p>
                  </a:txBody>
                  <a:tcPr marL="4172" marR="4172" marT="41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C00000"/>
                          </a:solidFill>
                          <a:latin typeface="Calibri" panose="020F0502020204030204" pitchFamily="34" charset="0"/>
                        </a:rPr>
                        <a:t>9-PRKCI</a:t>
                      </a:r>
                    </a:p>
                  </a:txBody>
                  <a:tcPr marL="4172" marR="4172" marT="41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2609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C00000"/>
                          </a:solidFill>
                          <a:latin typeface="Calibri" panose="020F0502020204030204" pitchFamily="34" charset="0"/>
                        </a:rPr>
                        <a:t>4-KIF5A</a:t>
                      </a:r>
                    </a:p>
                  </a:txBody>
                  <a:tcPr marL="4172" marR="4172" marT="41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r>
                        <a:rPr lang="en-US" sz="800" b="1" i="0" u="none" strike="noStrike" dirty="0">
                          <a:solidFill>
                            <a:srgbClr val="C00000"/>
                          </a:solidFill>
                          <a:latin typeface="Calibri" panose="020F0502020204030204" pitchFamily="34" charset="0"/>
                        </a:rPr>
                        <a:t>10-RAB5A</a:t>
                      </a:r>
                    </a:p>
                  </a:txBody>
                  <a:tcPr marL="4172" marR="4172" marT="41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3969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r>
                        <a:rPr lang="en-US" sz="800" b="1" i="0" u="none" strike="noStrike" dirty="0">
                          <a:solidFill>
                            <a:srgbClr val="C00000"/>
                          </a:solidFill>
                          <a:latin typeface="Calibri" panose="020F0502020204030204" pitchFamily="34" charset="0"/>
                        </a:rPr>
                        <a:t>5-KLHL42</a:t>
                      </a:r>
                    </a:p>
                  </a:txBody>
                  <a:tcPr marL="4172" marR="4172" marT="41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C00000"/>
                          </a:solidFill>
                          <a:latin typeface="Calibri" panose="020F0502020204030204" pitchFamily="34" charset="0"/>
                        </a:rPr>
                        <a:t>11-RAB8A</a:t>
                      </a:r>
                    </a:p>
                  </a:txBody>
                  <a:tcPr marL="4172" marR="4172" marT="41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2609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C00000"/>
                          </a:solidFill>
                          <a:latin typeface="Calibri" panose="020F0502020204030204" pitchFamily="34" charset="0"/>
                        </a:rPr>
                        <a:t>6-MYO10</a:t>
                      </a:r>
                    </a:p>
                  </a:txBody>
                  <a:tcPr marL="4172" marR="4172" marT="41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C00000"/>
                          </a:solidFill>
                          <a:latin typeface="Calibri" panose="020F0502020204030204" pitchFamily="34" charset="0"/>
                        </a:rPr>
                        <a:t>12-SRC</a:t>
                      </a:r>
                    </a:p>
                  </a:txBody>
                  <a:tcPr marL="4172" marR="4172" marT="41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aphicFrame>
        <p:nvGraphicFramePr>
          <p:cNvPr id="111" name="Table 110">
            <a:extLst>
              <a:ext uri="{FF2B5EF4-FFF2-40B4-BE49-F238E27FC236}">
                <a16:creationId xmlns:a16="http://schemas.microsoft.com/office/drawing/2014/main" id="{C7E80EAB-80C7-574B-B379-E01B3C14378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44502370"/>
              </p:ext>
            </p:extLst>
          </p:nvPr>
        </p:nvGraphicFramePr>
        <p:xfrm>
          <a:off x="1281338" y="5246444"/>
          <a:ext cx="1189717" cy="1378668"/>
        </p:xfrm>
        <a:graphic>
          <a:graphicData uri="http://schemas.openxmlformats.org/drawingml/2006/table">
            <a:tbl>
              <a:tblPr/>
              <a:tblGrid>
                <a:gridCol w="58779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0192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48012"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r>
                        <a:rPr lang="en-US" sz="800" b="1" i="0" u="none" strike="noStrike" dirty="0">
                          <a:solidFill>
                            <a:srgbClr val="424579"/>
                          </a:solidFill>
                          <a:latin typeface="Calibri" panose="020F0502020204030204" pitchFamily="34" charset="0"/>
                        </a:rPr>
                        <a:t>**** Increased</a:t>
                      </a:r>
                      <a:r>
                        <a:rPr lang="en-US" sz="800" b="1" i="0" u="none" strike="noStrike" baseline="0" dirty="0">
                          <a:solidFill>
                            <a:srgbClr val="424579"/>
                          </a:solidFill>
                          <a:latin typeface="Calibri" panose="020F0502020204030204" pitchFamily="34" charset="0"/>
                        </a:rPr>
                        <a:t> Expression </a:t>
                      </a:r>
                    </a:p>
                    <a:p>
                      <a:pPr algn="l" fontAlgn="b"/>
                      <a:r>
                        <a:rPr lang="en-US" sz="800" b="1" i="0" u="none" strike="noStrike" baseline="0" dirty="0">
                          <a:solidFill>
                            <a:srgbClr val="424579"/>
                          </a:solidFill>
                          <a:latin typeface="Calibri" panose="020F0502020204030204" pitchFamily="34" charset="0"/>
                        </a:rPr>
                        <a:t>Diminishes MTD</a:t>
                      </a:r>
                      <a:endParaRPr lang="en-US" sz="800" b="1" i="0" u="none" strike="noStrike" dirty="0">
                        <a:solidFill>
                          <a:srgbClr val="424579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4172" marR="4172" marT="41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800" b="1" i="0" u="none" strike="noStrike" dirty="0">
                        <a:latin typeface="Verdana"/>
                      </a:endParaRPr>
                    </a:p>
                  </a:txBody>
                  <a:tcPr marL="4172" marR="4172" marT="41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2609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424579"/>
                          </a:solidFill>
                          <a:latin typeface="Calibri" panose="020F0502020204030204" pitchFamily="34" charset="0"/>
                        </a:rPr>
                        <a:t>1-ADNP</a:t>
                      </a:r>
                    </a:p>
                  </a:txBody>
                  <a:tcPr marL="4172" marR="4172" marT="41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424579"/>
                          </a:solidFill>
                          <a:latin typeface="Calibri" panose="020F0502020204030204" pitchFamily="34" charset="0"/>
                        </a:rPr>
                        <a:t>10-RAN</a:t>
                      </a:r>
                    </a:p>
                  </a:txBody>
                  <a:tcPr marL="4172" marR="4172" marT="41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2609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r>
                        <a:rPr lang="en-US" sz="800" b="1" i="0" u="none" strike="noStrike" dirty="0">
                          <a:solidFill>
                            <a:srgbClr val="424579"/>
                          </a:solidFill>
                          <a:latin typeface="Calibri" panose="020F0502020204030204" pitchFamily="34" charset="0"/>
                        </a:rPr>
                        <a:t>2-ARHGEF2</a:t>
                      </a:r>
                    </a:p>
                  </a:txBody>
                  <a:tcPr marL="4172" marR="4172" marT="41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r>
                        <a:rPr lang="en-US" sz="800" b="1" i="0" u="none" strike="noStrike" dirty="0">
                          <a:solidFill>
                            <a:srgbClr val="424579"/>
                          </a:solidFill>
                          <a:latin typeface="Calibri" panose="020F0502020204030204" pitchFamily="34" charset="0"/>
                        </a:rPr>
                        <a:t>11-RANBP2</a:t>
                      </a:r>
                    </a:p>
                  </a:txBody>
                  <a:tcPr marL="4172" marR="4172" marT="41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2609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424579"/>
                          </a:solidFill>
                          <a:latin typeface="Calibri" panose="020F0502020204030204" pitchFamily="34" charset="0"/>
                        </a:rPr>
                        <a:t>3-CAMSAP2</a:t>
                      </a:r>
                    </a:p>
                  </a:txBody>
                  <a:tcPr marL="4172" marR="4172" marT="41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424579"/>
                          </a:solidFill>
                          <a:latin typeface="Calibri" panose="020F0502020204030204" pitchFamily="34" charset="0"/>
                        </a:rPr>
                        <a:t>12-RAPGEF4</a:t>
                      </a:r>
                    </a:p>
                  </a:txBody>
                  <a:tcPr marL="4172" marR="4172" marT="41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2609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424579"/>
                          </a:solidFill>
                          <a:latin typeface="Calibri" panose="020F0502020204030204" pitchFamily="34" charset="0"/>
                        </a:rPr>
                        <a:t>4-CEP170</a:t>
                      </a:r>
                    </a:p>
                  </a:txBody>
                  <a:tcPr marL="4172" marR="4172" marT="41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r>
                        <a:rPr lang="en-US" sz="800" b="1" i="0" u="none" strike="noStrike" dirty="0">
                          <a:solidFill>
                            <a:srgbClr val="424579"/>
                          </a:solidFill>
                          <a:latin typeface="Calibri" panose="020F0502020204030204" pitchFamily="34" charset="0"/>
                        </a:rPr>
                        <a:t>13-SLK</a:t>
                      </a:r>
                    </a:p>
                  </a:txBody>
                  <a:tcPr marL="4172" marR="4172" marT="41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2609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r>
                        <a:rPr lang="en-US" sz="800" b="1" i="0" u="none" strike="noStrike" dirty="0">
                          <a:solidFill>
                            <a:srgbClr val="424579"/>
                          </a:solidFill>
                          <a:latin typeface="Calibri" panose="020F0502020204030204" pitchFamily="34" charset="0"/>
                        </a:rPr>
                        <a:t>5-DIAPH2</a:t>
                      </a:r>
                    </a:p>
                  </a:txBody>
                  <a:tcPr marL="4172" marR="4172" marT="41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r>
                        <a:rPr lang="en-US" sz="800" b="1" i="0" u="none" strike="noStrike" dirty="0">
                          <a:solidFill>
                            <a:srgbClr val="424579"/>
                          </a:solidFill>
                          <a:latin typeface="Calibri" panose="020F0502020204030204" pitchFamily="34" charset="0"/>
                        </a:rPr>
                        <a:t>14-TACC1</a:t>
                      </a:r>
                    </a:p>
                  </a:txBody>
                  <a:tcPr marL="4172" marR="4172" marT="41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2609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r>
                        <a:rPr lang="en-US" sz="800" b="1" i="0" u="none" strike="noStrike" dirty="0">
                          <a:solidFill>
                            <a:srgbClr val="424579"/>
                          </a:solidFill>
                          <a:latin typeface="Calibri" panose="020F0502020204030204" pitchFamily="34" charset="0"/>
                        </a:rPr>
                        <a:t>6-INPPL1</a:t>
                      </a:r>
                    </a:p>
                  </a:txBody>
                  <a:tcPr marL="4172" marR="4172" marT="41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424579"/>
                          </a:solidFill>
                          <a:latin typeface="Calibri" panose="020F0502020204030204" pitchFamily="34" charset="0"/>
                        </a:rPr>
                        <a:t>15-TRPV4</a:t>
                      </a:r>
                    </a:p>
                  </a:txBody>
                  <a:tcPr marL="4172" marR="4172" marT="41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2609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424579"/>
                          </a:solidFill>
                          <a:latin typeface="Calibri" panose="020F0502020204030204" pitchFamily="34" charset="0"/>
                        </a:rPr>
                        <a:t>7-KLC1</a:t>
                      </a:r>
                    </a:p>
                  </a:txBody>
                  <a:tcPr marL="4172" marR="4172" marT="41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424579"/>
                          </a:solidFill>
                          <a:latin typeface="Calibri" panose="020F0502020204030204" pitchFamily="34" charset="0"/>
                        </a:rPr>
                        <a:t>16-TUBGCP6</a:t>
                      </a:r>
                    </a:p>
                  </a:txBody>
                  <a:tcPr marL="4172" marR="4172" marT="41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2609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424579"/>
                          </a:solidFill>
                          <a:latin typeface="Calibri" panose="020F0502020204030204" pitchFamily="34" charset="0"/>
                        </a:rPr>
                        <a:t>8-PCM1</a:t>
                      </a:r>
                    </a:p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424579"/>
                          </a:solidFill>
                          <a:latin typeface="Calibri" panose="020F0502020204030204" pitchFamily="34" charset="0"/>
                        </a:rPr>
                        <a:t>9-PRUNE2</a:t>
                      </a:r>
                    </a:p>
                  </a:txBody>
                  <a:tcPr marL="4172" marR="4172" marT="41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r>
                        <a:rPr lang="en-US" sz="800" b="1" i="0" u="none" strike="noStrike" dirty="0">
                          <a:solidFill>
                            <a:srgbClr val="424579"/>
                          </a:solidFill>
                          <a:latin typeface="Calibri" panose="020F0502020204030204" pitchFamily="34" charset="0"/>
                        </a:rPr>
                        <a:t>17-VIM</a:t>
                      </a:r>
                    </a:p>
                  </a:txBody>
                  <a:tcPr marL="4172" marR="4172" marT="4172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graphicFrame>
        <p:nvGraphicFramePr>
          <p:cNvPr id="113" name="Table 112">
            <a:extLst>
              <a:ext uri="{FF2B5EF4-FFF2-40B4-BE49-F238E27FC236}">
                <a16:creationId xmlns:a16="http://schemas.microsoft.com/office/drawing/2014/main" id="{E82992A5-0799-9240-891E-DC45D6A9F7E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41960396"/>
              </p:ext>
            </p:extLst>
          </p:nvPr>
        </p:nvGraphicFramePr>
        <p:xfrm>
          <a:off x="2909281" y="5245260"/>
          <a:ext cx="1256396" cy="2517668"/>
        </p:xfrm>
        <a:graphic>
          <a:graphicData uri="http://schemas.openxmlformats.org/drawingml/2006/table">
            <a:tbl>
              <a:tblPr/>
              <a:tblGrid>
                <a:gridCol w="57153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8486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48012"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r>
                        <a:rPr lang="en-US" sz="800" b="1" i="0" u="none" strike="noStrike" dirty="0">
                          <a:solidFill>
                            <a:schemeClr val="accent1"/>
                          </a:solidFill>
                          <a:latin typeface="Calibri" panose="020F0502020204030204" pitchFamily="34" charset="0"/>
                        </a:rPr>
                        <a:t>*** Decreased Expression </a:t>
                      </a:r>
                    </a:p>
                    <a:p>
                      <a:pPr algn="l" fontAlgn="b"/>
                      <a:r>
                        <a:rPr lang="en-US" sz="800" b="1" i="0" u="none" strike="noStrike" dirty="0">
                          <a:solidFill>
                            <a:schemeClr val="accent1"/>
                          </a:solidFill>
                          <a:latin typeface="Calibri" panose="020F0502020204030204" pitchFamily="34" charset="0"/>
                        </a:rPr>
                        <a:t>Diminishes MTD</a:t>
                      </a:r>
                    </a:p>
                  </a:txBody>
                  <a:tcPr marL="4172" marR="4172" marT="41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800" b="1" i="0" u="none" strike="noStrike" dirty="0">
                        <a:latin typeface="Verdana"/>
                      </a:endParaRPr>
                    </a:p>
                  </a:txBody>
                  <a:tcPr marL="4172" marR="4172" marT="41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2609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r>
                        <a:rPr lang="en-US" sz="800" b="1" i="0" u="none" strike="noStrike" dirty="0">
                          <a:solidFill>
                            <a:schemeClr val="accent1"/>
                          </a:solidFill>
                          <a:latin typeface="Calibri" panose="020F0502020204030204" pitchFamily="34" charset="0"/>
                        </a:rPr>
                        <a:t>1-ABL1</a:t>
                      </a:r>
                    </a:p>
                  </a:txBody>
                  <a:tcPr marL="4172" marR="4172" marT="41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chemeClr val="accent1"/>
                          </a:solidFill>
                          <a:latin typeface="Calibri" panose="020F0502020204030204" pitchFamily="34" charset="0"/>
                        </a:rPr>
                        <a:t>19-MAP4</a:t>
                      </a:r>
                    </a:p>
                  </a:txBody>
                  <a:tcPr marL="4172" marR="4172" marT="41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2609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r>
                        <a:rPr lang="en-US" sz="800" b="1" i="0" u="none" strike="noStrike" dirty="0">
                          <a:solidFill>
                            <a:schemeClr val="accent1"/>
                          </a:solidFill>
                          <a:latin typeface="Calibri" panose="020F0502020204030204" pitchFamily="34" charset="0"/>
                        </a:rPr>
                        <a:t>2-APC</a:t>
                      </a:r>
                    </a:p>
                  </a:txBody>
                  <a:tcPr marL="4172" marR="4172" marT="41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chemeClr val="accent1"/>
                          </a:solidFill>
                          <a:latin typeface="Calibri" panose="020F0502020204030204" pitchFamily="34" charset="0"/>
                        </a:rPr>
                        <a:t>20-MYH9</a:t>
                      </a:r>
                    </a:p>
                  </a:txBody>
                  <a:tcPr marL="4172" marR="4172" marT="41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2609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chemeClr val="accent1"/>
                          </a:solidFill>
                          <a:latin typeface="Calibri" panose="020F0502020204030204" pitchFamily="34" charset="0"/>
                        </a:rPr>
                        <a:t>3-CKAP5</a:t>
                      </a:r>
                    </a:p>
                  </a:txBody>
                  <a:tcPr marL="4172" marR="4172" marT="41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r>
                        <a:rPr lang="en-US" sz="800" b="1" i="0" u="none" strike="noStrike" dirty="0">
                          <a:solidFill>
                            <a:schemeClr val="accent1"/>
                          </a:solidFill>
                          <a:latin typeface="Calibri" panose="020F0502020204030204" pitchFamily="34" charset="0"/>
                        </a:rPr>
                        <a:t>21-MYLK</a:t>
                      </a:r>
                    </a:p>
                  </a:txBody>
                  <a:tcPr marL="4172" marR="4172" marT="41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2609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chemeClr val="accent1"/>
                          </a:solidFill>
                          <a:latin typeface="Calibri" panose="020F0502020204030204" pitchFamily="34" charset="0"/>
                        </a:rPr>
                        <a:t>4-CLASP2</a:t>
                      </a:r>
                    </a:p>
                  </a:txBody>
                  <a:tcPr marL="4172" marR="4172" marT="41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chemeClr val="accent1"/>
                          </a:solidFill>
                          <a:latin typeface="Calibri" panose="020F0502020204030204" pitchFamily="34" charset="0"/>
                        </a:rPr>
                        <a:t>22-NEFL</a:t>
                      </a:r>
                    </a:p>
                  </a:txBody>
                  <a:tcPr marL="4172" marR="4172" marT="41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2609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chemeClr val="accent1"/>
                          </a:solidFill>
                          <a:latin typeface="Calibri" panose="020F0502020204030204" pitchFamily="34" charset="0"/>
                        </a:rPr>
                        <a:t>5-CLIP1</a:t>
                      </a:r>
                    </a:p>
                  </a:txBody>
                  <a:tcPr marL="4172" marR="4172" marT="41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chemeClr val="accent1"/>
                          </a:solidFill>
                          <a:latin typeface="Calibri" panose="020F0502020204030204" pitchFamily="34" charset="0"/>
                        </a:rPr>
                        <a:t>23-NUMA1</a:t>
                      </a:r>
                    </a:p>
                  </a:txBody>
                  <a:tcPr marL="4172" marR="4172" marT="41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2609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chemeClr val="accent1"/>
                          </a:solidFill>
                          <a:latin typeface="Calibri" panose="020F0502020204030204" pitchFamily="34" charset="0"/>
                        </a:rPr>
                        <a:t>6-CTNNB1</a:t>
                      </a:r>
                    </a:p>
                  </a:txBody>
                  <a:tcPr marL="4172" marR="4172" marT="41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chemeClr val="accent1"/>
                          </a:solidFill>
                          <a:latin typeface="Calibri" panose="020F0502020204030204" pitchFamily="34" charset="0"/>
                        </a:rPr>
                        <a:t>24-PDGFRB</a:t>
                      </a:r>
                    </a:p>
                  </a:txBody>
                  <a:tcPr marL="4172" marR="4172" marT="41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2609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r>
                        <a:rPr lang="en-US" sz="800" b="1" i="0" u="none" strike="noStrike" dirty="0">
                          <a:solidFill>
                            <a:schemeClr val="accent1"/>
                          </a:solidFill>
                          <a:latin typeface="Calibri" panose="020F0502020204030204" pitchFamily="34" charset="0"/>
                        </a:rPr>
                        <a:t>7-CTNND1</a:t>
                      </a:r>
                    </a:p>
                  </a:txBody>
                  <a:tcPr marL="4172" marR="4172" marT="41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chemeClr val="accent1"/>
                          </a:solidFill>
                          <a:latin typeface="Calibri" panose="020F0502020204030204" pitchFamily="34" charset="0"/>
                        </a:rPr>
                        <a:t>25-PTK2</a:t>
                      </a:r>
                    </a:p>
                  </a:txBody>
                  <a:tcPr marL="4172" marR="4172" marT="41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2609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chemeClr val="accent1"/>
                          </a:solidFill>
                          <a:latin typeface="Calibri" panose="020F0502020204030204" pitchFamily="34" charset="0"/>
                        </a:rPr>
                        <a:t>8-DAAM1</a:t>
                      </a:r>
                    </a:p>
                  </a:txBody>
                  <a:tcPr marL="4172" marR="4172" marT="41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r>
                        <a:rPr lang="en-US" sz="800" b="1" i="0" u="none" strike="noStrike" dirty="0">
                          <a:solidFill>
                            <a:schemeClr val="accent1"/>
                          </a:solidFill>
                          <a:latin typeface="Calibri" panose="020F0502020204030204" pitchFamily="34" charset="0"/>
                        </a:rPr>
                        <a:t>26-RRBP1</a:t>
                      </a:r>
                    </a:p>
                  </a:txBody>
                  <a:tcPr marL="4172" marR="4172" marT="41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2609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chemeClr val="accent1"/>
                          </a:solidFill>
                          <a:latin typeface="Calibri" panose="020F0502020204030204" pitchFamily="34" charset="0"/>
                        </a:rPr>
                        <a:t>9-DIAPH1</a:t>
                      </a:r>
                    </a:p>
                  </a:txBody>
                  <a:tcPr marL="4172" marR="4172" marT="41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chemeClr val="accent1"/>
                          </a:solidFill>
                          <a:latin typeface="Calibri" panose="020F0502020204030204" pitchFamily="34" charset="0"/>
                        </a:rPr>
                        <a:t>27-SMARCA5</a:t>
                      </a:r>
                    </a:p>
                  </a:txBody>
                  <a:tcPr marL="4172" marR="4172" marT="41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2609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r>
                        <a:rPr lang="en-US" sz="800" b="1" i="0" u="none" strike="noStrike" dirty="0">
                          <a:solidFill>
                            <a:schemeClr val="accent1"/>
                          </a:solidFill>
                          <a:latin typeface="Calibri" panose="020F0502020204030204" pitchFamily="34" charset="0"/>
                        </a:rPr>
                        <a:t>10-DST</a:t>
                      </a:r>
                    </a:p>
                  </a:txBody>
                  <a:tcPr marL="4172" marR="4172" marT="41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chemeClr val="accent1"/>
                          </a:solidFill>
                          <a:latin typeface="Calibri" panose="020F0502020204030204" pitchFamily="34" charset="0"/>
                        </a:rPr>
                        <a:t>28-SYT1</a:t>
                      </a:r>
                    </a:p>
                  </a:txBody>
                  <a:tcPr marL="4172" marR="4172" marT="41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2609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chemeClr val="accent1"/>
                          </a:solidFill>
                          <a:latin typeface="Calibri" panose="020F0502020204030204" pitchFamily="34" charset="0"/>
                        </a:rPr>
                        <a:t>11-ERBB2</a:t>
                      </a:r>
                    </a:p>
                  </a:txBody>
                  <a:tcPr marL="4172" marR="4172" marT="41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r>
                        <a:rPr lang="en-US" sz="800" b="1" i="0" u="none" strike="noStrike" dirty="0">
                          <a:solidFill>
                            <a:schemeClr val="accent1"/>
                          </a:solidFill>
                          <a:latin typeface="Calibri" panose="020F0502020204030204" pitchFamily="34" charset="0"/>
                        </a:rPr>
                        <a:t>29-TAOK1</a:t>
                      </a:r>
                    </a:p>
                  </a:txBody>
                  <a:tcPr marL="4172" marR="4172" marT="41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980337"/>
                  </a:ext>
                </a:extLst>
              </a:tr>
              <a:tr h="12609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chemeClr val="accent1"/>
                          </a:solidFill>
                          <a:latin typeface="Calibri" panose="020F0502020204030204" pitchFamily="34" charset="0"/>
                        </a:rPr>
                        <a:t>12-GOLGA2</a:t>
                      </a:r>
                    </a:p>
                  </a:txBody>
                  <a:tcPr marL="4172" marR="4172" marT="41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chemeClr val="accent1"/>
                          </a:solidFill>
                          <a:latin typeface="Calibri" panose="020F0502020204030204" pitchFamily="34" charset="0"/>
                        </a:rPr>
                        <a:t>30-CENPF</a:t>
                      </a:r>
                    </a:p>
                  </a:txBody>
                  <a:tcPr marL="4172" marR="4172" marT="41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71942171"/>
                  </a:ext>
                </a:extLst>
              </a:tr>
              <a:tr h="12609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r>
                        <a:rPr lang="en-US" sz="800" b="1" i="0" u="none" strike="noStrike" dirty="0">
                          <a:solidFill>
                            <a:schemeClr val="accent1"/>
                          </a:solidFill>
                          <a:latin typeface="Calibri" panose="020F0502020204030204" pitchFamily="34" charset="0"/>
                        </a:rPr>
                        <a:t>13-IQGAP1</a:t>
                      </a:r>
                    </a:p>
                  </a:txBody>
                  <a:tcPr marL="4172" marR="4172" marT="41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chemeClr val="accent1"/>
                          </a:solidFill>
                          <a:latin typeface="Calibri" panose="020F0502020204030204" pitchFamily="34" charset="0"/>
                        </a:rPr>
                        <a:t>31-COPB2</a:t>
                      </a:r>
                    </a:p>
                  </a:txBody>
                  <a:tcPr marL="4172" marR="4172" marT="41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27740356"/>
                  </a:ext>
                </a:extLst>
              </a:tr>
              <a:tr h="12609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chemeClr val="accent1"/>
                          </a:solidFill>
                          <a:latin typeface="Calibri" panose="020F0502020204030204" pitchFamily="34" charset="0"/>
                        </a:rPr>
                        <a:t>14-KIF2A</a:t>
                      </a:r>
                    </a:p>
                  </a:txBody>
                  <a:tcPr marL="4172" marR="4172" marT="41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chemeClr val="accent1"/>
                          </a:solidFill>
                          <a:latin typeface="Calibri" panose="020F0502020204030204" pitchFamily="34" charset="0"/>
                        </a:rPr>
                        <a:t>32-DAPK1</a:t>
                      </a:r>
                    </a:p>
                  </a:txBody>
                  <a:tcPr marL="4172" marR="4172" marT="41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93192007"/>
                  </a:ext>
                </a:extLst>
              </a:tr>
              <a:tr h="12609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chemeClr val="accent1"/>
                          </a:solidFill>
                          <a:latin typeface="Calibri" panose="020F0502020204030204" pitchFamily="34" charset="0"/>
                        </a:rPr>
                        <a:t>15-MAP1A</a:t>
                      </a:r>
                    </a:p>
                  </a:txBody>
                  <a:tcPr marL="4172" marR="4172" marT="41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chemeClr val="accent1"/>
                          </a:solidFill>
                          <a:latin typeface="Calibri" panose="020F0502020204030204" pitchFamily="34" charset="0"/>
                        </a:rPr>
                        <a:t>33-PIK3C2A</a:t>
                      </a:r>
                    </a:p>
                  </a:txBody>
                  <a:tcPr marL="4172" marR="4172" marT="41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72253594"/>
                  </a:ext>
                </a:extLst>
              </a:tr>
              <a:tr h="12609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r>
                        <a:rPr lang="en-US" sz="800" b="1" i="0" u="none" strike="noStrike" dirty="0">
                          <a:solidFill>
                            <a:schemeClr val="accent1"/>
                          </a:solidFill>
                          <a:latin typeface="Calibri" panose="020F0502020204030204" pitchFamily="34" charset="0"/>
                        </a:rPr>
                        <a:t>16-MAP1B</a:t>
                      </a:r>
                    </a:p>
                  </a:txBody>
                  <a:tcPr marL="4172" marR="4172" marT="41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r>
                        <a:rPr lang="en-US" sz="800" b="1" i="0" u="none" strike="noStrike" dirty="0">
                          <a:solidFill>
                            <a:schemeClr val="accent1"/>
                          </a:solidFill>
                          <a:latin typeface="Calibri" panose="020F0502020204030204" pitchFamily="34" charset="0"/>
                        </a:rPr>
                        <a:t>34-TBCD</a:t>
                      </a:r>
                    </a:p>
                  </a:txBody>
                  <a:tcPr marL="4172" marR="4172" marT="41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81133573"/>
                  </a:ext>
                </a:extLst>
              </a:tr>
              <a:tr h="12609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chemeClr val="accent1"/>
                          </a:solidFill>
                          <a:latin typeface="Calibri" panose="020F0502020204030204" pitchFamily="34" charset="0"/>
                        </a:rPr>
                        <a:t>17-MAP1S</a:t>
                      </a:r>
                    </a:p>
                  </a:txBody>
                  <a:tcPr marL="4172" marR="4172" marT="41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chemeClr val="accent1"/>
                          </a:solidFill>
                          <a:latin typeface="Calibri" panose="020F0502020204030204" pitchFamily="34" charset="0"/>
                        </a:rPr>
                        <a:t>35-TBK1</a:t>
                      </a:r>
                    </a:p>
                  </a:txBody>
                  <a:tcPr marL="4172" marR="4172" marT="41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69213882"/>
                  </a:ext>
                </a:extLst>
              </a:tr>
              <a:tr h="12609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chemeClr val="accent1"/>
                          </a:solidFill>
                          <a:latin typeface="Calibri" panose="020F0502020204030204" pitchFamily="34" charset="0"/>
                        </a:rPr>
                        <a:t>18-MAP2</a:t>
                      </a:r>
                    </a:p>
                  </a:txBody>
                  <a:tcPr marL="4172" marR="4172" marT="41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r>
                        <a:rPr lang="en-US" sz="800" b="1" i="0" u="none" strike="noStrike" dirty="0">
                          <a:solidFill>
                            <a:schemeClr val="accent1"/>
                          </a:solidFill>
                          <a:latin typeface="Calibri" panose="020F0502020204030204" pitchFamily="34" charset="0"/>
                        </a:rPr>
                        <a:t>36-TUBB</a:t>
                      </a:r>
                    </a:p>
                  </a:txBody>
                  <a:tcPr marL="4172" marR="4172" marT="41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25479672"/>
                  </a:ext>
                </a:extLst>
              </a:tr>
            </a:tbl>
          </a:graphicData>
        </a:graphic>
      </p:graphicFrame>
      <p:graphicFrame>
        <p:nvGraphicFramePr>
          <p:cNvPr id="114" name="Table 113">
            <a:extLst>
              <a:ext uri="{FF2B5EF4-FFF2-40B4-BE49-F238E27FC236}">
                <a16:creationId xmlns:a16="http://schemas.microsoft.com/office/drawing/2014/main" id="{67B41F9E-17A0-A349-B54D-46B450E788D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78805359"/>
              </p:ext>
            </p:extLst>
          </p:nvPr>
        </p:nvGraphicFramePr>
        <p:xfrm>
          <a:off x="4442440" y="6358883"/>
          <a:ext cx="1146232" cy="752380"/>
        </p:xfrm>
        <a:graphic>
          <a:graphicData uri="http://schemas.openxmlformats.org/drawingml/2006/table">
            <a:tbl>
              <a:tblPr/>
              <a:tblGrid>
                <a:gridCol w="57311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7311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48012"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r>
                        <a:rPr lang="en-US" sz="800" b="1" i="0" u="none" strike="noStrike" dirty="0">
                          <a:solidFill>
                            <a:schemeClr val="accent2"/>
                          </a:solidFill>
                          <a:latin typeface="Calibri" panose="020F0502020204030204" pitchFamily="34" charset="0"/>
                        </a:rPr>
                        <a:t>** Decreased Expression Enhances MTD</a:t>
                      </a:r>
                    </a:p>
                  </a:txBody>
                  <a:tcPr marL="4172" marR="4172" marT="41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800" b="1" i="0" u="none" strike="noStrike" dirty="0">
                        <a:solidFill>
                          <a:schemeClr val="accent2"/>
                        </a:solidFill>
                        <a:latin typeface="Verdana"/>
                      </a:endParaRPr>
                    </a:p>
                  </a:txBody>
                  <a:tcPr marL="4172" marR="4172" marT="41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2609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chemeClr val="accent2"/>
                          </a:solidFill>
                          <a:latin typeface="Calibri" panose="020F0502020204030204" pitchFamily="34" charset="0"/>
                        </a:rPr>
                        <a:t>1-AKAP11</a:t>
                      </a:r>
                    </a:p>
                  </a:txBody>
                  <a:tcPr marL="4172" marR="4172" marT="41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chemeClr val="accent2"/>
                          </a:solidFill>
                          <a:latin typeface="Calibri" panose="020F0502020204030204" pitchFamily="34" charset="0"/>
                        </a:rPr>
                        <a:t>5-HDAC6</a:t>
                      </a:r>
                    </a:p>
                  </a:txBody>
                  <a:tcPr marL="4172" marR="4172" marT="41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2609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chemeClr val="accent2"/>
                          </a:solidFill>
                          <a:latin typeface="Calibri" panose="020F0502020204030204" pitchFamily="34" charset="0"/>
                        </a:rPr>
                        <a:t>2-CLASP1</a:t>
                      </a:r>
                    </a:p>
                  </a:txBody>
                  <a:tcPr marL="4172" marR="4172" marT="41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r>
                        <a:rPr lang="en-US" sz="800" b="1" i="0" u="none" strike="noStrike" dirty="0">
                          <a:solidFill>
                            <a:schemeClr val="accent2"/>
                          </a:solidFill>
                          <a:latin typeface="Calibri" panose="020F0502020204030204" pitchFamily="34" charset="0"/>
                        </a:rPr>
                        <a:t>6-ITGB5</a:t>
                      </a:r>
                    </a:p>
                  </a:txBody>
                  <a:tcPr marL="4172" marR="4172" marT="41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2609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chemeClr val="accent2"/>
                          </a:solidFill>
                          <a:latin typeface="Calibri" panose="020F0502020204030204" pitchFamily="34" charset="0"/>
                        </a:rPr>
                        <a:t>3-EML4</a:t>
                      </a:r>
                    </a:p>
                  </a:txBody>
                  <a:tcPr marL="4172" marR="4172" marT="41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chemeClr val="accent2"/>
                          </a:solidFill>
                          <a:latin typeface="Calibri" panose="020F0502020204030204" pitchFamily="34" charset="0"/>
                        </a:rPr>
                        <a:t>7-NEFM</a:t>
                      </a:r>
                    </a:p>
                  </a:txBody>
                  <a:tcPr marL="4172" marR="4172" marT="41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2609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chemeClr val="accent2"/>
                          </a:solidFill>
                          <a:latin typeface="Calibri" panose="020F0502020204030204" pitchFamily="34" charset="0"/>
                        </a:rPr>
                        <a:t>4-EPB41</a:t>
                      </a:r>
                    </a:p>
                  </a:txBody>
                  <a:tcPr marL="4172" marR="4172" marT="41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r>
                        <a:rPr lang="en-US" sz="800" b="1" i="0" u="none" strike="noStrike" dirty="0">
                          <a:solidFill>
                            <a:schemeClr val="accent2"/>
                          </a:solidFill>
                          <a:latin typeface="Calibri" panose="020F0502020204030204" pitchFamily="34" charset="0"/>
                        </a:rPr>
                        <a:t>8-SPECC1L</a:t>
                      </a:r>
                    </a:p>
                  </a:txBody>
                  <a:tcPr marL="4172" marR="4172" marT="41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grpSp>
        <p:nvGrpSpPr>
          <p:cNvPr id="138" name="Group 137">
            <a:extLst>
              <a:ext uri="{FF2B5EF4-FFF2-40B4-BE49-F238E27FC236}">
                <a16:creationId xmlns:a16="http://schemas.microsoft.com/office/drawing/2014/main" id="{FE3CFEEE-5544-B54E-A381-621FC629AA77}"/>
              </a:ext>
            </a:extLst>
          </p:cNvPr>
          <p:cNvGrpSpPr/>
          <p:nvPr/>
        </p:nvGrpSpPr>
        <p:grpSpPr>
          <a:xfrm>
            <a:off x="1016204" y="1618393"/>
            <a:ext cx="4859986" cy="3341778"/>
            <a:chOff x="1063910" y="5471025"/>
            <a:chExt cx="4859986" cy="3341778"/>
          </a:xfrm>
        </p:grpSpPr>
        <p:grpSp>
          <p:nvGrpSpPr>
            <p:cNvPr id="52" name="Group 51">
              <a:extLst>
                <a:ext uri="{FF2B5EF4-FFF2-40B4-BE49-F238E27FC236}">
                  <a16:creationId xmlns:a16="http://schemas.microsoft.com/office/drawing/2014/main" id="{CF5024C8-D9B2-CB42-B2ED-361E25A7CFF2}"/>
                </a:ext>
              </a:extLst>
            </p:cNvPr>
            <p:cNvGrpSpPr/>
            <p:nvPr/>
          </p:nvGrpSpPr>
          <p:grpSpPr>
            <a:xfrm>
              <a:off x="1063910" y="5471025"/>
              <a:ext cx="4859986" cy="3198153"/>
              <a:chOff x="4114800" y="3583647"/>
              <a:chExt cx="4859986" cy="3198153"/>
            </a:xfrm>
          </p:grpSpPr>
          <p:grpSp>
            <p:nvGrpSpPr>
              <p:cNvPr id="53" name="Group 52">
                <a:extLst>
                  <a:ext uri="{FF2B5EF4-FFF2-40B4-BE49-F238E27FC236}">
                    <a16:creationId xmlns:a16="http://schemas.microsoft.com/office/drawing/2014/main" id="{F6FFB85E-BA28-0540-8ACD-ACEAAF945ADC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4402787" y="3583647"/>
                <a:ext cx="4571999" cy="3198153"/>
                <a:chOff x="487674" y="-38922"/>
                <a:chExt cx="9144003" cy="6396305"/>
              </a:xfrm>
            </p:grpSpPr>
            <p:pic>
              <p:nvPicPr>
                <p:cNvPr id="68" name="Picture 67" descr="MTD-ChD 5.png">
                  <a:extLst>
                    <a:ext uri="{FF2B5EF4-FFF2-40B4-BE49-F238E27FC236}">
                      <a16:creationId xmlns:a16="http://schemas.microsoft.com/office/drawing/2014/main" id="{C0610801-83A9-074E-A040-19288D8B203B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BEBA8EAE-BF5A-486C-A8C5-ECC9F3942E4B}">
                      <a14:imgProps xmlns:a14="http://schemas.microsoft.com/office/drawing/2010/main">
                        <a14:imgLayer r:embed="rId4">
                          <a14:imgEffect>
                            <a14:sharpenSoften amount="50000"/>
                          </a14:imgEffect>
                        </a14:imgLayer>
                      </a14:imgProps>
                    </a:ext>
                  </a:extLst>
                </a:blip>
                <a:srcRect l="18000" t="4682" r="18000" b="4682"/>
                <a:stretch>
                  <a:fillRect/>
                </a:stretch>
              </p:blipFill>
              <p:spPr>
                <a:xfrm>
                  <a:off x="1645924" y="561456"/>
                  <a:ext cx="5852176" cy="5735089"/>
                </a:xfrm>
                <a:prstGeom prst="rect">
                  <a:avLst/>
                </a:prstGeom>
              </p:spPr>
            </p:pic>
            <p:sp>
              <p:nvSpPr>
                <p:cNvPr id="69" name="Arc 68">
                  <a:extLst>
                    <a:ext uri="{FF2B5EF4-FFF2-40B4-BE49-F238E27FC236}">
                      <a16:creationId xmlns:a16="http://schemas.microsoft.com/office/drawing/2014/main" id="{C6F31B22-F451-EF4E-A7F3-CA917D3AB986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1883411" y="688104"/>
                  <a:ext cx="5398225" cy="5212079"/>
                </a:xfrm>
                <a:prstGeom prst="arc">
                  <a:avLst>
                    <a:gd name="adj1" fmla="val 12373140"/>
                    <a:gd name="adj2" fmla="val 81482"/>
                  </a:avLst>
                </a:prstGeom>
                <a:noFill/>
                <a:ln w="101600" cap="flat" cmpd="sng" algn="ctr">
                  <a:solidFill>
                    <a:srgbClr val="660066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9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grpSp>
              <p:nvGrpSpPr>
                <p:cNvPr id="70" name="Group 15">
                  <a:extLst>
                    <a:ext uri="{FF2B5EF4-FFF2-40B4-BE49-F238E27FC236}">
                      <a16:creationId xmlns:a16="http://schemas.microsoft.com/office/drawing/2014/main" id="{66A64348-B93B-D84E-BA5E-417D0DD63A0E}"/>
                    </a:ext>
                  </a:extLst>
                </p:cNvPr>
                <p:cNvGrpSpPr/>
                <p:nvPr/>
              </p:nvGrpSpPr>
              <p:grpSpPr>
                <a:xfrm>
                  <a:off x="1851669" y="662837"/>
                  <a:ext cx="5650976" cy="5541240"/>
                  <a:chOff x="1851669" y="662837"/>
                  <a:chExt cx="5650976" cy="5541240"/>
                </a:xfrm>
              </p:grpSpPr>
              <p:sp>
                <p:nvSpPr>
                  <p:cNvPr id="100" name="Arc 99">
                    <a:extLst>
                      <a:ext uri="{FF2B5EF4-FFF2-40B4-BE49-F238E27FC236}">
                        <a16:creationId xmlns:a16="http://schemas.microsoft.com/office/drawing/2014/main" id="{64D3467F-CFA5-3C46-895D-2244B454C658}"/>
                      </a:ext>
                    </a:extLst>
                  </p:cNvPr>
                  <p:cNvSpPr>
                    <a:spLocks/>
                  </p:cNvSpPr>
                  <p:nvPr/>
                </p:nvSpPr>
                <p:spPr>
                  <a:xfrm flipV="1">
                    <a:off x="1870711" y="870983"/>
                    <a:ext cx="5414226" cy="5266944"/>
                  </a:xfrm>
                  <a:prstGeom prst="arc">
                    <a:avLst>
                      <a:gd name="adj1" fmla="val 11859722"/>
                      <a:gd name="adj2" fmla="val 121498"/>
                    </a:avLst>
                  </a:prstGeom>
                  <a:noFill/>
                  <a:ln w="88900" cap="flat" cmpd="sng" algn="ctr">
                    <a:solidFill>
                      <a:srgbClr val="4BACC6">
                        <a:lumMod val="50000"/>
                      </a:srgb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9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101" name="Arc 100">
                    <a:extLst>
                      <a:ext uri="{FF2B5EF4-FFF2-40B4-BE49-F238E27FC236}">
                        <a16:creationId xmlns:a16="http://schemas.microsoft.com/office/drawing/2014/main" id="{491AD2ED-6284-6F41-8A07-C1848F776054}"/>
                      </a:ext>
                    </a:extLst>
                  </p:cNvPr>
                  <p:cNvSpPr>
                    <a:spLocks/>
                  </p:cNvSpPr>
                  <p:nvPr/>
                </p:nvSpPr>
                <p:spPr>
                  <a:xfrm flipH="1" flipV="1">
                    <a:off x="1851669" y="662837"/>
                    <a:ext cx="5650976" cy="5541240"/>
                  </a:xfrm>
                  <a:prstGeom prst="arc">
                    <a:avLst>
                      <a:gd name="adj1" fmla="val 20490030"/>
                      <a:gd name="adj2" fmla="val 1602721"/>
                    </a:avLst>
                  </a:prstGeom>
                  <a:noFill/>
                  <a:ln w="88900" cap="flat" cmpd="sng" algn="ctr">
                    <a:solidFill>
                      <a:srgbClr val="4BACC6">
                        <a:lumMod val="50000"/>
                      </a:srgb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9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  <a:ea typeface="+mn-ea"/>
                      <a:cs typeface="+mn-cs"/>
                    </a:endParaRPr>
                  </a:p>
                </p:txBody>
              </p:sp>
            </p:grpSp>
            <p:grpSp>
              <p:nvGrpSpPr>
                <p:cNvPr id="71" name="Group 19">
                  <a:extLst>
                    <a:ext uri="{FF2B5EF4-FFF2-40B4-BE49-F238E27FC236}">
                      <a16:creationId xmlns:a16="http://schemas.microsoft.com/office/drawing/2014/main" id="{F9875837-993D-E847-833E-5887FE2F9237}"/>
                    </a:ext>
                  </a:extLst>
                </p:cNvPr>
                <p:cNvGrpSpPr>
                  <a:grpSpLocks noChangeAspect="1"/>
                </p:cNvGrpSpPr>
                <p:nvPr/>
              </p:nvGrpSpPr>
              <p:grpSpPr>
                <a:xfrm>
                  <a:off x="1741174" y="582438"/>
                  <a:ext cx="5873872" cy="5715000"/>
                  <a:chOff x="1851669" y="662837"/>
                  <a:chExt cx="5650976" cy="5541240"/>
                </a:xfrm>
              </p:grpSpPr>
              <p:sp>
                <p:nvSpPr>
                  <p:cNvPr id="98" name="Arc 97">
                    <a:extLst>
                      <a:ext uri="{FF2B5EF4-FFF2-40B4-BE49-F238E27FC236}">
                        <a16:creationId xmlns:a16="http://schemas.microsoft.com/office/drawing/2014/main" id="{BA816278-6BFE-F34A-98C2-0E1D980EE476}"/>
                      </a:ext>
                    </a:extLst>
                  </p:cNvPr>
                  <p:cNvSpPr>
                    <a:spLocks/>
                  </p:cNvSpPr>
                  <p:nvPr/>
                </p:nvSpPr>
                <p:spPr>
                  <a:xfrm flipV="1">
                    <a:off x="1870712" y="876235"/>
                    <a:ext cx="5414224" cy="5266941"/>
                  </a:xfrm>
                  <a:prstGeom prst="arc">
                    <a:avLst>
                      <a:gd name="adj1" fmla="val 11859722"/>
                      <a:gd name="adj2" fmla="val 167615"/>
                    </a:avLst>
                  </a:prstGeom>
                  <a:noFill/>
                  <a:ln w="88900" cap="flat" cmpd="sng" algn="ctr">
                    <a:solidFill>
                      <a:sysClr val="window" lastClr="FFFFFF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9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99" name="Arc 98">
                    <a:extLst>
                      <a:ext uri="{FF2B5EF4-FFF2-40B4-BE49-F238E27FC236}">
                        <a16:creationId xmlns:a16="http://schemas.microsoft.com/office/drawing/2014/main" id="{634FAF8D-D46D-9440-A068-C98E4F93318C}"/>
                      </a:ext>
                    </a:extLst>
                  </p:cNvPr>
                  <p:cNvSpPr>
                    <a:spLocks/>
                  </p:cNvSpPr>
                  <p:nvPr/>
                </p:nvSpPr>
                <p:spPr>
                  <a:xfrm flipH="1" flipV="1">
                    <a:off x="1851669" y="662837"/>
                    <a:ext cx="5650976" cy="5541240"/>
                  </a:xfrm>
                  <a:prstGeom prst="arc">
                    <a:avLst>
                      <a:gd name="adj1" fmla="val 20490030"/>
                      <a:gd name="adj2" fmla="val 1690743"/>
                    </a:avLst>
                  </a:prstGeom>
                  <a:noFill/>
                  <a:ln w="88900" cap="flat" cmpd="sng" algn="ctr">
                    <a:solidFill>
                      <a:sysClr val="window" lastClr="FFFFFF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9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  <a:ea typeface="+mn-ea"/>
                      <a:cs typeface="+mn-cs"/>
                    </a:endParaRPr>
                  </a:p>
                </p:txBody>
              </p:sp>
            </p:grpSp>
            <p:sp>
              <p:nvSpPr>
                <p:cNvPr id="72" name="Arc 71">
                  <a:extLst>
                    <a:ext uri="{FF2B5EF4-FFF2-40B4-BE49-F238E27FC236}">
                      <a16:creationId xmlns:a16="http://schemas.microsoft.com/office/drawing/2014/main" id="{02074A09-1261-CC41-A0FE-9F2954AA3D0A}"/>
                    </a:ext>
                  </a:extLst>
                </p:cNvPr>
                <p:cNvSpPr>
                  <a:spLocks/>
                </p:cNvSpPr>
                <p:nvPr/>
              </p:nvSpPr>
              <p:spPr>
                <a:xfrm>
                  <a:off x="1788961" y="566184"/>
                  <a:ext cx="5600043" cy="5440677"/>
                </a:xfrm>
                <a:prstGeom prst="arc">
                  <a:avLst>
                    <a:gd name="adj1" fmla="val 12360285"/>
                    <a:gd name="adj2" fmla="val 153268"/>
                  </a:avLst>
                </a:prstGeom>
                <a:noFill/>
                <a:ln w="114300" cap="flat" cmpd="sng" algn="ctr">
                  <a:solidFill>
                    <a:sysClr val="window" lastClr="FFFFFF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9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grpSp>
              <p:nvGrpSpPr>
                <p:cNvPr id="73" name="Group 72">
                  <a:extLst>
                    <a:ext uri="{FF2B5EF4-FFF2-40B4-BE49-F238E27FC236}">
                      <a16:creationId xmlns:a16="http://schemas.microsoft.com/office/drawing/2014/main" id="{E686A342-5102-2E44-9D2C-4EA10A854FDC}"/>
                    </a:ext>
                  </a:extLst>
                </p:cNvPr>
                <p:cNvGrpSpPr>
                  <a:grpSpLocks/>
                </p:cNvGrpSpPr>
                <p:nvPr/>
              </p:nvGrpSpPr>
              <p:grpSpPr>
                <a:xfrm>
                  <a:off x="1705784" y="459495"/>
                  <a:ext cx="5951165" cy="5897888"/>
                  <a:chOff x="1650239" y="450233"/>
                  <a:chExt cx="6061753" cy="5943600"/>
                </a:xfrm>
              </p:grpSpPr>
              <p:grpSp>
                <p:nvGrpSpPr>
                  <p:cNvPr id="91" name="Group 90">
                    <a:extLst>
                      <a:ext uri="{FF2B5EF4-FFF2-40B4-BE49-F238E27FC236}">
                        <a16:creationId xmlns:a16="http://schemas.microsoft.com/office/drawing/2014/main" id="{23BFAE0D-CBFA-FA4D-9A37-64224FB095CE}"/>
                      </a:ext>
                    </a:extLst>
                  </p:cNvPr>
                  <p:cNvGrpSpPr>
                    <a:grpSpLocks noChangeAspect="1"/>
                  </p:cNvGrpSpPr>
                  <p:nvPr/>
                </p:nvGrpSpPr>
                <p:grpSpPr>
                  <a:xfrm>
                    <a:off x="1650239" y="450233"/>
                    <a:ext cx="6061753" cy="5943600"/>
                    <a:chOff x="1650239" y="450233"/>
                    <a:chExt cx="6061753" cy="5943600"/>
                  </a:xfrm>
                </p:grpSpPr>
                <p:grpSp>
                  <p:nvGrpSpPr>
                    <p:cNvPr id="93" name="Group 16">
                      <a:extLst>
                        <a:ext uri="{FF2B5EF4-FFF2-40B4-BE49-F238E27FC236}">
                          <a16:creationId xmlns:a16="http://schemas.microsoft.com/office/drawing/2014/main" id="{30A1E79E-BC1D-CD4E-A139-088383ACACD4}"/>
                        </a:ext>
                      </a:extLst>
                    </p:cNvPr>
                    <p:cNvGrpSpPr>
                      <a:grpSpLocks noChangeAspect="1"/>
                    </p:cNvGrpSpPr>
                    <p:nvPr/>
                  </p:nvGrpSpPr>
                  <p:grpSpPr>
                    <a:xfrm>
                      <a:off x="1650714" y="450233"/>
                      <a:ext cx="6061278" cy="5943600"/>
                      <a:chOff x="1843777" y="662837"/>
                      <a:chExt cx="5650976" cy="5541240"/>
                    </a:xfrm>
                  </p:grpSpPr>
                  <p:sp>
                    <p:nvSpPr>
                      <p:cNvPr id="96" name="Arc 95">
                        <a:extLst>
                          <a:ext uri="{FF2B5EF4-FFF2-40B4-BE49-F238E27FC236}">
                            <a16:creationId xmlns:a16="http://schemas.microsoft.com/office/drawing/2014/main" id="{982A5B97-7867-714F-B14A-5F5733308F98}"/>
                          </a:ext>
                        </a:extLst>
                      </p:cNvPr>
                      <p:cNvSpPr>
                        <a:spLocks/>
                      </p:cNvSpPr>
                      <p:nvPr/>
                    </p:nvSpPr>
                    <p:spPr>
                      <a:xfrm flipV="1">
                        <a:off x="1862819" y="876234"/>
                        <a:ext cx="5414223" cy="5266944"/>
                      </a:xfrm>
                      <a:prstGeom prst="arc">
                        <a:avLst>
                          <a:gd name="adj1" fmla="val 11856184"/>
                          <a:gd name="adj2" fmla="val 18832165"/>
                        </a:avLst>
                      </a:prstGeom>
                      <a:noFill/>
                      <a:ln w="79375" cap="flat" cmpd="sng" algn="ctr">
                        <a:solidFill>
                          <a:srgbClr val="000090">
                            <a:alpha val="30000"/>
                          </a:srgbClr>
                        </a:solidFill>
                        <a:prstDash val="solid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en-US" sz="9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endParaRPr>
                      </a:p>
                    </p:txBody>
                  </p:sp>
                  <p:sp>
                    <p:nvSpPr>
                      <p:cNvPr id="97" name="Arc 96">
                        <a:extLst>
                          <a:ext uri="{FF2B5EF4-FFF2-40B4-BE49-F238E27FC236}">
                            <a16:creationId xmlns:a16="http://schemas.microsoft.com/office/drawing/2014/main" id="{3192769B-0CE1-F34A-90DA-6A3A33E35E35}"/>
                          </a:ext>
                        </a:extLst>
                      </p:cNvPr>
                      <p:cNvSpPr>
                        <a:spLocks/>
                      </p:cNvSpPr>
                      <p:nvPr/>
                    </p:nvSpPr>
                    <p:spPr>
                      <a:xfrm flipH="1" flipV="1">
                        <a:off x="1843777" y="662837"/>
                        <a:ext cx="5650976" cy="5541240"/>
                      </a:xfrm>
                      <a:prstGeom prst="arc">
                        <a:avLst>
                          <a:gd name="adj1" fmla="val 20490030"/>
                          <a:gd name="adj2" fmla="val 20895578"/>
                        </a:avLst>
                      </a:prstGeom>
                      <a:noFill/>
                      <a:ln w="79375" cap="flat" cmpd="sng" algn="ctr">
                        <a:solidFill>
                          <a:srgbClr val="000090">
                            <a:alpha val="30000"/>
                          </a:srgbClr>
                        </a:solidFill>
                        <a:prstDash val="solid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en-US" sz="9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94" name="Arc 93">
                      <a:extLst>
                        <a:ext uri="{FF2B5EF4-FFF2-40B4-BE49-F238E27FC236}">
                          <a16:creationId xmlns:a16="http://schemas.microsoft.com/office/drawing/2014/main" id="{7009929A-76B5-2B4D-BF49-990A4D58DFBA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>
                    <a:xfrm flipH="1" flipV="1">
                      <a:off x="1650239" y="484838"/>
                      <a:ext cx="5949502" cy="5888309"/>
                    </a:xfrm>
                    <a:prstGeom prst="arc">
                      <a:avLst>
                        <a:gd name="adj1" fmla="val 20905357"/>
                        <a:gd name="adj2" fmla="val 1602721"/>
                      </a:avLst>
                    </a:prstGeom>
                    <a:noFill/>
                    <a:ln w="79375" cap="flat" cmpd="sng" algn="ctr">
                      <a:solidFill>
                        <a:srgbClr val="8064A2">
                          <a:lumMod val="50000"/>
                          <a:alpha val="65000"/>
                        </a:srgbClr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9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+mn-cs"/>
                      </a:endParaRPr>
                    </a:p>
                  </p:txBody>
                </p:sp>
                <p:sp>
                  <p:nvSpPr>
                    <p:cNvPr id="95" name="Arc 94">
                      <a:extLst>
                        <a:ext uri="{FF2B5EF4-FFF2-40B4-BE49-F238E27FC236}">
                          <a16:creationId xmlns:a16="http://schemas.microsoft.com/office/drawing/2014/main" id="{256C0A76-34BD-2442-91D0-9EFF8C48EC9B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>
                    <a:xfrm flipV="1">
                      <a:off x="1671138" y="679126"/>
                      <a:ext cx="5807337" cy="5649386"/>
                    </a:xfrm>
                    <a:prstGeom prst="arc">
                      <a:avLst>
                        <a:gd name="adj1" fmla="val 18850917"/>
                        <a:gd name="adj2" fmla="val 20138646"/>
                      </a:avLst>
                    </a:prstGeom>
                    <a:noFill/>
                    <a:ln w="79375" cap="flat" cmpd="sng" algn="ctr">
                      <a:solidFill>
                        <a:srgbClr val="F79646">
                          <a:lumMod val="75000"/>
                          <a:alpha val="40000"/>
                        </a:srgbClr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9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+mn-cs"/>
                      </a:endParaRPr>
                    </a:p>
                  </p:txBody>
                </p:sp>
              </p:grpSp>
              <p:sp>
                <p:nvSpPr>
                  <p:cNvPr id="92" name="Arc 91">
                    <a:extLst>
                      <a:ext uri="{FF2B5EF4-FFF2-40B4-BE49-F238E27FC236}">
                        <a16:creationId xmlns:a16="http://schemas.microsoft.com/office/drawing/2014/main" id="{2D3D67A9-F989-CC44-AADC-A063B38B11C6}"/>
                      </a:ext>
                    </a:extLst>
                  </p:cNvPr>
                  <p:cNvSpPr>
                    <a:spLocks/>
                  </p:cNvSpPr>
                  <p:nvPr/>
                </p:nvSpPr>
                <p:spPr>
                  <a:xfrm flipV="1">
                    <a:off x="1671138" y="677981"/>
                    <a:ext cx="5807337" cy="5649386"/>
                  </a:xfrm>
                  <a:prstGeom prst="arc">
                    <a:avLst>
                      <a:gd name="adj1" fmla="val 20158709"/>
                      <a:gd name="adj2" fmla="val 96124"/>
                    </a:avLst>
                  </a:prstGeom>
                  <a:noFill/>
                  <a:ln w="79375" cap="flat" cmpd="sng" algn="ctr">
                    <a:solidFill>
                      <a:srgbClr val="C00000">
                        <a:alpha val="46000"/>
                      </a:srgb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9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  <a:ea typeface="+mn-ea"/>
                      <a:cs typeface="+mn-cs"/>
                    </a:endParaRPr>
                  </a:p>
                </p:txBody>
              </p:sp>
            </p:grpSp>
            <p:sp>
              <p:nvSpPr>
                <p:cNvPr id="74" name="TextBox 73">
                  <a:extLst>
                    <a:ext uri="{FF2B5EF4-FFF2-40B4-BE49-F238E27FC236}">
                      <a16:creationId xmlns:a16="http://schemas.microsoft.com/office/drawing/2014/main" id="{D4C9D0A8-68F1-8B4C-8045-84319679A532}"/>
                    </a:ext>
                  </a:extLst>
                </p:cNvPr>
                <p:cNvSpPr txBox="1"/>
                <p:nvPr/>
              </p:nvSpPr>
              <p:spPr>
                <a:xfrm>
                  <a:off x="495830" y="1738988"/>
                  <a:ext cx="1973043" cy="46166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9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</a:rPr>
                    <a:t>Nucleation (10)</a:t>
                  </a:r>
                  <a:r>
                    <a:rPr kumimoji="0" lang="en-US" sz="9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</a:rPr>
                    <a:t> </a:t>
                  </a:r>
                </a:p>
              </p:txBody>
            </p:sp>
            <p:sp>
              <p:nvSpPr>
                <p:cNvPr id="75" name="TextBox 74">
                  <a:extLst>
                    <a:ext uri="{FF2B5EF4-FFF2-40B4-BE49-F238E27FC236}">
                      <a16:creationId xmlns:a16="http://schemas.microsoft.com/office/drawing/2014/main" id="{AEC5EDED-12A3-F846-A5CE-D350076ABD0C}"/>
                    </a:ext>
                  </a:extLst>
                </p:cNvPr>
                <p:cNvSpPr txBox="1"/>
                <p:nvPr/>
              </p:nvSpPr>
              <p:spPr>
                <a:xfrm>
                  <a:off x="487674" y="1277324"/>
                  <a:ext cx="2265597" cy="46166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9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</a:rPr>
                    <a:t>Formation (19)</a:t>
                  </a:r>
                  <a:endParaRPr kumimoji="0" lang="en-US" sz="9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76" name="TextBox 75">
                  <a:extLst>
                    <a:ext uri="{FF2B5EF4-FFF2-40B4-BE49-F238E27FC236}">
                      <a16:creationId xmlns:a16="http://schemas.microsoft.com/office/drawing/2014/main" id="{53B90364-94EE-F841-9281-DC853062C007}"/>
                    </a:ext>
                  </a:extLst>
                </p:cNvPr>
                <p:cNvSpPr txBox="1"/>
                <p:nvPr/>
              </p:nvSpPr>
              <p:spPr>
                <a:xfrm>
                  <a:off x="7424396" y="3157014"/>
                  <a:ext cx="2207281" cy="46166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9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</a:rPr>
                    <a:t>Instability (2)</a:t>
                  </a:r>
                  <a:r>
                    <a:rPr kumimoji="0" lang="en-US" sz="9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</a:rPr>
                    <a:t> </a:t>
                  </a:r>
                </a:p>
              </p:txBody>
            </p:sp>
            <p:sp>
              <p:nvSpPr>
                <p:cNvPr id="77" name="TextBox 76">
                  <a:extLst>
                    <a:ext uri="{FF2B5EF4-FFF2-40B4-BE49-F238E27FC236}">
                      <a16:creationId xmlns:a16="http://schemas.microsoft.com/office/drawing/2014/main" id="{5FA70039-845E-FF48-BC61-02D316765010}"/>
                    </a:ext>
                  </a:extLst>
                </p:cNvPr>
                <p:cNvSpPr txBox="1"/>
                <p:nvPr/>
              </p:nvSpPr>
              <p:spPr>
                <a:xfrm>
                  <a:off x="7128540" y="2242614"/>
                  <a:ext cx="2198337" cy="46166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9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</a:rPr>
                    <a:t>Dynamics (8)</a:t>
                  </a:r>
                  <a:r>
                    <a:rPr kumimoji="0" lang="en-US" sz="9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</a:rPr>
                    <a:t> </a:t>
                  </a:r>
                </a:p>
              </p:txBody>
            </p:sp>
            <p:sp>
              <p:nvSpPr>
                <p:cNvPr id="78" name="TextBox 77">
                  <a:extLst>
                    <a:ext uri="{FF2B5EF4-FFF2-40B4-BE49-F238E27FC236}">
                      <a16:creationId xmlns:a16="http://schemas.microsoft.com/office/drawing/2014/main" id="{E13E68FA-51F5-FA43-A5F4-56B08B6BA843}"/>
                    </a:ext>
                  </a:extLst>
                </p:cNvPr>
                <p:cNvSpPr txBox="1"/>
                <p:nvPr/>
              </p:nvSpPr>
              <p:spPr>
                <a:xfrm>
                  <a:off x="7194468" y="2477996"/>
                  <a:ext cx="2284809" cy="46166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9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</a:rPr>
                    <a:t>Disruption (2)</a:t>
                  </a:r>
                  <a:r>
                    <a:rPr kumimoji="0" lang="en-US" sz="9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</a:rPr>
                    <a:t> </a:t>
                  </a:r>
                </a:p>
              </p:txBody>
            </p:sp>
            <p:sp>
              <p:nvSpPr>
                <p:cNvPr id="79" name="TextBox 78">
                  <a:extLst>
                    <a:ext uri="{FF2B5EF4-FFF2-40B4-BE49-F238E27FC236}">
                      <a16:creationId xmlns:a16="http://schemas.microsoft.com/office/drawing/2014/main" id="{E6AD0F00-FD64-0D46-BC45-0134A28E351B}"/>
                    </a:ext>
                  </a:extLst>
                </p:cNvPr>
                <p:cNvSpPr txBox="1"/>
                <p:nvPr/>
              </p:nvSpPr>
              <p:spPr>
                <a:xfrm>
                  <a:off x="7253456" y="2856678"/>
                  <a:ext cx="2073421" cy="46166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9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</a:rPr>
                    <a:t>Disassembly (12)</a:t>
                  </a:r>
                  <a:r>
                    <a:rPr kumimoji="0" lang="en-US" sz="9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</a:rPr>
                    <a:t> </a:t>
                  </a:r>
                </a:p>
              </p:txBody>
            </p:sp>
            <p:sp>
              <p:nvSpPr>
                <p:cNvPr id="80" name="TextBox 79">
                  <a:extLst>
                    <a:ext uri="{FF2B5EF4-FFF2-40B4-BE49-F238E27FC236}">
                      <a16:creationId xmlns:a16="http://schemas.microsoft.com/office/drawing/2014/main" id="{E6B74AB9-E230-244F-AC84-61CDA03A24CC}"/>
                    </a:ext>
                  </a:extLst>
                </p:cNvPr>
                <p:cNvSpPr txBox="1"/>
                <p:nvPr/>
              </p:nvSpPr>
              <p:spPr>
                <a:xfrm>
                  <a:off x="1433163" y="997172"/>
                  <a:ext cx="2407311" cy="46166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9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</a:rPr>
                    <a:t>Folding (1)</a:t>
                  </a:r>
                  <a:r>
                    <a:rPr kumimoji="0" lang="en-US" sz="9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</a:rPr>
                    <a:t> </a:t>
                  </a:r>
                </a:p>
              </p:txBody>
            </p:sp>
            <p:sp>
              <p:nvSpPr>
                <p:cNvPr id="81" name="TextBox 80">
                  <a:extLst>
                    <a:ext uri="{FF2B5EF4-FFF2-40B4-BE49-F238E27FC236}">
                      <a16:creationId xmlns:a16="http://schemas.microsoft.com/office/drawing/2014/main" id="{1F2B55E9-AEC2-5342-BB84-312CC1B3EA7A}"/>
                    </a:ext>
                  </a:extLst>
                </p:cNvPr>
                <p:cNvSpPr txBox="1"/>
                <p:nvPr/>
              </p:nvSpPr>
              <p:spPr>
                <a:xfrm>
                  <a:off x="5808705" y="723078"/>
                  <a:ext cx="2405495" cy="46166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9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</a:rPr>
                    <a:t>Organization (15)</a:t>
                  </a:r>
                  <a:r>
                    <a:rPr kumimoji="0" lang="en-US" sz="9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</a:rPr>
                    <a:t> </a:t>
                  </a:r>
                </a:p>
              </p:txBody>
            </p:sp>
            <p:sp>
              <p:nvSpPr>
                <p:cNvPr id="82" name="TextBox 81">
                  <a:extLst>
                    <a:ext uri="{FF2B5EF4-FFF2-40B4-BE49-F238E27FC236}">
                      <a16:creationId xmlns:a16="http://schemas.microsoft.com/office/drawing/2014/main" id="{72616440-2EBB-C04C-A072-5D3B2B3AA9C5}"/>
                    </a:ext>
                  </a:extLst>
                </p:cNvPr>
                <p:cNvSpPr txBox="1"/>
                <p:nvPr/>
              </p:nvSpPr>
              <p:spPr>
                <a:xfrm>
                  <a:off x="6119111" y="985068"/>
                  <a:ext cx="2095089" cy="46166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9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</a:rPr>
                    <a:t>Growth (5)</a:t>
                  </a:r>
                  <a:r>
                    <a:rPr kumimoji="0" lang="en-US" sz="9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</a:rPr>
                    <a:t> </a:t>
                  </a:r>
                </a:p>
              </p:txBody>
            </p:sp>
            <p:sp>
              <p:nvSpPr>
                <p:cNvPr id="83" name="TextBox 82">
                  <a:extLst>
                    <a:ext uri="{FF2B5EF4-FFF2-40B4-BE49-F238E27FC236}">
                      <a16:creationId xmlns:a16="http://schemas.microsoft.com/office/drawing/2014/main" id="{6CBEC4B8-7132-084E-AD45-37D160E058F7}"/>
                    </a:ext>
                  </a:extLst>
                </p:cNvPr>
                <p:cNvSpPr txBox="1"/>
                <p:nvPr/>
              </p:nvSpPr>
              <p:spPr>
                <a:xfrm>
                  <a:off x="6554817" y="1351492"/>
                  <a:ext cx="1659383" cy="46166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9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</a:rPr>
                    <a:t>Stability (22)</a:t>
                  </a:r>
                  <a:r>
                    <a:rPr kumimoji="0" lang="en-US" sz="9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</a:rPr>
                    <a:t> </a:t>
                  </a:r>
                </a:p>
              </p:txBody>
            </p:sp>
            <p:sp>
              <p:nvSpPr>
                <p:cNvPr id="84" name="TextBox 83">
                  <a:extLst>
                    <a:ext uri="{FF2B5EF4-FFF2-40B4-BE49-F238E27FC236}">
                      <a16:creationId xmlns:a16="http://schemas.microsoft.com/office/drawing/2014/main" id="{140A35AD-4A10-1D4C-87C2-72C2533714EC}"/>
                    </a:ext>
                  </a:extLst>
                </p:cNvPr>
                <p:cNvSpPr txBox="1"/>
                <p:nvPr/>
              </p:nvSpPr>
              <p:spPr>
                <a:xfrm>
                  <a:off x="6999798" y="1789878"/>
                  <a:ext cx="1584507" cy="46166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9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</a:rPr>
                    <a:t>Density (5)</a:t>
                  </a:r>
                  <a:r>
                    <a:rPr kumimoji="0" lang="en-US" sz="9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</a:rPr>
                    <a:t> </a:t>
                  </a:r>
                </a:p>
              </p:txBody>
            </p:sp>
            <p:sp>
              <p:nvSpPr>
                <p:cNvPr id="85" name="TextBox 84">
                  <a:extLst>
                    <a:ext uri="{FF2B5EF4-FFF2-40B4-BE49-F238E27FC236}">
                      <a16:creationId xmlns:a16="http://schemas.microsoft.com/office/drawing/2014/main" id="{04F22DDA-D975-DE46-B40C-931AB2C361F0}"/>
                    </a:ext>
                  </a:extLst>
                </p:cNvPr>
                <p:cNvSpPr txBox="1"/>
                <p:nvPr/>
              </p:nvSpPr>
              <p:spPr>
                <a:xfrm>
                  <a:off x="923992" y="265878"/>
                  <a:ext cx="3068882" cy="73866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9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</a:rPr>
                    <a:t>Polymerization &amp;</a:t>
                  </a:r>
                </a:p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900" b="1" i="0" u="none" strike="noStrike" kern="0" cap="none" spc="0" normalizeH="0" baseline="0" noProof="0" dirty="0" err="1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</a:rPr>
                    <a:t>Depolymerization</a:t>
                  </a:r>
                  <a:r>
                    <a:rPr kumimoji="0" lang="en-US" sz="9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</a:rPr>
                    <a:t> (27)</a:t>
                  </a:r>
                  <a:endParaRPr kumimoji="0" lang="en-US" sz="9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86" name="TextBox 85">
                  <a:extLst>
                    <a:ext uri="{FF2B5EF4-FFF2-40B4-BE49-F238E27FC236}">
                      <a16:creationId xmlns:a16="http://schemas.microsoft.com/office/drawing/2014/main" id="{D6F69630-0565-4543-A5C9-004E70464F25}"/>
                    </a:ext>
                  </a:extLst>
                </p:cNvPr>
                <p:cNvSpPr txBox="1"/>
                <p:nvPr/>
              </p:nvSpPr>
              <p:spPr>
                <a:xfrm>
                  <a:off x="2773673" y="-38922"/>
                  <a:ext cx="2212725" cy="73866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900" b="1" i="0" u="none" strike="noStrike" kern="0" cap="none" spc="0" normalizeH="0" baseline="0" noProof="0" dirty="0" err="1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</a:rPr>
                    <a:t>Acetylation</a:t>
                  </a:r>
                  <a:r>
                    <a:rPr kumimoji="0" lang="en-US" sz="9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</a:rPr>
                    <a:t> (5)</a:t>
                  </a:r>
                </a:p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9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</a:rPr>
                    <a:t>Deacetylation (2)</a:t>
                  </a:r>
                  <a:r>
                    <a:rPr kumimoji="0" lang="en-US" sz="9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</a:rPr>
                    <a:t> </a:t>
                  </a:r>
                </a:p>
              </p:txBody>
            </p:sp>
            <p:sp>
              <p:nvSpPr>
                <p:cNvPr id="87" name="TextBox 86">
                  <a:extLst>
                    <a:ext uri="{FF2B5EF4-FFF2-40B4-BE49-F238E27FC236}">
                      <a16:creationId xmlns:a16="http://schemas.microsoft.com/office/drawing/2014/main" id="{8F67F813-8076-6242-91A2-4808D2A77930}"/>
                    </a:ext>
                  </a:extLst>
                </p:cNvPr>
                <p:cNvSpPr txBox="1"/>
                <p:nvPr/>
              </p:nvSpPr>
              <p:spPr>
                <a:xfrm>
                  <a:off x="4508322" y="199100"/>
                  <a:ext cx="1911151" cy="46166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9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</a:rPr>
                    <a:t>Bundling (11)</a:t>
                  </a:r>
                  <a:r>
                    <a:rPr kumimoji="0" lang="en-US" sz="9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</a:rPr>
                    <a:t> </a:t>
                  </a:r>
                </a:p>
              </p:txBody>
            </p:sp>
            <p:sp>
              <p:nvSpPr>
                <p:cNvPr id="88" name="TextBox 87">
                  <a:extLst>
                    <a:ext uri="{FF2B5EF4-FFF2-40B4-BE49-F238E27FC236}">
                      <a16:creationId xmlns:a16="http://schemas.microsoft.com/office/drawing/2014/main" id="{90A8E297-6632-454B-9164-53423EF6A6F0}"/>
                    </a:ext>
                  </a:extLst>
                </p:cNvPr>
                <p:cNvSpPr txBox="1"/>
                <p:nvPr/>
              </p:nvSpPr>
              <p:spPr>
                <a:xfrm>
                  <a:off x="5289571" y="418278"/>
                  <a:ext cx="1473981" cy="46166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9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</a:rPr>
                    <a:t>Binding (9)</a:t>
                  </a:r>
                  <a:r>
                    <a:rPr kumimoji="0" lang="en-US" sz="9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</a:rPr>
                    <a:t> </a:t>
                  </a:r>
                </a:p>
              </p:txBody>
            </p:sp>
          </p:grpSp>
          <p:sp>
            <p:nvSpPr>
              <p:cNvPr id="54" name="TextBox 53">
                <a:extLst>
                  <a:ext uri="{FF2B5EF4-FFF2-40B4-BE49-F238E27FC236}">
                    <a16:creationId xmlns:a16="http://schemas.microsoft.com/office/drawing/2014/main" id="{55CEF97B-D4ED-A048-9E84-E13846123DBF}"/>
                  </a:ext>
                </a:extLst>
              </p:cNvPr>
              <p:cNvSpPr txBox="1"/>
              <p:nvPr/>
            </p:nvSpPr>
            <p:spPr>
              <a:xfrm>
                <a:off x="7756537" y="5744881"/>
                <a:ext cx="103253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rPr>
                  <a:t>Enhances Dynamics</a:t>
                </a:r>
              </a:p>
            </p:txBody>
          </p:sp>
          <p:sp>
            <p:nvSpPr>
              <p:cNvPr id="55" name="TextBox 54">
                <a:extLst>
                  <a:ext uri="{FF2B5EF4-FFF2-40B4-BE49-F238E27FC236}">
                    <a16:creationId xmlns:a16="http://schemas.microsoft.com/office/drawing/2014/main" id="{A1442748-52A8-8F46-86D0-4FA7FAFDC63C}"/>
                  </a:ext>
                </a:extLst>
              </p:cNvPr>
              <p:cNvSpPr txBox="1"/>
              <p:nvPr/>
            </p:nvSpPr>
            <p:spPr>
              <a:xfrm>
                <a:off x="4114800" y="5329601"/>
                <a:ext cx="1001208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rPr>
                  <a:t>Decreases Microtubule Dynamics</a:t>
                </a:r>
              </a:p>
            </p:txBody>
          </p:sp>
          <p:grpSp>
            <p:nvGrpSpPr>
              <p:cNvPr id="56" name="Group 55">
                <a:extLst>
                  <a:ext uri="{FF2B5EF4-FFF2-40B4-BE49-F238E27FC236}">
                    <a16:creationId xmlns:a16="http://schemas.microsoft.com/office/drawing/2014/main" id="{7E234CE8-818F-704C-803A-94DF6B434351}"/>
                  </a:ext>
                </a:extLst>
              </p:cNvPr>
              <p:cNvGrpSpPr/>
              <p:nvPr/>
            </p:nvGrpSpPr>
            <p:grpSpPr>
              <a:xfrm>
                <a:off x="4283574" y="5016058"/>
                <a:ext cx="821826" cy="246221"/>
                <a:chOff x="4231604" y="5016058"/>
                <a:chExt cx="821826" cy="246221"/>
              </a:xfrm>
            </p:grpSpPr>
            <p:sp>
              <p:nvSpPr>
                <p:cNvPr id="66" name="TextBox 65">
                  <a:extLst>
                    <a:ext uri="{FF2B5EF4-FFF2-40B4-BE49-F238E27FC236}">
                      <a16:creationId xmlns:a16="http://schemas.microsoft.com/office/drawing/2014/main" id="{D7533A7C-BE5D-554C-838B-22EB127FF62F}"/>
                    </a:ext>
                  </a:extLst>
                </p:cNvPr>
                <p:cNvSpPr txBox="1"/>
                <p:nvPr/>
              </p:nvSpPr>
              <p:spPr>
                <a:xfrm>
                  <a:off x="4231604" y="5016058"/>
                  <a:ext cx="821826" cy="24622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0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C00000"/>
                      </a:solidFill>
                      <a:effectLst/>
                      <a:uLnTx/>
                      <a:uFillTx/>
                    </a:rPr>
                    <a:t>Expression</a:t>
                  </a:r>
                </a:p>
              </p:txBody>
            </p:sp>
            <p:cxnSp>
              <p:nvCxnSpPr>
                <p:cNvPr id="67" name="Straight Arrow Connector 66">
                  <a:extLst>
                    <a:ext uri="{FF2B5EF4-FFF2-40B4-BE49-F238E27FC236}">
                      <a16:creationId xmlns:a16="http://schemas.microsoft.com/office/drawing/2014/main" id="{99A2F5EA-102C-EE42-A97C-DCDB171BCE9D}"/>
                    </a:ext>
                  </a:extLst>
                </p:cNvPr>
                <p:cNvCxnSpPr/>
                <p:nvPr/>
              </p:nvCxnSpPr>
              <p:spPr>
                <a:xfrm flipV="1">
                  <a:off x="4267200" y="5029200"/>
                  <a:ext cx="0" cy="182880"/>
                </a:xfrm>
                <a:prstGeom prst="straightConnector1">
                  <a:avLst/>
                </a:prstGeom>
                <a:noFill/>
                <a:ln w="15875" cap="flat" cmpd="sng" algn="ctr">
                  <a:solidFill>
                    <a:srgbClr val="C00000"/>
                  </a:solidFill>
                  <a:prstDash val="solid"/>
                  <a:tailEnd type="stealth" w="med" len="med"/>
                </a:ln>
                <a:effectLst/>
              </p:spPr>
            </p:cxnSp>
          </p:grpSp>
          <p:grpSp>
            <p:nvGrpSpPr>
              <p:cNvPr id="57" name="Group 56">
                <a:extLst>
                  <a:ext uri="{FF2B5EF4-FFF2-40B4-BE49-F238E27FC236}">
                    <a16:creationId xmlns:a16="http://schemas.microsoft.com/office/drawing/2014/main" id="{C1561B6C-51E4-E54D-B533-04253A723264}"/>
                  </a:ext>
                </a:extLst>
              </p:cNvPr>
              <p:cNvGrpSpPr/>
              <p:nvPr/>
            </p:nvGrpSpPr>
            <p:grpSpPr>
              <a:xfrm>
                <a:off x="4588374" y="6112309"/>
                <a:ext cx="821826" cy="246221"/>
                <a:chOff x="4464618" y="6112309"/>
                <a:chExt cx="821826" cy="246221"/>
              </a:xfrm>
            </p:grpSpPr>
            <p:sp>
              <p:nvSpPr>
                <p:cNvPr id="64" name="TextBox 63">
                  <a:extLst>
                    <a:ext uri="{FF2B5EF4-FFF2-40B4-BE49-F238E27FC236}">
                      <a16:creationId xmlns:a16="http://schemas.microsoft.com/office/drawing/2014/main" id="{4CCA11C2-19F6-8240-AC80-E604D9C83535}"/>
                    </a:ext>
                  </a:extLst>
                </p:cNvPr>
                <p:cNvSpPr txBox="1"/>
                <p:nvPr/>
              </p:nvSpPr>
              <p:spPr>
                <a:xfrm>
                  <a:off x="4464618" y="6112309"/>
                  <a:ext cx="821826" cy="24622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0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11893"/>
                      </a:solidFill>
                      <a:effectLst/>
                      <a:uLnTx/>
                      <a:uFillTx/>
                    </a:rPr>
                    <a:t>Expression</a:t>
                  </a:r>
                </a:p>
              </p:txBody>
            </p:sp>
            <p:cxnSp>
              <p:nvCxnSpPr>
                <p:cNvPr id="65" name="Straight Arrow Connector 64">
                  <a:extLst>
                    <a:ext uri="{FF2B5EF4-FFF2-40B4-BE49-F238E27FC236}">
                      <a16:creationId xmlns:a16="http://schemas.microsoft.com/office/drawing/2014/main" id="{4D721B0B-AFE6-1747-904A-BF391069C270}"/>
                    </a:ext>
                  </a:extLst>
                </p:cNvPr>
                <p:cNvCxnSpPr/>
                <p:nvPr/>
              </p:nvCxnSpPr>
              <p:spPr>
                <a:xfrm>
                  <a:off x="4495800" y="6172200"/>
                  <a:ext cx="0" cy="182880"/>
                </a:xfrm>
                <a:prstGeom prst="straightConnector1">
                  <a:avLst/>
                </a:prstGeom>
                <a:noFill/>
                <a:ln w="15875" cap="flat" cmpd="sng" algn="ctr">
                  <a:solidFill>
                    <a:srgbClr val="011893"/>
                  </a:solidFill>
                  <a:prstDash val="solid"/>
                  <a:tailEnd type="stealth" w="med" len="med"/>
                </a:ln>
                <a:effectLst/>
              </p:spPr>
            </p:cxnSp>
          </p:grpSp>
          <p:grpSp>
            <p:nvGrpSpPr>
              <p:cNvPr id="58" name="Group 57">
                <a:extLst>
                  <a:ext uri="{FF2B5EF4-FFF2-40B4-BE49-F238E27FC236}">
                    <a16:creationId xmlns:a16="http://schemas.microsoft.com/office/drawing/2014/main" id="{30EA2309-CC05-364B-8B53-FE59EED660BB}"/>
                  </a:ext>
                </a:extLst>
              </p:cNvPr>
              <p:cNvGrpSpPr/>
              <p:nvPr/>
            </p:nvGrpSpPr>
            <p:grpSpPr>
              <a:xfrm>
                <a:off x="7696200" y="6154579"/>
                <a:ext cx="821826" cy="246221"/>
                <a:chOff x="4464618" y="6112309"/>
                <a:chExt cx="821826" cy="246221"/>
              </a:xfrm>
            </p:grpSpPr>
            <p:sp>
              <p:nvSpPr>
                <p:cNvPr id="62" name="TextBox 61">
                  <a:extLst>
                    <a:ext uri="{FF2B5EF4-FFF2-40B4-BE49-F238E27FC236}">
                      <a16:creationId xmlns:a16="http://schemas.microsoft.com/office/drawing/2014/main" id="{8CF4F67E-1823-E54D-9A59-8F7795B4946A}"/>
                    </a:ext>
                  </a:extLst>
                </p:cNvPr>
                <p:cNvSpPr txBox="1"/>
                <p:nvPr/>
              </p:nvSpPr>
              <p:spPr>
                <a:xfrm>
                  <a:off x="4464618" y="6112309"/>
                  <a:ext cx="821826" cy="24622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0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11893"/>
                      </a:solidFill>
                      <a:effectLst/>
                      <a:uLnTx/>
                      <a:uFillTx/>
                    </a:rPr>
                    <a:t>Expression</a:t>
                  </a:r>
                </a:p>
              </p:txBody>
            </p:sp>
            <p:cxnSp>
              <p:nvCxnSpPr>
                <p:cNvPr id="63" name="Straight Arrow Connector 62">
                  <a:extLst>
                    <a:ext uri="{FF2B5EF4-FFF2-40B4-BE49-F238E27FC236}">
                      <a16:creationId xmlns:a16="http://schemas.microsoft.com/office/drawing/2014/main" id="{98F76C72-7926-9149-B71B-F32EC17E6237}"/>
                    </a:ext>
                  </a:extLst>
                </p:cNvPr>
                <p:cNvCxnSpPr/>
                <p:nvPr/>
              </p:nvCxnSpPr>
              <p:spPr>
                <a:xfrm>
                  <a:off x="4495800" y="6172200"/>
                  <a:ext cx="0" cy="182880"/>
                </a:xfrm>
                <a:prstGeom prst="straightConnector1">
                  <a:avLst/>
                </a:prstGeom>
                <a:noFill/>
                <a:ln w="15875" cap="flat" cmpd="sng" algn="ctr">
                  <a:solidFill>
                    <a:srgbClr val="011893"/>
                  </a:solidFill>
                  <a:prstDash val="solid"/>
                  <a:tailEnd type="stealth" w="med" len="med"/>
                </a:ln>
                <a:effectLst/>
              </p:spPr>
            </p:cxnSp>
          </p:grpSp>
          <p:grpSp>
            <p:nvGrpSpPr>
              <p:cNvPr id="59" name="Group 58">
                <a:extLst>
                  <a:ext uri="{FF2B5EF4-FFF2-40B4-BE49-F238E27FC236}">
                    <a16:creationId xmlns:a16="http://schemas.microsoft.com/office/drawing/2014/main" id="{6308C45E-D6D4-C44C-9D33-F7CE89E8FD68}"/>
                  </a:ext>
                </a:extLst>
              </p:cNvPr>
              <p:cNvGrpSpPr/>
              <p:nvPr/>
            </p:nvGrpSpPr>
            <p:grpSpPr>
              <a:xfrm>
                <a:off x="7941174" y="5478958"/>
                <a:ext cx="821826" cy="246221"/>
                <a:chOff x="4231604" y="5016058"/>
                <a:chExt cx="821826" cy="246221"/>
              </a:xfrm>
            </p:grpSpPr>
            <p:sp>
              <p:nvSpPr>
                <p:cNvPr id="60" name="TextBox 59">
                  <a:extLst>
                    <a:ext uri="{FF2B5EF4-FFF2-40B4-BE49-F238E27FC236}">
                      <a16:creationId xmlns:a16="http://schemas.microsoft.com/office/drawing/2014/main" id="{7B33B690-7E8F-7A40-BE83-16D8AE40AF2F}"/>
                    </a:ext>
                  </a:extLst>
                </p:cNvPr>
                <p:cNvSpPr txBox="1"/>
                <p:nvPr/>
              </p:nvSpPr>
              <p:spPr>
                <a:xfrm>
                  <a:off x="4231604" y="5016058"/>
                  <a:ext cx="821826" cy="24622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0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C00000"/>
                      </a:solidFill>
                      <a:effectLst/>
                      <a:uLnTx/>
                      <a:uFillTx/>
                    </a:rPr>
                    <a:t>Expression</a:t>
                  </a:r>
                </a:p>
              </p:txBody>
            </p:sp>
            <p:cxnSp>
              <p:nvCxnSpPr>
                <p:cNvPr id="61" name="Straight Arrow Connector 60">
                  <a:extLst>
                    <a:ext uri="{FF2B5EF4-FFF2-40B4-BE49-F238E27FC236}">
                      <a16:creationId xmlns:a16="http://schemas.microsoft.com/office/drawing/2014/main" id="{B689FC03-9F0A-6846-BBFA-349B8250E9BD}"/>
                    </a:ext>
                  </a:extLst>
                </p:cNvPr>
                <p:cNvCxnSpPr/>
                <p:nvPr/>
              </p:nvCxnSpPr>
              <p:spPr>
                <a:xfrm flipV="1">
                  <a:off x="4267200" y="5029200"/>
                  <a:ext cx="0" cy="182880"/>
                </a:xfrm>
                <a:prstGeom prst="straightConnector1">
                  <a:avLst/>
                </a:prstGeom>
                <a:noFill/>
                <a:ln w="15875" cap="flat" cmpd="sng" algn="ctr">
                  <a:solidFill>
                    <a:srgbClr val="C00000"/>
                  </a:solidFill>
                  <a:prstDash val="solid"/>
                  <a:tailEnd type="stealth" w="med" len="med"/>
                </a:ln>
                <a:effectLst/>
              </p:spPr>
            </p:cxnSp>
          </p:grpSp>
        </p:grpSp>
        <p:grpSp>
          <p:nvGrpSpPr>
            <p:cNvPr id="137" name="Group 136">
              <a:extLst>
                <a:ext uri="{FF2B5EF4-FFF2-40B4-BE49-F238E27FC236}">
                  <a16:creationId xmlns:a16="http://schemas.microsoft.com/office/drawing/2014/main" id="{44B8E483-2794-1E46-8C7D-4B5CB03CF739}"/>
                </a:ext>
              </a:extLst>
            </p:cNvPr>
            <p:cNvGrpSpPr/>
            <p:nvPr/>
          </p:nvGrpSpPr>
          <p:grpSpPr>
            <a:xfrm>
              <a:off x="1830379" y="6724160"/>
              <a:ext cx="3108998" cy="2088643"/>
              <a:chOff x="1830379" y="6724160"/>
              <a:chExt cx="3108998" cy="2088643"/>
            </a:xfrm>
          </p:grpSpPr>
          <p:sp>
            <p:nvSpPr>
              <p:cNvPr id="115" name="TextBox 114">
                <a:extLst>
                  <a:ext uri="{FF2B5EF4-FFF2-40B4-BE49-F238E27FC236}">
                    <a16:creationId xmlns:a16="http://schemas.microsoft.com/office/drawing/2014/main" id="{C9142073-7AD0-604E-B0D3-F78460CF0AF4}"/>
                  </a:ext>
                </a:extLst>
              </p:cNvPr>
              <p:cNvSpPr txBox="1"/>
              <p:nvPr/>
            </p:nvSpPr>
            <p:spPr>
              <a:xfrm>
                <a:off x="4662379" y="7401589"/>
                <a:ext cx="251978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b="1" dirty="0">
                    <a:solidFill>
                      <a:srgbClr val="7B0C00"/>
                    </a:solidFill>
                  </a:rPr>
                  <a:t>*</a:t>
                </a:r>
              </a:p>
            </p:txBody>
          </p:sp>
          <p:sp>
            <p:nvSpPr>
              <p:cNvPr id="116" name="TextBox 115">
                <a:extLst>
                  <a:ext uri="{FF2B5EF4-FFF2-40B4-BE49-F238E27FC236}">
                    <a16:creationId xmlns:a16="http://schemas.microsoft.com/office/drawing/2014/main" id="{259DC1BE-6807-4841-B419-4F7B1E85E8A3}"/>
                  </a:ext>
                </a:extLst>
              </p:cNvPr>
              <p:cNvSpPr txBox="1"/>
              <p:nvPr/>
            </p:nvSpPr>
            <p:spPr>
              <a:xfrm>
                <a:off x="4389022" y="7980401"/>
                <a:ext cx="251978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b="1" dirty="0">
                    <a:solidFill>
                      <a:schemeClr val="accent2">
                        <a:lumMod val="75000"/>
                      </a:schemeClr>
                    </a:solidFill>
                  </a:rPr>
                  <a:t>*</a:t>
                </a:r>
              </a:p>
            </p:txBody>
          </p:sp>
          <p:sp>
            <p:nvSpPr>
              <p:cNvPr id="117" name="TextBox 116">
                <a:extLst>
                  <a:ext uri="{FF2B5EF4-FFF2-40B4-BE49-F238E27FC236}">
                    <a16:creationId xmlns:a16="http://schemas.microsoft.com/office/drawing/2014/main" id="{064AAF40-BF64-884D-8365-6A383A33B6C6}"/>
                  </a:ext>
                </a:extLst>
              </p:cNvPr>
              <p:cNvSpPr txBox="1"/>
              <p:nvPr/>
            </p:nvSpPr>
            <p:spPr>
              <a:xfrm>
                <a:off x="4440869" y="7910318"/>
                <a:ext cx="251978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b="1" dirty="0">
                    <a:solidFill>
                      <a:schemeClr val="accent2">
                        <a:lumMod val="75000"/>
                      </a:schemeClr>
                    </a:solidFill>
                  </a:rPr>
                  <a:t>*</a:t>
                </a:r>
              </a:p>
            </p:txBody>
          </p:sp>
          <p:sp>
            <p:nvSpPr>
              <p:cNvPr id="118" name="TextBox 117">
                <a:extLst>
                  <a:ext uri="{FF2B5EF4-FFF2-40B4-BE49-F238E27FC236}">
                    <a16:creationId xmlns:a16="http://schemas.microsoft.com/office/drawing/2014/main" id="{1DC165FA-7E02-BA40-AE7F-2F7186B2A333}"/>
                  </a:ext>
                </a:extLst>
              </p:cNvPr>
              <p:cNvSpPr txBox="1"/>
              <p:nvPr/>
            </p:nvSpPr>
            <p:spPr>
              <a:xfrm>
                <a:off x="3049373" y="8505026"/>
                <a:ext cx="251978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b="1" dirty="0">
                    <a:solidFill>
                      <a:srgbClr val="011893"/>
                    </a:solidFill>
                  </a:rPr>
                  <a:t>*</a:t>
                </a:r>
              </a:p>
            </p:txBody>
          </p:sp>
          <p:sp>
            <p:nvSpPr>
              <p:cNvPr id="119" name="TextBox 118">
                <a:extLst>
                  <a:ext uri="{FF2B5EF4-FFF2-40B4-BE49-F238E27FC236}">
                    <a16:creationId xmlns:a16="http://schemas.microsoft.com/office/drawing/2014/main" id="{A3F10C20-8E5A-784F-9100-1F01743AEF8F}"/>
                  </a:ext>
                </a:extLst>
              </p:cNvPr>
              <p:cNvSpPr txBox="1"/>
              <p:nvPr/>
            </p:nvSpPr>
            <p:spPr>
              <a:xfrm>
                <a:off x="2954722" y="8493508"/>
                <a:ext cx="251978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b="1" dirty="0">
                    <a:solidFill>
                      <a:srgbClr val="011893"/>
                    </a:solidFill>
                  </a:rPr>
                  <a:t>*</a:t>
                </a:r>
              </a:p>
            </p:txBody>
          </p:sp>
          <p:sp>
            <p:nvSpPr>
              <p:cNvPr id="120" name="TextBox 119">
                <a:extLst>
                  <a:ext uri="{FF2B5EF4-FFF2-40B4-BE49-F238E27FC236}">
                    <a16:creationId xmlns:a16="http://schemas.microsoft.com/office/drawing/2014/main" id="{62499DC3-E464-3942-A8F8-837375D41B7C}"/>
                  </a:ext>
                </a:extLst>
              </p:cNvPr>
              <p:cNvSpPr txBox="1"/>
              <p:nvPr/>
            </p:nvSpPr>
            <p:spPr>
              <a:xfrm>
                <a:off x="1848753" y="6832595"/>
                <a:ext cx="251978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>
                    <a:solidFill>
                      <a:schemeClr val="bg1"/>
                    </a:solidFill>
                  </a:rPr>
                  <a:t>*</a:t>
                </a:r>
              </a:p>
            </p:txBody>
          </p:sp>
          <p:sp>
            <p:nvSpPr>
              <p:cNvPr id="121" name="TextBox 120">
                <a:extLst>
                  <a:ext uri="{FF2B5EF4-FFF2-40B4-BE49-F238E27FC236}">
                    <a16:creationId xmlns:a16="http://schemas.microsoft.com/office/drawing/2014/main" id="{C914B7DD-8368-CB4C-BBDD-F011EB03A858}"/>
                  </a:ext>
                </a:extLst>
              </p:cNvPr>
              <p:cNvSpPr txBox="1"/>
              <p:nvPr/>
            </p:nvSpPr>
            <p:spPr>
              <a:xfrm>
                <a:off x="2866611" y="8468388"/>
                <a:ext cx="251978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b="1" dirty="0">
                    <a:solidFill>
                      <a:srgbClr val="011893"/>
                    </a:solidFill>
                  </a:rPr>
                  <a:t>*</a:t>
                </a:r>
              </a:p>
            </p:txBody>
          </p:sp>
          <p:sp>
            <p:nvSpPr>
              <p:cNvPr id="122" name="TextBox 121">
                <a:extLst>
                  <a:ext uri="{FF2B5EF4-FFF2-40B4-BE49-F238E27FC236}">
                    <a16:creationId xmlns:a16="http://schemas.microsoft.com/office/drawing/2014/main" id="{8F50F55B-A715-3E42-B2A9-A13C38176A40}"/>
                  </a:ext>
                </a:extLst>
              </p:cNvPr>
              <p:cNvSpPr txBox="1"/>
              <p:nvPr/>
            </p:nvSpPr>
            <p:spPr>
              <a:xfrm>
                <a:off x="1835758" y="6933947"/>
                <a:ext cx="251978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>
                    <a:solidFill>
                      <a:schemeClr val="bg1"/>
                    </a:solidFill>
                  </a:rPr>
                  <a:t>*</a:t>
                </a:r>
              </a:p>
            </p:txBody>
          </p:sp>
          <p:sp>
            <p:nvSpPr>
              <p:cNvPr id="123" name="TextBox 122">
                <a:extLst>
                  <a:ext uri="{FF2B5EF4-FFF2-40B4-BE49-F238E27FC236}">
                    <a16:creationId xmlns:a16="http://schemas.microsoft.com/office/drawing/2014/main" id="{DE79EE53-0889-854D-865D-244DACF0C315}"/>
                  </a:ext>
                </a:extLst>
              </p:cNvPr>
              <p:cNvSpPr txBox="1"/>
              <p:nvPr/>
            </p:nvSpPr>
            <p:spPr>
              <a:xfrm>
                <a:off x="1830379" y="7035788"/>
                <a:ext cx="251978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>
                    <a:solidFill>
                      <a:schemeClr val="bg1"/>
                    </a:solidFill>
                  </a:rPr>
                  <a:t>*</a:t>
                </a:r>
              </a:p>
            </p:txBody>
          </p:sp>
          <p:sp>
            <p:nvSpPr>
              <p:cNvPr id="124" name="TextBox 123">
                <a:extLst>
                  <a:ext uri="{FF2B5EF4-FFF2-40B4-BE49-F238E27FC236}">
                    <a16:creationId xmlns:a16="http://schemas.microsoft.com/office/drawing/2014/main" id="{DB05DEF9-1AA5-B740-89E2-799E5A2D0430}"/>
                  </a:ext>
                </a:extLst>
              </p:cNvPr>
              <p:cNvSpPr txBox="1"/>
              <p:nvPr/>
            </p:nvSpPr>
            <p:spPr>
              <a:xfrm>
                <a:off x="1869553" y="6729887"/>
                <a:ext cx="251978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>
                    <a:solidFill>
                      <a:schemeClr val="bg1"/>
                    </a:solidFill>
                  </a:rPr>
                  <a:t>*</a:t>
                </a:r>
              </a:p>
            </p:txBody>
          </p:sp>
          <p:sp>
            <p:nvSpPr>
              <p:cNvPr id="125" name="TextBox 124">
                <a:extLst>
                  <a:ext uri="{FF2B5EF4-FFF2-40B4-BE49-F238E27FC236}">
                    <a16:creationId xmlns:a16="http://schemas.microsoft.com/office/drawing/2014/main" id="{933A3150-9F8B-D54C-8B11-9EFB6AE8E018}"/>
                  </a:ext>
                </a:extLst>
              </p:cNvPr>
              <p:cNvSpPr txBox="1"/>
              <p:nvPr/>
            </p:nvSpPr>
            <p:spPr>
              <a:xfrm>
                <a:off x="4251352" y="7182396"/>
                <a:ext cx="688025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800" dirty="0"/>
                  <a:t>DIAPH3</a:t>
                </a:r>
              </a:p>
            </p:txBody>
          </p:sp>
          <p:sp>
            <p:nvSpPr>
              <p:cNvPr id="126" name="TextBox 125">
                <a:extLst>
                  <a:ext uri="{FF2B5EF4-FFF2-40B4-BE49-F238E27FC236}">
                    <a16:creationId xmlns:a16="http://schemas.microsoft.com/office/drawing/2014/main" id="{27606F0D-A1F0-7E49-8BE8-5CAC3F84DAAE}"/>
                  </a:ext>
                </a:extLst>
              </p:cNvPr>
              <p:cNvSpPr txBox="1"/>
              <p:nvPr/>
            </p:nvSpPr>
            <p:spPr>
              <a:xfrm rot="1380000">
                <a:off x="4170956" y="7546910"/>
                <a:ext cx="688025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800" dirty="0"/>
                  <a:t>RAB5A</a:t>
                </a:r>
              </a:p>
            </p:txBody>
          </p:sp>
          <p:sp>
            <p:nvSpPr>
              <p:cNvPr id="127" name="TextBox 126">
                <a:extLst>
                  <a:ext uri="{FF2B5EF4-FFF2-40B4-BE49-F238E27FC236}">
                    <a16:creationId xmlns:a16="http://schemas.microsoft.com/office/drawing/2014/main" id="{AD40C3CF-07F4-054F-8926-45B7CD506C66}"/>
                  </a:ext>
                </a:extLst>
              </p:cNvPr>
              <p:cNvSpPr txBox="1"/>
              <p:nvPr/>
            </p:nvSpPr>
            <p:spPr>
              <a:xfrm rot="1860000">
                <a:off x="4077683" y="7701938"/>
                <a:ext cx="688025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800" dirty="0"/>
                  <a:t>CLASP1</a:t>
                </a:r>
              </a:p>
            </p:txBody>
          </p:sp>
          <p:sp>
            <p:nvSpPr>
              <p:cNvPr id="128" name="TextBox 127">
                <a:extLst>
                  <a:ext uri="{FF2B5EF4-FFF2-40B4-BE49-F238E27FC236}">
                    <a16:creationId xmlns:a16="http://schemas.microsoft.com/office/drawing/2014/main" id="{1CFFE3A1-0014-2049-B2B2-79150BAF69D2}"/>
                  </a:ext>
                </a:extLst>
              </p:cNvPr>
              <p:cNvSpPr txBox="1"/>
              <p:nvPr/>
            </p:nvSpPr>
            <p:spPr>
              <a:xfrm rot="3354228">
                <a:off x="3764483" y="8185803"/>
                <a:ext cx="688025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800" dirty="0"/>
                  <a:t>APC</a:t>
                </a:r>
              </a:p>
            </p:txBody>
          </p:sp>
          <p:sp>
            <p:nvSpPr>
              <p:cNvPr id="129" name="TextBox 128">
                <a:extLst>
                  <a:ext uri="{FF2B5EF4-FFF2-40B4-BE49-F238E27FC236}">
                    <a16:creationId xmlns:a16="http://schemas.microsoft.com/office/drawing/2014/main" id="{96E3EED4-5F83-7B4C-9C9D-2CB60362E7E9}"/>
                  </a:ext>
                </a:extLst>
              </p:cNvPr>
              <p:cNvSpPr txBox="1"/>
              <p:nvPr/>
            </p:nvSpPr>
            <p:spPr>
              <a:xfrm rot="4546555">
                <a:off x="3372126" y="8320476"/>
                <a:ext cx="688025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800" dirty="0"/>
                  <a:t>CLIP1</a:t>
                </a:r>
              </a:p>
            </p:txBody>
          </p:sp>
          <p:sp>
            <p:nvSpPr>
              <p:cNvPr id="130" name="TextBox 129">
                <a:extLst>
                  <a:ext uri="{FF2B5EF4-FFF2-40B4-BE49-F238E27FC236}">
                    <a16:creationId xmlns:a16="http://schemas.microsoft.com/office/drawing/2014/main" id="{3DAF6706-C000-2F4C-AB2A-E009C10EA633}"/>
                  </a:ext>
                </a:extLst>
              </p:cNvPr>
              <p:cNvSpPr txBox="1"/>
              <p:nvPr/>
            </p:nvSpPr>
            <p:spPr>
              <a:xfrm rot="17545194">
                <a:off x="2619831" y="7962651"/>
                <a:ext cx="688025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800" dirty="0"/>
                  <a:t>MAP2</a:t>
                </a:r>
              </a:p>
            </p:txBody>
          </p:sp>
          <p:sp>
            <p:nvSpPr>
              <p:cNvPr id="131" name="TextBox 130">
                <a:extLst>
                  <a:ext uri="{FF2B5EF4-FFF2-40B4-BE49-F238E27FC236}">
                    <a16:creationId xmlns:a16="http://schemas.microsoft.com/office/drawing/2014/main" id="{612CF0D0-6379-5940-BA4F-7C77D7D12743}"/>
                  </a:ext>
                </a:extLst>
              </p:cNvPr>
              <p:cNvSpPr txBox="1"/>
              <p:nvPr/>
            </p:nvSpPr>
            <p:spPr>
              <a:xfrm rot="19181009">
                <a:off x="2353648" y="7759241"/>
                <a:ext cx="688025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800" dirty="0"/>
                  <a:t>MYLK</a:t>
                </a:r>
              </a:p>
            </p:txBody>
          </p:sp>
          <p:sp>
            <p:nvSpPr>
              <p:cNvPr id="132" name="TextBox 131">
                <a:extLst>
                  <a:ext uri="{FF2B5EF4-FFF2-40B4-BE49-F238E27FC236}">
                    <a16:creationId xmlns:a16="http://schemas.microsoft.com/office/drawing/2014/main" id="{110DB10F-19AF-D941-BDF0-9A253027E2DB}"/>
                  </a:ext>
                </a:extLst>
              </p:cNvPr>
              <p:cNvSpPr txBox="1"/>
              <p:nvPr/>
            </p:nvSpPr>
            <p:spPr>
              <a:xfrm rot="19916444">
                <a:off x="2181735" y="7529749"/>
                <a:ext cx="688025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800" dirty="0"/>
                  <a:t>SYT1</a:t>
                </a:r>
              </a:p>
            </p:txBody>
          </p:sp>
          <p:sp>
            <p:nvSpPr>
              <p:cNvPr id="133" name="TextBox 132">
                <a:extLst>
                  <a:ext uri="{FF2B5EF4-FFF2-40B4-BE49-F238E27FC236}">
                    <a16:creationId xmlns:a16="http://schemas.microsoft.com/office/drawing/2014/main" id="{084A94DA-1FC1-0B46-B865-1C8EFEFD33DE}"/>
                  </a:ext>
                </a:extLst>
              </p:cNvPr>
              <p:cNvSpPr txBox="1"/>
              <p:nvPr/>
            </p:nvSpPr>
            <p:spPr>
              <a:xfrm rot="21057089">
                <a:off x="2093650" y="7162848"/>
                <a:ext cx="688025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800" dirty="0"/>
                  <a:t>CAMSAP2</a:t>
                </a:r>
              </a:p>
            </p:txBody>
          </p:sp>
          <p:sp>
            <p:nvSpPr>
              <p:cNvPr id="134" name="TextBox 133">
                <a:extLst>
                  <a:ext uri="{FF2B5EF4-FFF2-40B4-BE49-F238E27FC236}">
                    <a16:creationId xmlns:a16="http://schemas.microsoft.com/office/drawing/2014/main" id="{88AEFC2C-58AE-6E46-BF0A-269073A60F58}"/>
                  </a:ext>
                </a:extLst>
              </p:cNvPr>
              <p:cNvSpPr txBox="1"/>
              <p:nvPr/>
            </p:nvSpPr>
            <p:spPr>
              <a:xfrm rot="1354385">
                <a:off x="2160921" y="6724160"/>
                <a:ext cx="688025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800" dirty="0"/>
                  <a:t>TRPV4</a:t>
                </a:r>
              </a:p>
            </p:txBody>
          </p:sp>
          <p:sp>
            <p:nvSpPr>
              <p:cNvPr id="135" name="TextBox 134">
                <a:extLst>
                  <a:ext uri="{FF2B5EF4-FFF2-40B4-BE49-F238E27FC236}">
                    <a16:creationId xmlns:a16="http://schemas.microsoft.com/office/drawing/2014/main" id="{C9E41039-68C9-6D45-BBA9-10609EC67646}"/>
                  </a:ext>
                </a:extLst>
              </p:cNvPr>
              <p:cNvSpPr txBox="1"/>
              <p:nvPr/>
            </p:nvSpPr>
            <p:spPr>
              <a:xfrm rot="274085">
                <a:off x="2105175" y="6938220"/>
                <a:ext cx="688025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800" dirty="0"/>
                  <a:t>PRUNE2</a:t>
                </a:r>
              </a:p>
            </p:txBody>
          </p:sp>
          <p:sp>
            <p:nvSpPr>
              <p:cNvPr id="136" name="TextBox 135">
                <a:extLst>
                  <a:ext uri="{FF2B5EF4-FFF2-40B4-BE49-F238E27FC236}">
                    <a16:creationId xmlns:a16="http://schemas.microsoft.com/office/drawing/2014/main" id="{A6329E81-A2CC-C745-AF05-7F850E6E40AB}"/>
                  </a:ext>
                </a:extLst>
              </p:cNvPr>
              <p:cNvSpPr txBox="1"/>
              <p:nvPr/>
            </p:nvSpPr>
            <p:spPr>
              <a:xfrm rot="16477831">
                <a:off x="2954443" y="8063957"/>
                <a:ext cx="688025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800" dirty="0"/>
                  <a:t>MAP1A</a:t>
                </a:r>
              </a:p>
            </p:txBody>
          </p:sp>
        </p:grp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FEA21E3D-2AFF-C249-883C-C60921FB25B8}"/>
              </a:ext>
            </a:extLst>
          </p:cNvPr>
          <p:cNvSpPr txBox="1"/>
          <p:nvPr/>
        </p:nvSpPr>
        <p:spPr>
          <a:xfrm>
            <a:off x="1220574" y="4967525"/>
            <a:ext cx="41319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Proteins are listed clockwise within each subgroup</a:t>
            </a:r>
          </a:p>
        </p:txBody>
      </p:sp>
    </p:spTree>
    <p:extLst>
      <p:ext uri="{BB962C8B-B14F-4D97-AF65-F5344CB8AC3E}">
        <p14:creationId xmlns:p14="http://schemas.microsoft.com/office/powerpoint/2010/main" val="63619063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30194</TotalTime>
  <Words>2747</Words>
  <Application>Microsoft Office PowerPoint</Application>
  <PresentationFormat>Letter Paper (8.5x11 in)</PresentationFormat>
  <Paragraphs>660</Paragraphs>
  <Slides>11</Slides>
  <Notes>10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Sybil</cp:lastModifiedBy>
  <cp:revision>374</cp:revision>
  <cp:lastPrinted>2020-06-24T14:38:30Z</cp:lastPrinted>
  <dcterms:created xsi:type="dcterms:W3CDTF">2020-02-17T23:21:56Z</dcterms:created>
  <dcterms:modified xsi:type="dcterms:W3CDTF">2020-10-21T19:49:23Z</dcterms:modified>
</cp:coreProperties>
</file>