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5"/>
  </p:sldMasterIdLst>
  <p:sldIdLst>
    <p:sldId id="279" r:id="rId46"/>
    <p:sldId id="284" r:id="rId47"/>
    <p:sldId id="286" r:id="rId48"/>
    <p:sldId id="282" r:id="rId49"/>
    <p:sldId id="280" r:id="rId50"/>
    <p:sldId id="277" r:id="rId51"/>
    <p:sldId id="278" r:id="rId52"/>
    <p:sldId id="285" r:id="rId53"/>
  </p:sldIdLst>
  <p:sldSz cx="9144000" cy="6858000" type="screen4x3"/>
  <p:notesSz cx="6881813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customXml" Target="../customXml/item39.xml"/><Relationship Id="rId21" Type="http://schemas.openxmlformats.org/officeDocument/2006/relationships/customXml" Target="../customXml/item21.xml"/><Relationship Id="rId34" Type="http://schemas.openxmlformats.org/officeDocument/2006/relationships/customXml" Target="../customXml/item34.xml"/><Relationship Id="rId42" Type="http://schemas.openxmlformats.org/officeDocument/2006/relationships/customXml" Target="../customXml/item42.xml"/><Relationship Id="rId47" Type="http://schemas.openxmlformats.org/officeDocument/2006/relationships/slide" Target="slides/slide2.xml"/><Relationship Id="rId50" Type="http://schemas.openxmlformats.org/officeDocument/2006/relationships/slide" Target="slides/slide5.xml"/><Relationship Id="rId55" Type="http://schemas.openxmlformats.org/officeDocument/2006/relationships/viewProps" Target="viewProps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customXml" Target="../customXml/item29.xml"/><Relationship Id="rId41" Type="http://schemas.openxmlformats.org/officeDocument/2006/relationships/customXml" Target="../customXml/item41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40" Type="http://schemas.openxmlformats.org/officeDocument/2006/relationships/customXml" Target="../customXml/item40.xml"/><Relationship Id="rId45" Type="http://schemas.openxmlformats.org/officeDocument/2006/relationships/slideMaster" Target="slideMasters/slideMaster1.xml"/><Relationship Id="rId53" Type="http://schemas.openxmlformats.org/officeDocument/2006/relationships/slide" Target="slides/slide8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slide" Target="slides/slide4.xml"/><Relationship Id="rId57" Type="http://schemas.openxmlformats.org/officeDocument/2006/relationships/tableStyles" Target="tableStyles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slide" Target="slides/slide7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slide" Target="slides/slide3.xml"/><Relationship Id="rId56" Type="http://schemas.openxmlformats.org/officeDocument/2006/relationships/theme" Target="theme/theme1.xml"/><Relationship Id="rId8" Type="http://schemas.openxmlformats.org/officeDocument/2006/relationships/customXml" Target="../customXml/item8.xml"/><Relationship Id="rId51" Type="http://schemas.openxmlformats.org/officeDocument/2006/relationships/slide" Target="slides/slide6.xml"/><Relationship Id="rId3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6682-CBFD-4896-9218-EDA1EEB19B5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37CE0-F7C9-42F1-B2FC-9200E86D1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09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6682-CBFD-4896-9218-EDA1EEB19B5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37CE0-F7C9-42F1-B2FC-9200E86D1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07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6682-CBFD-4896-9218-EDA1EEB19B5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37CE0-F7C9-42F1-B2FC-9200E86D1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08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6682-CBFD-4896-9218-EDA1EEB19B5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37CE0-F7C9-42F1-B2FC-9200E86D1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49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6682-CBFD-4896-9218-EDA1EEB19B5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37CE0-F7C9-42F1-B2FC-9200E86D1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607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6682-CBFD-4896-9218-EDA1EEB19B5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37CE0-F7C9-42F1-B2FC-9200E86D1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05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6682-CBFD-4896-9218-EDA1EEB19B5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37CE0-F7C9-42F1-B2FC-9200E86D1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50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6682-CBFD-4896-9218-EDA1EEB19B5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37CE0-F7C9-42F1-B2FC-9200E86D1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941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6682-CBFD-4896-9218-EDA1EEB19B5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37CE0-F7C9-42F1-B2FC-9200E86D1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0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6682-CBFD-4896-9218-EDA1EEB19B5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37CE0-F7C9-42F1-B2FC-9200E86D1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58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6682-CBFD-4896-9218-EDA1EEB19B5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37CE0-F7C9-42F1-B2FC-9200E86D1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42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E6682-CBFD-4896-9218-EDA1EEB19B5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37CE0-F7C9-42F1-B2FC-9200E86D1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159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1C4D66-76E2-491B-B1A5-A028C2A59CDE}"/>
              </a:ext>
            </a:extLst>
          </p:cNvPr>
          <p:cNvSpPr/>
          <p:nvPr/>
        </p:nvSpPr>
        <p:spPr>
          <a:xfrm>
            <a:off x="271462" y="256807"/>
            <a:ext cx="8601075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Supplemental Figure Legend</a:t>
            </a:r>
          </a:p>
          <a:p>
            <a:endParaRPr lang="en-US" sz="1600" dirty="0"/>
          </a:p>
          <a:p>
            <a:r>
              <a:rPr lang="en-US" sz="1600" dirty="0"/>
              <a:t>Figure S1		Negative relationship between leaf mass and leaf nitrogen.  This relationship was</a:t>
            </a:r>
            <a:br>
              <a:rPr lang="en-US" sz="1600" dirty="0"/>
            </a:br>
            <a:r>
              <a:rPr lang="en-US" sz="1600" dirty="0"/>
              <a:t>			shown to reflect nutrient gradients in New England and was suggested for use as a</a:t>
            </a:r>
            <a:br>
              <a:rPr lang="en-US" sz="1600" dirty="0"/>
            </a:br>
            <a:r>
              <a:rPr lang="en-US" sz="1600" dirty="0"/>
              <a:t>			nutrient pollutant indicator (Lee et al. 2014). For the regression equation y= Leaf</a:t>
            </a:r>
            <a:br>
              <a:rPr lang="en-US" sz="1600" dirty="0"/>
            </a:br>
            <a:r>
              <a:rPr lang="en-US" sz="1600" dirty="0"/>
              <a:t>			tissue mass (mg/ cm</a:t>
            </a:r>
            <a:r>
              <a:rPr lang="en-US" sz="1600" baseline="30000" dirty="0"/>
              <a:t>2</a:t>
            </a:r>
            <a:r>
              <a:rPr lang="en-US" sz="1600" dirty="0"/>
              <a:t>), x = Leaf tissue N (%), and adj R</a:t>
            </a:r>
            <a:r>
              <a:rPr lang="en-US" sz="1600" baseline="30000" dirty="0"/>
              <a:t>2</a:t>
            </a:r>
            <a:r>
              <a:rPr lang="en-US" sz="1600" dirty="0"/>
              <a:t> is the amount of variance</a:t>
            </a:r>
            <a:br>
              <a:rPr lang="en-US" sz="1600" dirty="0"/>
            </a:br>
            <a:r>
              <a:rPr lang="en-US" sz="1600" dirty="0"/>
              <a:t>			explained after correcting for the number of parameters in the model. </a:t>
            </a:r>
          </a:p>
          <a:p>
            <a:endParaRPr lang="en-US" sz="1600" dirty="0"/>
          </a:p>
          <a:p>
            <a:r>
              <a:rPr lang="en-US" sz="1600" dirty="0"/>
              <a:t>Figure S2		Photograph of sediment trap array.  The array consists of 3 sediment traps, with a</a:t>
            </a:r>
            <a:br>
              <a:rPr lang="en-US" sz="1600" dirty="0"/>
            </a:br>
            <a:r>
              <a:rPr lang="en-US" sz="1600" dirty="0"/>
              <a:t>			honeycomb baffle inserted into the top of the trap to prevent resuspension of</a:t>
            </a:r>
            <a:br>
              <a:rPr lang="en-US" sz="1600" dirty="0"/>
            </a:br>
            <a:r>
              <a:rPr lang="en-US" sz="1600" dirty="0"/>
              <a:t>			sediment particles.</a:t>
            </a:r>
          </a:p>
          <a:p>
            <a:endParaRPr lang="en-US" sz="1600" dirty="0"/>
          </a:p>
          <a:p>
            <a:r>
              <a:rPr lang="en-US" sz="1600" dirty="0"/>
              <a:t>Figure S3		Structural, morphological and growth characteristics of eelgrass meadows. Letters </a:t>
            </a:r>
            <a:br>
              <a:rPr lang="en-US" sz="1600" dirty="0"/>
            </a:br>
            <a:r>
              <a:rPr lang="en-US" sz="1600" dirty="0"/>
              <a:t>			indicate statistical differences (Tukey test) among sites. 	a. number of leaves/shoot, </a:t>
            </a:r>
            <a:br>
              <a:rPr lang="en-US" sz="1600" dirty="0"/>
            </a:br>
            <a:r>
              <a:rPr lang="en-US" sz="1600" dirty="0"/>
              <a:t>			b. internode length (cm), c. above-below ground weight (g), d. growth (cm/shoot/d).</a:t>
            </a:r>
          </a:p>
          <a:p>
            <a:endParaRPr lang="en-US" sz="1600" dirty="0"/>
          </a:p>
          <a:p>
            <a:r>
              <a:rPr lang="en-US" sz="1600" dirty="0"/>
              <a:t>Figure S4		Comparison of carbon determination techniques.  % C is an output from the </a:t>
            </a:r>
            <a:br>
              <a:rPr lang="en-US" sz="1600" dirty="0"/>
            </a:br>
            <a:r>
              <a:rPr lang="en-US" sz="1600" dirty="0"/>
              <a:t>			isotope-ratio mass spectrometer.  Organic matter is quantified using the loss on</a:t>
            </a:r>
            <a:br>
              <a:rPr lang="en-US" sz="1600" dirty="0"/>
            </a:br>
            <a:r>
              <a:rPr lang="en-US" sz="1600" dirty="0"/>
              <a:t>			ignition technique.  </a:t>
            </a:r>
          </a:p>
          <a:p>
            <a:endParaRPr lang="en-US" sz="1600" dirty="0"/>
          </a:p>
          <a:p>
            <a:r>
              <a:rPr lang="en-US" sz="1600" dirty="0"/>
              <a:t>Figure S5		Carbon stock (g C / m</a:t>
            </a:r>
            <a:r>
              <a:rPr lang="en-US" sz="1600" baseline="30000" dirty="0"/>
              <a:t>2</a:t>
            </a:r>
            <a:r>
              <a:rPr lang="en-US" sz="1600" dirty="0"/>
              <a:t>) of material collected in sediment traps in meadow and</a:t>
            </a:r>
            <a:br>
              <a:rPr lang="en-US" sz="1600" dirty="0"/>
            </a:br>
            <a:r>
              <a:rPr lang="en-US" sz="1600" dirty="0"/>
              <a:t>			unvegetated areas. Capital letters indicate statistical differences (Tukey test) among</a:t>
            </a:r>
            <a:br>
              <a:rPr lang="en-US" sz="1600" dirty="0"/>
            </a:br>
            <a:r>
              <a:rPr lang="en-US" sz="1600" dirty="0"/>
              <a:t>			sites in meadows, while lower case letters indicate statistical differences (Tukey test)</a:t>
            </a:r>
            <a:br>
              <a:rPr lang="en-US" sz="1600" dirty="0"/>
            </a:br>
            <a:r>
              <a:rPr lang="en-US" sz="1600" dirty="0"/>
              <a:t>			among sites in unvegetated areas.</a:t>
            </a:r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11635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1C4D66-76E2-491B-B1A5-A028C2A59CDE}"/>
              </a:ext>
            </a:extLst>
          </p:cNvPr>
          <p:cNvSpPr/>
          <p:nvPr/>
        </p:nvSpPr>
        <p:spPr>
          <a:xfrm>
            <a:off x="400050" y="275857"/>
            <a:ext cx="83439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Supplemental Figure Legend</a:t>
            </a:r>
          </a:p>
          <a:p>
            <a:endParaRPr lang="en-US" sz="1600" dirty="0"/>
          </a:p>
          <a:p>
            <a:r>
              <a:rPr lang="en-US" sz="1600" dirty="0"/>
              <a:t>Figure S6		Scatter plots showing model fit for reduced models.  The dashed line indicates</a:t>
            </a:r>
            <a:br>
              <a:rPr lang="en-US" sz="1600" dirty="0"/>
            </a:br>
            <a:r>
              <a:rPr lang="en-US" sz="1600" dirty="0"/>
              <a:t>			the 1:1 relationship between the observed data and the modeled output.  The</a:t>
            </a:r>
            <a:br>
              <a:rPr lang="en-US" sz="1600" dirty="0"/>
            </a:br>
            <a:r>
              <a:rPr lang="en-US" sz="1600" dirty="0"/>
              <a:t>			solid line shows the regression line that best fits the predicted output.  For the</a:t>
            </a:r>
            <a:br>
              <a:rPr lang="en-US" sz="1600" dirty="0"/>
            </a:br>
            <a:r>
              <a:rPr lang="en-US" sz="1600" dirty="0"/>
              <a:t>			regression equation y= Predicted bulk carbon (g C/ m</a:t>
            </a:r>
            <a:r>
              <a:rPr lang="en-US" sz="1600" baseline="30000" dirty="0"/>
              <a:t>2</a:t>
            </a:r>
            <a:r>
              <a:rPr lang="en-US" sz="1600" dirty="0"/>
              <a:t>), x = Observed bulk</a:t>
            </a:r>
            <a:br>
              <a:rPr lang="en-US" sz="1600" dirty="0"/>
            </a:br>
            <a:r>
              <a:rPr lang="en-US" sz="1600" dirty="0"/>
              <a:t>			carbon (g C/ m</a:t>
            </a:r>
            <a:r>
              <a:rPr lang="en-US" sz="1600" baseline="30000" dirty="0"/>
              <a:t>2</a:t>
            </a:r>
            <a:r>
              <a:rPr lang="en-US" sz="1600" dirty="0"/>
              <a:t>), and adj R</a:t>
            </a:r>
            <a:r>
              <a:rPr lang="en-US" sz="1600" baseline="30000" dirty="0"/>
              <a:t>2</a:t>
            </a:r>
            <a:r>
              <a:rPr lang="en-US" sz="1600" dirty="0"/>
              <a:t> is the amount of variance explained after</a:t>
            </a:r>
            <a:br>
              <a:rPr lang="en-US" sz="1600" dirty="0"/>
            </a:br>
            <a:r>
              <a:rPr lang="en-US" sz="1600" dirty="0"/>
              <a:t>			correcting for the number of parameters in the model.  a. Model output for</a:t>
            </a:r>
            <a:br>
              <a:rPr lang="en-US" sz="1600" dirty="0"/>
            </a:br>
            <a:r>
              <a:rPr lang="en-US" sz="1600" dirty="0"/>
              <a:t>			top 5 cm of core in meadow, predicted using degree of sorting, shoot density</a:t>
            </a:r>
            <a:br>
              <a:rPr lang="en-US" sz="1600" dirty="0"/>
            </a:br>
            <a:r>
              <a:rPr lang="en-US" sz="1600" dirty="0"/>
              <a:t>			and % silt-clay.  Figure shows model average results based on 14 models and </a:t>
            </a:r>
            <a:br>
              <a:rPr lang="en-US" sz="1600" dirty="0"/>
            </a:br>
            <a:r>
              <a:rPr lang="en-US" sz="1600" dirty="0"/>
              <a:t>			10 sites</a:t>
            </a:r>
          </a:p>
          <a:p>
            <a:r>
              <a:rPr lang="en-US" sz="1600" dirty="0"/>
              <a:t>			b. Model output for top 5 cm of core in unvegetated areas predicted using </a:t>
            </a:r>
            <a:br>
              <a:rPr lang="en-US" sz="1600" dirty="0"/>
            </a:br>
            <a:r>
              <a:rPr lang="en-US" sz="1600" dirty="0"/>
              <a:t>			silt-clay.  Figure is based on 1 model (as there was only 1 variable)  and 10 sites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38768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EE6BF03-25D9-408B-82F8-DF1DAE83ED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259" y="1209863"/>
            <a:ext cx="5651482" cy="44382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62E48AE-D693-41CA-B85C-0AE86239C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15" y="227294"/>
            <a:ext cx="823031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390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5A65DD-09AE-4B35-B7A4-E5E8BE9FC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227" y="898017"/>
            <a:ext cx="5498758" cy="49616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714C19-B83F-496A-932F-6EDC2B79B199}"/>
              </a:ext>
            </a:extLst>
          </p:cNvPr>
          <p:cNvSpPr txBox="1"/>
          <p:nvPr/>
        </p:nvSpPr>
        <p:spPr>
          <a:xfrm>
            <a:off x="506625" y="306602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 S2</a:t>
            </a:r>
          </a:p>
        </p:txBody>
      </p:sp>
    </p:spTree>
    <p:extLst>
      <p:ext uri="{BB962C8B-B14F-4D97-AF65-F5344CB8AC3E}">
        <p14:creationId xmlns:p14="http://schemas.microsoft.com/office/powerpoint/2010/main" val="2660938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3E2E4DE-C3A0-4A40-A68C-D747B07947F0}"/>
              </a:ext>
            </a:extLst>
          </p:cNvPr>
          <p:cNvSpPr txBox="1"/>
          <p:nvPr/>
        </p:nvSpPr>
        <p:spPr>
          <a:xfrm>
            <a:off x="645722" y="44444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64B9B1-6837-48B8-8A6E-0300351A8AF7}"/>
              </a:ext>
            </a:extLst>
          </p:cNvPr>
          <p:cNvSpPr txBox="1"/>
          <p:nvPr/>
        </p:nvSpPr>
        <p:spPr>
          <a:xfrm>
            <a:off x="4573652" y="44444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18F243-D105-4DE3-A896-0A5D29029742}"/>
              </a:ext>
            </a:extLst>
          </p:cNvPr>
          <p:cNvSpPr txBox="1"/>
          <p:nvPr/>
        </p:nvSpPr>
        <p:spPr>
          <a:xfrm>
            <a:off x="187432" y="3823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 S3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80EE5E-5C05-4CD4-BA89-D8C8566F22FF}"/>
              </a:ext>
            </a:extLst>
          </p:cNvPr>
          <p:cNvSpPr txBox="1"/>
          <p:nvPr/>
        </p:nvSpPr>
        <p:spPr>
          <a:xfrm>
            <a:off x="640073" y="3593476"/>
            <a:ext cx="311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9AAB0C-CF25-4776-ACCE-AE132AA1300F}"/>
              </a:ext>
            </a:extLst>
          </p:cNvPr>
          <p:cNvSpPr txBox="1"/>
          <p:nvPr/>
        </p:nvSpPr>
        <p:spPr>
          <a:xfrm>
            <a:off x="4748254" y="3593476"/>
            <a:ext cx="306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96483A4-0799-4DF4-BF21-1C74CE3C5D3D}"/>
              </a:ext>
            </a:extLst>
          </p:cNvPr>
          <p:cNvGrpSpPr/>
          <p:nvPr/>
        </p:nvGrpSpPr>
        <p:grpSpPr>
          <a:xfrm>
            <a:off x="1314450" y="294724"/>
            <a:ext cx="3201183" cy="3185217"/>
            <a:chOff x="1314450" y="294724"/>
            <a:chExt cx="3201183" cy="318521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D1072E9-DE6F-4E19-82BB-6F2FF9D88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14450" y="294724"/>
              <a:ext cx="3201183" cy="318521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99A06AA-15CF-4693-B07F-83E1BB9FB2A8}"/>
                </a:ext>
              </a:extLst>
            </p:cNvPr>
            <p:cNvSpPr txBox="1"/>
            <p:nvPr/>
          </p:nvSpPr>
          <p:spPr>
            <a:xfrm>
              <a:off x="3941219" y="610394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8B75C2B-47D2-4AC2-BDF3-C3326363953D}"/>
                </a:ext>
              </a:extLst>
            </p:cNvPr>
            <p:cNvSpPr txBox="1"/>
            <p:nvPr/>
          </p:nvSpPr>
          <p:spPr>
            <a:xfrm>
              <a:off x="2013172" y="829021"/>
              <a:ext cx="2407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B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0DBBBEE-4008-4C69-AC04-CFC779EA74C4}"/>
                </a:ext>
              </a:extLst>
            </p:cNvPr>
            <p:cNvSpPr txBox="1"/>
            <p:nvPr/>
          </p:nvSpPr>
          <p:spPr>
            <a:xfrm>
              <a:off x="2421666" y="761913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AB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71159B6-1EE0-4671-9057-7473AB96D955}"/>
                </a:ext>
              </a:extLst>
            </p:cNvPr>
            <p:cNvSpPr txBox="1"/>
            <p:nvPr/>
          </p:nvSpPr>
          <p:spPr>
            <a:xfrm>
              <a:off x="2629456" y="839854"/>
              <a:ext cx="2952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BC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863E432-26B1-4A23-A611-5AF9CF7E63FF}"/>
                </a:ext>
              </a:extLst>
            </p:cNvPr>
            <p:cNvSpPr txBox="1"/>
            <p:nvPr/>
          </p:nvSpPr>
          <p:spPr>
            <a:xfrm>
              <a:off x="2812629" y="886043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BCD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49E05B8-5139-4484-A320-688560DA266F}"/>
                </a:ext>
              </a:extLst>
            </p:cNvPr>
            <p:cNvSpPr txBox="1"/>
            <p:nvPr/>
          </p:nvSpPr>
          <p:spPr>
            <a:xfrm>
              <a:off x="1734665" y="818531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BCD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EBED295-A64F-4635-B9F8-437A3E238131}"/>
                </a:ext>
              </a:extLst>
            </p:cNvPr>
            <p:cNvSpPr txBox="1"/>
            <p:nvPr/>
          </p:nvSpPr>
          <p:spPr>
            <a:xfrm>
              <a:off x="3244864" y="892994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BCD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505417E-2F44-4363-B70E-B45097E4401E}"/>
                </a:ext>
              </a:extLst>
            </p:cNvPr>
            <p:cNvSpPr txBox="1"/>
            <p:nvPr/>
          </p:nvSpPr>
          <p:spPr>
            <a:xfrm>
              <a:off x="3455185" y="846849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BCD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C9A809C-C3DD-456C-9F48-50C979127961}"/>
                </a:ext>
              </a:extLst>
            </p:cNvPr>
            <p:cNvSpPr txBox="1"/>
            <p:nvPr/>
          </p:nvSpPr>
          <p:spPr>
            <a:xfrm>
              <a:off x="2169568" y="987931"/>
              <a:ext cx="3513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CDE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A9CE2C9-4ECD-42CB-98F8-A2A0AD4A09C8}"/>
                </a:ext>
              </a:extLst>
            </p:cNvPr>
            <p:cNvSpPr txBox="1"/>
            <p:nvPr/>
          </p:nvSpPr>
          <p:spPr>
            <a:xfrm>
              <a:off x="3703436" y="1048540"/>
              <a:ext cx="2968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DE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8F5E3E4-8CC1-4D1E-92F1-E8F19FC62C2E}"/>
                </a:ext>
              </a:extLst>
            </p:cNvPr>
            <p:cNvSpPr txBox="1"/>
            <p:nvPr/>
          </p:nvSpPr>
          <p:spPr>
            <a:xfrm>
              <a:off x="3091777" y="1103755"/>
              <a:ext cx="2343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E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D9C9013-F106-4DBE-AB12-639BC94D504B}"/>
              </a:ext>
            </a:extLst>
          </p:cNvPr>
          <p:cNvGrpSpPr/>
          <p:nvPr/>
        </p:nvGrpSpPr>
        <p:grpSpPr>
          <a:xfrm>
            <a:off x="5109391" y="294724"/>
            <a:ext cx="3201183" cy="3185217"/>
            <a:chOff x="5109391" y="294724"/>
            <a:chExt cx="3201183" cy="318521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5335794-A479-4607-9FD2-EA399289F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09391" y="294724"/>
              <a:ext cx="3201183" cy="3185217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A93A740-1C18-4F2A-85C8-2BBCFB9A3C6B}"/>
                </a:ext>
              </a:extLst>
            </p:cNvPr>
            <p:cNvSpPr txBox="1"/>
            <p:nvPr/>
          </p:nvSpPr>
          <p:spPr>
            <a:xfrm>
              <a:off x="5871682" y="690439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A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1E29EE1-2058-4242-92C4-D0233F5223A9}"/>
                </a:ext>
              </a:extLst>
            </p:cNvPr>
            <p:cNvSpPr txBox="1"/>
            <p:nvPr/>
          </p:nvSpPr>
          <p:spPr>
            <a:xfrm>
              <a:off x="7302188" y="843570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AB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031CE87-00BB-471E-8E79-16CBF3C01591}"/>
                </a:ext>
              </a:extLst>
            </p:cNvPr>
            <p:cNvSpPr txBox="1"/>
            <p:nvPr/>
          </p:nvSpPr>
          <p:spPr>
            <a:xfrm>
              <a:off x="7728574" y="1121323"/>
              <a:ext cx="2952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BC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47A29BE-C712-4437-8F5E-EE6CEED8C3C9}"/>
                </a:ext>
              </a:extLst>
            </p:cNvPr>
            <p:cNvSpPr txBox="1"/>
            <p:nvPr/>
          </p:nvSpPr>
          <p:spPr>
            <a:xfrm>
              <a:off x="7125686" y="1230499"/>
              <a:ext cx="2391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C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92180C1-7A3E-4BEA-BD9D-8FA03B3E2544}"/>
                </a:ext>
              </a:extLst>
            </p:cNvPr>
            <p:cNvSpPr txBox="1"/>
            <p:nvPr/>
          </p:nvSpPr>
          <p:spPr>
            <a:xfrm>
              <a:off x="6263818" y="1252915"/>
              <a:ext cx="30168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CD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BCA5927-8085-48E8-9F59-3721D5852169}"/>
                </a:ext>
              </a:extLst>
            </p:cNvPr>
            <p:cNvSpPr txBox="1"/>
            <p:nvPr/>
          </p:nvSpPr>
          <p:spPr>
            <a:xfrm>
              <a:off x="5602905" y="1298113"/>
              <a:ext cx="3513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CDE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58693CD-6B7F-405D-83EE-064013A01AD3}"/>
                </a:ext>
              </a:extLst>
            </p:cNvPr>
            <p:cNvSpPr txBox="1"/>
            <p:nvPr/>
          </p:nvSpPr>
          <p:spPr>
            <a:xfrm>
              <a:off x="6027832" y="1282703"/>
              <a:ext cx="3513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CDE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198EC11-8E93-4EB6-B40A-0D0A8E8EA565}"/>
                </a:ext>
              </a:extLst>
            </p:cNvPr>
            <p:cNvSpPr txBox="1"/>
            <p:nvPr/>
          </p:nvSpPr>
          <p:spPr>
            <a:xfrm>
              <a:off x="6654972" y="1374181"/>
              <a:ext cx="3513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CDE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F8B2EEF-A4C6-4462-BD35-3701B34B8BF5}"/>
                </a:ext>
              </a:extLst>
            </p:cNvPr>
            <p:cNvSpPr txBox="1"/>
            <p:nvPr/>
          </p:nvSpPr>
          <p:spPr>
            <a:xfrm>
              <a:off x="6892320" y="1556783"/>
              <a:ext cx="2968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DE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0014761-4938-4C3C-A374-8817542E66C5}"/>
                </a:ext>
              </a:extLst>
            </p:cNvPr>
            <p:cNvSpPr txBox="1"/>
            <p:nvPr/>
          </p:nvSpPr>
          <p:spPr>
            <a:xfrm>
              <a:off x="6505118" y="1555390"/>
              <a:ext cx="2343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E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30BF16D-D073-4500-811E-24B2DE0AB1F5}"/>
                </a:ext>
              </a:extLst>
            </p:cNvPr>
            <p:cNvSpPr txBox="1"/>
            <p:nvPr/>
          </p:nvSpPr>
          <p:spPr>
            <a:xfrm>
              <a:off x="7544610" y="1607211"/>
              <a:ext cx="2343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E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AF72A2D-7872-446A-AD42-A849410D3983}"/>
              </a:ext>
            </a:extLst>
          </p:cNvPr>
          <p:cNvGrpSpPr/>
          <p:nvPr/>
        </p:nvGrpSpPr>
        <p:grpSpPr>
          <a:xfrm>
            <a:off x="1056019" y="3427963"/>
            <a:ext cx="3521553" cy="3363913"/>
            <a:chOff x="1056019" y="3427963"/>
            <a:chExt cx="3521553" cy="3363913"/>
          </a:xfrm>
        </p:grpSpPr>
        <p:graphicFrame>
          <p:nvGraphicFramePr>
            <p:cNvPr id="13" name="Object 12">
              <a:extLst>
                <a:ext uri="{FF2B5EF4-FFF2-40B4-BE49-F238E27FC236}">
                  <a16:creationId xmlns:a16="http://schemas.microsoft.com/office/drawing/2014/main" id="{9E0ED5F0-0518-4A20-9D8A-C3C4AF9D55B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56019" y="3427963"/>
            <a:ext cx="3521553" cy="3363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3" name="SPW 14.0 Graph" r:id="rId5" imgW="6077193" imgH="5791241" progId="SigmaPlotGraphicObject.13">
                    <p:embed/>
                  </p:oleObj>
                </mc:Choice>
                <mc:Fallback>
                  <p:oleObj name="SPW 14.0 Graph" r:id="rId5" imgW="6077193" imgH="5791241" progId="SigmaPlotGraphicObject.13">
                    <p:embed/>
                    <p:pic>
                      <p:nvPicPr>
                        <p:cNvPr id="13" name="Object 12">
                          <a:extLst>
                            <a:ext uri="{FF2B5EF4-FFF2-40B4-BE49-F238E27FC236}">
                              <a16:creationId xmlns:a16="http://schemas.microsoft.com/office/drawing/2014/main" id="{9E0ED5F0-0518-4A20-9D8A-C3C4AF9D55B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056019" y="3427963"/>
                          <a:ext cx="3521553" cy="33639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2FF9E88-4846-45A1-8377-894BCB827347}"/>
                </a:ext>
              </a:extLst>
            </p:cNvPr>
            <p:cNvSpPr txBox="1"/>
            <p:nvPr/>
          </p:nvSpPr>
          <p:spPr>
            <a:xfrm>
              <a:off x="3559104" y="3799267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A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F632655-44D3-4705-BDA5-AFDCE8B72232}"/>
                </a:ext>
              </a:extLst>
            </p:cNvPr>
            <p:cNvSpPr txBox="1"/>
            <p:nvPr/>
          </p:nvSpPr>
          <p:spPr>
            <a:xfrm>
              <a:off x="1800755" y="3840853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A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D88142A-4A77-4048-ACCE-6CAE0050C562}"/>
                </a:ext>
              </a:extLst>
            </p:cNvPr>
            <p:cNvSpPr txBox="1"/>
            <p:nvPr/>
          </p:nvSpPr>
          <p:spPr>
            <a:xfrm>
              <a:off x="2895712" y="3929113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A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18D6871-7847-4F91-804D-19D26EB44BAB}"/>
                </a:ext>
              </a:extLst>
            </p:cNvPr>
            <p:cNvSpPr txBox="1"/>
            <p:nvPr/>
          </p:nvSpPr>
          <p:spPr>
            <a:xfrm>
              <a:off x="2423793" y="4039041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AB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05A2C02-D9FE-47C0-83EE-43C9B7C22082}"/>
                </a:ext>
              </a:extLst>
            </p:cNvPr>
            <p:cNvSpPr txBox="1"/>
            <p:nvPr/>
          </p:nvSpPr>
          <p:spPr>
            <a:xfrm>
              <a:off x="1954147" y="4395138"/>
              <a:ext cx="3545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ABC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BD196F4-5387-4A11-8AB5-45043E839A82}"/>
                </a:ext>
              </a:extLst>
            </p:cNvPr>
            <p:cNvSpPr txBox="1"/>
            <p:nvPr/>
          </p:nvSpPr>
          <p:spPr>
            <a:xfrm>
              <a:off x="2149292" y="4347845"/>
              <a:ext cx="4171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ABCD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BB00EE3-F36D-4270-ADFE-5FCD97BAB210}"/>
                </a:ext>
              </a:extLst>
            </p:cNvPr>
            <p:cNvSpPr txBox="1"/>
            <p:nvPr/>
          </p:nvSpPr>
          <p:spPr>
            <a:xfrm>
              <a:off x="2591486" y="4334789"/>
              <a:ext cx="4171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ABCD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E966B91-31DD-4170-A605-CB783643793D}"/>
                </a:ext>
              </a:extLst>
            </p:cNvPr>
            <p:cNvSpPr txBox="1"/>
            <p:nvPr/>
          </p:nvSpPr>
          <p:spPr>
            <a:xfrm>
              <a:off x="3053114" y="4334182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BCD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9AC686B-B83E-42E3-9DBD-FABC33D98816}"/>
                </a:ext>
              </a:extLst>
            </p:cNvPr>
            <p:cNvSpPr txBox="1"/>
            <p:nvPr/>
          </p:nvSpPr>
          <p:spPr>
            <a:xfrm>
              <a:off x="3306864" y="4710342"/>
              <a:ext cx="30168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CD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7B10E79-CD65-4279-95E0-2A08ADF8C9DD}"/>
                </a:ext>
              </a:extLst>
            </p:cNvPr>
            <p:cNvSpPr txBox="1"/>
            <p:nvPr/>
          </p:nvSpPr>
          <p:spPr>
            <a:xfrm>
              <a:off x="3776917" y="4873053"/>
              <a:ext cx="2471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D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28A209F-DEBA-431D-B4A6-53B2D32C7E60}"/>
                </a:ext>
              </a:extLst>
            </p:cNvPr>
            <p:cNvSpPr txBox="1"/>
            <p:nvPr/>
          </p:nvSpPr>
          <p:spPr>
            <a:xfrm>
              <a:off x="3945656" y="4214035"/>
              <a:ext cx="3545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ABC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BB1C1E4-F91F-4AA1-8C47-1BEF5F44A67B}"/>
              </a:ext>
            </a:extLst>
          </p:cNvPr>
          <p:cNvGrpSpPr/>
          <p:nvPr/>
        </p:nvGrpSpPr>
        <p:grpSpPr>
          <a:xfrm>
            <a:off x="5098396" y="3427963"/>
            <a:ext cx="3340667" cy="3357314"/>
            <a:chOff x="5098396" y="3427963"/>
            <a:chExt cx="3340667" cy="335731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396FD5E-6160-4BD1-9557-0287713CF3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98396" y="3427963"/>
              <a:ext cx="3340667" cy="3357314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8C18EC5-8422-4DF7-8A13-D24F7F0FF69F}"/>
                </a:ext>
              </a:extLst>
            </p:cNvPr>
            <p:cNvSpPr txBox="1"/>
            <p:nvPr/>
          </p:nvSpPr>
          <p:spPr>
            <a:xfrm>
              <a:off x="5872458" y="3808169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A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91536FE-BFC1-43C7-AFE8-B92A9AB4FC71}"/>
                </a:ext>
              </a:extLst>
            </p:cNvPr>
            <p:cNvSpPr txBox="1"/>
            <p:nvPr/>
          </p:nvSpPr>
          <p:spPr>
            <a:xfrm>
              <a:off x="5624576" y="4152205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AB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CA7879A-7EF5-435E-B89D-73E4B41F4679}"/>
                </a:ext>
              </a:extLst>
            </p:cNvPr>
            <p:cNvSpPr txBox="1"/>
            <p:nvPr/>
          </p:nvSpPr>
          <p:spPr>
            <a:xfrm>
              <a:off x="6313283" y="4559354"/>
              <a:ext cx="2407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B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8CA3C64-9AE5-4229-814D-5CCF05B67E71}"/>
                </a:ext>
              </a:extLst>
            </p:cNvPr>
            <p:cNvSpPr txBox="1"/>
            <p:nvPr/>
          </p:nvSpPr>
          <p:spPr>
            <a:xfrm>
              <a:off x="6729029" y="4626947"/>
              <a:ext cx="2952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BC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3C9836A-6686-4B17-874C-E2A8A071EB81}"/>
                </a:ext>
              </a:extLst>
            </p:cNvPr>
            <p:cNvSpPr txBox="1"/>
            <p:nvPr/>
          </p:nvSpPr>
          <p:spPr>
            <a:xfrm>
              <a:off x="7392408" y="4535116"/>
              <a:ext cx="2952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BC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A6BE059-BF77-45E3-9443-187D187544C9}"/>
                </a:ext>
              </a:extLst>
            </p:cNvPr>
            <p:cNvSpPr txBox="1"/>
            <p:nvPr/>
          </p:nvSpPr>
          <p:spPr>
            <a:xfrm>
              <a:off x="7833927" y="4622380"/>
              <a:ext cx="2952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BC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9B7F8C1-1EED-4087-8ACF-B7E9748A5DE9}"/>
                </a:ext>
              </a:extLst>
            </p:cNvPr>
            <p:cNvSpPr txBox="1"/>
            <p:nvPr/>
          </p:nvSpPr>
          <p:spPr>
            <a:xfrm>
              <a:off x="6096403" y="4760288"/>
              <a:ext cx="2391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C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5677EB7-DA6C-4B73-BC1A-F569E69534F4}"/>
                </a:ext>
              </a:extLst>
            </p:cNvPr>
            <p:cNvSpPr txBox="1"/>
            <p:nvPr/>
          </p:nvSpPr>
          <p:spPr>
            <a:xfrm>
              <a:off x="6978939" y="5109320"/>
              <a:ext cx="2471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D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87C6928-76B7-49BE-9DE3-CD063E426E59}"/>
                </a:ext>
              </a:extLst>
            </p:cNvPr>
            <p:cNvSpPr txBox="1"/>
            <p:nvPr/>
          </p:nvSpPr>
          <p:spPr>
            <a:xfrm>
              <a:off x="7199369" y="4992299"/>
              <a:ext cx="2471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D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A646968-83F2-49FD-8E9B-63AEB58667A2}"/>
                </a:ext>
              </a:extLst>
            </p:cNvPr>
            <p:cNvSpPr txBox="1"/>
            <p:nvPr/>
          </p:nvSpPr>
          <p:spPr>
            <a:xfrm rot="16200000">
              <a:off x="6351814" y="5127164"/>
              <a:ext cx="6078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No Data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D286E50-F48A-4D39-BDC8-566613815FA1}"/>
                </a:ext>
              </a:extLst>
            </p:cNvPr>
            <p:cNvSpPr txBox="1"/>
            <p:nvPr/>
          </p:nvSpPr>
          <p:spPr>
            <a:xfrm rot="16200000">
              <a:off x="7456697" y="5127167"/>
              <a:ext cx="6078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No 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8174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618F243-D105-4DE3-A896-0A5D29029742}"/>
              </a:ext>
            </a:extLst>
          </p:cNvPr>
          <p:cNvSpPr txBox="1"/>
          <p:nvPr/>
        </p:nvSpPr>
        <p:spPr>
          <a:xfrm>
            <a:off x="237205" y="188489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 S4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50011CA-069A-4085-BA2A-68AEB90A63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285419"/>
              </p:ext>
            </p:extLst>
          </p:nvPr>
        </p:nvGraphicFramePr>
        <p:xfrm>
          <a:off x="956496" y="817006"/>
          <a:ext cx="7149279" cy="55933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SPW 13.0 Graph" r:id="rId3" imgW="5579416" imgH="4366086" progId="SigmaPlotGraphicObject.12">
                  <p:embed/>
                </p:oleObj>
              </mc:Choice>
              <mc:Fallback>
                <p:oleObj name="SPW 13.0 Graph" r:id="rId3" imgW="5579416" imgH="4366086" progId="SigmaPlotGraphicObjec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641DF48B-D075-4C03-85BF-3EEA3D82E4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56496" y="817006"/>
                        <a:ext cx="7149279" cy="55933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9650D4C-98C3-421E-9A11-1314482DD6F0}"/>
              </a:ext>
            </a:extLst>
          </p:cNvPr>
          <p:cNvSpPr txBox="1"/>
          <p:nvPr/>
        </p:nvSpPr>
        <p:spPr>
          <a:xfrm>
            <a:off x="6157972" y="4767508"/>
            <a:ext cx="139012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y= 0.337x -0.132</a:t>
            </a:r>
          </a:p>
          <a:p>
            <a:r>
              <a:rPr lang="en-US" sz="1400" dirty="0" err="1"/>
              <a:t>Adj</a:t>
            </a:r>
            <a:r>
              <a:rPr lang="en-US" sz="1400" dirty="0"/>
              <a:t> R</a:t>
            </a:r>
            <a:r>
              <a:rPr lang="en-US" sz="1400" baseline="30000" dirty="0"/>
              <a:t>2</a:t>
            </a:r>
            <a:r>
              <a:rPr lang="en-US" sz="1400" dirty="0"/>
              <a:t> = 0.980</a:t>
            </a:r>
          </a:p>
          <a:p>
            <a:r>
              <a:rPr lang="en-US" sz="1400" i="1" dirty="0"/>
              <a:t>p</a:t>
            </a:r>
            <a:r>
              <a:rPr lang="en-US" sz="1400" dirty="0"/>
              <a:t> &lt; 0.0001</a:t>
            </a:r>
          </a:p>
        </p:txBody>
      </p:sp>
    </p:spTree>
    <p:extLst>
      <p:ext uri="{BB962C8B-B14F-4D97-AF65-F5344CB8AC3E}">
        <p14:creationId xmlns:p14="http://schemas.microsoft.com/office/powerpoint/2010/main" val="2459205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06B09E3-36CC-41F7-B11F-5D3537C2EE91}"/>
              </a:ext>
            </a:extLst>
          </p:cNvPr>
          <p:cNvSpPr txBox="1"/>
          <p:nvPr/>
        </p:nvSpPr>
        <p:spPr>
          <a:xfrm>
            <a:off x="691918" y="339209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22EF4D-F1AD-493D-8EE6-FE958A8F1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515" y="344156"/>
            <a:ext cx="6376969" cy="616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78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B2FA384A-E3A1-4831-8ADF-98889A90598D}"/>
              </a:ext>
            </a:extLst>
          </p:cNvPr>
          <p:cNvGrpSpPr/>
          <p:nvPr/>
        </p:nvGrpSpPr>
        <p:grpSpPr>
          <a:xfrm>
            <a:off x="4238798" y="817519"/>
            <a:ext cx="3591795" cy="2824858"/>
            <a:chOff x="4238798" y="817519"/>
            <a:chExt cx="3591795" cy="282485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998E739-08F2-4CC5-BF86-F32F21332E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38798" y="817519"/>
              <a:ext cx="3591795" cy="282485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0231252-735D-477F-AF45-19EEF594190C}"/>
                </a:ext>
              </a:extLst>
            </p:cNvPr>
            <p:cNvSpPr txBox="1"/>
            <p:nvPr/>
          </p:nvSpPr>
          <p:spPr>
            <a:xfrm>
              <a:off x="6384611" y="2435460"/>
              <a:ext cx="131959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y = 0.76*x + 71.88</a:t>
              </a:r>
            </a:p>
            <a:p>
              <a:r>
                <a:rPr lang="en-US" sz="1200" dirty="0"/>
                <a:t>adj R</a:t>
              </a:r>
              <a:r>
                <a:rPr lang="en-US" sz="1200" baseline="30000" dirty="0"/>
                <a:t>2</a:t>
              </a:r>
              <a:r>
                <a:rPr lang="en-US" sz="1200" dirty="0"/>
                <a:t> = 0.728</a:t>
              </a:r>
            </a:p>
            <a:p>
              <a:r>
                <a:rPr lang="en-US" sz="1200" i="1" dirty="0"/>
                <a:t>p</a:t>
              </a:r>
              <a:r>
                <a:rPr lang="en-US" sz="1200" dirty="0"/>
                <a:t> = 0.001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C4DF084-92C6-4C28-9CD4-4FCF59F2FF21}"/>
              </a:ext>
            </a:extLst>
          </p:cNvPr>
          <p:cNvGrpSpPr/>
          <p:nvPr/>
        </p:nvGrpSpPr>
        <p:grpSpPr>
          <a:xfrm>
            <a:off x="307886" y="817519"/>
            <a:ext cx="3591795" cy="2824858"/>
            <a:chOff x="307886" y="817519"/>
            <a:chExt cx="3591795" cy="282485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254BE2C-D1BF-42D9-8E8E-4CA46D9B69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886" y="817519"/>
              <a:ext cx="3591795" cy="282485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B1151F4-5E2C-4F8B-9790-8AF90AD4241B}"/>
                </a:ext>
              </a:extLst>
            </p:cNvPr>
            <p:cNvSpPr txBox="1"/>
            <p:nvPr/>
          </p:nvSpPr>
          <p:spPr>
            <a:xfrm>
              <a:off x="2296038" y="2435460"/>
              <a:ext cx="13981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y = 0.49*x + 222.96</a:t>
              </a:r>
            </a:p>
            <a:p>
              <a:r>
                <a:rPr lang="en-US" sz="1200" dirty="0"/>
                <a:t>adj R</a:t>
              </a:r>
              <a:r>
                <a:rPr lang="en-US" sz="1200" baseline="30000" dirty="0"/>
                <a:t>2</a:t>
              </a:r>
              <a:r>
                <a:rPr lang="en-US" sz="1200" dirty="0"/>
                <a:t> = 0.418</a:t>
              </a:r>
            </a:p>
            <a:p>
              <a:r>
                <a:rPr lang="en-US" sz="1200" i="1" dirty="0"/>
                <a:t>p</a:t>
              </a:r>
              <a:r>
                <a:rPr lang="en-US" sz="1200" dirty="0"/>
                <a:t> = 0.026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B1AAB0B0-6CAA-4C39-B102-1D302D6A0529}"/>
              </a:ext>
            </a:extLst>
          </p:cNvPr>
          <p:cNvSpPr txBox="1"/>
          <p:nvPr/>
        </p:nvSpPr>
        <p:spPr>
          <a:xfrm>
            <a:off x="506625" y="306602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 S6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FF9B04-9512-46BD-915C-A33AA2C56275}"/>
              </a:ext>
            </a:extLst>
          </p:cNvPr>
          <p:cNvSpPr txBox="1"/>
          <p:nvPr/>
        </p:nvSpPr>
        <p:spPr>
          <a:xfrm>
            <a:off x="567963" y="675934"/>
            <a:ext cx="287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 Meadow – reduced model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400CAF-1C3A-4E19-BD6D-7E1C59018EF7}"/>
              </a:ext>
            </a:extLst>
          </p:cNvPr>
          <p:cNvSpPr txBox="1"/>
          <p:nvPr/>
        </p:nvSpPr>
        <p:spPr>
          <a:xfrm>
            <a:off x="4424227" y="675934"/>
            <a:ext cx="3257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 Unvegetated – reduced model</a:t>
            </a:r>
          </a:p>
        </p:txBody>
      </p:sp>
    </p:spTree>
    <p:extLst>
      <p:ext uri="{BB962C8B-B14F-4D97-AF65-F5344CB8AC3E}">
        <p14:creationId xmlns:p14="http://schemas.microsoft.com/office/powerpoint/2010/main" val="3077498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EsriMapsInfo xmlns="ESRI.ArcGIS.Mapping.OfficeIntegration.PowerPointInfo">
  <Version>Version1</Version>
  <RequiresSignIn>False</RequiresSignIn>
</EsriMapsInfo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EsriMapsInfo xmlns="ESRI.ArcGIS.Mapping.OfficeIntegration.PowerPointInfo">
  <Version>Version1</Version>
  <RequiresSignIn>False</RequiresSignIn>
</EsriMapsInfo>
</file>

<file path=customXml/item4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2587B5C8-AD11-4AFE-8584-02D69C9B81A8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6C508C4C-24A5-4D12-94C2-CB43DEBE9198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26698521-F937-4B42-BAD4-2E9B4C799FB1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5C625473-B8EA-470B-BC2E-3767567CF6CC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3AB56128-EED0-4D3B-AA09-A3A6C7F669B5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333B5622-951C-4832-9F02-19ADF1B412E9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46DEFEDF-9A29-41EC-82C4-D81D9C66C67E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C04278B8-792E-42FB-9B47-EA67D53C4E55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9BF82566-6A20-4925-A55C-098B4EEB61FE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4A110A86-D681-4A9B-8444-EF521FD1B8C6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3A5F878E-C98B-4523-A9E1-5FD746C692EF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C0E39A75-38EE-4FDA-99F1-539A4CC6A9DA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2A66921B-1C6B-487E-8098-604A7EE7C27E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01AEB144-9AD9-4518-AB39-D9080FAA07A9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CF9CBD1D-A764-406C-9203-10103E917A2D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7506AFB9-04C9-4B5D-BD37-59A2503EBE86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EDC414E8-D399-4CA6-9B22-4DF0AF3445BB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3EE4D450-05F9-4C40-887C-A8452D76E02A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A808FFEB-9725-4E35-A713-D5C5970F78E5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1686BF2A-7B49-48D6-9D45-1D16292C0972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0FE17605-4040-493F-8834-8E25BF875342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B190AF74-B950-42CF-B49B-809352D864A9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166765C9-EC15-4AF8-A270-75F009234B28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1E16F7F7-009E-4DE4-AC29-4EB32AA66420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B40DBB3B-8BB2-4A71-B0FF-99DBA09BD307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CCE81F01-3B7F-43DE-BBBD-EBEDA44F6F21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6B036336-6CF0-4CB7-ABB0-11152F4C14A8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80109E78-A83B-425A-8EE7-1A4352A459C0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175DBAC3-CCD3-4B90-8059-07B2923595CC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E152C8DE-978D-4EA4-BC25-EE9BFF6CD6AB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A223DCB3-6BCE-4F37-8DA9-3E702CB25F77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E0E14FA7-B4A3-433E-9F00-50BDDB19753E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4D4DDAA0-67ED-4AFC-8E7F-DFF90EBE170D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EA2FF34E-84AE-491D-8978-BA4773E20DA0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51251ECB-982E-4359-9D09-78501D54D449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1D1E48E1-3BD4-4B69-ACE5-30E2B17BF2DF}">
  <ds:schemaRefs>
    <ds:schemaRef ds:uri="ESRI.ArcGIS.Mapping.OfficeIntegration.PowerPointInfo"/>
  </ds:schemaRefs>
</ds:datastoreItem>
</file>

<file path=customXml/itemProps42.xml><?xml version="1.0" encoding="utf-8"?>
<ds:datastoreItem xmlns:ds="http://schemas.openxmlformats.org/officeDocument/2006/customXml" ds:itemID="{47602A5C-B51C-4AAD-BA0E-E772B5DF7741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7E1B434E-4859-4898-B48D-763AFE15DA33}">
  <ds:schemaRefs>
    <ds:schemaRef ds:uri="ESRI.ArcGIS.Mapping.OfficeIntegration.PowerPointInfo"/>
  </ds:schemaRefs>
</ds:datastoreItem>
</file>

<file path=customXml/itemProps44.xml><?xml version="1.0" encoding="utf-8"?>
<ds:datastoreItem xmlns:ds="http://schemas.openxmlformats.org/officeDocument/2006/customXml" ds:itemID="{ED1018B4-47D7-43F8-BF1C-4388E1DD751A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3FC350B4-A1AD-4B39-8A88-1C2E3541D088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7A482CF4-315A-486B-BA91-5840A51E0EA0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5C2926E1-3A1D-4590-AFE8-B0AA37EB30F8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08DA621A-7A2F-4FB7-B998-855639FDB584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4E6BB338-C805-4BD0-A5A9-C8C9C895079F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9168</TotalTime>
  <Words>117</Words>
  <Application>Microsoft Office PowerPoint</Application>
  <PresentationFormat>On-screen Show (4:3)</PresentationFormat>
  <Paragraphs>79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SPW 14.0 Graph</vt:lpstr>
      <vt:lpstr>SPW 13.0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Pelletier, Peg</dc:creator>
  <cp:lastModifiedBy>alyssa novak</cp:lastModifiedBy>
  <cp:revision>131</cp:revision>
  <cp:lastPrinted>2019-03-18T17:49:19Z</cp:lastPrinted>
  <dcterms:created xsi:type="dcterms:W3CDTF">2018-09-20T16:07:18Z</dcterms:created>
  <dcterms:modified xsi:type="dcterms:W3CDTF">2020-04-09T16:14:49Z</dcterms:modified>
</cp:coreProperties>
</file>