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5" r:id="rId4"/>
    <p:sldId id="264" r:id="rId5"/>
    <p:sldId id="263" r:id="rId6"/>
    <p:sldId id="267" r:id="rId7"/>
    <p:sldId id="262" r:id="rId8"/>
    <p:sldId id="272" r:id="rId9"/>
    <p:sldId id="269" r:id="rId10"/>
    <p:sldId id="271" r:id="rId11"/>
    <p:sldId id="270" r:id="rId12"/>
    <p:sldId id="268" r:id="rId13"/>
    <p:sldId id="260" r:id="rId14"/>
    <p:sldId id="259" r:id="rId15"/>
    <p:sldId id="25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meulen, F.M. (Marielle)" initials="VF(" lastIdx="2" clrIdx="0">
    <p:extLst>
      <p:ext uri="{19B8F6BF-5375-455C-9EA6-DF929625EA0E}">
        <p15:presenceInfo xmlns:p15="http://schemas.microsoft.com/office/powerpoint/2012/main" userId="S-1-5-21-2169066342-2480738168-2466311071-1759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Stijl, gemiddeld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98" autoAdjust="0"/>
    <p:restoredTop sz="86297" autoAdjust="0"/>
  </p:normalViewPr>
  <p:slideViewPr>
    <p:cSldViewPr snapToGrid="0">
      <p:cViewPr>
        <p:scale>
          <a:sx n="74" d="100"/>
          <a:sy n="74" d="100"/>
        </p:scale>
        <p:origin x="17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64FE5-C5F3-4DDE-B716-7589B5AB450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1E99AAE-B238-4ED5-8A9F-523F3E10C77B}">
      <dgm:prSet/>
      <dgm:spPr/>
      <dgm:t>
        <a:bodyPr/>
        <a:lstStyle/>
        <a:p>
          <a:r>
            <a:rPr lang="en-GB" b="0" i="0" dirty="0"/>
            <a:t>Why not join the debate on this article through our correspondence section?</a:t>
          </a:r>
          <a:endParaRPr lang="en-US" dirty="0"/>
        </a:p>
      </dgm:t>
    </dgm:pt>
    <dgm:pt modelId="{1A5D4170-2C20-4217-A4B3-7B7DCB584DBA}" type="parTrans" cxnId="{0B81098D-A235-4DC9-B5DC-DB49F316A2C4}">
      <dgm:prSet/>
      <dgm:spPr/>
      <dgm:t>
        <a:bodyPr/>
        <a:lstStyle/>
        <a:p>
          <a:endParaRPr lang="en-US"/>
        </a:p>
      </dgm:t>
    </dgm:pt>
    <dgm:pt modelId="{3AACFCFB-F160-49A7-9561-301ED8744C45}" type="sibTrans" cxnId="{0B81098D-A235-4DC9-B5DC-DB49F316A2C4}">
      <dgm:prSet/>
      <dgm:spPr/>
      <dgm:t>
        <a:bodyPr/>
        <a:lstStyle/>
        <a:p>
          <a:endParaRPr lang="en-US"/>
        </a:p>
      </dgm:t>
    </dgm:pt>
    <dgm:pt modelId="{539475C9-3169-4CB8-A6A8-ADB67562A8B1}">
      <dgm:prSet/>
      <dgm:spPr/>
      <dgm:t>
        <a:bodyPr/>
        <a:lstStyle/>
        <a:p>
          <a:r>
            <a:rPr lang="en-GB" b="0" i="0"/>
            <a:t>Rapid responses should not exceed 350 words, four references and one figure</a:t>
          </a:r>
          <a:endParaRPr lang="en-US"/>
        </a:p>
      </dgm:t>
    </dgm:pt>
    <dgm:pt modelId="{45A4D85C-557D-4C06-8A03-B35851AFB3AF}" type="parTrans" cxnId="{15406EF0-D75E-4E38-9E09-585BE657C079}">
      <dgm:prSet/>
      <dgm:spPr/>
      <dgm:t>
        <a:bodyPr/>
        <a:lstStyle/>
        <a:p>
          <a:endParaRPr lang="en-US"/>
        </a:p>
      </dgm:t>
    </dgm:pt>
    <dgm:pt modelId="{A4CD5933-E70C-4FB9-AE24-6162366D0C48}" type="sibTrans" cxnId="{15406EF0-D75E-4E38-9E09-585BE657C079}">
      <dgm:prSet/>
      <dgm:spPr/>
      <dgm:t>
        <a:bodyPr/>
        <a:lstStyle/>
        <a:p>
          <a:endParaRPr lang="en-US"/>
        </a:p>
      </dgm:t>
    </dgm:pt>
    <dgm:pt modelId="{46B07E58-C236-4FAA-AC3F-AB1CA4C13F2E}">
      <dgm:prSet/>
      <dgm:spPr/>
      <dgm:t>
        <a:bodyPr/>
        <a:lstStyle/>
        <a:p>
          <a:r>
            <a:rPr lang="en-GB" b="0" i="0" dirty="0"/>
            <a:t>Further details can be found on the BJD website</a:t>
          </a:r>
          <a:endParaRPr lang="en-US" dirty="0"/>
        </a:p>
      </dgm:t>
    </dgm:pt>
    <dgm:pt modelId="{F51FB381-54C7-46C2-BC29-44E50CACC9AF}" type="parTrans" cxnId="{78B76F46-9E8D-44DF-8880-242DA37603AF}">
      <dgm:prSet/>
      <dgm:spPr/>
      <dgm:t>
        <a:bodyPr/>
        <a:lstStyle/>
        <a:p>
          <a:endParaRPr lang="en-US"/>
        </a:p>
      </dgm:t>
    </dgm:pt>
    <dgm:pt modelId="{406DC4D2-F9AA-4B37-9885-54EE54374DF7}" type="sibTrans" cxnId="{78B76F46-9E8D-44DF-8880-242DA37603AF}">
      <dgm:prSet/>
      <dgm:spPr/>
      <dgm:t>
        <a:bodyPr/>
        <a:lstStyle/>
        <a:p>
          <a:endParaRPr lang="en-US"/>
        </a:p>
      </dgm:t>
    </dgm:pt>
    <dgm:pt modelId="{39600F07-E099-44DF-8038-130E16555F67}" type="pres">
      <dgm:prSet presAssocID="{DB564FE5-C5F3-4DDE-B716-7589B5AB45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71F11E-5790-4188-ACDC-A1E3A7D7F929}" type="pres">
      <dgm:prSet presAssocID="{61E99AAE-B238-4ED5-8A9F-523F3E10C77B}" presName="hierRoot1" presStyleCnt="0"/>
      <dgm:spPr/>
    </dgm:pt>
    <dgm:pt modelId="{E62DDCA2-82F2-4F7D-9E49-051D1CCDFB97}" type="pres">
      <dgm:prSet presAssocID="{61E99AAE-B238-4ED5-8A9F-523F3E10C77B}" presName="composite" presStyleCnt="0"/>
      <dgm:spPr/>
    </dgm:pt>
    <dgm:pt modelId="{6F589EF0-CC18-4F1D-A021-85D6B51A70C5}" type="pres">
      <dgm:prSet presAssocID="{61E99AAE-B238-4ED5-8A9F-523F3E10C77B}" presName="background" presStyleLbl="node0" presStyleIdx="0" presStyleCnt="3"/>
      <dgm:spPr/>
    </dgm:pt>
    <dgm:pt modelId="{4BB1EFC5-3D0B-4721-8059-C74943CCEA04}" type="pres">
      <dgm:prSet presAssocID="{61E99AAE-B238-4ED5-8A9F-523F3E10C77B}" presName="text" presStyleLbl="fgAcc0" presStyleIdx="0" presStyleCnt="3">
        <dgm:presLayoutVars>
          <dgm:chPref val="3"/>
        </dgm:presLayoutVars>
      </dgm:prSet>
      <dgm:spPr/>
    </dgm:pt>
    <dgm:pt modelId="{A1665351-EEEB-4428-B898-EC484E972D23}" type="pres">
      <dgm:prSet presAssocID="{61E99AAE-B238-4ED5-8A9F-523F3E10C77B}" presName="hierChild2" presStyleCnt="0"/>
      <dgm:spPr/>
    </dgm:pt>
    <dgm:pt modelId="{4A4080DE-DF1C-4CBE-9AE8-FE52D0F5FA6A}" type="pres">
      <dgm:prSet presAssocID="{539475C9-3169-4CB8-A6A8-ADB67562A8B1}" presName="hierRoot1" presStyleCnt="0"/>
      <dgm:spPr/>
    </dgm:pt>
    <dgm:pt modelId="{AF0E0334-1640-402A-B88D-F41155B90513}" type="pres">
      <dgm:prSet presAssocID="{539475C9-3169-4CB8-A6A8-ADB67562A8B1}" presName="composite" presStyleCnt="0"/>
      <dgm:spPr/>
    </dgm:pt>
    <dgm:pt modelId="{AB583545-4501-4E3B-844F-FF50758E8240}" type="pres">
      <dgm:prSet presAssocID="{539475C9-3169-4CB8-A6A8-ADB67562A8B1}" presName="background" presStyleLbl="node0" presStyleIdx="1" presStyleCnt="3"/>
      <dgm:spPr/>
    </dgm:pt>
    <dgm:pt modelId="{4DFF7487-D8AE-46CD-898D-64C26E302513}" type="pres">
      <dgm:prSet presAssocID="{539475C9-3169-4CB8-A6A8-ADB67562A8B1}" presName="text" presStyleLbl="fgAcc0" presStyleIdx="1" presStyleCnt="3">
        <dgm:presLayoutVars>
          <dgm:chPref val="3"/>
        </dgm:presLayoutVars>
      </dgm:prSet>
      <dgm:spPr/>
    </dgm:pt>
    <dgm:pt modelId="{8B6A0F1B-FB1D-4AD5-9859-B20331C5881D}" type="pres">
      <dgm:prSet presAssocID="{539475C9-3169-4CB8-A6A8-ADB67562A8B1}" presName="hierChild2" presStyleCnt="0"/>
      <dgm:spPr/>
    </dgm:pt>
    <dgm:pt modelId="{CF881F19-6FCD-4636-8CBA-705E368CF5DF}" type="pres">
      <dgm:prSet presAssocID="{46B07E58-C236-4FAA-AC3F-AB1CA4C13F2E}" presName="hierRoot1" presStyleCnt="0"/>
      <dgm:spPr/>
    </dgm:pt>
    <dgm:pt modelId="{F8169D2B-CC0F-4925-BA20-95490413367B}" type="pres">
      <dgm:prSet presAssocID="{46B07E58-C236-4FAA-AC3F-AB1CA4C13F2E}" presName="composite" presStyleCnt="0"/>
      <dgm:spPr/>
    </dgm:pt>
    <dgm:pt modelId="{2B7A7F20-121A-4E84-948C-0E406B9D1E2B}" type="pres">
      <dgm:prSet presAssocID="{46B07E58-C236-4FAA-AC3F-AB1CA4C13F2E}" presName="background" presStyleLbl="node0" presStyleIdx="2" presStyleCnt="3"/>
      <dgm:spPr/>
    </dgm:pt>
    <dgm:pt modelId="{202A4A0E-E77C-4070-8FDB-D680624066A8}" type="pres">
      <dgm:prSet presAssocID="{46B07E58-C236-4FAA-AC3F-AB1CA4C13F2E}" presName="text" presStyleLbl="fgAcc0" presStyleIdx="2" presStyleCnt="3">
        <dgm:presLayoutVars>
          <dgm:chPref val="3"/>
        </dgm:presLayoutVars>
      </dgm:prSet>
      <dgm:spPr/>
    </dgm:pt>
    <dgm:pt modelId="{ED20567B-BB1A-44D2-AA5E-9F2BAD9A7C94}" type="pres">
      <dgm:prSet presAssocID="{46B07E58-C236-4FAA-AC3F-AB1CA4C13F2E}" presName="hierChild2" presStyleCnt="0"/>
      <dgm:spPr/>
    </dgm:pt>
  </dgm:ptLst>
  <dgm:cxnLst>
    <dgm:cxn modelId="{56D36538-3616-4027-98BF-D3AFDDED460E}" type="presOf" srcId="{46B07E58-C236-4FAA-AC3F-AB1CA4C13F2E}" destId="{202A4A0E-E77C-4070-8FDB-D680624066A8}" srcOrd="0" destOrd="0" presId="urn:microsoft.com/office/officeart/2005/8/layout/hierarchy1"/>
    <dgm:cxn modelId="{78B76F46-9E8D-44DF-8880-242DA37603AF}" srcId="{DB564FE5-C5F3-4DDE-B716-7589B5AB450D}" destId="{46B07E58-C236-4FAA-AC3F-AB1CA4C13F2E}" srcOrd="2" destOrd="0" parTransId="{F51FB381-54C7-46C2-BC29-44E50CACC9AF}" sibTransId="{406DC4D2-F9AA-4B37-9885-54EE54374DF7}"/>
    <dgm:cxn modelId="{2BE81D58-CAD8-4FF9-B8EF-6E6862A4E8A9}" type="presOf" srcId="{539475C9-3169-4CB8-A6A8-ADB67562A8B1}" destId="{4DFF7487-D8AE-46CD-898D-64C26E302513}" srcOrd="0" destOrd="0" presId="urn:microsoft.com/office/officeart/2005/8/layout/hierarchy1"/>
    <dgm:cxn modelId="{0B81098D-A235-4DC9-B5DC-DB49F316A2C4}" srcId="{DB564FE5-C5F3-4DDE-B716-7589B5AB450D}" destId="{61E99AAE-B238-4ED5-8A9F-523F3E10C77B}" srcOrd="0" destOrd="0" parTransId="{1A5D4170-2C20-4217-A4B3-7B7DCB584DBA}" sibTransId="{3AACFCFB-F160-49A7-9561-301ED8744C45}"/>
    <dgm:cxn modelId="{DB0A669C-A87E-4648-A535-E5893C24890F}" type="presOf" srcId="{DB564FE5-C5F3-4DDE-B716-7589B5AB450D}" destId="{39600F07-E099-44DF-8038-130E16555F67}" srcOrd="0" destOrd="0" presId="urn:microsoft.com/office/officeart/2005/8/layout/hierarchy1"/>
    <dgm:cxn modelId="{CCF34ECA-76CC-4001-81E6-7DAA73F8504E}" type="presOf" srcId="{61E99AAE-B238-4ED5-8A9F-523F3E10C77B}" destId="{4BB1EFC5-3D0B-4721-8059-C74943CCEA04}" srcOrd="0" destOrd="0" presId="urn:microsoft.com/office/officeart/2005/8/layout/hierarchy1"/>
    <dgm:cxn modelId="{15406EF0-D75E-4E38-9E09-585BE657C079}" srcId="{DB564FE5-C5F3-4DDE-B716-7589B5AB450D}" destId="{539475C9-3169-4CB8-A6A8-ADB67562A8B1}" srcOrd="1" destOrd="0" parTransId="{45A4D85C-557D-4C06-8A03-B35851AFB3AF}" sibTransId="{A4CD5933-E70C-4FB9-AE24-6162366D0C48}"/>
    <dgm:cxn modelId="{BDC6D846-5293-41DB-B19C-942E77880814}" type="presParOf" srcId="{39600F07-E099-44DF-8038-130E16555F67}" destId="{3271F11E-5790-4188-ACDC-A1E3A7D7F929}" srcOrd="0" destOrd="0" presId="urn:microsoft.com/office/officeart/2005/8/layout/hierarchy1"/>
    <dgm:cxn modelId="{E29FC63F-C87E-4F92-8832-BC0353C4D1E6}" type="presParOf" srcId="{3271F11E-5790-4188-ACDC-A1E3A7D7F929}" destId="{E62DDCA2-82F2-4F7D-9E49-051D1CCDFB97}" srcOrd="0" destOrd="0" presId="urn:microsoft.com/office/officeart/2005/8/layout/hierarchy1"/>
    <dgm:cxn modelId="{8CD72200-A718-4C75-B3DD-9FBE549FAC64}" type="presParOf" srcId="{E62DDCA2-82F2-4F7D-9E49-051D1CCDFB97}" destId="{6F589EF0-CC18-4F1D-A021-85D6B51A70C5}" srcOrd="0" destOrd="0" presId="urn:microsoft.com/office/officeart/2005/8/layout/hierarchy1"/>
    <dgm:cxn modelId="{1C52437B-966C-4D2A-B39B-43F84AB143EF}" type="presParOf" srcId="{E62DDCA2-82F2-4F7D-9E49-051D1CCDFB97}" destId="{4BB1EFC5-3D0B-4721-8059-C74943CCEA04}" srcOrd="1" destOrd="0" presId="urn:microsoft.com/office/officeart/2005/8/layout/hierarchy1"/>
    <dgm:cxn modelId="{E8271D22-70A0-4B35-836F-CC84E0ABD167}" type="presParOf" srcId="{3271F11E-5790-4188-ACDC-A1E3A7D7F929}" destId="{A1665351-EEEB-4428-B898-EC484E972D23}" srcOrd="1" destOrd="0" presId="urn:microsoft.com/office/officeart/2005/8/layout/hierarchy1"/>
    <dgm:cxn modelId="{0BC397AF-099A-4A09-98F9-98C8465FAF13}" type="presParOf" srcId="{39600F07-E099-44DF-8038-130E16555F67}" destId="{4A4080DE-DF1C-4CBE-9AE8-FE52D0F5FA6A}" srcOrd="1" destOrd="0" presId="urn:microsoft.com/office/officeart/2005/8/layout/hierarchy1"/>
    <dgm:cxn modelId="{D6446B66-B3E5-4AA4-AA7C-6105C34BD147}" type="presParOf" srcId="{4A4080DE-DF1C-4CBE-9AE8-FE52D0F5FA6A}" destId="{AF0E0334-1640-402A-B88D-F41155B90513}" srcOrd="0" destOrd="0" presId="urn:microsoft.com/office/officeart/2005/8/layout/hierarchy1"/>
    <dgm:cxn modelId="{8D191180-6EB3-400D-9E6F-2B11FF57D452}" type="presParOf" srcId="{AF0E0334-1640-402A-B88D-F41155B90513}" destId="{AB583545-4501-4E3B-844F-FF50758E8240}" srcOrd="0" destOrd="0" presId="urn:microsoft.com/office/officeart/2005/8/layout/hierarchy1"/>
    <dgm:cxn modelId="{27270FAE-E9B0-4FC7-9403-EB831F8BD6A7}" type="presParOf" srcId="{AF0E0334-1640-402A-B88D-F41155B90513}" destId="{4DFF7487-D8AE-46CD-898D-64C26E302513}" srcOrd="1" destOrd="0" presId="urn:microsoft.com/office/officeart/2005/8/layout/hierarchy1"/>
    <dgm:cxn modelId="{0D9238F4-4FC1-45F6-BF50-6998A1747093}" type="presParOf" srcId="{4A4080DE-DF1C-4CBE-9AE8-FE52D0F5FA6A}" destId="{8B6A0F1B-FB1D-4AD5-9859-B20331C5881D}" srcOrd="1" destOrd="0" presId="urn:microsoft.com/office/officeart/2005/8/layout/hierarchy1"/>
    <dgm:cxn modelId="{A2AE8E52-3545-4304-9D00-2A91E235C882}" type="presParOf" srcId="{39600F07-E099-44DF-8038-130E16555F67}" destId="{CF881F19-6FCD-4636-8CBA-705E368CF5DF}" srcOrd="2" destOrd="0" presId="urn:microsoft.com/office/officeart/2005/8/layout/hierarchy1"/>
    <dgm:cxn modelId="{AC8C9347-901C-49DD-AB92-D6F19D284712}" type="presParOf" srcId="{CF881F19-6FCD-4636-8CBA-705E368CF5DF}" destId="{F8169D2B-CC0F-4925-BA20-95490413367B}" srcOrd="0" destOrd="0" presId="urn:microsoft.com/office/officeart/2005/8/layout/hierarchy1"/>
    <dgm:cxn modelId="{C6AB3353-90C1-4F80-917D-D677262370BE}" type="presParOf" srcId="{F8169D2B-CC0F-4925-BA20-95490413367B}" destId="{2B7A7F20-121A-4E84-948C-0E406B9D1E2B}" srcOrd="0" destOrd="0" presId="urn:microsoft.com/office/officeart/2005/8/layout/hierarchy1"/>
    <dgm:cxn modelId="{99907AFF-DA08-4FFB-A189-CF0197F72374}" type="presParOf" srcId="{F8169D2B-CC0F-4925-BA20-95490413367B}" destId="{202A4A0E-E77C-4070-8FDB-D680624066A8}" srcOrd="1" destOrd="0" presId="urn:microsoft.com/office/officeart/2005/8/layout/hierarchy1"/>
    <dgm:cxn modelId="{8A3092E9-7BCF-437F-9193-E81999F27042}" type="presParOf" srcId="{CF881F19-6FCD-4636-8CBA-705E368CF5DF}" destId="{ED20567B-BB1A-44D2-AA5E-9F2BAD9A7C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89EF0-CC18-4F1D-A021-85D6B51A70C5}">
      <dsp:nvSpPr>
        <dsp:cNvPr id="0" name=""/>
        <dsp:cNvSpPr/>
      </dsp:nvSpPr>
      <dsp:spPr>
        <a:xfrm>
          <a:off x="0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1EFC5-3D0B-4721-8059-C74943CCEA04}">
      <dsp:nvSpPr>
        <dsp:cNvPr id="0" name=""/>
        <dsp:cNvSpPr/>
      </dsp:nvSpPr>
      <dsp:spPr>
        <a:xfrm>
          <a:off x="343580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 dirty="0"/>
            <a:t>Why not join the debate on this article through our correspondence section?</a:t>
          </a:r>
          <a:endParaRPr lang="en-US" sz="2300" kern="1200" dirty="0"/>
        </a:p>
      </dsp:txBody>
      <dsp:txXfrm>
        <a:off x="401091" y="1748087"/>
        <a:ext cx="2977201" cy="1848539"/>
      </dsp:txXfrm>
    </dsp:sp>
    <dsp:sp modelId="{AB583545-4501-4E3B-844F-FF50758E8240}">
      <dsp:nvSpPr>
        <dsp:cNvPr id="0" name=""/>
        <dsp:cNvSpPr/>
      </dsp:nvSpPr>
      <dsp:spPr>
        <a:xfrm>
          <a:off x="3779384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F7487-D8AE-46CD-898D-64C26E302513}">
      <dsp:nvSpPr>
        <dsp:cNvPr id="0" name=""/>
        <dsp:cNvSpPr/>
      </dsp:nvSpPr>
      <dsp:spPr>
        <a:xfrm>
          <a:off x="4122964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/>
            <a:t>Rapid responses should not exceed 350 words, four references and one figure</a:t>
          </a:r>
          <a:endParaRPr lang="en-US" sz="2300" kern="1200"/>
        </a:p>
      </dsp:txBody>
      <dsp:txXfrm>
        <a:off x="4180475" y="1748087"/>
        <a:ext cx="2977201" cy="1848539"/>
      </dsp:txXfrm>
    </dsp:sp>
    <dsp:sp modelId="{2B7A7F20-121A-4E84-948C-0E406B9D1E2B}">
      <dsp:nvSpPr>
        <dsp:cNvPr id="0" name=""/>
        <dsp:cNvSpPr/>
      </dsp:nvSpPr>
      <dsp:spPr>
        <a:xfrm>
          <a:off x="7558768" y="1364175"/>
          <a:ext cx="3092223" cy="19635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A4A0E-E77C-4070-8FDB-D680624066A8}">
      <dsp:nvSpPr>
        <dsp:cNvPr id="0" name=""/>
        <dsp:cNvSpPr/>
      </dsp:nvSpPr>
      <dsp:spPr>
        <a:xfrm>
          <a:off x="7902348" y="1690576"/>
          <a:ext cx="3092223" cy="19635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0" i="0" kern="1200" dirty="0"/>
            <a:t>Further details can be found on the BJD website</a:t>
          </a:r>
          <a:endParaRPr lang="en-US" sz="2300" kern="1200" dirty="0"/>
        </a:p>
      </dsp:txBody>
      <dsp:txXfrm>
        <a:off x="7959859" y="1748087"/>
        <a:ext cx="2977201" cy="1848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DDE79-9CBB-4D2C-B962-FEFBEDF39E23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750C5-D0AE-4AAF-A083-41391B2F1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13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312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10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615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558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81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763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47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662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788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666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175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993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750C5-D0AE-4AAF-A083-41391B2F113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7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50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28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heme" Target="../theme/them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7BFB68-081E-43B2-8EEA-D43B02322B55}" type="datetimeFigureOut">
              <a:rPr lang="en-GB" smtClean="0"/>
              <a:t>18/09/2020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806A7-FFC4-47D2-B02D-1B2EC9FB11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treat-registry-taskforce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50B03-F7FF-498F-8F4B-7DEFAC4EE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2093503"/>
            <a:ext cx="8825658" cy="1099457"/>
          </a:xfrm>
        </p:spPr>
        <p:txBody>
          <a:bodyPr/>
          <a:lstStyle/>
          <a:p>
            <a:r>
              <a:rPr lang="en-GB" sz="3000" b="1" dirty="0"/>
              <a:t>The European </a:t>
            </a:r>
            <a:r>
              <a:rPr lang="en-GB" sz="3000" b="1" dirty="0" err="1"/>
              <a:t>TREatment</a:t>
            </a:r>
            <a:r>
              <a:rPr lang="en-GB" sz="3000" b="1" dirty="0"/>
              <a:t> of </a:t>
            </a:r>
            <a:r>
              <a:rPr lang="en-GB" sz="3000" b="1" dirty="0" err="1"/>
              <a:t>ATopic</a:t>
            </a:r>
            <a:r>
              <a:rPr lang="en-GB" sz="3000" b="1" dirty="0"/>
              <a:t> eczema Registry Taskforce (TREAT) survey: prescribing practices in Europe for phototherapy and systemic therapy in adult patients with moderate-to-severe eczema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817D5E-913B-4AF1-A6EA-180367550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3429000"/>
            <a:ext cx="8825658" cy="861420"/>
          </a:xfrm>
        </p:spPr>
        <p:txBody>
          <a:bodyPr>
            <a:noAutofit/>
          </a:bodyPr>
          <a:lstStyle/>
          <a:p>
            <a:r>
              <a:rPr lang="en-GB" sz="1600" dirty="0"/>
              <a:t>F.M. Vermeulen, L.A.A. Gerbens, J. Schmitt, M. Deleuran, A.D. Irvine, K. Logan, W. Ouwerkerk, C. Vestergaard, C. Flohr, and P.I. Spuls, on behalf of the international TREAT Registry Taskforce.</a:t>
            </a:r>
            <a:endParaRPr lang="nl-NL" sz="1600" dirty="0"/>
          </a:p>
          <a:p>
            <a:r>
              <a:rPr lang="en-GB" sz="1600" dirty="0"/>
              <a:t>Affiliations (among others): Amsterdam UMC, University of Amsterdam, Department of Dermatology; Centre for Evidence-based Healthcare, </a:t>
            </a:r>
            <a:r>
              <a:rPr lang="en-GB" sz="1600" dirty="0" err="1"/>
              <a:t>Medizinische</a:t>
            </a:r>
            <a:r>
              <a:rPr lang="en-GB" sz="1600" dirty="0"/>
              <a:t> </a:t>
            </a:r>
            <a:r>
              <a:rPr lang="en-GB" sz="1600" dirty="0" err="1"/>
              <a:t>Fakultät</a:t>
            </a:r>
            <a:r>
              <a:rPr lang="en-GB" sz="1600" dirty="0"/>
              <a:t> Carl Gustav </a:t>
            </a:r>
            <a:r>
              <a:rPr lang="en-GB" sz="1600" dirty="0" err="1"/>
              <a:t>Carus</a:t>
            </a:r>
            <a:r>
              <a:rPr lang="en-GB" sz="1600" dirty="0"/>
              <a:t>, TU Dresden; University Allergy Centre, Dresden; and Unit for Population-Based Dermatology Research, St John's Institute of Dermatology, Guy’s &amp; St Thomas' NHS Foundation Trust and King’s College London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34A6F9-9476-4E64-A0BC-8389EC3378CF}"/>
              </a:ext>
            </a:extLst>
          </p:cNvPr>
          <p:cNvSpPr/>
          <p:nvPr/>
        </p:nvSpPr>
        <p:spPr>
          <a:xfrm>
            <a:off x="293914" y="6204858"/>
            <a:ext cx="82124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8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6541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Results: Reasons against therapies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13221"/>
              </p:ext>
            </p:extLst>
          </p:nvPr>
        </p:nvGraphicFramePr>
        <p:xfrm>
          <a:off x="288472" y="2438533"/>
          <a:ext cx="11431319" cy="3809866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6449060">
                  <a:extLst>
                    <a:ext uri="{9D8B030D-6E8A-4147-A177-3AD203B41FA5}">
                      <a16:colId xmlns:a16="http://schemas.microsoft.com/office/drawing/2014/main" val="1971952683"/>
                    </a:ext>
                  </a:extLst>
                </a:gridCol>
                <a:gridCol w="2314695">
                  <a:extLst>
                    <a:ext uri="{9D8B030D-6E8A-4147-A177-3AD203B41FA5}">
                      <a16:colId xmlns:a16="http://schemas.microsoft.com/office/drawing/2014/main" val="3847928482"/>
                    </a:ext>
                  </a:extLst>
                </a:gridCol>
                <a:gridCol w="2667564">
                  <a:extLst>
                    <a:ext uri="{9D8B030D-6E8A-4147-A177-3AD203B41FA5}">
                      <a16:colId xmlns:a16="http://schemas.microsoft.com/office/drawing/2014/main" val="3552616546"/>
                    </a:ext>
                  </a:extLst>
                </a:gridCol>
              </a:tblGrid>
              <a:tr h="290431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Reasons AGAINST therapies, N (%)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Phototherapy, N=35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Systemic therapy, N=11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8528202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Insufficient effect in previous patients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7 (20.0)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0 (0.0)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2492267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Insufficient medium-term (&gt;3 months) efficacy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4 (11.4)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0 (0.0)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8156569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Insufficient long-term (&gt; 12 months) efficacy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8 (22.9)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0 (0.0)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945823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High potential acute side-effect profile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7 (20.0)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6 (54.4)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955042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High potential long-term side-effect profile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5 (14.3)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 (36.4)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2584084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Relative contraindication due to previous UV therapy (cumulative dose)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5 (14.3)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    N.A.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1787668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Suspected risk of long-term organ toxicity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      N.A.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 (45.5)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1539935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Lack of guidelines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4 (11.4)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 (36.4)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2850543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Lack of evidence base for treatment efficacy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5 (14.3)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1 (9.1)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0356106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Lack of personal experience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9 (25.7)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 (36.4)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582398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Colleague(s) with more experience in the use of the therapy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11 (31.4)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3 (27.3)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9051807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Comorbidities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        N.A.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 (45.5)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1793035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Patient preferences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10 (28.6)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 (45.5)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8201904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5725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Logistics (not available in centre)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16 (45.7)</a:t>
                      </a:r>
                      <a:endParaRPr lang="nl-NL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 (18.2)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1092474"/>
                  </a:ext>
                </a:extLst>
              </a:tr>
              <a:tr h="234629">
                <a:tc>
                  <a:txBody>
                    <a:bodyPr/>
                    <a:lstStyle/>
                    <a:p>
                      <a:pPr marL="8255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Costs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     3 (8.6)</a:t>
                      </a:r>
                      <a:endParaRPr lang="nl-NL" sz="1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 (36.3)</a:t>
                      </a:r>
                      <a:endParaRPr lang="nl-NL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9460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820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643312"/>
            <a:ext cx="10167445" cy="3761970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10000"/>
              </a:lnSpc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First survey study for moderate-to-severe atopic eczema in adult patients in Europe</a:t>
            </a:r>
          </a:p>
          <a:p>
            <a:pPr marL="342900" lvl="1" indent="-342900">
              <a:lnSpc>
                <a:spcPct val="110000"/>
              </a:lnSpc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Took place before dupilumab became part of routine clinical practice</a:t>
            </a:r>
          </a:p>
          <a:p>
            <a:pPr marL="342900" lvl="1" indent="-342900">
              <a:lnSpc>
                <a:spcPct val="110000"/>
              </a:lnSpc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Potential limitations: selection bias, simultaneous use of systemic therapy was not questioned, recall-bias</a:t>
            </a:r>
          </a:p>
          <a:p>
            <a:pPr>
              <a:lnSpc>
                <a:spcPct val="110000"/>
              </a:lnSpc>
            </a:pP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873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7913-0E49-4327-A077-93DDADB6A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640427"/>
            <a:ext cx="10062919" cy="348487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buClrTx/>
              <a:buFont typeface="Wingdings" panose="05000000000000000000" pitchFamily="2" charset="2"/>
              <a:buChar char="§"/>
            </a:pPr>
            <a:r>
              <a:rPr lang="en-US" sz="4400" dirty="0"/>
              <a:t>Still many gaps of evidence </a:t>
            </a:r>
          </a:p>
          <a:p>
            <a:pPr>
              <a:lnSpc>
                <a:spcPct val="130000"/>
              </a:lnSpc>
              <a:buClrTx/>
              <a:buFont typeface="Wingdings" panose="05000000000000000000" pitchFamily="2" charset="2"/>
              <a:buChar char="§"/>
            </a:pPr>
            <a:r>
              <a:rPr lang="en-US" sz="4400" dirty="0"/>
              <a:t>More high-quality, long-term evidence is needed because dermatologists prefer both on and off label therapies </a:t>
            </a:r>
          </a:p>
          <a:p>
            <a:pPr>
              <a:lnSpc>
                <a:spcPct val="130000"/>
              </a:lnSpc>
              <a:buClrTx/>
              <a:buFont typeface="Wingdings" panose="05000000000000000000" pitchFamily="2" charset="2"/>
              <a:buChar char="§"/>
            </a:pPr>
            <a:r>
              <a:rPr lang="en-US" sz="4400" dirty="0"/>
              <a:t>Large prospective patient cohorts might provide this evidence</a:t>
            </a:r>
          </a:p>
          <a:p>
            <a:pPr lvl="1">
              <a:lnSpc>
                <a:spcPct val="130000"/>
              </a:lnSpc>
              <a:buClrTx/>
              <a:buFont typeface="Wingdings" panose="05000000000000000000" pitchFamily="2" charset="2"/>
              <a:buChar char="Ø"/>
            </a:pPr>
            <a:r>
              <a:rPr lang="en-US" sz="4400" dirty="0"/>
              <a:t>TREAT Registry Taskforce: </a:t>
            </a:r>
            <a:r>
              <a:rPr lang="en-GB" sz="4400" u="sng" dirty="0">
                <a:hlinkClick r:id="rId3" action="ppaction://hlinkfile"/>
              </a:rPr>
              <a:t>treat-registry-taskforce.org</a:t>
            </a:r>
            <a:endParaRPr lang="en-GB" sz="4400" u="sng" dirty="0">
              <a:solidFill>
                <a:srgbClr val="00373E"/>
              </a:solidFill>
            </a:endParaRPr>
          </a:p>
          <a:p>
            <a:pPr>
              <a:lnSpc>
                <a:spcPct val="130000"/>
              </a:lnSpc>
              <a:buClrTx/>
              <a:buFont typeface="Wingdings" panose="05000000000000000000" pitchFamily="2" charset="2"/>
              <a:buChar char="§"/>
            </a:pPr>
            <a:r>
              <a:rPr lang="en-GB" sz="4400" dirty="0"/>
              <a:t>Prescribing practices should be re-evaluated in the future with new developments in treatment </a:t>
            </a:r>
            <a:endParaRPr lang="en-US" sz="4400" dirty="0"/>
          </a:p>
          <a:p>
            <a:pPr>
              <a:lnSpc>
                <a:spcPct val="130000"/>
              </a:lnSpc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52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A8F06-668F-4141-A0A4-63716E732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Conclusions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 does this study add?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8521C-CD47-4624-A11A-7821318D1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613200"/>
            <a:ext cx="11087707" cy="3484879"/>
          </a:xfrm>
        </p:spPr>
        <p:txBody>
          <a:bodyPr>
            <a:noAutofit/>
          </a:bodyPr>
          <a:lstStyle/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Prescribing practices of European dermatologists treating adult moderate-to-severe AE patients show diversity </a:t>
            </a:r>
            <a:endParaRPr lang="nl-NL" sz="2400" dirty="0"/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Most dermatologists prefer narrow-band UVB as first line phototherapy, followed by psoralen and UVA as second line</a:t>
            </a:r>
            <a:endParaRPr lang="nl-NL" sz="2400" dirty="0"/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GB" sz="2400" dirty="0"/>
              <a:t>Next to most commonly prescribed ciclosporin, (off-label) methotrexate and oral corticosteroids are also frequently used as first line systemic agents in chronic AE</a:t>
            </a:r>
            <a:endParaRPr lang="nl-NL" sz="2400" dirty="0"/>
          </a:p>
          <a:p>
            <a:pPr lvl="0"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Lack of personal experience with azathioprine and mycophenolate acid was the most important reason against their prescription</a:t>
            </a:r>
            <a:endParaRPr lang="nl-NL" sz="2400" dirty="0"/>
          </a:p>
          <a:p>
            <a:pPr>
              <a:buClrTx/>
              <a:buFont typeface="Wingdings" panose="05000000000000000000" pitchFamily="2" charset="2"/>
              <a:buChar char="§"/>
            </a:pP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B4AEF-D079-4CAC-B2B6-98153732DE9C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5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EFD7A-1790-4046-A52F-F891E5CB6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The Team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8E3214-0376-4F07-8BE5-F190361B3DF1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2596836"/>
            <a:ext cx="6032723" cy="328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040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70F10-869E-4CF6-A94B-992BB1096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Call for correspondence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9BC9058D-0FA1-4B64-8AD1-853149BD8D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305776"/>
              </p:ext>
            </p:extLst>
          </p:nvPr>
        </p:nvGraphicFramePr>
        <p:xfrm>
          <a:off x="489857" y="1959429"/>
          <a:ext cx="10994572" cy="501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5526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3AA56-F447-4B91-8E17-310EE67D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Lead Researchers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5031E7-5F11-478C-A92D-024F4F2E4B2F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1745" y="2763520"/>
            <a:ext cx="1606961" cy="2092581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81364" y="2763520"/>
            <a:ext cx="1591417" cy="20925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5439" y="2724145"/>
            <a:ext cx="1442970" cy="21319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4A106D-76C9-D74D-86A2-72C0F694C4C2}"/>
              </a:ext>
            </a:extLst>
          </p:cNvPr>
          <p:cNvSpPr txBox="1"/>
          <p:nvPr/>
        </p:nvSpPr>
        <p:spPr>
          <a:xfrm>
            <a:off x="1867918" y="4998082"/>
            <a:ext cx="2124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Prof. Dr. P. I. </a:t>
            </a:r>
            <a:r>
              <a:rPr lang="en-US" b="1" dirty="0" err="1"/>
              <a:t>Spuls</a:t>
            </a:r>
            <a:r>
              <a:rPr lang="en-US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48061A-9436-5441-A462-293ADED412ED}"/>
              </a:ext>
            </a:extLst>
          </p:cNvPr>
          <p:cNvSpPr txBox="1"/>
          <p:nvPr/>
        </p:nvSpPr>
        <p:spPr>
          <a:xfrm>
            <a:off x="4614129" y="4998082"/>
            <a:ext cx="199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Prof. Dr. C. </a:t>
            </a:r>
            <a:r>
              <a:rPr lang="en-US" b="1" dirty="0" err="1"/>
              <a:t>Flohr</a:t>
            </a:r>
            <a:endParaRPr lang="en-US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9B2AA3-8723-C142-8FF7-CC66E545840D}"/>
              </a:ext>
            </a:extLst>
          </p:cNvPr>
          <p:cNvSpPr txBox="1"/>
          <p:nvPr/>
        </p:nvSpPr>
        <p:spPr>
          <a:xfrm>
            <a:off x="7084655" y="4998082"/>
            <a:ext cx="214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Prof. Dr. J. Schmitt </a:t>
            </a:r>
          </a:p>
        </p:txBody>
      </p:sp>
    </p:spTree>
    <p:extLst>
      <p:ext uri="{BB962C8B-B14F-4D97-AF65-F5344CB8AC3E}">
        <p14:creationId xmlns:p14="http://schemas.microsoft.com/office/powerpoint/2010/main" val="95908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44A27-5ECE-4A9B-BEED-58901870B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Introduction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What’s already known?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C1515-3F6C-4316-9316-92C391422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620645"/>
            <a:ext cx="10555288" cy="3484879"/>
          </a:xfrm>
        </p:spPr>
        <p:txBody>
          <a:bodyPr>
            <a:no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Varying prescribing practices were found for adult (in the United Kingdom) and </a:t>
            </a:r>
            <a:r>
              <a:rPr lang="en-US" sz="2400" dirty="0" err="1"/>
              <a:t>paediatric</a:t>
            </a:r>
            <a:r>
              <a:rPr lang="en-US" sz="2400" dirty="0"/>
              <a:t> (in Northern America and Europe) patients with moderate-to-severe atopic eczema (AE)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Not much is known about the prescription of phototherapy and (off-label) systemic therapy for adult AE patients in Europe</a:t>
            </a:r>
            <a:endParaRPr lang="nl-NL" sz="240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2400" dirty="0"/>
              <a:t>Although therapies like dupilumab are promising new treatment modalities, better-known safety-profiles, lower costs and better availability are reasons to improve the evidence profile of conventional systemic therapies</a:t>
            </a: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9FDE5E4-E855-4366-8329-AD83E00D540D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8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FC853-37AB-4BE0-9412-D3BB8F537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0B508-F2D3-4320-B0E7-2EC9991C3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84" y="2622843"/>
            <a:ext cx="10430523" cy="348487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ClrTx/>
              <a:buNone/>
            </a:pPr>
            <a:r>
              <a:rPr lang="en-US" sz="2400" dirty="0"/>
              <a:t>To provide insight into:</a:t>
            </a:r>
          </a:p>
          <a:p>
            <a:pPr>
              <a:lnSpc>
                <a:spcPct val="110000"/>
              </a:lnSpc>
              <a:buClrTx/>
              <a:buFont typeface="Wingdings" pitchFamily="2" charset="2"/>
              <a:buChar char="§"/>
            </a:pPr>
            <a:r>
              <a:rPr lang="en-US" sz="2400" dirty="0"/>
              <a:t>Current prescribing practices of conventional phototherapy and systemic immunomodulatory therapies for adults with AE</a:t>
            </a:r>
          </a:p>
          <a:p>
            <a:pPr>
              <a:lnSpc>
                <a:spcPct val="110000"/>
              </a:lnSpc>
              <a:buClrTx/>
              <a:buFont typeface="Wingdings" pitchFamily="2" charset="2"/>
              <a:buChar char="§"/>
            </a:pPr>
            <a:r>
              <a:rPr lang="en-US" sz="2400" dirty="0"/>
              <a:t>Factors influencing these prescribing practices, before biologics and other novel therapeutics become routine clinical practice</a:t>
            </a:r>
          </a:p>
          <a:p>
            <a:pPr>
              <a:lnSpc>
                <a:spcPct val="110000"/>
              </a:lnSpc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964563-1594-4FFC-9620-D6DF988AF02A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9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Methods: Study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2622349"/>
            <a:ext cx="10298113" cy="3484879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20000"/>
              </a:lnSpc>
              <a:buClrTx/>
              <a:buFont typeface="Wingdings" panose="05000000000000000000" pitchFamily="2" charset="2"/>
              <a:buChar char="§"/>
            </a:pPr>
            <a:r>
              <a:rPr lang="en-US" altLang="nl-NL" sz="2600" dirty="0"/>
              <a:t>An online, anonymous, multiple response survey was conducted among European dermatologists caring for adult patients with moderate-to-severe atopic eczema (AE)</a:t>
            </a:r>
          </a:p>
          <a:p>
            <a:pPr lvl="1">
              <a:lnSpc>
                <a:spcPct val="120000"/>
              </a:lnSpc>
              <a:buClrTx/>
              <a:buFont typeface="Wingdings" panose="05000000000000000000" pitchFamily="2" charset="2"/>
              <a:buChar char="§"/>
            </a:pPr>
            <a:r>
              <a:rPr lang="en-US" sz="2600" dirty="0"/>
              <a:t>Participants prescribed phototherapy and systemic therapy on a regular basis for moderate-to-severe AE </a:t>
            </a:r>
            <a:endParaRPr lang="en-GB" sz="2600" dirty="0"/>
          </a:p>
          <a:p>
            <a:pPr lvl="1">
              <a:lnSpc>
                <a:spcPct val="120000"/>
              </a:lnSpc>
              <a:buClrTx/>
              <a:buFont typeface="Wingdings" panose="05000000000000000000" pitchFamily="2" charset="2"/>
              <a:buChar char="§"/>
            </a:pPr>
            <a:r>
              <a:rPr lang="en-GB" sz="2600" dirty="0"/>
              <a:t>Definition of moderate-to-severe AE: atopic eczema not adequately controlled by standard and optimised topical treatment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83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C0D33-5FAF-4562-9F26-CC75E85D1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Methods: Survey questionnaire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CFB47-2576-445F-9C1D-62E8A2B8D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583411"/>
            <a:ext cx="8946541" cy="3484879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2400" dirty="0"/>
              <a:t>135 questions split into 5 sections: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Demographics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Treatment options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Phototherapy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Systemic therapy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Future work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B6FB180-FB35-4305-BCE3-F9431E08E69B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8133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Survey participants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0461E-A83D-47D2-BC2B-7E1191D31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716" y="2717380"/>
            <a:ext cx="8947522" cy="888962"/>
          </a:xfrm>
        </p:spPr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GB" sz="2400" dirty="0"/>
              <a:t>229 surveys from 30 countries were analysed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GB" sz="2400" dirty="0"/>
              <a:t>Number of dermatologists that participated per country: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A4D1E0-8FA9-E64F-859F-05A11B304153}"/>
              </a:ext>
            </a:extLst>
          </p:cNvPr>
          <p:cNvGrpSpPr/>
          <p:nvPr/>
        </p:nvGrpSpPr>
        <p:grpSpPr>
          <a:xfrm>
            <a:off x="1282845" y="3606342"/>
            <a:ext cx="4813155" cy="2477935"/>
            <a:chOff x="833827" y="3428046"/>
            <a:chExt cx="5605353" cy="2820354"/>
          </a:xfrm>
        </p:grpSpPr>
        <p:pic>
          <p:nvPicPr>
            <p:cNvPr id="5" name="Tijdelijke aanduiding voor inhoud 5"/>
            <p:cNvPicPr>
              <a:picLocks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60" b="10717"/>
            <a:stretch/>
          </p:blipFill>
          <p:spPr bwMode="auto">
            <a:xfrm>
              <a:off x="833827" y="3428046"/>
              <a:ext cx="5605353" cy="282035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8F4B8DE-3D1D-314F-AFA1-AF6E7DD2007B}"/>
                </a:ext>
              </a:extLst>
            </p:cNvPr>
            <p:cNvSpPr txBox="1"/>
            <p:nvPr/>
          </p:nvSpPr>
          <p:spPr>
            <a:xfrm>
              <a:off x="3331006" y="5971400"/>
              <a:ext cx="11695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Country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772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E6420-673A-4C4D-ACCF-EA69069ED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Results: Treatment choices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C3B67E-1DC7-45DE-B4A4-94B3A5A9D3E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Tijdelijke aanduiding voor inhoud 2">
            <a:extLst>
              <a:ext uri="{FF2B5EF4-FFF2-40B4-BE49-F238E27FC236}">
                <a16:creationId xmlns:a16="http://schemas.microsoft.com/office/drawing/2014/main" id="{6ED15BF6-8C62-B34A-B07E-C57EF624F5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30" y="3151364"/>
            <a:ext cx="3155720" cy="3155720"/>
          </a:xfrm>
          <a:prstGeom prst="rect">
            <a:avLst/>
          </a:prstGeom>
        </p:spPr>
      </p:pic>
      <p:pic>
        <p:nvPicPr>
          <p:cNvPr id="13" name="Afbeelding 5">
            <a:extLst>
              <a:ext uri="{FF2B5EF4-FFF2-40B4-BE49-F238E27FC236}">
                <a16:creationId xmlns:a16="http://schemas.microsoft.com/office/drawing/2014/main" id="{6866AC7D-BCF8-804C-B82D-99D08C0F7F7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114" y="3151364"/>
            <a:ext cx="3155720" cy="31557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6CB612A-ABCD-824C-BBA6-3E9B3E189D36}"/>
              </a:ext>
            </a:extLst>
          </p:cNvPr>
          <p:cNvSpPr txBox="1"/>
          <p:nvPr/>
        </p:nvSpPr>
        <p:spPr>
          <a:xfrm>
            <a:off x="894330" y="2379051"/>
            <a:ext cx="1040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Participants were able to select multiple therapies as first line, second line, third line, rarely or never prescribed: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D3B232-A2B7-E745-8E63-A42ACE592258}"/>
              </a:ext>
            </a:extLst>
          </p:cNvPr>
          <p:cNvSpPr txBox="1"/>
          <p:nvPr/>
        </p:nvSpPr>
        <p:spPr>
          <a:xfrm>
            <a:off x="894330" y="3210048"/>
            <a:ext cx="3866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Phototherapy (n=194)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9682E8-531D-8842-8087-6050A557C613}"/>
              </a:ext>
            </a:extLst>
          </p:cNvPr>
          <p:cNvSpPr txBox="1"/>
          <p:nvPr/>
        </p:nvSpPr>
        <p:spPr>
          <a:xfrm>
            <a:off x="6895114" y="3210048"/>
            <a:ext cx="4140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Systemic therapy (n=218)</a:t>
            </a:r>
          </a:p>
        </p:txBody>
      </p:sp>
    </p:spTree>
    <p:extLst>
      <p:ext uri="{BB962C8B-B14F-4D97-AF65-F5344CB8AC3E}">
        <p14:creationId xmlns:p14="http://schemas.microsoft.com/office/powerpoint/2010/main" val="1231647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3518-683A-4BBA-A09E-4BDA644D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312" y="452718"/>
            <a:ext cx="9204470" cy="1400530"/>
          </a:xfrm>
        </p:spPr>
        <p:txBody>
          <a:bodyPr anchor="ctr"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Results: Reasons for therapies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CA1177-601A-4592-B68F-510A258DF0F9}"/>
              </a:ext>
            </a:extLst>
          </p:cNvPr>
          <p:cNvSpPr/>
          <p:nvPr/>
        </p:nvSpPr>
        <p:spPr>
          <a:xfrm>
            <a:off x="221860" y="6248399"/>
            <a:ext cx="5503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600" dirty="0">
                <a:solidFill>
                  <a:schemeClr val="accent5">
                    <a:lumMod val="75000"/>
                  </a:schemeClr>
                </a:solidFill>
              </a:rPr>
              <a:t>British Journal of Dermatology. DOI: 10.1111/bjd.18959</a:t>
            </a:r>
            <a:endParaRPr lang="en-GB" sz="1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07364"/>
              </p:ext>
            </p:extLst>
          </p:nvPr>
        </p:nvGraphicFramePr>
        <p:xfrm>
          <a:off x="228825" y="2441428"/>
          <a:ext cx="11734350" cy="364871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7528743">
                  <a:extLst>
                    <a:ext uri="{9D8B030D-6E8A-4147-A177-3AD203B41FA5}">
                      <a16:colId xmlns:a16="http://schemas.microsoft.com/office/drawing/2014/main" val="2230506772"/>
                    </a:ext>
                  </a:extLst>
                </a:gridCol>
                <a:gridCol w="1921278">
                  <a:extLst>
                    <a:ext uri="{9D8B030D-6E8A-4147-A177-3AD203B41FA5}">
                      <a16:colId xmlns:a16="http://schemas.microsoft.com/office/drawing/2014/main" val="4210558889"/>
                    </a:ext>
                  </a:extLst>
                </a:gridCol>
                <a:gridCol w="2284329">
                  <a:extLst>
                    <a:ext uri="{9D8B030D-6E8A-4147-A177-3AD203B41FA5}">
                      <a16:colId xmlns:a16="http://schemas.microsoft.com/office/drawing/2014/main" val="660222943"/>
                    </a:ext>
                  </a:extLst>
                </a:gridCol>
              </a:tblGrid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Reasons FOR therapies, N(%)</a:t>
                      </a:r>
                      <a:endParaRPr lang="nl-NL" sz="14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Phototherapy, N=194</a:t>
                      </a:r>
                      <a:endParaRPr lang="nl-NL" sz="14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Systemic therapy, N=218</a:t>
                      </a:r>
                      <a:endParaRPr lang="nl-NL" sz="14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941170405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Sufficient short term (&lt;3 months) efficacy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77 (39.7)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87 (39.9)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6541524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Sufficient medium term (&gt;3 months) efficacy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103 (53.1)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118 (54.1)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01657584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Sufficient long term (&gt;12 months) efficacy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28 (14.4)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103 (47.2)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985897494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Low potential acute side effect profile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102 (52.6)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112 (51.4)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36449949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Low potential long-term side effect profile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95 (49.0)</a:t>
                      </a:r>
                      <a:endParaRPr lang="nl-NL" sz="1400" b="0" kern="120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123 (56.4)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916531261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Baseline tests and co-morbidities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        N.A.</a:t>
                      </a:r>
                      <a:endParaRPr lang="nl-NL" sz="1400" b="0" kern="120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128 (58.7)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492950902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My knowledge of the evidence base for treatment efficacy including support by RCTs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62 (32.0)</a:t>
                      </a:r>
                      <a:endParaRPr lang="nl-NL" sz="1400" b="0" kern="120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107 (49.1)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778121880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My</a:t>
                      </a: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knowledge of national/international guidelines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75 (38.7)</a:t>
                      </a:r>
                      <a:endParaRPr lang="nl-NL" sz="1400" b="0" kern="120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115 (52.8</a:t>
                      </a: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961047694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My knowledge of expert opinion disseminated through lectures/clinical meetings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40 (20.6)</a:t>
                      </a:r>
                      <a:endParaRPr lang="nl-NL" sz="1400" b="0" kern="120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84 (38.5)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20155409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My own clinical experience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114 (58.8)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140 (64.2)</a:t>
                      </a:r>
                      <a:endParaRPr lang="nl-NL" sz="14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750263342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Costs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53 (27.3)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57 (26.1)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417201606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Comorbidities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75 (38.7)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98 (45.0)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82132774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Other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     5 (2.6)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  0 (0.0)</a:t>
                      </a:r>
                      <a:endParaRPr lang="nl-NL" sz="1400" b="0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717851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118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1350</TotalTime>
  <Words>1283</Words>
  <Application>Microsoft Macintosh PowerPoint</Application>
  <PresentationFormat>Widescreen</PresentationFormat>
  <Paragraphs>173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Wingdings</vt:lpstr>
      <vt:lpstr>Wingdings 3</vt:lpstr>
      <vt:lpstr>Ion</vt:lpstr>
      <vt:lpstr>The European TREatment of ATopic eczema Registry Taskforce (TREAT) survey: prescribing practices in Europe for phototherapy and systemic therapy in adult patients with moderate-to-severe eczema</vt:lpstr>
      <vt:lpstr>Lead Researchers</vt:lpstr>
      <vt:lpstr>Introduction What’s already known?</vt:lpstr>
      <vt:lpstr>Objectives</vt:lpstr>
      <vt:lpstr>Methods: Study design</vt:lpstr>
      <vt:lpstr>Methods: Survey questionnaire</vt:lpstr>
      <vt:lpstr>Survey participants</vt:lpstr>
      <vt:lpstr>Results: Treatment choices </vt:lpstr>
      <vt:lpstr>Results: Reasons for therapies</vt:lpstr>
      <vt:lpstr>Results: Reasons against therapies</vt:lpstr>
      <vt:lpstr>Discussion</vt:lpstr>
      <vt:lpstr>Discussion</vt:lpstr>
      <vt:lpstr>Conclusions What does this study add?</vt:lpstr>
      <vt:lpstr>The Team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Caulfield</dc:creator>
  <cp:lastModifiedBy>Stephenie Yung</cp:lastModifiedBy>
  <cp:revision>54</cp:revision>
  <dcterms:created xsi:type="dcterms:W3CDTF">2019-11-06T14:04:22Z</dcterms:created>
  <dcterms:modified xsi:type="dcterms:W3CDTF">2020-09-19T11:09:36Z</dcterms:modified>
</cp:coreProperties>
</file>