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72" r:id="rId2"/>
    <p:sldId id="268" r:id="rId3"/>
    <p:sldId id="273" r:id="rId4"/>
    <p:sldId id="267" r:id="rId5"/>
    <p:sldId id="274" r:id="rId6"/>
    <p:sldId id="269" r:id="rId7"/>
  </p:sldIdLst>
  <p:sldSz cx="12599988" cy="1637982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3536"/>
    <a:srgbClr val="287BB5"/>
    <a:srgbClr val="2F75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068" autoAdjust="0"/>
    <p:restoredTop sz="94660"/>
  </p:normalViewPr>
  <p:slideViewPr>
    <p:cSldViewPr snapToGrid="0">
      <p:cViewPr varScale="1">
        <p:scale>
          <a:sx n="27" d="100"/>
          <a:sy n="27" d="100"/>
        </p:scale>
        <p:origin x="172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44999" y="2680681"/>
            <a:ext cx="10709990" cy="5702606"/>
          </a:xfrm>
        </p:spPr>
        <p:txBody>
          <a:bodyPr anchor="b"/>
          <a:lstStyle>
            <a:lvl1pPr algn="ctr">
              <a:defRPr sz="8268"/>
            </a:lvl1pPr>
          </a:lstStyle>
          <a:p>
            <a:r>
              <a:rPr lang="zh-CN" altLang="en-US"/>
              <a:t>单击此处编辑母版标题样式</a:t>
            </a:r>
            <a:endParaRPr lang="en-US" dirty="0"/>
          </a:p>
        </p:txBody>
      </p:sp>
      <p:sp>
        <p:nvSpPr>
          <p:cNvPr id="3" name="Subtitle 2"/>
          <p:cNvSpPr>
            <a:spLocks noGrp="1"/>
          </p:cNvSpPr>
          <p:nvPr>
            <p:ph type="subTitle" idx="1"/>
          </p:nvPr>
        </p:nvSpPr>
        <p:spPr>
          <a:xfrm>
            <a:off x="1574999" y="8603201"/>
            <a:ext cx="9449991" cy="3954665"/>
          </a:xfrm>
        </p:spPr>
        <p:txBody>
          <a:bodyPr/>
          <a:lstStyle>
            <a:lvl1pPr marL="0" indent="0" algn="ctr">
              <a:buNone/>
              <a:defRPr sz="3307"/>
            </a:lvl1pPr>
            <a:lvl2pPr marL="630022" indent="0" algn="ctr">
              <a:buNone/>
              <a:defRPr sz="2756"/>
            </a:lvl2pPr>
            <a:lvl3pPr marL="1260043" indent="0" algn="ctr">
              <a:buNone/>
              <a:defRPr sz="2480"/>
            </a:lvl3pPr>
            <a:lvl4pPr marL="1890065" indent="0" algn="ctr">
              <a:buNone/>
              <a:defRPr sz="2205"/>
            </a:lvl4pPr>
            <a:lvl5pPr marL="2520086" indent="0" algn="ctr">
              <a:buNone/>
              <a:defRPr sz="2205"/>
            </a:lvl5pPr>
            <a:lvl6pPr marL="3150108" indent="0" algn="ctr">
              <a:buNone/>
              <a:defRPr sz="2205"/>
            </a:lvl6pPr>
            <a:lvl7pPr marL="3780130" indent="0" algn="ctr">
              <a:buNone/>
              <a:defRPr sz="2205"/>
            </a:lvl7pPr>
            <a:lvl8pPr marL="4410151" indent="0" algn="ctr">
              <a:buNone/>
              <a:defRPr sz="2205"/>
            </a:lvl8pPr>
            <a:lvl9pPr marL="5040173" indent="0" algn="ctr">
              <a:buNone/>
              <a:defRPr sz="220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2823914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3555192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6867" y="872074"/>
            <a:ext cx="2716872" cy="13881145"/>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66250" y="872074"/>
            <a:ext cx="7993117" cy="13881145"/>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1151051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4074747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59687" y="4083586"/>
            <a:ext cx="10867490" cy="6813551"/>
          </a:xfrm>
        </p:spPr>
        <p:txBody>
          <a:bodyPr anchor="b"/>
          <a:lstStyle>
            <a:lvl1pPr>
              <a:defRPr sz="8268"/>
            </a:lvl1pPr>
          </a:lstStyle>
          <a:p>
            <a:r>
              <a:rPr lang="zh-CN" altLang="en-US"/>
              <a:t>单击此处编辑母版标题样式</a:t>
            </a:r>
            <a:endParaRPr lang="en-US" dirty="0"/>
          </a:p>
        </p:txBody>
      </p:sp>
      <p:sp>
        <p:nvSpPr>
          <p:cNvPr id="3" name="Text Placeholder 2"/>
          <p:cNvSpPr>
            <a:spLocks noGrp="1"/>
          </p:cNvSpPr>
          <p:nvPr>
            <p:ph type="body" idx="1"/>
          </p:nvPr>
        </p:nvSpPr>
        <p:spPr>
          <a:xfrm>
            <a:off x="859687" y="10961596"/>
            <a:ext cx="10867490" cy="3583086"/>
          </a:xfrm>
        </p:spPr>
        <p:txBody>
          <a:bodyPr/>
          <a:lstStyle>
            <a:lvl1pPr marL="0" indent="0">
              <a:buNone/>
              <a:defRPr sz="3307">
                <a:solidFill>
                  <a:schemeClr val="tx1"/>
                </a:solidFill>
              </a:defRPr>
            </a:lvl1pPr>
            <a:lvl2pPr marL="630022" indent="0">
              <a:buNone/>
              <a:defRPr sz="2756">
                <a:solidFill>
                  <a:schemeClr val="tx1">
                    <a:tint val="75000"/>
                  </a:schemeClr>
                </a:solidFill>
              </a:defRPr>
            </a:lvl2pPr>
            <a:lvl3pPr marL="1260043" indent="0">
              <a:buNone/>
              <a:defRPr sz="2480">
                <a:solidFill>
                  <a:schemeClr val="tx1">
                    <a:tint val="75000"/>
                  </a:schemeClr>
                </a:solidFill>
              </a:defRPr>
            </a:lvl3pPr>
            <a:lvl4pPr marL="1890065" indent="0">
              <a:buNone/>
              <a:defRPr sz="2205">
                <a:solidFill>
                  <a:schemeClr val="tx1">
                    <a:tint val="75000"/>
                  </a:schemeClr>
                </a:solidFill>
              </a:defRPr>
            </a:lvl4pPr>
            <a:lvl5pPr marL="2520086" indent="0">
              <a:buNone/>
              <a:defRPr sz="2205">
                <a:solidFill>
                  <a:schemeClr val="tx1">
                    <a:tint val="75000"/>
                  </a:schemeClr>
                </a:solidFill>
              </a:defRPr>
            </a:lvl5pPr>
            <a:lvl6pPr marL="3150108" indent="0">
              <a:buNone/>
              <a:defRPr sz="2205">
                <a:solidFill>
                  <a:schemeClr val="tx1">
                    <a:tint val="75000"/>
                  </a:schemeClr>
                </a:solidFill>
              </a:defRPr>
            </a:lvl6pPr>
            <a:lvl7pPr marL="3780130" indent="0">
              <a:buNone/>
              <a:defRPr sz="2205">
                <a:solidFill>
                  <a:schemeClr val="tx1">
                    <a:tint val="75000"/>
                  </a:schemeClr>
                </a:solidFill>
              </a:defRPr>
            </a:lvl7pPr>
            <a:lvl8pPr marL="4410151" indent="0">
              <a:buNone/>
              <a:defRPr sz="2205">
                <a:solidFill>
                  <a:schemeClr val="tx1">
                    <a:tint val="75000"/>
                  </a:schemeClr>
                </a:solidFill>
              </a:defRPr>
            </a:lvl8pPr>
            <a:lvl9pPr marL="5040173" indent="0">
              <a:buNone/>
              <a:defRPr sz="220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3476197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66249" y="4360370"/>
            <a:ext cx="5354995" cy="1039284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8744" y="4360370"/>
            <a:ext cx="5354995" cy="1039284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1217343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67890" y="872078"/>
            <a:ext cx="10867490" cy="3166009"/>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67892" y="4015333"/>
            <a:ext cx="5330385" cy="1967853"/>
          </a:xfrm>
        </p:spPr>
        <p:txBody>
          <a:bodyPr anchor="b"/>
          <a:lstStyle>
            <a:lvl1pPr marL="0" indent="0">
              <a:buNone/>
              <a:defRPr sz="3307" b="1"/>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zh-CN" altLang="en-US"/>
              <a:t>单击此处编辑母版文本样式</a:t>
            </a:r>
          </a:p>
        </p:txBody>
      </p:sp>
      <p:sp>
        <p:nvSpPr>
          <p:cNvPr id="4" name="Content Placeholder 3"/>
          <p:cNvSpPr>
            <a:spLocks noGrp="1"/>
          </p:cNvSpPr>
          <p:nvPr>
            <p:ph sz="half" idx="2"/>
          </p:nvPr>
        </p:nvSpPr>
        <p:spPr>
          <a:xfrm>
            <a:off x="867892" y="5983186"/>
            <a:ext cx="5330385" cy="880036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8745" y="4015333"/>
            <a:ext cx="5356636" cy="1967853"/>
          </a:xfrm>
        </p:spPr>
        <p:txBody>
          <a:bodyPr anchor="b"/>
          <a:lstStyle>
            <a:lvl1pPr marL="0" indent="0">
              <a:buNone/>
              <a:defRPr sz="3307" b="1"/>
            </a:lvl1pPr>
            <a:lvl2pPr marL="630022" indent="0">
              <a:buNone/>
              <a:defRPr sz="2756" b="1"/>
            </a:lvl2pPr>
            <a:lvl3pPr marL="1260043" indent="0">
              <a:buNone/>
              <a:defRPr sz="2480" b="1"/>
            </a:lvl3pPr>
            <a:lvl4pPr marL="1890065" indent="0">
              <a:buNone/>
              <a:defRPr sz="2205" b="1"/>
            </a:lvl4pPr>
            <a:lvl5pPr marL="2520086" indent="0">
              <a:buNone/>
              <a:defRPr sz="2205" b="1"/>
            </a:lvl5pPr>
            <a:lvl6pPr marL="3150108" indent="0">
              <a:buNone/>
              <a:defRPr sz="2205" b="1"/>
            </a:lvl6pPr>
            <a:lvl7pPr marL="3780130" indent="0">
              <a:buNone/>
              <a:defRPr sz="2205" b="1"/>
            </a:lvl7pPr>
            <a:lvl8pPr marL="4410151" indent="0">
              <a:buNone/>
              <a:defRPr sz="2205" b="1"/>
            </a:lvl8pPr>
            <a:lvl9pPr marL="5040173" indent="0">
              <a:buNone/>
              <a:defRPr sz="2205" b="1"/>
            </a:lvl9pPr>
          </a:lstStyle>
          <a:p>
            <a:pPr lvl="0"/>
            <a:r>
              <a:rPr lang="zh-CN" altLang="en-US"/>
              <a:t>单击此处编辑母版文本样式</a:t>
            </a:r>
          </a:p>
        </p:txBody>
      </p:sp>
      <p:sp>
        <p:nvSpPr>
          <p:cNvPr id="6" name="Content Placeholder 5"/>
          <p:cNvSpPr>
            <a:spLocks noGrp="1"/>
          </p:cNvSpPr>
          <p:nvPr>
            <p:ph sz="quarter" idx="4"/>
          </p:nvPr>
        </p:nvSpPr>
        <p:spPr>
          <a:xfrm>
            <a:off x="6378745" y="5983186"/>
            <a:ext cx="5356636" cy="8800366"/>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3917367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3700572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3466731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67890" y="1091988"/>
            <a:ext cx="4063824" cy="3821959"/>
          </a:xfrm>
        </p:spPr>
        <p:txBody>
          <a:bodyPr anchor="b"/>
          <a:lstStyle>
            <a:lvl1pPr>
              <a:defRPr sz="4410"/>
            </a:lvl1pPr>
          </a:lstStyle>
          <a:p>
            <a:r>
              <a:rPr lang="zh-CN" altLang="en-US"/>
              <a:t>单击此处编辑母版标题样式</a:t>
            </a:r>
            <a:endParaRPr lang="en-US" dirty="0"/>
          </a:p>
        </p:txBody>
      </p:sp>
      <p:sp>
        <p:nvSpPr>
          <p:cNvPr id="3" name="Content Placeholder 2"/>
          <p:cNvSpPr>
            <a:spLocks noGrp="1"/>
          </p:cNvSpPr>
          <p:nvPr>
            <p:ph idx="1"/>
          </p:nvPr>
        </p:nvSpPr>
        <p:spPr>
          <a:xfrm>
            <a:off x="5356636" y="2358395"/>
            <a:ext cx="6378744" cy="11640292"/>
          </a:xfrm>
        </p:spPr>
        <p:txBody>
          <a:bodyPr/>
          <a:lstStyle>
            <a:lvl1pPr>
              <a:defRPr sz="4410"/>
            </a:lvl1pPr>
            <a:lvl2pPr>
              <a:defRPr sz="3858"/>
            </a:lvl2pPr>
            <a:lvl3pPr>
              <a:defRPr sz="3307"/>
            </a:lvl3pPr>
            <a:lvl4pPr>
              <a:defRPr sz="2756"/>
            </a:lvl4pPr>
            <a:lvl5pPr>
              <a:defRPr sz="2756"/>
            </a:lvl5pPr>
            <a:lvl6pPr>
              <a:defRPr sz="2756"/>
            </a:lvl6pPr>
            <a:lvl7pPr>
              <a:defRPr sz="2756"/>
            </a:lvl7pPr>
            <a:lvl8pPr>
              <a:defRPr sz="2756"/>
            </a:lvl8pPr>
            <a:lvl9pPr>
              <a:defRPr sz="2756"/>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67890" y="4913947"/>
            <a:ext cx="4063824" cy="9103696"/>
          </a:xfrm>
        </p:spPr>
        <p:txBody>
          <a:bodyPr/>
          <a:lstStyle>
            <a:lvl1pPr marL="0" indent="0">
              <a:buNone/>
              <a:defRPr sz="2205"/>
            </a:lvl1pPr>
            <a:lvl2pPr marL="630022" indent="0">
              <a:buNone/>
              <a:defRPr sz="1929"/>
            </a:lvl2pPr>
            <a:lvl3pPr marL="1260043" indent="0">
              <a:buNone/>
              <a:defRPr sz="1654"/>
            </a:lvl3pPr>
            <a:lvl4pPr marL="1890065" indent="0">
              <a:buNone/>
              <a:defRPr sz="1378"/>
            </a:lvl4pPr>
            <a:lvl5pPr marL="2520086" indent="0">
              <a:buNone/>
              <a:defRPr sz="1378"/>
            </a:lvl5pPr>
            <a:lvl6pPr marL="3150108" indent="0">
              <a:buNone/>
              <a:defRPr sz="1378"/>
            </a:lvl6pPr>
            <a:lvl7pPr marL="3780130" indent="0">
              <a:buNone/>
              <a:defRPr sz="1378"/>
            </a:lvl7pPr>
            <a:lvl8pPr marL="4410151" indent="0">
              <a:buNone/>
              <a:defRPr sz="1378"/>
            </a:lvl8pPr>
            <a:lvl9pPr marL="5040173" indent="0">
              <a:buNone/>
              <a:defRPr sz="1378"/>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4645326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67890" y="1091988"/>
            <a:ext cx="4063824" cy="3821959"/>
          </a:xfrm>
        </p:spPr>
        <p:txBody>
          <a:bodyPr anchor="b"/>
          <a:lstStyle>
            <a:lvl1pPr>
              <a:defRPr sz="441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356636" y="2358395"/>
            <a:ext cx="6378744" cy="11640292"/>
          </a:xfrm>
        </p:spPr>
        <p:txBody>
          <a:bodyPr anchor="t"/>
          <a:lstStyle>
            <a:lvl1pPr marL="0" indent="0">
              <a:buNone/>
              <a:defRPr sz="4410"/>
            </a:lvl1pPr>
            <a:lvl2pPr marL="630022" indent="0">
              <a:buNone/>
              <a:defRPr sz="3858"/>
            </a:lvl2pPr>
            <a:lvl3pPr marL="1260043" indent="0">
              <a:buNone/>
              <a:defRPr sz="3307"/>
            </a:lvl3pPr>
            <a:lvl4pPr marL="1890065" indent="0">
              <a:buNone/>
              <a:defRPr sz="2756"/>
            </a:lvl4pPr>
            <a:lvl5pPr marL="2520086" indent="0">
              <a:buNone/>
              <a:defRPr sz="2756"/>
            </a:lvl5pPr>
            <a:lvl6pPr marL="3150108" indent="0">
              <a:buNone/>
              <a:defRPr sz="2756"/>
            </a:lvl6pPr>
            <a:lvl7pPr marL="3780130" indent="0">
              <a:buNone/>
              <a:defRPr sz="2756"/>
            </a:lvl7pPr>
            <a:lvl8pPr marL="4410151" indent="0">
              <a:buNone/>
              <a:defRPr sz="2756"/>
            </a:lvl8pPr>
            <a:lvl9pPr marL="5040173" indent="0">
              <a:buNone/>
              <a:defRPr sz="2756"/>
            </a:lvl9pPr>
          </a:lstStyle>
          <a:p>
            <a:r>
              <a:rPr lang="zh-CN" altLang="en-US"/>
              <a:t>单击图标添加图片</a:t>
            </a:r>
            <a:endParaRPr lang="en-US" dirty="0"/>
          </a:p>
        </p:txBody>
      </p:sp>
      <p:sp>
        <p:nvSpPr>
          <p:cNvPr id="4" name="Text Placeholder 3"/>
          <p:cNvSpPr>
            <a:spLocks noGrp="1"/>
          </p:cNvSpPr>
          <p:nvPr>
            <p:ph type="body" sz="half" idx="2"/>
          </p:nvPr>
        </p:nvSpPr>
        <p:spPr>
          <a:xfrm>
            <a:off x="867890" y="4913947"/>
            <a:ext cx="4063824" cy="9103696"/>
          </a:xfrm>
        </p:spPr>
        <p:txBody>
          <a:bodyPr/>
          <a:lstStyle>
            <a:lvl1pPr marL="0" indent="0">
              <a:buNone/>
              <a:defRPr sz="2205"/>
            </a:lvl1pPr>
            <a:lvl2pPr marL="630022" indent="0">
              <a:buNone/>
              <a:defRPr sz="1929"/>
            </a:lvl2pPr>
            <a:lvl3pPr marL="1260043" indent="0">
              <a:buNone/>
              <a:defRPr sz="1654"/>
            </a:lvl3pPr>
            <a:lvl4pPr marL="1890065" indent="0">
              <a:buNone/>
              <a:defRPr sz="1378"/>
            </a:lvl4pPr>
            <a:lvl5pPr marL="2520086" indent="0">
              <a:buNone/>
              <a:defRPr sz="1378"/>
            </a:lvl5pPr>
            <a:lvl6pPr marL="3150108" indent="0">
              <a:buNone/>
              <a:defRPr sz="1378"/>
            </a:lvl6pPr>
            <a:lvl7pPr marL="3780130" indent="0">
              <a:buNone/>
              <a:defRPr sz="1378"/>
            </a:lvl7pPr>
            <a:lvl8pPr marL="4410151" indent="0">
              <a:buNone/>
              <a:defRPr sz="1378"/>
            </a:lvl8pPr>
            <a:lvl9pPr marL="5040173" indent="0">
              <a:buNone/>
              <a:defRPr sz="1378"/>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F681F29-4252-4324-AC78-70F3E0B3994B}" type="datetimeFigureOut">
              <a:rPr lang="zh-CN" altLang="en-US" smtClean="0"/>
              <a:t>2020/10/28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1272598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66249" y="872078"/>
            <a:ext cx="10867490" cy="3166009"/>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66249" y="4360370"/>
            <a:ext cx="10867490" cy="1039284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66249" y="15181675"/>
            <a:ext cx="2834997" cy="872074"/>
          </a:xfrm>
          <a:prstGeom prst="rect">
            <a:avLst/>
          </a:prstGeom>
        </p:spPr>
        <p:txBody>
          <a:bodyPr vert="horz" lIns="91440" tIns="45720" rIns="91440" bIns="45720" rtlCol="0" anchor="ctr"/>
          <a:lstStyle>
            <a:lvl1pPr algn="l">
              <a:defRPr sz="1654">
                <a:solidFill>
                  <a:schemeClr val="tx1">
                    <a:tint val="75000"/>
                  </a:schemeClr>
                </a:solidFill>
              </a:defRPr>
            </a:lvl1pPr>
          </a:lstStyle>
          <a:p>
            <a:fld id="{CF681F29-4252-4324-AC78-70F3E0B3994B}" type="datetimeFigureOut">
              <a:rPr lang="zh-CN" altLang="en-US" smtClean="0"/>
              <a:t>2020/10/28</a:t>
            </a:fld>
            <a:endParaRPr lang="zh-CN" altLang="en-US"/>
          </a:p>
        </p:txBody>
      </p:sp>
      <p:sp>
        <p:nvSpPr>
          <p:cNvPr id="5" name="Footer Placeholder 4"/>
          <p:cNvSpPr>
            <a:spLocks noGrp="1"/>
          </p:cNvSpPr>
          <p:nvPr>
            <p:ph type="ftr" sz="quarter" idx="3"/>
          </p:nvPr>
        </p:nvSpPr>
        <p:spPr>
          <a:xfrm>
            <a:off x="4173746" y="15181675"/>
            <a:ext cx="4252496" cy="872074"/>
          </a:xfrm>
          <a:prstGeom prst="rect">
            <a:avLst/>
          </a:prstGeom>
        </p:spPr>
        <p:txBody>
          <a:bodyPr vert="horz" lIns="91440" tIns="45720" rIns="91440" bIns="45720" rtlCol="0" anchor="ctr"/>
          <a:lstStyle>
            <a:lvl1pPr algn="ctr">
              <a:defRPr sz="1654">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898742" y="15181675"/>
            <a:ext cx="2834997" cy="872074"/>
          </a:xfrm>
          <a:prstGeom prst="rect">
            <a:avLst/>
          </a:prstGeom>
        </p:spPr>
        <p:txBody>
          <a:bodyPr vert="horz" lIns="91440" tIns="45720" rIns="91440" bIns="45720" rtlCol="0" anchor="ctr"/>
          <a:lstStyle>
            <a:lvl1pPr algn="r">
              <a:defRPr sz="1654">
                <a:solidFill>
                  <a:schemeClr val="tx1">
                    <a:tint val="75000"/>
                  </a:schemeClr>
                </a:solidFill>
              </a:defRPr>
            </a:lvl1pPr>
          </a:lstStyle>
          <a:p>
            <a:fld id="{41A26278-ADA9-4301-BB03-1D32FC9AC2F9}" type="slidenum">
              <a:rPr lang="zh-CN" altLang="en-US" smtClean="0"/>
              <a:t>‹#›</a:t>
            </a:fld>
            <a:endParaRPr lang="zh-CN" altLang="en-US"/>
          </a:p>
        </p:txBody>
      </p:sp>
    </p:spTree>
    <p:extLst>
      <p:ext uri="{BB962C8B-B14F-4D97-AF65-F5344CB8AC3E}">
        <p14:creationId xmlns:p14="http://schemas.microsoft.com/office/powerpoint/2010/main" val="32209995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60043" rtl="0" eaLnBrk="1" latinLnBrk="0" hangingPunct="1">
        <a:lnSpc>
          <a:spcPct val="90000"/>
        </a:lnSpc>
        <a:spcBef>
          <a:spcPct val="0"/>
        </a:spcBef>
        <a:buNone/>
        <a:defRPr sz="6063" kern="1200">
          <a:solidFill>
            <a:schemeClr val="tx1"/>
          </a:solidFill>
          <a:latin typeface="+mj-lt"/>
          <a:ea typeface="+mj-ea"/>
          <a:cs typeface="+mj-cs"/>
        </a:defRPr>
      </a:lvl1pPr>
    </p:titleStyle>
    <p:bodyStyle>
      <a:lvl1pPr marL="315011" indent="-315011" algn="l" defTabSz="1260043" rtl="0" eaLnBrk="1" latinLnBrk="0" hangingPunct="1">
        <a:lnSpc>
          <a:spcPct val="90000"/>
        </a:lnSpc>
        <a:spcBef>
          <a:spcPts val="1378"/>
        </a:spcBef>
        <a:buFont typeface="Arial" panose="020B0604020202020204" pitchFamily="34" charset="0"/>
        <a:buChar char="•"/>
        <a:defRPr sz="3858" kern="1200">
          <a:solidFill>
            <a:schemeClr val="tx1"/>
          </a:solidFill>
          <a:latin typeface="+mn-lt"/>
          <a:ea typeface="+mn-ea"/>
          <a:cs typeface="+mn-cs"/>
        </a:defRPr>
      </a:lvl1pPr>
      <a:lvl2pPr marL="945032" indent="-315011" algn="l" defTabSz="1260043" rtl="0" eaLnBrk="1" latinLnBrk="0" hangingPunct="1">
        <a:lnSpc>
          <a:spcPct val="90000"/>
        </a:lnSpc>
        <a:spcBef>
          <a:spcPts val="689"/>
        </a:spcBef>
        <a:buFont typeface="Arial" panose="020B0604020202020204" pitchFamily="34" charset="0"/>
        <a:buChar char="•"/>
        <a:defRPr sz="3307" kern="1200">
          <a:solidFill>
            <a:schemeClr val="tx1"/>
          </a:solidFill>
          <a:latin typeface="+mn-lt"/>
          <a:ea typeface="+mn-ea"/>
          <a:cs typeface="+mn-cs"/>
        </a:defRPr>
      </a:lvl2pPr>
      <a:lvl3pPr marL="1575054" indent="-315011" algn="l" defTabSz="1260043" rtl="0" eaLnBrk="1" latinLnBrk="0" hangingPunct="1">
        <a:lnSpc>
          <a:spcPct val="90000"/>
        </a:lnSpc>
        <a:spcBef>
          <a:spcPts val="689"/>
        </a:spcBef>
        <a:buFont typeface="Arial" panose="020B0604020202020204" pitchFamily="34" charset="0"/>
        <a:buChar char="•"/>
        <a:defRPr sz="2756" kern="1200">
          <a:solidFill>
            <a:schemeClr val="tx1"/>
          </a:solidFill>
          <a:latin typeface="+mn-lt"/>
          <a:ea typeface="+mn-ea"/>
          <a:cs typeface="+mn-cs"/>
        </a:defRPr>
      </a:lvl3pPr>
      <a:lvl4pPr marL="2205076" indent="-315011" algn="l" defTabSz="1260043"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4pPr>
      <a:lvl5pPr marL="2835097" indent="-315011" algn="l" defTabSz="1260043"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5pPr>
      <a:lvl6pPr marL="3465119" indent="-315011" algn="l" defTabSz="1260043"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6pPr>
      <a:lvl7pPr marL="4095140" indent="-315011" algn="l" defTabSz="1260043"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7pPr>
      <a:lvl8pPr marL="4725162" indent="-315011" algn="l" defTabSz="1260043"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8pPr>
      <a:lvl9pPr marL="5355184" indent="-315011" algn="l" defTabSz="1260043"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9pPr>
    </p:bodyStyle>
    <p:otherStyle>
      <a:defPPr>
        <a:defRPr lang="en-US"/>
      </a:defPPr>
      <a:lvl1pPr marL="0" algn="l" defTabSz="1260043" rtl="0" eaLnBrk="1" latinLnBrk="0" hangingPunct="1">
        <a:defRPr sz="2480" kern="1200">
          <a:solidFill>
            <a:schemeClr val="tx1"/>
          </a:solidFill>
          <a:latin typeface="+mn-lt"/>
          <a:ea typeface="+mn-ea"/>
          <a:cs typeface="+mn-cs"/>
        </a:defRPr>
      </a:lvl1pPr>
      <a:lvl2pPr marL="630022" algn="l" defTabSz="1260043" rtl="0" eaLnBrk="1" latinLnBrk="0" hangingPunct="1">
        <a:defRPr sz="2480" kern="1200">
          <a:solidFill>
            <a:schemeClr val="tx1"/>
          </a:solidFill>
          <a:latin typeface="+mn-lt"/>
          <a:ea typeface="+mn-ea"/>
          <a:cs typeface="+mn-cs"/>
        </a:defRPr>
      </a:lvl2pPr>
      <a:lvl3pPr marL="1260043" algn="l" defTabSz="1260043" rtl="0" eaLnBrk="1" latinLnBrk="0" hangingPunct="1">
        <a:defRPr sz="2480" kern="1200">
          <a:solidFill>
            <a:schemeClr val="tx1"/>
          </a:solidFill>
          <a:latin typeface="+mn-lt"/>
          <a:ea typeface="+mn-ea"/>
          <a:cs typeface="+mn-cs"/>
        </a:defRPr>
      </a:lvl3pPr>
      <a:lvl4pPr marL="1890065" algn="l" defTabSz="1260043" rtl="0" eaLnBrk="1" latinLnBrk="0" hangingPunct="1">
        <a:defRPr sz="2480" kern="1200">
          <a:solidFill>
            <a:schemeClr val="tx1"/>
          </a:solidFill>
          <a:latin typeface="+mn-lt"/>
          <a:ea typeface="+mn-ea"/>
          <a:cs typeface="+mn-cs"/>
        </a:defRPr>
      </a:lvl4pPr>
      <a:lvl5pPr marL="2520086" algn="l" defTabSz="1260043" rtl="0" eaLnBrk="1" latinLnBrk="0" hangingPunct="1">
        <a:defRPr sz="2480" kern="1200">
          <a:solidFill>
            <a:schemeClr val="tx1"/>
          </a:solidFill>
          <a:latin typeface="+mn-lt"/>
          <a:ea typeface="+mn-ea"/>
          <a:cs typeface="+mn-cs"/>
        </a:defRPr>
      </a:lvl5pPr>
      <a:lvl6pPr marL="3150108" algn="l" defTabSz="1260043" rtl="0" eaLnBrk="1" latinLnBrk="0" hangingPunct="1">
        <a:defRPr sz="2480" kern="1200">
          <a:solidFill>
            <a:schemeClr val="tx1"/>
          </a:solidFill>
          <a:latin typeface="+mn-lt"/>
          <a:ea typeface="+mn-ea"/>
          <a:cs typeface="+mn-cs"/>
        </a:defRPr>
      </a:lvl6pPr>
      <a:lvl7pPr marL="3780130" algn="l" defTabSz="1260043" rtl="0" eaLnBrk="1" latinLnBrk="0" hangingPunct="1">
        <a:defRPr sz="2480" kern="1200">
          <a:solidFill>
            <a:schemeClr val="tx1"/>
          </a:solidFill>
          <a:latin typeface="+mn-lt"/>
          <a:ea typeface="+mn-ea"/>
          <a:cs typeface="+mn-cs"/>
        </a:defRPr>
      </a:lvl7pPr>
      <a:lvl8pPr marL="4410151" algn="l" defTabSz="1260043" rtl="0" eaLnBrk="1" latinLnBrk="0" hangingPunct="1">
        <a:defRPr sz="2480" kern="1200">
          <a:solidFill>
            <a:schemeClr val="tx1"/>
          </a:solidFill>
          <a:latin typeface="+mn-lt"/>
          <a:ea typeface="+mn-ea"/>
          <a:cs typeface="+mn-cs"/>
        </a:defRPr>
      </a:lvl8pPr>
      <a:lvl9pPr marL="5040173" algn="l" defTabSz="1260043" rtl="0" eaLnBrk="1" latinLnBrk="0" hangingPunct="1">
        <a:defRPr sz="2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tif"/><Relationship Id="rId2" Type="http://schemas.openxmlformats.org/officeDocument/2006/relationships/image" Target="../media/image7.tif"/><Relationship Id="rId1" Type="http://schemas.openxmlformats.org/officeDocument/2006/relationships/slideLayout" Target="../slideLayouts/slideLayout7.xml"/><Relationship Id="rId5" Type="http://schemas.openxmlformats.org/officeDocument/2006/relationships/image" Target="../media/image10.tif"/><Relationship Id="rId4" Type="http://schemas.openxmlformats.org/officeDocument/2006/relationships/image" Target="../media/image9.tif"/></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6.tif"/><Relationship Id="rId3" Type="http://schemas.openxmlformats.org/officeDocument/2006/relationships/image" Target="../media/image21.tif"/><Relationship Id="rId7" Type="http://schemas.openxmlformats.org/officeDocument/2006/relationships/image" Target="../media/image25.tif"/><Relationship Id="rId12" Type="http://schemas.openxmlformats.org/officeDocument/2006/relationships/image" Target="../media/image30.tif"/><Relationship Id="rId2" Type="http://schemas.openxmlformats.org/officeDocument/2006/relationships/image" Target="../media/image20.tif"/><Relationship Id="rId1" Type="http://schemas.openxmlformats.org/officeDocument/2006/relationships/slideLayout" Target="../slideLayouts/slideLayout7.xml"/><Relationship Id="rId6" Type="http://schemas.openxmlformats.org/officeDocument/2006/relationships/image" Target="../media/image24.tif"/><Relationship Id="rId11" Type="http://schemas.openxmlformats.org/officeDocument/2006/relationships/image" Target="../media/image29.tif"/><Relationship Id="rId5" Type="http://schemas.openxmlformats.org/officeDocument/2006/relationships/image" Target="../media/image23.tif"/><Relationship Id="rId10" Type="http://schemas.openxmlformats.org/officeDocument/2006/relationships/image" Target="../media/image28.tif"/><Relationship Id="rId4" Type="http://schemas.openxmlformats.org/officeDocument/2006/relationships/image" Target="../media/image22.tif"/><Relationship Id="rId9" Type="http://schemas.openxmlformats.org/officeDocument/2006/relationships/image" Target="../media/image27.tif"/></Relationships>
</file>

<file path=ppt/slides/_rels/slide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BA57C19C-2203-41DB-9ABD-807495956C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206" y="890526"/>
            <a:ext cx="4815914" cy="4642317"/>
          </a:xfrm>
          <a:prstGeom prst="rect">
            <a:avLst/>
          </a:prstGeom>
        </p:spPr>
      </p:pic>
      <p:pic>
        <p:nvPicPr>
          <p:cNvPr id="5" name="图片 4">
            <a:extLst>
              <a:ext uri="{FF2B5EF4-FFF2-40B4-BE49-F238E27FC236}">
                <a16:creationId xmlns:a16="http://schemas.microsoft.com/office/drawing/2014/main" id="{F724C858-FBE7-43EE-8B4F-E10C798908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9994" y="890526"/>
            <a:ext cx="4906657" cy="4644000"/>
          </a:xfrm>
          <a:prstGeom prst="rect">
            <a:avLst/>
          </a:prstGeom>
        </p:spPr>
      </p:pic>
      <p:pic>
        <p:nvPicPr>
          <p:cNvPr id="7" name="图片 6">
            <a:extLst>
              <a:ext uri="{FF2B5EF4-FFF2-40B4-BE49-F238E27FC236}">
                <a16:creationId xmlns:a16="http://schemas.microsoft.com/office/drawing/2014/main" id="{2730F783-D117-404A-A84A-06D1BD7BB149}"/>
              </a:ext>
            </a:extLst>
          </p:cNvPr>
          <p:cNvPicPr>
            <a:picLocks noChangeAspect="1"/>
          </p:cNvPicPr>
          <p:nvPr/>
        </p:nvPicPr>
        <p:blipFill rotWithShape="1">
          <a:blip r:embed="rId4">
            <a:extLst>
              <a:ext uri="{28A0092B-C50C-407E-A947-70E740481C1C}">
                <a14:useLocalDpi xmlns:a14="http://schemas.microsoft.com/office/drawing/2010/main" val="0"/>
              </a:ext>
            </a:extLst>
          </a:blip>
          <a:srcRect r="490" b="36"/>
          <a:stretch/>
        </p:blipFill>
        <p:spPr>
          <a:xfrm>
            <a:off x="818206" y="5868753"/>
            <a:ext cx="4815914" cy="4642317"/>
          </a:xfrm>
          <a:prstGeom prst="rect">
            <a:avLst/>
          </a:prstGeom>
        </p:spPr>
      </p:pic>
      <p:pic>
        <p:nvPicPr>
          <p:cNvPr id="9" name="图片 8">
            <a:extLst>
              <a:ext uri="{FF2B5EF4-FFF2-40B4-BE49-F238E27FC236}">
                <a16:creationId xmlns:a16="http://schemas.microsoft.com/office/drawing/2014/main" id="{ECD8A275-98E3-434C-BA2C-D715660B247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5886" y="5791067"/>
            <a:ext cx="4960765" cy="4644000"/>
          </a:xfrm>
          <a:prstGeom prst="rect">
            <a:avLst/>
          </a:prstGeom>
        </p:spPr>
      </p:pic>
      <p:sp>
        <p:nvSpPr>
          <p:cNvPr id="8" name="文本框 7">
            <a:extLst>
              <a:ext uri="{FF2B5EF4-FFF2-40B4-BE49-F238E27FC236}">
                <a16:creationId xmlns:a16="http://schemas.microsoft.com/office/drawing/2014/main" id="{34E3DF8E-2BBE-4D27-92EF-7B2B61232BC5}"/>
              </a:ext>
            </a:extLst>
          </p:cNvPr>
          <p:cNvSpPr txBox="1"/>
          <p:nvPr/>
        </p:nvSpPr>
        <p:spPr>
          <a:xfrm>
            <a:off x="819140" y="10691608"/>
            <a:ext cx="10853491" cy="369332"/>
          </a:xfrm>
          <a:prstGeom prst="rect">
            <a:avLst/>
          </a:prstGeom>
          <a:noFill/>
        </p:spPr>
        <p:txBody>
          <a:bodyPr wrap="square">
            <a:spAutoFit/>
          </a:bodyPr>
          <a:lstStyle/>
          <a:p>
            <a:r>
              <a:rPr lang="en-US" altLang="zh-CN" dirty="0"/>
              <a:t>FIGURE S1. The expression of WTAP in breast cancer tissues vs normal control in the datasets of </a:t>
            </a:r>
            <a:r>
              <a:rPr lang="en-US" altLang="zh-CN" dirty="0" err="1"/>
              <a:t>Oncomine</a:t>
            </a:r>
            <a:r>
              <a:rPr lang="en-US" altLang="zh-CN" dirty="0"/>
              <a:t> </a:t>
            </a:r>
            <a:r>
              <a:rPr lang="en-US" altLang="zh-CN" dirty="0" err="1"/>
              <a:t>databas</a:t>
            </a:r>
            <a:r>
              <a:rPr lang="en-US" altLang="zh-CN" dirty="0"/>
              <a:t>.</a:t>
            </a:r>
            <a:endParaRPr lang="zh-CN" altLang="en-US" dirty="0"/>
          </a:p>
        </p:txBody>
      </p:sp>
    </p:spTree>
    <p:extLst>
      <p:ext uri="{BB962C8B-B14F-4D97-AF65-F5344CB8AC3E}">
        <p14:creationId xmlns:p14="http://schemas.microsoft.com/office/powerpoint/2010/main" val="1517526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614671BB-08E9-4950-B052-2EEBC250D3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390641"/>
            <a:ext cx="12599988" cy="5879994"/>
          </a:xfrm>
          <a:prstGeom prst="rect">
            <a:avLst/>
          </a:prstGeom>
        </p:spPr>
      </p:pic>
      <p:pic>
        <p:nvPicPr>
          <p:cNvPr id="9" name="图片 8">
            <a:extLst>
              <a:ext uri="{FF2B5EF4-FFF2-40B4-BE49-F238E27FC236}">
                <a16:creationId xmlns:a16="http://schemas.microsoft.com/office/drawing/2014/main" id="{1195C96E-E719-401C-883E-E24EEACC4D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10647"/>
            <a:ext cx="12599988" cy="5879994"/>
          </a:xfrm>
          <a:prstGeom prst="rect">
            <a:avLst/>
          </a:prstGeom>
        </p:spPr>
      </p:pic>
      <p:sp>
        <p:nvSpPr>
          <p:cNvPr id="5" name="文本框 4">
            <a:extLst>
              <a:ext uri="{FF2B5EF4-FFF2-40B4-BE49-F238E27FC236}">
                <a16:creationId xmlns:a16="http://schemas.microsoft.com/office/drawing/2014/main" id="{04E2FD4F-B98C-43EE-9BF4-72C5BEC49FA6}"/>
              </a:ext>
            </a:extLst>
          </p:cNvPr>
          <p:cNvSpPr txBox="1"/>
          <p:nvPr/>
        </p:nvSpPr>
        <p:spPr>
          <a:xfrm>
            <a:off x="1210962" y="12542108"/>
            <a:ext cx="10849232" cy="646331"/>
          </a:xfrm>
          <a:prstGeom prst="rect">
            <a:avLst/>
          </a:prstGeom>
          <a:noFill/>
        </p:spPr>
        <p:txBody>
          <a:bodyPr wrap="square">
            <a:spAutoFit/>
          </a:bodyPr>
          <a:lstStyle/>
          <a:p>
            <a:r>
              <a:rPr lang="en-US" altLang="zh-CN" dirty="0"/>
              <a:t>FIGURE S2. The expression of METTL3 and RBM15B in cancer tissues and normal control in TCGA database generated by TIMER database. * * *P &lt; 0.001, * * P &lt; 0.01, * P &lt; 0.05.</a:t>
            </a:r>
            <a:endParaRPr lang="zh-CN" altLang="en-US" dirty="0"/>
          </a:p>
        </p:txBody>
      </p:sp>
    </p:spTree>
    <p:extLst>
      <p:ext uri="{BB962C8B-B14F-4D97-AF65-F5344CB8AC3E}">
        <p14:creationId xmlns:p14="http://schemas.microsoft.com/office/powerpoint/2010/main" val="3288900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430072E1-DA30-4D27-A07C-57C6989ABD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683" y="575102"/>
            <a:ext cx="4737600" cy="4737600"/>
          </a:xfrm>
          <a:prstGeom prst="rect">
            <a:avLst/>
          </a:prstGeom>
        </p:spPr>
      </p:pic>
      <p:pic>
        <p:nvPicPr>
          <p:cNvPr id="5" name="图片 4">
            <a:extLst>
              <a:ext uri="{FF2B5EF4-FFF2-40B4-BE49-F238E27FC236}">
                <a16:creationId xmlns:a16="http://schemas.microsoft.com/office/drawing/2014/main" id="{6BA31607-1A34-432F-A9AB-CFCE35C85F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0216" y="547529"/>
            <a:ext cx="4737600" cy="4737600"/>
          </a:xfrm>
          <a:prstGeom prst="rect">
            <a:avLst/>
          </a:prstGeom>
        </p:spPr>
      </p:pic>
      <p:sp>
        <p:nvSpPr>
          <p:cNvPr id="10" name="文本框 9">
            <a:extLst>
              <a:ext uri="{FF2B5EF4-FFF2-40B4-BE49-F238E27FC236}">
                <a16:creationId xmlns:a16="http://schemas.microsoft.com/office/drawing/2014/main" id="{232BF4FA-0E32-4E7C-8086-1433AA2F9450}"/>
              </a:ext>
            </a:extLst>
          </p:cNvPr>
          <p:cNvSpPr txBox="1"/>
          <p:nvPr/>
        </p:nvSpPr>
        <p:spPr>
          <a:xfrm>
            <a:off x="3753853" y="667164"/>
            <a:ext cx="625642" cy="307777"/>
          </a:xfrm>
          <a:prstGeom prst="rect">
            <a:avLst/>
          </a:prstGeom>
          <a:noFill/>
        </p:spPr>
        <p:txBody>
          <a:bodyPr wrap="square" rtlCol="0">
            <a:spAutoFit/>
          </a:bodyPr>
          <a:lstStyle/>
          <a:p>
            <a:r>
              <a:rPr lang="en-US" altLang="zh-CN" sz="1400" b="1" dirty="0">
                <a:latin typeface="Arial" panose="020B0604020202020204" pitchFamily="34" charset="0"/>
                <a:cs typeface="Arial" panose="020B0604020202020204" pitchFamily="34" charset="0"/>
              </a:rPr>
              <a:t>OS</a:t>
            </a:r>
            <a:endParaRPr lang="zh-CN" altLang="en-US" sz="1400" b="1" dirty="0">
              <a:latin typeface="Arial" panose="020B0604020202020204" pitchFamily="34" charset="0"/>
              <a:cs typeface="Arial" panose="020B0604020202020204" pitchFamily="34" charset="0"/>
            </a:endParaRPr>
          </a:p>
        </p:txBody>
      </p:sp>
      <p:sp>
        <p:nvSpPr>
          <p:cNvPr id="12" name="文本框 11">
            <a:extLst>
              <a:ext uri="{FF2B5EF4-FFF2-40B4-BE49-F238E27FC236}">
                <a16:creationId xmlns:a16="http://schemas.microsoft.com/office/drawing/2014/main" id="{60AC9CF4-9E67-4ED5-9A7E-52DEE3E24879}"/>
              </a:ext>
            </a:extLst>
          </p:cNvPr>
          <p:cNvSpPr txBox="1"/>
          <p:nvPr/>
        </p:nvSpPr>
        <p:spPr>
          <a:xfrm>
            <a:off x="8237220" y="636386"/>
            <a:ext cx="625642" cy="307777"/>
          </a:xfrm>
          <a:prstGeom prst="rect">
            <a:avLst/>
          </a:prstGeom>
          <a:noFill/>
        </p:spPr>
        <p:txBody>
          <a:bodyPr wrap="square" rtlCol="0">
            <a:spAutoFit/>
          </a:bodyPr>
          <a:lstStyle/>
          <a:p>
            <a:r>
              <a:rPr lang="en-US" altLang="zh-CN" sz="1400" b="1" dirty="0">
                <a:latin typeface="Arial" panose="020B0604020202020204" pitchFamily="34" charset="0"/>
                <a:cs typeface="Arial" panose="020B0604020202020204" pitchFamily="34" charset="0"/>
              </a:rPr>
              <a:t>OS</a:t>
            </a:r>
            <a:endParaRPr lang="zh-CN" altLang="en-US" sz="1400" b="1" dirty="0">
              <a:latin typeface="Arial" panose="020B0604020202020204" pitchFamily="34" charset="0"/>
              <a:cs typeface="Arial" panose="020B0604020202020204" pitchFamily="34" charset="0"/>
            </a:endParaRPr>
          </a:p>
        </p:txBody>
      </p:sp>
      <p:grpSp>
        <p:nvGrpSpPr>
          <p:cNvPr id="11" name="组合 10">
            <a:extLst>
              <a:ext uri="{FF2B5EF4-FFF2-40B4-BE49-F238E27FC236}">
                <a16:creationId xmlns:a16="http://schemas.microsoft.com/office/drawing/2014/main" id="{5E48C27A-CA89-4626-B4BD-57FE5A0AA89D}"/>
              </a:ext>
            </a:extLst>
          </p:cNvPr>
          <p:cNvGrpSpPr/>
          <p:nvPr/>
        </p:nvGrpSpPr>
        <p:grpSpPr>
          <a:xfrm>
            <a:off x="806561" y="5575844"/>
            <a:ext cx="4738641" cy="4738641"/>
            <a:chOff x="696453" y="4780475"/>
            <a:chExt cx="4738641" cy="4738641"/>
          </a:xfrm>
        </p:grpSpPr>
        <p:pic>
          <p:nvPicPr>
            <p:cNvPr id="7" name="图片 6">
              <a:extLst>
                <a:ext uri="{FF2B5EF4-FFF2-40B4-BE49-F238E27FC236}">
                  <a16:creationId xmlns:a16="http://schemas.microsoft.com/office/drawing/2014/main" id="{5A62F721-1C1F-4750-8EDE-A852CAA673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453" y="4780475"/>
              <a:ext cx="4738641" cy="4738641"/>
            </a:xfrm>
            <a:prstGeom prst="rect">
              <a:avLst/>
            </a:prstGeom>
          </p:spPr>
        </p:pic>
        <p:sp>
          <p:nvSpPr>
            <p:cNvPr id="14" name="文本框 13">
              <a:extLst>
                <a:ext uri="{FF2B5EF4-FFF2-40B4-BE49-F238E27FC236}">
                  <a16:creationId xmlns:a16="http://schemas.microsoft.com/office/drawing/2014/main" id="{9FDBA62B-6260-4772-B8A2-D65A55D4EC70}"/>
                </a:ext>
              </a:extLst>
            </p:cNvPr>
            <p:cNvSpPr txBox="1"/>
            <p:nvPr/>
          </p:nvSpPr>
          <p:spPr>
            <a:xfrm>
              <a:off x="3718427" y="4907978"/>
              <a:ext cx="625642" cy="307777"/>
            </a:xfrm>
            <a:prstGeom prst="rect">
              <a:avLst/>
            </a:prstGeom>
            <a:noFill/>
          </p:spPr>
          <p:txBody>
            <a:bodyPr wrap="square" rtlCol="0">
              <a:spAutoFit/>
            </a:bodyPr>
            <a:lstStyle/>
            <a:p>
              <a:r>
                <a:rPr lang="en-US" altLang="zh-CN" sz="1400" b="1" dirty="0">
                  <a:latin typeface="Arial" panose="020B0604020202020204" pitchFamily="34" charset="0"/>
                  <a:cs typeface="Arial" panose="020B0604020202020204" pitchFamily="34" charset="0"/>
                </a:rPr>
                <a:t>RFS</a:t>
              </a:r>
              <a:endParaRPr lang="zh-CN" altLang="en-US" sz="1400" b="1" dirty="0">
                <a:latin typeface="Arial" panose="020B0604020202020204" pitchFamily="34" charset="0"/>
                <a:cs typeface="Arial" panose="020B0604020202020204" pitchFamily="34" charset="0"/>
              </a:endParaRPr>
            </a:p>
          </p:txBody>
        </p:sp>
      </p:grpSp>
      <p:grpSp>
        <p:nvGrpSpPr>
          <p:cNvPr id="13" name="组合 12">
            <a:extLst>
              <a:ext uri="{FF2B5EF4-FFF2-40B4-BE49-F238E27FC236}">
                <a16:creationId xmlns:a16="http://schemas.microsoft.com/office/drawing/2014/main" id="{0505B0A3-BA2F-4A12-A292-C9518D365657}"/>
              </a:ext>
            </a:extLst>
          </p:cNvPr>
          <p:cNvGrpSpPr/>
          <p:nvPr/>
        </p:nvGrpSpPr>
        <p:grpSpPr>
          <a:xfrm>
            <a:off x="5362361" y="5471306"/>
            <a:ext cx="4843179" cy="4843179"/>
            <a:chOff x="5307427" y="4718563"/>
            <a:chExt cx="4843179" cy="4843179"/>
          </a:xfrm>
        </p:grpSpPr>
        <p:pic>
          <p:nvPicPr>
            <p:cNvPr id="9" name="图片 8">
              <a:extLst>
                <a:ext uri="{FF2B5EF4-FFF2-40B4-BE49-F238E27FC236}">
                  <a16:creationId xmlns:a16="http://schemas.microsoft.com/office/drawing/2014/main" id="{1B6081D5-F9A4-4D4F-AEC8-E4784A3B1B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07427" y="4718563"/>
              <a:ext cx="4843179" cy="4843179"/>
            </a:xfrm>
            <a:prstGeom prst="rect">
              <a:avLst/>
            </a:prstGeom>
          </p:spPr>
        </p:pic>
        <p:sp>
          <p:nvSpPr>
            <p:cNvPr id="16" name="文本框 15">
              <a:extLst>
                <a:ext uri="{FF2B5EF4-FFF2-40B4-BE49-F238E27FC236}">
                  <a16:creationId xmlns:a16="http://schemas.microsoft.com/office/drawing/2014/main" id="{1691A51F-62F6-4630-900B-D98226781649}"/>
                </a:ext>
              </a:extLst>
            </p:cNvPr>
            <p:cNvSpPr txBox="1"/>
            <p:nvPr/>
          </p:nvSpPr>
          <p:spPr>
            <a:xfrm>
              <a:off x="8329401" y="4872452"/>
              <a:ext cx="625642" cy="307777"/>
            </a:xfrm>
            <a:prstGeom prst="rect">
              <a:avLst/>
            </a:prstGeom>
            <a:noFill/>
          </p:spPr>
          <p:txBody>
            <a:bodyPr wrap="square" rtlCol="0">
              <a:spAutoFit/>
            </a:bodyPr>
            <a:lstStyle/>
            <a:p>
              <a:r>
                <a:rPr lang="en-US" altLang="zh-CN" sz="1400" b="1" dirty="0">
                  <a:latin typeface="Arial" panose="020B0604020202020204" pitchFamily="34" charset="0"/>
                  <a:cs typeface="Arial" panose="020B0604020202020204" pitchFamily="34" charset="0"/>
                </a:rPr>
                <a:t>RFS</a:t>
              </a:r>
              <a:endParaRPr lang="zh-CN" altLang="en-US" sz="1400" b="1" dirty="0">
                <a:latin typeface="Arial" panose="020B0604020202020204" pitchFamily="34" charset="0"/>
                <a:cs typeface="Arial" panose="020B0604020202020204" pitchFamily="34" charset="0"/>
              </a:endParaRPr>
            </a:p>
          </p:txBody>
        </p:sp>
      </p:grpSp>
      <p:sp>
        <p:nvSpPr>
          <p:cNvPr id="2" name="文本框 1">
            <a:extLst>
              <a:ext uri="{FF2B5EF4-FFF2-40B4-BE49-F238E27FC236}">
                <a16:creationId xmlns:a16="http://schemas.microsoft.com/office/drawing/2014/main" id="{6553FDB0-6BFA-43FE-8A57-ECC28F049AD3}"/>
              </a:ext>
            </a:extLst>
          </p:cNvPr>
          <p:cNvSpPr txBox="1"/>
          <p:nvPr/>
        </p:nvSpPr>
        <p:spPr>
          <a:xfrm>
            <a:off x="1124237" y="636386"/>
            <a:ext cx="272677" cy="369332"/>
          </a:xfrm>
          <a:prstGeom prst="rect">
            <a:avLst/>
          </a:prstGeom>
          <a:noFill/>
        </p:spPr>
        <p:txBody>
          <a:bodyPr wrap="square" rtlCol="0">
            <a:spAutoFit/>
          </a:bodyPr>
          <a:lstStyle/>
          <a:p>
            <a:r>
              <a:rPr lang="en-US" altLang="zh-CN" dirty="0"/>
              <a:t>A</a:t>
            </a:r>
            <a:endParaRPr lang="zh-CN" altLang="en-US" dirty="0"/>
          </a:p>
        </p:txBody>
      </p:sp>
      <p:sp>
        <p:nvSpPr>
          <p:cNvPr id="4" name="文本框 3">
            <a:extLst>
              <a:ext uri="{FF2B5EF4-FFF2-40B4-BE49-F238E27FC236}">
                <a16:creationId xmlns:a16="http://schemas.microsoft.com/office/drawing/2014/main" id="{12C09122-ACFA-4197-B1D5-4DB4D93FBD1D}"/>
              </a:ext>
            </a:extLst>
          </p:cNvPr>
          <p:cNvSpPr txBox="1"/>
          <p:nvPr/>
        </p:nvSpPr>
        <p:spPr>
          <a:xfrm>
            <a:off x="5714413" y="605609"/>
            <a:ext cx="272677" cy="369332"/>
          </a:xfrm>
          <a:prstGeom prst="rect">
            <a:avLst/>
          </a:prstGeom>
          <a:noFill/>
        </p:spPr>
        <p:txBody>
          <a:bodyPr wrap="square" rtlCol="0">
            <a:spAutoFit/>
          </a:bodyPr>
          <a:lstStyle/>
          <a:p>
            <a:r>
              <a:rPr lang="en-US" altLang="zh-CN" dirty="0"/>
              <a:t>B</a:t>
            </a:r>
            <a:endParaRPr lang="zh-CN" altLang="en-US" dirty="0"/>
          </a:p>
        </p:txBody>
      </p:sp>
      <p:sp>
        <p:nvSpPr>
          <p:cNvPr id="6" name="文本框 5">
            <a:extLst>
              <a:ext uri="{FF2B5EF4-FFF2-40B4-BE49-F238E27FC236}">
                <a16:creationId xmlns:a16="http://schemas.microsoft.com/office/drawing/2014/main" id="{03719C67-1691-4A36-945F-7C51090851DD}"/>
              </a:ext>
            </a:extLst>
          </p:cNvPr>
          <p:cNvSpPr txBox="1"/>
          <p:nvPr/>
        </p:nvSpPr>
        <p:spPr>
          <a:xfrm>
            <a:off x="987898" y="5575844"/>
            <a:ext cx="272677" cy="369332"/>
          </a:xfrm>
          <a:prstGeom prst="rect">
            <a:avLst/>
          </a:prstGeom>
          <a:noFill/>
        </p:spPr>
        <p:txBody>
          <a:bodyPr wrap="square" rtlCol="0">
            <a:spAutoFit/>
          </a:bodyPr>
          <a:lstStyle/>
          <a:p>
            <a:r>
              <a:rPr lang="en-US" altLang="zh-CN" dirty="0"/>
              <a:t>C</a:t>
            </a:r>
            <a:endParaRPr lang="zh-CN" altLang="en-US" dirty="0"/>
          </a:p>
        </p:txBody>
      </p:sp>
      <p:sp>
        <p:nvSpPr>
          <p:cNvPr id="8" name="文本框 7">
            <a:extLst>
              <a:ext uri="{FF2B5EF4-FFF2-40B4-BE49-F238E27FC236}">
                <a16:creationId xmlns:a16="http://schemas.microsoft.com/office/drawing/2014/main" id="{6BFA270A-0874-46ED-875E-F9A5F72FC2DE}"/>
              </a:ext>
            </a:extLst>
          </p:cNvPr>
          <p:cNvSpPr txBox="1"/>
          <p:nvPr/>
        </p:nvSpPr>
        <p:spPr>
          <a:xfrm>
            <a:off x="5354945" y="5605066"/>
            <a:ext cx="272677" cy="369332"/>
          </a:xfrm>
          <a:prstGeom prst="rect">
            <a:avLst/>
          </a:prstGeom>
          <a:noFill/>
        </p:spPr>
        <p:txBody>
          <a:bodyPr wrap="square" rtlCol="0">
            <a:spAutoFit/>
          </a:bodyPr>
          <a:lstStyle/>
          <a:p>
            <a:r>
              <a:rPr lang="en-US" altLang="zh-CN" dirty="0"/>
              <a:t>D</a:t>
            </a:r>
            <a:endParaRPr lang="zh-CN" altLang="en-US" dirty="0"/>
          </a:p>
        </p:txBody>
      </p:sp>
      <p:sp>
        <p:nvSpPr>
          <p:cNvPr id="19" name="文本框 18">
            <a:extLst>
              <a:ext uri="{FF2B5EF4-FFF2-40B4-BE49-F238E27FC236}">
                <a16:creationId xmlns:a16="http://schemas.microsoft.com/office/drawing/2014/main" id="{751ACB30-7C3B-4646-8CB1-8CFF4F928267}"/>
              </a:ext>
            </a:extLst>
          </p:cNvPr>
          <p:cNvSpPr txBox="1"/>
          <p:nvPr/>
        </p:nvSpPr>
        <p:spPr>
          <a:xfrm>
            <a:off x="1124237" y="11454576"/>
            <a:ext cx="9334190" cy="923330"/>
          </a:xfrm>
          <a:prstGeom prst="rect">
            <a:avLst/>
          </a:prstGeom>
          <a:noFill/>
        </p:spPr>
        <p:txBody>
          <a:bodyPr wrap="square">
            <a:spAutoFit/>
          </a:bodyPr>
          <a:lstStyle/>
          <a:p>
            <a:r>
              <a:rPr lang="en-US" altLang="zh-CN" dirty="0"/>
              <a:t>FIGURE S3. Prognostic roles of METTL14 and ZC3H13 gene expression in TCGA breast cancer patients. (A, B) The OS curves of METTL14 and ZC3H13 gene expression. (C, D) The RFS curves of METTL14 and ZC3H13 gene expression. RFS, relapse-free survival; OS, overall survival.</a:t>
            </a:r>
            <a:endParaRPr lang="zh-CN" altLang="en-US" dirty="0"/>
          </a:p>
        </p:txBody>
      </p:sp>
    </p:spTree>
    <p:extLst>
      <p:ext uri="{BB962C8B-B14F-4D97-AF65-F5344CB8AC3E}">
        <p14:creationId xmlns:p14="http://schemas.microsoft.com/office/powerpoint/2010/main" val="4263828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4E179EED-418A-47B1-B0CC-A9CFF97EE7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2483" y="1912538"/>
            <a:ext cx="4010400" cy="4010400"/>
          </a:xfrm>
          <a:prstGeom prst="rect">
            <a:avLst/>
          </a:prstGeom>
        </p:spPr>
      </p:pic>
      <p:pic>
        <p:nvPicPr>
          <p:cNvPr id="5" name="图片 4">
            <a:extLst>
              <a:ext uri="{FF2B5EF4-FFF2-40B4-BE49-F238E27FC236}">
                <a16:creationId xmlns:a16="http://schemas.microsoft.com/office/drawing/2014/main" id="{25A82141-19D5-419E-94F3-9F6A0449F2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5707" y="1912538"/>
            <a:ext cx="4010400" cy="4010400"/>
          </a:xfrm>
          <a:prstGeom prst="rect">
            <a:avLst/>
          </a:prstGeom>
        </p:spPr>
      </p:pic>
      <p:pic>
        <p:nvPicPr>
          <p:cNvPr id="7" name="图片 6">
            <a:extLst>
              <a:ext uri="{FF2B5EF4-FFF2-40B4-BE49-F238E27FC236}">
                <a16:creationId xmlns:a16="http://schemas.microsoft.com/office/drawing/2014/main" id="{89EC8E4E-D9E5-4E12-A23C-B672861FDD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8931" y="1912538"/>
            <a:ext cx="4010400" cy="4010400"/>
          </a:xfrm>
          <a:prstGeom prst="rect">
            <a:avLst/>
          </a:prstGeom>
        </p:spPr>
      </p:pic>
      <p:pic>
        <p:nvPicPr>
          <p:cNvPr id="9" name="图片 8">
            <a:extLst>
              <a:ext uri="{FF2B5EF4-FFF2-40B4-BE49-F238E27FC236}">
                <a16:creationId xmlns:a16="http://schemas.microsoft.com/office/drawing/2014/main" id="{E134341E-3FAB-4A0B-93F6-78852D9238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2483" y="6016187"/>
            <a:ext cx="4010400" cy="4010400"/>
          </a:xfrm>
          <a:prstGeom prst="rect">
            <a:avLst/>
          </a:prstGeom>
        </p:spPr>
      </p:pic>
      <p:pic>
        <p:nvPicPr>
          <p:cNvPr id="11" name="图片 10">
            <a:extLst>
              <a:ext uri="{FF2B5EF4-FFF2-40B4-BE49-F238E27FC236}">
                <a16:creationId xmlns:a16="http://schemas.microsoft.com/office/drawing/2014/main" id="{575284FE-C5A4-4989-ACB5-B526E6506F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82956" y="6016187"/>
            <a:ext cx="4010400" cy="4010400"/>
          </a:xfrm>
          <a:prstGeom prst="rect">
            <a:avLst/>
          </a:prstGeom>
        </p:spPr>
      </p:pic>
      <p:pic>
        <p:nvPicPr>
          <p:cNvPr id="13" name="图片 12">
            <a:extLst>
              <a:ext uri="{FF2B5EF4-FFF2-40B4-BE49-F238E27FC236}">
                <a16:creationId xmlns:a16="http://schemas.microsoft.com/office/drawing/2014/main" id="{3501A2E3-F0F6-4B18-BC56-F0504F5485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78655" y="6016187"/>
            <a:ext cx="4010400" cy="4010400"/>
          </a:xfrm>
          <a:prstGeom prst="rect">
            <a:avLst/>
          </a:prstGeom>
        </p:spPr>
      </p:pic>
      <p:pic>
        <p:nvPicPr>
          <p:cNvPr id="15" name="图片 14">
            <a:extLst>
              <a:ext uri="{FF2B5EF4-FFF2-40B4-BE49-F238E27FC236}">
                <a16:creationId xmlns:a16="http://schemas.microsoft.com/office/drawing/2014/main" id="{D1181CEB-D34E-48E0-9FE3-C34844D9301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2483" y="10119836"/>
            <a:ext cx="4010400" cy="4010400"/>
          </a:xfrm>
          <a:prstGeom prst="rect">
            <a:avLst/>
          </a:prstGeom>
        </p:spPr>
      </p:pic>
      <p:pic>
        <p:nvPicPr>
          <p:cNvPr id="17" name="图片 16">
            <a:extLst>
              <a:ext uri="{FF2B5EF4-FFF2-40B4-BE49-F238E27FC236}">
                <a16:creationId xmlns:a16="http://schemas.microsoft.com/office/drawing/2014/main" id="{BAF5DC57-91EA-4153-B0DC-A15C9333F3F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82956" y="10119836"/>
            <a:ext cx="4010400" cy="4010400"/>
          </a:xfrm>
          <a:prstGeom prst="rect">
            <a:avLst/>
          </a:prstGeom>
        </p:spPr>
      </p:pic>
      <p:pic>
        <p:nvPicPr>
          <p:cNvPr id="19" name="图片 18">
            <a:extLst>
              <a:ext uri="{FF2B5EF4-FFF2-40B4-BE49-F238E27FC236}">
                <a16:creationId xmlns:a16="http://schemas.microsoft.com/office/drawing/2014/main" id="{BDAFEC25-FF8A-4419-8A76-9FF5E6A0B64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578655" y="10119836"/>
            <a:ext cx="4010400" cy="4010400"/>
          </a:xfrm>
          <a:prstGeom prst="rect">
            <a:avLst/>
          </a:prstGeom>
        </p:spPr>
      </p:pic>
      <p:sp>
        <p:nvSpPr>
          <p:cNvPr id="12" name="文本框 11">
            <a:extLst>
              <a:ext uri="{FF2B5EF4-FFF2-40B4-BE49-F238E27FC236}">
                <a16:creationId xmlns:a16="http://schemas.microsoft.com/office/drawing/2014/main" id="{98CF4B7E-1DF6-4C51-9131-C2F80E4134C4}"/>
              </a:ext>
            </a:extLst>
          </p:cNvPr>
          <p:cNvSpPr txBox="1"/>
          <p:nvPr/>
        </p:nvSpPr>
        <p:spPr>
          <a:xfrm>
            <a:off x="4515446" y="1604499"/>
            <a:ext cx="272677" cy="369332"/>
          </a:xfrm>
          <a:prstGeom prst="rect">
            <a:avLst/>
          </a:prstGeom>
          <a:noFill/>
        </p:spPr>
        <p:txBody>
          <a:bodyPr wrap="square" rtlCol="0">
            <a:spAutoFit/>
          </a:bodyPr>
          <a:lstStyle/>
          <a:p>
            <a:r>
              <a:rPr lang="en-US" altLang="zh-CN" dirty="0"/>
              <a:t>B</a:t>
            </a:r>
            <a:endParaRPr lang="zh-CN" altLang="en-US" dirty="0"/>
          </a:p>
        </p:txBody>
      </p:sp>
      <p:sp>
        <p:nvSpPr>
          <p:cNvPr id="14" name="文本框 13">
            <a:extLst>
              <a:ext uri="{FF2B5EF4-FFF2-40B4-BE49-F238E27FC236}">
                <a16:creationId xmlns:a16="http://schemas.microsoft.com/office/drawing/2014/main" id="{B4D00109-27FA-41AF-BFDB-63BF69A9656A}"/>
              </a:ext>
            </a:extLst>
          </p:cNvPr>
          <p:cNvSpPr txBox="1"/>
          <p:nvPr/>
        </p:nvSpPr>
        <p:spPr>
          <a:xfrm>
            <a:off x="8429257" y="1626490"/>
            <a:ext cx="272677" cy="369332"/>
          </a:xfrm>
          <a:prstGeom prst="rect">
            <a:avLst/>
          </a:prstGeom>
          <a:noFill/>
        </p:spPr>
        <p:txBody>
          <a:bodyPr wrap="square" rtlCol="0">
            <a:spAutoFit/>
          </a:bodyPr>
          <a:lstStyle/>
          <a:p>
            <a:r>
              <a:rPr lang="en-US" altLang="zh-CN" dirty="0"/>
              <a:t>C</a:t>
            </a:r>
            <a:endParaRPr lang="zh-CN" altLang="en-US" dirty="0"/>
          </a:p>
        </p:txBody>
      </p:sp>
      <p:sp>
        <p:nvSpPr>
          <p:cNvPr id="16" name="文本框 15">
            <a:extLst>
              <a:ext uri="{FF2B5EF4-FFF2-40B4-BE49-F238E27FC236}">
                <a16:creationId xmlns:a16="http://schemas.microsoft.com/office/drawing/2014/main" id="{810AEC82-26CF-479D-A3B9-CB108A280141}"/>
              </a:ext>
            </a:extLst>
          </p:cNvPr>
          <p:cNvSpPr txBox="1"/>
          <p:nvPr/>
        </p:nvSpPr>
        <p:spPr>
          <a:xfrm>
            <a:off x="265334" y="5823959"/>
            <a:ext cx="272677" cy="369332"/>
          </a:xfrm>
          <a:prstGeom prst="rect">
            <a:avLst/>
          </a:prstGeom>
          <a:noFill/>
        </p:spPr>
        <p:txBody>
          <a:bodyPr wrap="square" rtlCol="0">
            <a:spAutoFit/>
          </a:bodyPr>
          <a:lstStyle/>
          <a:p>
            <a:r>
              <a:rPr lang="en-US" altLang="zh-CN" dirty="0"/>
              <a:t>D</a:t>
            </a:r>
            <a:endParaRPr lang="zh-CN" altLang="en-US" dirty="0"/>
          </a:p>
        </p:txBody>
      </p:sp>
      <p:sp>
        <p:nvSpPr>
          <p:cNvPr id="18" name="文本框 17">
            <a:extLst>
              <a:ext uri="{FF2B5EF4-FFF2-40B4-BE49-F238E27FC236}">
                <a16:creationId xmlns:a16="http://schemas.microsoft.com/office/drawing/2014/main" id="{9A22FC41-7889-41CD-AD18-260C4B4DD037}"/>
              </a:ext>
            </a:extLst>
          </p:cNvPr>
          <p:cNvSpPr txBox="1"/>
          <p:nvPr/>
        </p:nvSpPr>
        <p:spPr>
          <a:xfrm>
            <a:off x="4434465" y="5873163"/>
            <a:ext cx="272677" cy="369332"/>
          </a:xfrm>
          <a:prstGeom prst="rect">
            <a:avLst/>
          </a:prstGeom>
          <a:noFill/>
        </p:spPr>
        <p:txBody>
          <a:bodyPr wrap="square" rtlCol="0">
            <a:spAutoFit/>
          </a:bodyPr>
          <a:lstStyle/>
          <a:p>
            <a:r>
              <a:rPr lang="en-US" altLang="zh-CN" dirty="0"/>
              <a:t>E</a:t>
            </a:r>
            <a:endParaRPr lang="zh-CN" altLang="en-US" dirty="0"/>
          </a:p>
        </p:txBody>
      </p:sp>
      <p:sp>
        <p:nvSpPr>
          <p:cNvPr id="20" name="文本框 19">
            <a:extLst>
              <a:ext uri="{FF2B5EF4-FFF2-40B4-BE49-F238E27FC236}">
                <a16:creationId xmlns:a16="http://schemas.microsoft.com/office/drawing/2014/main" id="{CF133AF5-2DBE-48FB-8A91-B758476E0216}"/>
              </a:ext>
            </a:extLst>
          </p:cNvPr>
          <p:cNvSpPr txBox="1"/>
          <p:nvPr/>
        </p:nvSpPr>
        <p:spPr>
          <a:xfrm>
            <a:off x="8348276" y="5895154"/>
            <a:ext cx="272677" cy="369332"/>
          </a:xfrm>
          <a:prstGeom prst="rect">
            <a:avLst/>
          </a:prstGeom>
          <a:noFill/>
        </p:spPr>
        <p:txBody>
          <a:bodyPr wrap="square" rtlCol="0">
            <a:spAutoFit/>
          </a:bodyPr>
          <a:lstStyle/>
          <a:p>
            <a:r>
              <a:rPr lang="en-US" altLang="zh-CN" dirty="0"/>
              <a:t>F</a:t>
            </a:r>
            <a:endParaRPr lang="zh-CN" altLang="en-US" dirty="0"/>
          </a:p>
        </p:txBody>
      </p:sp>
      <p:sp>
        <p:nvSpPr>
          <p:cNvPr id="21" name="文本框 20">
            <a:extLst>
              <a:ext uri="{FF2B5EF4-FFF2-40B4-BE49-F238E27FC236}">
                <a16:creationId xmlns:a16="http://schemas.microsoft.com/office/drawing/2014/main" id="{CE004E78-194E-4ED3-A62E-C0D0A57784CC}"/>
              </a:ext>
            </a:extLst>
          </p:cNvPr>
          <p:cNvSpPr txBox="1"/>
          <p:nvPr/>
        </p:nvSpPr>
        <p:spPr>
          <a:xfrm>
            <a:off x="307681" y="10070632"/>
            <a:ext cx="272677" cy="369332"/>
          </a:xfrm>
          <a:prstGeom prst="rect">
            <a:avLst/>
          </a:prstGeom>
          <a:noFill/>
        </p:spPr>
        <p:txBody>
          <a:bodyPr wrap="square" rtlCol="0">
            <a:spAutoFit/>
          </a:bodyPr>
          <a:lstStyle/>
          <a:p>
            <a:r>
              <a:rPr lang="en-US" altLang="zh-CN" dirty="0"/>
              <a:t>G</a:t>
            </a:r>
            <a:endParaRPr lang="zh-CN" altLang="en-US" dirty="0"/>
          </a:p>
        </p:txBody>
      </p:sp>
      <p:sp>
        <p:nvSpPr>
          <p:cNvPr id="22" name="文本框 21">
            <a:extLst>
              <a:ext uri="{FF2B5EF4-FFF2-40B4-BE49-F238E27FC236}">
                <a16:creationId xmlns:a16="http://schemas.microsoft.com/office/drawing/2014/main" id="{0B847542-F58A-4D4E-ABC2-28873B25D57B}"/>
              </a:ext>
            </a:extLst>
          </p:cNvPr>
          <p:cNvSpPr txBox="1"/>
          <p:nvPr/>
        </p:nvSpPr>
        <p:spPr>
          <a:xfrm>
            <a:off x="4476812" y="10119836"/>
            <a:ext cx="272677" cy="369332"/>
          </a:xfrm>
          <a:prstGeom prst="rect">
            <a:avLst/>
          </a:prstGeom>
          <a:noFill/>
        </p:spPr>
        <p:txBody>
          <a:bodyPr wrap="square" rtlCol="0">
            <a:spAutoFit/>
          </a:bodyPr>
          <a:lstStyle/>
          <a:p>
            <a:r>
              <a:rPr lang="en-US" altLang="zh-CN" dirty="0"/>
              <a:t>H</a:t>
            </a:r>
            <a:endParaRPr lang="zh-CN" altLang="en-US" dirty="0"/>
          </a:p>
        </p:txBody>
      </p:sp>
      <p:sp>
        <p:nvSpPr>
          <p:cNvPr id="23" name="文本框 22">
            <a:extLst>
              <a:ext uri="{FF2B5EF4-FFF2-40B4-BE49-F238E27FC236}">
                <a16:creationId xmlns:a16="http://schemas.microsoft.com/office/drawing/2014/main" id="{4C609702-DA13-4A77-A1C7-0A28C8DAA80D}"/>
              </a:ext>
            </a:extLst>
          </p:cNvPr>
          <p:cNvSpPr txBox="1"/>
          <p:nvPr/>
        </p:nvSpPr>
        <p:spPr>
          <a:xfrm>
            <a:off x="8390623" y="10141827"/>
            <a:ext cx="272677" cy="369332"/>
          </a:xfrm>
          <a:prstGeom prst="rect">
            <a:avLst/>
          </a:prstGeom>
          <a:noFill/>
        </p:spPr>
        <p:txBody>
          <a:bodyPr wrap="square" rtlCol="0">
            <a:spAutoFit/>
          </a:bodyPr>
          <a:lstStyle/>
          <a:p>
            <a:r>
              <a:rPr lang="en-US" altLang="zh-CN" dirty="0"/>
              <a:t>I</a:t>
            </a:r>
            <a:endParaRPr lang="zh-CN" altLang="en-US" dirty="0"/>
          </a:p>
        </p:txBody>
      </p:sp>
      <p:sp>
        <p:nvSpPr>
          <p:cNvPr id="24" name="文本框 23">
            <a:extLst>
              <a:ext uri="{FF2B5EF4-FFF2-40B4-BE49-F238E27FC236}">
                <a16:creationId xmlns:a16="http://schemas.microsoft.com/office/drawing/2014/main" id="{70DE9B2D-20FF-4742-B4A0-9F7521F6BB88}"/>
              </a:ext>
            </a:extLst>
          </p:cNvPr>
          <p:cNvSpPr txBox="1"/>
          <p:nvPr/>
        </p:nvSpPr>
        <p:spPr>
          <a:xfrm>
            <a:off x="385956" y="1681248"/>
            <a:ext cx="272677" cy="369332"/>
          </a:xfrm>
          <a:prstGeom prst="rect">
            <a:avLst/>
          </a:prstGeom>
          <a:noFill/>
        </p:spPr>
        <p:txBody>
          <a:bodyPr wrap="square" rtlCol="0">
            <a:spAutoFit/>
          </a:bodyPr>
          <a:lstStyle/>
          <a:p>
            <a:r>
              <a:rPr lang="en-US" altLang="zh-CN" dirty="0"/>
              <a:t>A</a:t>
            </a:r>
            <a:endParaRPr lang="zh-CN" altLang="en-US" dirty="0"/>
          </a:p>
        </p:txBody>
      </p:sp>
      <p:sp>
        <p:nvSpPr>
          <p:cNvPr id="25" name="文本框 24">
            <a:extLst>
              <a:ext uri="{FF2B5EF4-FFF2-40B4-BE49-F238E27FC236}">
                <a16:creationId xmlns:a16="http://schemas.microsoft.com/office/drawing/2014/main" id="{40BEDC69-0878-4180-BE38-22A08A5568F4}"/>
              </a:ext>
            </a:extLst>
          </p:cNvPr>
          <p:cNvSpPr txBox="1"/>
          <p:nvPr/>
        </p:nvSpPr>
        <p:spPr>
          <a:xfrm>
            <a:off x="1280705" y="14735085"/>
            <a:ext cx="10038578" cy="1200329"/>
          </a:xfrm>
          <a:prstGeom prst="rect">
            <a:avLst/>
          </a:prstGeom>
          <a:noFill/>
        </p:spPr>
        <p:txBody>
          <a:bodyPr wrap="square">
            <a:spAutoFit/>
          </a:bodyPr>
          <a:lstStyle/>
          <a:p>
            <a:r>
              <a:rPr lang="en-US" altLang="zh-CN" dirty="0"/>
              <a:t>FIGURE S4. The association of ZC3H13 expression with Clinical and pathological features. Notable global differences between the groups were analyzed by Welch’s t test. (A) ER status, estrogen receptor. (B) PR status, progesterone receptor. (C) HER2 status, human epidermal growth factor receptor 2. (D) Basal-like status. (E) Triple-negative status. (F) P53 status. (G) Noda status. (H) SBR status. (I) NPI status.</a:t>
            </a:r>
            <a:endParaRPr lang="zh-CN" altLang="en-US" dirty="0"/>
          </a:p>
        </p:txBody>
      </p:sp>
    </p:spTree>
    <p:extLst>
      <p:ext uri="{BB962C8B-B14F-4D97-AF65-F5344CB8AC3E}">
        <p14:creationId xmlns:p14="http://schemas.microsoft.com/office/powerpoint/2010/main" val="3294027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5E0B6A7A-C036-44D5-989C-D725D5A82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247" y="167254"/>
            <a:ext cx="3532472" cy="3532472"/>
          </a:xfrm>
          <a:prstGeom prst="rect">
            <a:avLst/>
          </a:prstGeom>
        </p:spPr>
      </p:pic>
      <p:pic>
        <p:nvPicPr>
          <p:cNvPr id="5" name="图片 4">
            <a:extLst>
              <a:ext uri="{FF2B5EF4-FFF2-40B4-BE49-F238E27FC236}">
                <a16:creationId xmlns:a16="http://schemas.microsoft.com/office/drawing/2014/main" id="{50F030BE-911C-4C28-8415-7751E13ED4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7365" y="167254"/>
            <a:ext cx="3531600" cy="3531600"/>
          </a:xfrm>
          <a:prstGeom prst="rect">
            <a:avLst/>
          </a:prstGeom>
        </p:spPr>
      </p:pic>
      <p:pic>
        <p:nvPicPr>
          <p:cNvPr id="7" name="图片 6">
            <a:extLst>
              <a:ext uri="{FF2B5EF4-FFF2-40B4-BE49-F238E27FC236}">
                <a16:creationId xmlns:a16="http://schemas.microsoft.com/office/drawing/2014/main" id="{7363CF1B-A1E3-4D0D-BE32-A3854FFF75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3611" y="99877"/>
            <a:ext cx="3531600" cy="3531600"/>
          </a:xfrm>
          <a:prstGeom prst="rect">
            <a:avLst/>
          </a:prstGeom>
        </p:spPr>
      </p:pic>
      <p:pic>
        <p:nvPicPr>
          <p:cNvPr id="9" name="图片 8">
            <a:extLst>
              <a:ext uri="{FF2B5EF4-FFF2-40B4-BE49-F238E27FC236}">
                <a16:creationId xmlns:a16="http://schemas.microsoft.com/office/drawing/2014/main" id="{7D1A5A97-88BC-4E26-82B9-C0DA7685BE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0247" y="3698854"/>
            <a:ext cx="3531600" cy="3531600"/>
          </a:xfrm>
          <a:prstGeom prst="rect">
            <a:avLst/>
          </a:prstGeom>
        </p:spPr>
      </p:pic>
      <p:pic>
        <p:nvPicPr>
          <p:cNvPr id="11" name="图片 10">
            <a:extLst>
              <a:ext uri="{FF2B5EF4-FFF2-40B4-BE49-F238E27FC236}">
                <a16:creationId xmlns:a16="http://schemas.microsoft.com/office/drawing/2014/main" id="{10213D3C-22FF-41AD-94F5-31D0BE7DD77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62492" y="3698854"/>
            <a:ext cx="3531600" cy="3531600"/>
          </a:xfrm>
          <a:prstGeom prst="rect">
            <a:avLst/>
          </a:prstGeom>
        </p:spPr>
      </p:pic>
      <p:pic>
        <p:nvPicPr>
          <p:cNvPr id="13" name="图片 12">
            <a:extLst>
              <a:ext uri="{FF2B5EF4-FFF2-40B4-BE49-F238E27FC236}">
                <a16:creationId xmlns:a16="http://schemas.microsoft.com/office/drawing/2014/main" id="{0E7B944F-CF40-4560-AA3F-44CD2868B4B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23611" y="3698854"/>
            <a:ext cx="3531600" cy="3531600"/>
          </a:xfrm>
          <a:prstGeom prst="rect">
            <a:avLst/>
          </a:prstGeom>
        </p:spPr>
      </p:pic>
      <p:pic>
        <p:nvPicPr>
          <p:cNvPr id="15" name="图片 14">
            <a:extLst>
              <a:ext uri="{FF2B5EF4-FFF2-40B4-BE49-F238E27FC236}">
                <a16:creationId xmlns:a16="http://schemas.microsoft.com/office/drawing/2014/main" id="{D3F5F46A-E585-4F6D-B0BB-7DFA59C60DA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66488" y="7230454"/>
            <a:ext cx="3531600" cy="3531600"/>
          </a:xfrm>
          <a:prstGeom prst="rect">
            <a:avLst/>
          </a:prstGeom>
        </p:spPr>
      </p:pic>
      <p:pic>
        <p:nvPicPr>
          <p:cNvPr id="17" name="图片 16">
            <a:extLst>
              <a:ext uri="{FF2B5EF4-FFF2-40B4-BE49-F238E27FC236}">
                <a16:creationId xmlns:a16="http://schemas.microsoft.com/office/drawing/2014/main" id="{B095B464-7A3B-426D-AEEB-F181E6AABCF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52798" y="7229582"/>
            <a:ext cx="3531600" cy="3531600"/>
          </a:xfrm>
          <a:prstGeom prst="rect">
            <a:avLst/>
          </a:prstGeom>
        </p:spPr>
      </p:pic>
      <p:pic>
        <p:nvPicPr>
          <p:cNvPr id="19" name="图片 18">
            <a:extLst>
              <a:ext uri="{FF2B5EF4-FFF2-40B4-BE49-F238E27FC236}">
                <a16:creationId xmlns:a16="http://schemas.microsoft.com/office/drawing/2014/main" id="{81918472-FE3C-4665-B017-E28FBC8F5C8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04731" y="7230454"/>
            <a:ext cx="3531600" cy="3531600"/>
          </a:xfrm>
          <a:prstGeom prst="rect">
            <a:avLst/>
          </a:prstGeom>
        </p:spPr>
      </p:pic>
      <p:pic>
        <p:nvPicPr>
          <p:cNvPr id="21" name="图片 20">
            <a:extLst>
              <a:ext uri="{FF2B5EF4-FFF2-40B4-BE49-F238E27FC236}">
                <a16:creationId xmlns:a16="http://schemas.microsoft.com/office/drawing/2014/main" id="{90DFDE88-69C3-4612-B741-C484E701FEAE}"/>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6488" y="10761182"/>
            <a:ext cx="3531600" cy="3531600"/>
          </a:xfrm>
          <a:prstGeom prst="rect">
            <a:avLst/>
          </a:prstGeom>
        </p:spPr>
      </p:pic>
      <p:pic>
        <p:nvPicPr>
          <p:cNvPr id="23" name="图片 22">
            <a:extLst>
              <a:ext uri="{FF2B5EF4-FFF2-40B4-BE49-F238E27FC236}">
                <a16:creationId xmlns:a16="http://schemas.microsoft.com/office/drawing/2014/main" id="{971A36EA-2AE1-47F6-9F66-D6261BDAB8D0}"/>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155124" y="10761182"/>
            <a:ext cx="3531600" cy="3531600"/>
          </a:xfrm>
          <a:prstGeom prst="rect">
            <a:avLst/>
          </a:prstGeom>
        </p:spPr>
      </p:pic>
      <p:sp>
        <p:nvSpPr>
          <p:cNvPr id="14" name="文本框 13">
            <a:extLst>
              <a:ext uri="{FF2B5EF4-FFF2-40B4-BE49-F238E27FC236}">
                <a16:creationId xmlns:a16="http://schemas.microsoft.com/office/drawing/2014/main" id="{4EE53BDF-632B-4FCD-A382-47F6953D0C32}"/>
              </a:ext>
            </a:extLst>
          </p:cNvPr>
          <p:cNvSpPr txBox="1"/>
          <p:nvPr/>
        </p:nvSpPr>
        <p:spPr>
          <a:xfrm>
            <a:off x="1388899" y="14538165"/>
            <a:ext cx="10247432" cy="646331"/>
          </a:xfrm>
          <a:prstGeom prst="rect">
            <a:avLst/>
          </a:prstGeom>
          <a:noFill/>
        </p:spPr>
        <p:txBody>
          <a:bodyPr wrap="square">
            <a:spAutoFit/>
          </a:bodyPr>
          <a:lstStyle/>
          <a:p>
            <a:r>
              <a:rPr lang="en-US" altLang="zh-CN" dirty="0"/>
              <a:t>FIGURE S5. The RFS curves of the 10 genes in crucial modules and APC in TCGA breast cancer samples. </a:t>
            </a:r>
          </a:p>
          <a:p>
            <a:r>
              <a:rPr lang="en-US" altLang="zh-CN" dirty="0"/>
              <a:t>RFS, relapse-free survival.</a:t>
            </a:r>
            <a:endParaRPr lang="zh-CN" altLang="en-US" dirty="0"/>
          </a:p>
        </p:txBody>
      </p:sp>
    </p:spTree>
    <p:extLst>
      <p:ext uri="{BB962C8B-B14F-4D97-AF65-F5344CB8AC3E}">
        <p14:creationId xmlns:p14="http://schemas.microsoft.com/office/powerpoint/2010/main" val="2530118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2D15C53F-238A-4BF9-B99B-2DF39849C7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838487"/>
            <a:ext cx="6327944" cy="7778098"/>
          </a:xfrm>
          <a:prstGeom prst="rect">
            <a:avLst/>
          </a:prstGeom>
        </p:spPr>
      </p:pic>
      <p:pic>
        <p:nvPicPr>
          <p:cNvPr id="4" name="图片 3">
            <a:extLst>
              <a:ext uri="{FF2B5EF4-FFF2-40B4-BE49-F238E27FC236}">
                <a16:creationId xmlns:a16="http://schemas.microsoft.com/office/drawing/2014/main" id="{11CB0DAA-0777-4B1E-8E48-8A543D0CB8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2044" y="6838487"/>
            <a:ext cx="6327944" cy="7778098"/>
          </a:xfrm>
          <a:prstGeom prst="rect">
            <a:avLst/>
          </a:prstGeom>
        </p:spPr>
      </p:pic>
      <p:sp>
        <p:nvSpPr>
          <p:cNvPr id="5" name="文本框 4">
            <a:extLst>
              <a:ext uri="{FF2B5EF4-FFF2-40B4-BE49-F238E27FC236}">
                <a16:creationId xmlns:a16="http://schemas.microsoft.com/office/drawing/2014/main" id="{EA632C48-19D8-448C-B8AB-EEA0D1ACB6F0}"/>
              </a:ext>
            </a:extLst>
          </p:cNvPr>
          <p:cNvSpPr txBox="1"/>
          <p:nvPr/>
        </p:nvSpPr>
        <p:spPr>
          <a:xfrm>
            <a:off x="2454442" y="6547598"/>
            <a:ext cx="1126156" cy="307777"/>
          </a:xfrm>
          <a:prstGeom prst="rect">
            <a:avLst/>
          </a:prstGeom>
          <a:noFill/>
        </p:spPr>
        <p:txBody>
          <a:bodyPr wrap="square" rtlCol="0">
            <a:spAutoFit/>
          </a:bodyPr>
          <a:lstStyle/>
          <a:p>
            <a:r>
              <a:rPr lang="en-US" altLang="zh-CN" sz="1400" dirty="0"/>
              <a:t>ZC3H13                    </a:t>
            </a:r>
            <a:endParaRPr lang="zh-CN" altLang="en-US" sz="1400" dirty="0"/>
          </a:p>
        </p:txBody>
      </p:sp>
      <p:sp>
        <p:nvSpPr>
          <p:cNvPr id="6" name="文本框 5">
            <a:extLst>
              <a:ext uri="{FF2B5EF4-FFF2-40B4-BE49-F238E27FC236}">
                <a16:creationId xmlns:a16="http://schemas.microsoft.com/office/drawing/2014/main" id="{0B9AD750-0900-405D-BF4D-5B2EF466D0BE}"/>
              </a:ext>
            </a:extLst>
          </p:cNvPr>
          <p:cNvSpPr txBox="1"/>
          <p:nvPr/>
        </p:nvSpPr>
        <p:spPr>
          <a:xfrm>
            <a:off x="8726486" y="6547598"/>
            <a:ext cx="1126156" cy="307777"/>
          </a:xfrm>
          <a:prstGeom prst="rect">
            <a:avLst/>
          </a:prstGeom>
          <a:noFill/>
        </p:spPr>
        <p:txBody>
          <a:bodyPr wrap="square" rtlCol="0">
            <a:spAutoFit/>
          </a:bodyPr>
          <a:lstStyle/>
          <a:p>
            <a:r>
              <a:rPr lang="en-US" altLang="zh-CN" sz="1400" dirty="0"/>
              <a:t>METTL14</a:t>
            </a:r>
            <a:endParaRPr lang="zh-CN" altLang="en-US" sz="1400" dirty="0"/>
          </a:p>
        </p:txBody>
      </p:sp>
      <p:sp>
        <p:nvSpPr>
          <p:cNvPr id="8" name="文本框 7">
            <a:extLst>
              <a:ext uri="{FF2B5EF4-FFF2-40B4-BE49-F238E27FC236}">
                <a16:creationId xmlns:a16="http://schemas.microsoft.com/office/drawing/2014/main" id="{38B8D672-8B28-4BCD-BE24-129C2E6EC554}"/>
              </a:ext>
            </a:extLst>
          </p:cNvPr>
          <p:cNvSpPr txBox="1"/>
          <p:nvPr/>
        </p:nvSpPr>
        <p:spPr>
          <a:xfrm>
            <a:off x="404257" y="4867101"/>
            <a:ext cx="3622460" cy="923330"/>
          </a:xfrm>
          <a:prstGeom prst="rect">
            <a:avLst/>
          </a:prstGeom>
          <a:noFill/>
        </p:spPr>
        <p:txBody>
          <a:bodyPr wrap="square">
            <a:spAutoFit/>
          </a:bodyPr>
          <a:lstStyle/>
          <a:p>
            <a:r>
              <a:rPr lang="en-US" altLang="zh-CN" dirty="0"/>
              <a:t>FIGURE S6. The correlation of the 10 genes in crucial modules and METTL14, ZC3H13 in TCGA BRCA.</a:t>
            </a:r>
            <a:endParaRPr lang="zh-CN" altLang="en-US" dirty="0"/>
          </a:p>
        </p:txBody>
      </p:sp>
      <p:sp>
        <p:nvSpPr>
          <p:cNvPr id="10" name="文本框 9">
            <a:extLst>
              <a:ext uri="{FF2B5EF4-FFF2-40B4-BE49-F238E27FC236}">
                <a16:creationId xmlns:a16="http://schemas.microsoft.com/office/drawing/2014/main" id="{B6A5E804-C8BD-424B-85FE-8F08B826988F}"/>
              </a:ext>
            </a:extLst>
          </p:cNvPr>
          <p:cNvSpPr txBox="1"/>
          <p:nvPr/>
        </p:nvSpPr>
        <p:spPr>
          <a:xfrm>
            <a:off x="600272" y="14907474"/>
            <a:ext cx="12201328" cy="369332"/>
          </a:xfrm>
          <a:prstGeom prst="rect">
            <a:avLst/>
          </a:prstGeom>
          <a:noFill/>
        </p:spPr>
        <p:txBody>
          <a:bodyPr wrap="square">
            <a:spAutoFit/>
          </a:bodyPr>
          <a:lstStyle/>
          <a:p>
            <a:r>
              <a:rPr lang="en-US" altLang="zh-CN" dirty="0"/>
              <a:t> FIGURE S7. The association between immune infiltrates and somatic CNV of METTL14 and ZC3H13 in breast cancer.</a:t>
            </a:r>
            <a:endParaRPr lang="zh-CN" altLang="en-US" dirty="0"/>
          </a:p>
        </p:txBody>
      </p:sp>
      <p:pic>
        <p:nvPicPr>
          <p:cNvPr id="9" name="图片 8">
            <a:extLst>
              <a:ext uri="{FF2B5EF4-FFF2-40B4-BE49-F238E27FC236}">
                <a16:creationId xmlns:a16="http://schemas.microsoft.com/office/drawing/2014/main" id="{7ED2F998-496C-40FB-97E8-C2DF98AA4D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638" y="630633"/>
            <a:ext cx="3770189" cy="3770189"/>
          </a:xfrm>
          <a:prstGeom prst="rect">
            <a:avLst/>
          </a:prstGeom>
        </p:spPr>
      </p:pic>
      <p:pic>
        <p:nvPicPr>
          <p:cNvPr id="2" name="图片 1">
            <a:extLst>
              <a:ext uri="{FF2B5EF4-FFF2-40B4-BE49-F238E27FC236}">
                <a16:creationId xmlns:a16="http://schemas.microsoft.com/office/drawing/2014/main" id="{C636B423-2A41-45FB-B42F-3ED15B0A0F4A}"/>
              </a:ext>
            </a:extLst>
          </p:cNvPr>
          <p:cNvPicPr>
            <a:picLocks noChangeAspect="1"/>
          </p:cNvPicPr>
          <p:nvPr/>
        </p:nvPicPr>
        <p:blipFill>
          <a:blip r:embed="rId5"/>
          <a:stretch>
            <a:fillRect/>
          </a:stretch>
        </p:blipFill>
        <p:spPr>
          <a:xfrm>
            <a:off x="4580389" y="2097929"/>
            <a:ext cx="6919264" cy="1024891"/>
          </a:xfrm>
          <a:prstGeom prst="rect">
            <a:avLst/>
          </a:prstGeom>
        </p:spPr>
      </p:pic>
      <p:sp>
        <p:nvSpPr>
          <p:cNvPr id="14" name="文本框 13">
            <a:extLst>
              <a:ext uri="{FF2B5EF4-FFF2-40B4-BE49-F238E27FC236}">
                <a16:creationId xmlns:a16="http://schemas.microsoft.com/office/drawing/2014/main" id="{F28B9861-C41A-4AEC-83EA-721C49B012DF}"/>
              </a:ext>
            </a:extLst>
          </p:cNvPr>
          <p:cNvSpPr txBox="1"/>
          <p:nvPr/>
        </p:nvSpPr>
        <p:spPr>
          <a:xfrm>
            <a:off x="4839621" y="3271641"/>
            <a:ext cx="6400800" cy="646331"/>
          </a:xfrm>
          <a:prstGeom prst="rect">
            <a:avLst/>
          </a:prstGeom>
          <a:noFill/>
        </p:spPr>
        <p:txBody>
          <a:bodyPr wrap="square">
            <a:spAutoFit/>
          </a:bodyPr>
          <a:lstStyle/>
          <a:p>
            <a:r>
              <a:rPr lang="en-US" altLang="zh-CN" dirty="0"/>
              <a:t>FIGURE S8. The IGF2BP1/2/3 –APC interaction supported by CLIP-seq Data (</a:t>
            </a:r>
            <a:r>
              <a:rPr lang="en-US" altLang="zh-CN" dirty="0" err="1"/>
              <a:t>Starbase</a:t>
            </a:r>
            <a:r>
              <a:rPr lang="en-US" altLang="zh-CN" dirty="0"/>
              <a:t> database).</a:t>
            </a:r>
          </a:p>
        </p:txBody>
      </p:sp>
    </p:spTree>
    <p:extLst>
      <p:ext uri="{BB962C8B-B14F-4D97-AF65-F5344CB8AC3E}">
        <p14:creationId xmlns:p14="http://schemas.microsoft.com/office/powerpoint/2010/main" val="1698570732"/>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1784</TotalTime>
  <Words>314</Words>
  <Application>Microsoft Office PowerPoint</Application>
  <PresentationFormat>自定义</PresentationFormat>
  <Paragraphs>28</Paragraphs>
  <Slides>6</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6</vt:i4>
      </vt:variant>
    </vt:vector>
  </HeadingPairs>
  <TitlesOfParts>
    <vt:vector size="10" baseType="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龚鹏举</dc:creator>
  <cp:lastModifiedBy>龚鹏举</cp:lastModifiedBy>
  <cp:revision>125</cp:revision>
  <dcterms:created xsi:type="dcterms:W3CDTF">2020-01-20T14:59:56Z</dcterms:created>
  <dcterms:modified xsi:type="dcterms:W3CDTF">2020-10-27T19:13:15Z</dcterms:modified>
</cp:coreProperties>
</file>