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264275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99CC"/>
    <a:srgbClr val="FF9900"/>
    <a:srgbClr val="0BD400"/>
    <a:srgbClr val="9933FF"/>
    <a:srgbClr val="FF5050"/>
    <a:srgbClr val="6699FF"/>
    <a:srgbClr val="6C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0" autoAdjust="0"/>
  </p:normalViewPr>
  <p:slideViewPr>
    <p:cSldViewPr snapToGrid="0">
      <p:cViewPr>
        <p:scale>
          <a:sx n="125" d="100"/>
          <a:sy n="125" d="100"/>
        </p:scale>
        <p:origin x="1387" y="-1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1346836"/>
            <a:ext cx="5324634" cy="2865120"/>
          </a:xfrm>
        </p:spPr>
        <p:txBody>
          <a:bodyPr anchor="b"/>
          <a:lstStyle>
            <a:lvl1pPr algn="ctr"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4322446"/>
            <a:ext cx="4698206" cy="1986914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228" indent="0" algn="ctr">
              <a:buNone/>
              <a:defRPr sz="1370"/>
            </a:lvl2pPr>
            <a:lvl3pPr marL="626455" indent="0" algn="ctr">
              <a:buNone/>
              <a:defRPr sz="1233"/>
            </a:lvl3pPr>
            <a:lvl4pPr marL="939683" indent="0" algn="ctr">
              <a:buNone/>
              <a:defRPr sz="1096"/>
            </a:lvl4pPr>
            <a:lvl5pPr marL="1252911" indent="0" algn="ctr">
              <a:buNone/>
              <a:defRPr sz="1096"/>
            </a:lvl5pPr>
            <a:lvl6pPr marL="1566139" indent="0" algn="ctr">
              <a:buNone/>
              <a:defRPr sz="1096"/>
            </a:lvl6pPr>
            <a:lvl7pPr marL="1879366" indent="0" algn="ctr">
              <a:buNone/>
              <a:defRPr sz="1096"/>
            </a:lvl7pPr>
            <a:lvl8pPr marL="2192594" indent="0" algn="ctr">
              <a:buNone/>
              <a:defRPr sz="1096"/>
            </a:lvl8pPr>
            <a:lvl9pPr marL="2505822" indent="0" algn="ctr">
              <a:buNone/>
              <a:defRPr sz="10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1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438150"/>
            <a:ext cx="1350734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438150"/>
            <a:ext cx="3973899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4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6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7" y="2051688"/>
            <a:ext cx="5402937" cy="3423284"/>
          </a:xfrm>
        </p:spPr>
        <p:txBody>
          <a:bodyPr anchor="b"/>
          <a:lstStyle>
            <a:lvl1pPr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7" y="5507358"/>
            <a:ext cx="5402937" cy="1800224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/>
                </a:solidFill>
              </a:defRPr>
            </a:lvl1pPr>
            <a:lvl2pPr marL="313228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2pPr>
            <a:lvl3pPr marL="626455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683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911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6139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936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259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82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6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2190750"/>
            <a:ext cx="2662317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2190750"/>
            <a:ext cx="2662317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438152"/>
            <a:ext cx="5402937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2017396"/>
            <a:ext cx="2650082" cy="988694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3006090"/>
            <a:ext cx="265008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2017396"/>
            <a:ext cx="2663133" cy="988694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3006090"/>
            <a:ext cx="2663133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91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7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48640"/>
            <a:ext cx="2020392" cy="192024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1184912"/>
            <a:ext cx="3171289" cy="5848350"/>
          </a:xfrm>
        </p:spPr>
        <p:txBody>
          <a:bodyPr/>
          <a:lstStyle>
            <a:lvl1pPr>
              <a:defRPr sz="2192"/>
            </a:lvl1pPr>
            <a:lvl2pPr>
              <a:defRPr sz="1918"/>
            </a:lvl2pPr>
            <a:lvl3pPr>
              <a:defRPr sz="1644"/>
            </a:lvl3pPr>
            <a:lvl4pPr>
              <a:defRPr sz="1370"/>
            </a:lvl4pPr>
            <a:lvl5pPr>
              <a:defRPr sz="1370"/>
            </a:lvl5pPr>
            <a:lvl6pPr>
              <a:defRPr sz="1370"/>
            </a:lvl6pPr>
            <a:lvl7pPr>
              <a:defRPr sz="1370"/>
            </a:lvl7pPr>
            <a:lvl8pPr>
              <a:defRPr sz="1370"/>
            </a:lvl8pPr>
            <a:lvl9pPr>
              <a:defRPr sz="13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468880"/>
            <a:ext cx="2020392" cy="457390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8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48640"/>
            <a:ext cx="2020392" cy="192024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1184912"/>
            <a:ext cx="3171289" cy="5848350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228" indent="0">
              <a:buNone/>
              <a:defRPr sz="1918"/>
            </a:lvl2pPr>
            <a:lvl3pPr marL="626455" indent="0">
              <a:buNone/>
              <a:defRPr sz="1644"/>
            </a:lvl3pPr>
            <a:lvl4pPr marL="939683" indent="0">
              <a:buNone/>
              <a:defRPr sz="1370"/>
            </a:lvl4pPr>
            <a:lvl5pPr marL="1252911" indent="0">
              <a:buNone/>
              <a:defRPr sz="1370"/>
            </a:lvl5pPr>
            <a:lvl6pPr marL="1566139" indent="0">
              <a:buNone/>
              <a:defRPr sz="1370"/>
            </a:lvl6pPr>
            <a:lvl7pPr marL="1879366" indent="0">
              <a:buNone/>
              <a:defRPr sz="1370"/>
            </a:lvl7pPr>
            <a:lvl8pPr marL="2192594" indent="0">
              <a:buNone/>
              <a:defRPr sz="1370"/>
            </a:lvl8pPr>
            <a:lvl9pPr marL="2505822" indent="0">
              <a:buNone/>
              <a:defRPr sz="13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468880"/>
            <a:ext cx="2020392" cy="457390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0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438152"/>
            <a:ext cx="5402937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2190750"/>
            <a:ext cx="5402937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7627622"/>
            <a:ext cx="1409462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7627622"/>
            <a:ext cx="2114193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7627622"/>
            <a:ext cx="1409462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26455" rtl="0" eaLnBrk="1" latinLnBrk="0" hangingPunct="1">
        <a:lnSpc>
          <a:spcPct val="90000"/>
        </a:lnSpc>
        <a:spcBef>
          <a:spcPct val="0"/>
        </a:spcBef>
        <a:buNone/>
        <a:defRPr sz="30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" indent="-156614" algn="l" defTabSz="626455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sz="1918" kern="1200">
          <a:solidFill>
            <a:schemeClr val="tx1"/>
          </a:solidFill>
          <a:latin typeface="+mn-lt"/>
          <a:ea typeface="+mn-ea"/>
          <a:cs typeface="+mn-cs"/>
        </a:defRPr>
      </a:lvl1pPr>
      <a:lvl2pPr marL="46984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3069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96297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525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75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980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9208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2436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228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455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683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911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6139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9366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2594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822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文字方塊 59">
            <a:extLst>
              <a:ext uri="{FF2B5EF4-FFF2-40B4-BE49-F238E27FC236}">
                <a16:creationId xmlns:a16="http://schemas.microsoft.com/office/drawing/2014/main" id="{35D2F418-E458-476C-B7F1-FEBC86EBC3A7}"/>
              </a:ext>
            </a:extLst>
          </p:cNvPr>
          <p:cNvSpPr txBox="1"/>
          <p:nvPr/>
        </p:nvSpPr>
        <p:spPr>
          <a:xfrm>
            <a:off x="-2866" y="-2111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" name="Left Arrow 339">
            <a:extLst>
              <a:ext uri="{FF2B5EF4-FFF2-40B4-BE49-F238E27FC236}">
                <a16:creationId xmlns:a16="http://schemas.microsoft.com/office/drawing/2014/main" id="{B6642318-0BD3-455A-A098-A3D8F778DD45}"/>
              </a:ext>
            </a:extLst>
          </p:cNvPr>
          <p:cNvSpPr/>
          <p:nvPr/>
        </p:nvSpPr>
        <p:spPr>
          <a:xfrm rot="10800000">
            <a:off x="183268" y="242761"/>
            <a:ext cx="4647998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FF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02" name="Rectangle 901">
            <a:extLst>
              <a:ext uri="{FF2B5EF4-FFF2-40B4-BE49-F238E27FC236}">
                <a16:creationId xmlns:a16="http://schemas.microsoft.com/office/drawing/2014/main" id="{4D76020F-C38D-4602-8D63-E8AEBE3155FC}"/>
              </a:ext>
            </a:extLst>
          </p:cNvPr>
          <p:cNvSpPr/>
          <p:nvPr/>
        </p:nvSpPr>
        <p:spPr>
          <a:xfrm>
            <a:off x="5584972" y="229439"/>
            <a:ext cx="434097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3" name="Rectangle 902">
            <a:extLst>
              <a:ext uri="{FF2B5EF4-FFF2-40B4-BE49-F238E27FC236}">
                <a16:creationId xmlns:a16="http://schemas.microsoft.com/office/drawing/2014/main" id="{ABE68DB0-7260-45D4-9177-BDC0139CBAB5}"/>
              </a:ext>
            </a:extLst>
          </p:cNvPr>
          <p:cNvSpPr/>
          <p:nvPr/>
        </p:nvSpPr>
        <p:spPr>
          <a:xfrm>
            <a:off x="425784" y="294330"/>
            <a:ext cx="5708463" cy="226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TC</a:t>
            </a:r>
            <a:r>
              <a:rPr lang="en-US" sz="870" cap="all" dirty="0">
                <a:latin typeface="Consolas" panose="020B0609020204030204" pitchFamily="49" charset="0"/>
              </a:rPr>
              <a:t>AGGACCGGAAGGTAGCAGCCAAGGCGGGGGACTCGAGTGCCGGGATGTGGCTGGTGGGGCCACCACCTGTTTCTGC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AATTC</a:t>
            </a:r>
            <a:r>
              <a:rPr lang="en-US" sz="870" cap="all" dirty="0">
                <a:latin typeface="Consolas" panose="020B0609020204030204" pitchFamily="49" charset="0"/>
              </a:rPr>
              <a:t>TGTCGTT</a:t>
            </a:r>
          </a:p>
        </p:txBody>
      </p:sp>
      <p:sp>
        <p:nvSpPr>
          <p:cNvPr id="904" name="Rectangle 903">
            <a:extLst>
              <a:ext uri="{FF2B5EF4-FFF2-40B4-BE49-F238E27FC236}">
                <a16:creationId xmlns:a16="http://schemas.microsoft.com/office/drawing/2014/main" id="{3906B2C7-C45D-43D9-8890-D0528066ADAD}"/>
              </a:ext>
            </a:extLst>
          </p:cNvPr>
          <p:cNvSpPr/>
          <p:nvPr/>
        </p:nvSpPr>
        <p:spPr>
          <a:xfrm>
            <a:off x="608404" y="42823"/>
            <a:ext cx="2133918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AGGACAGGAAGAAAACACCCAAGUUGGGGUCU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|||||  | || |||||  |||| </a:t>
            </a:r>
            <a:endParaRPr lang="en-US" sz="87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05" name="Straight Arrow Connector 904">
            <a:extLst>
              <a:ext uri="{FF2B5EF4-FFF2-40B4-BE49-F238E27FC236}">
                <a16:creationId xmlns:a16="http://schemas.microsoft.com/office/drawing/2014/main" id="{C83DA3DF-4B64-4167-83B8-9C3992109A1F}"/>
              </a:ext>
            </a:extLst>
          </p:cNvPr>
          <p:cNvCxnSpPr>
            <a:cxnSpLocks/>
          </p:cNvCxnSpPr>
          <p:nvPr/>
        </p:nvCxnSpPr>
        <p:spPr>
          <a:xfrm>
            <a:off x="5432524" y="157446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6" name="Straight Connector 905">
            <a:extLst>
              <a:ext uri="{FF2B5EF4-FFF2-40B4-BE49-F238E27FC236}">
                <a16:creationId xmlns:a16="http://schemas.microsoft.com/office/drawing/2014/main" id="{1DD4C59B-759D-40C4-A3F4-57F9D51FAE03}"/>
              </a:ext>
            </a:extLst>
          </p:cNvPr>
          <p:cNvCxnSpPr>
            <a:cxnSpLocks/>
          </p:cNvCxnSpPr>
          <p:nvPr/>
        </p:nvCxnSpPr>
        <p:spPr>
          <a:xfrm>
            <a:off x="2645766" y="156805"/>
            <a:ext cx="27892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7" name="Rectangle 906">
            <a:extLst>
              <a:ext uri="{FF2B5EF4-FFF2-40B4-BE49-F238E27FC236}">
                <a16:creationId xmlns:a16="http://schemas.microsoft.com/office/drawing/2014/main" id="{558F17BA-EAD2-4C8C-B3AE-5D667F77E5EE}"/>
              </a:ext>
            </a:extLst>
          </p:cNvPr>
          <p:cNvSpPr/>
          <p:nvPr/>
        </p:nvSpPr>
        <p:spPr>
          <a:xfrm>
            <a:off x="5045697" y="140642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47bp</a:t>
            </a:r>
          </a:p>
        </p:txBody>
      </p:sp>
      <p:sp>
        <p:nvSpPr>
          <p:cNvPr id="908" name="Rectangle 907">
            <a:extLst>
              <a:ext uri="{FF2B5EF4-FFF2-40B4-BE49-F238E27FC236}">
                <a16:creationId xmlns:a16="http://schemas.microsoft.com/office/drawing/2014/main" id="{BD588B0B-5901-41E9-ACD2-5F3F3B7C74FF}"/>
              </a:ext>
            </a:extLst>
          </p:cNvPr>
          <p:cNvSpPr/>
          <p:nvPr/>
        </p:nvSpPr>
        <p:spPr>
          <a:xfrm>
            <a:off x="5252178" y="422686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909" name="Rectangle 908">
            <a:extLst>
              <a:ext uri="{FF2B5EF4-FFF2-40B4-BE49-F238E27FC236}">
                <a16:creationId xmlns:a16="http://schemas.microsoft.com/office/drawing/2014/main" id="{098F10BC-7A32-4CD0-99DB-80A39EE437DF}"/>
              </a:ext>
            </a:extLst>
          </p:cNvPr>
          <p:cNvSpPr/>
          <p:nvPr/>
        </p:nvSpPr>
        <p:spPr>
          <a:xfrm>
            <a:off x="190011" y="364394"/>
            <a:ext cx="30840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ffs</a:t>
            </a:r>
          </a:p>
        </p:txBody>
      </p:sp>
      <p:sp>
        <p:nvSpPr>
          <p:cNvPr id="910" name="Rectangle 909">
            <a:extLst>
              <a:ext uri="{FF2B5EF4-FFF2-40B4-BE49-F238E27FC236}">
                <a16:creationId xmlns:a16="http://schemas.microsoft.com/office/drawing/2014/main" id="{D81BB23E-3C8C-4A7E-A348-9FC761AB7324}"/>
              </a:ext>
            </a:extLst>
          </p:cNvPr>
          <p:cNvSpPr/>
          <p:nvPr/>
        </p:nvSpPr>
        <p:spPr>
          <a:xfrm>
            <a:off x="1209886" y="-48617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(S2)</a:t>
            </a:r>
            <a:endParaRPr lang="en-US" sz="800" dirty="0"/>
          </a:p>
        </p:txBody>
      </p:sp>
      <p:sp>
        <p:nvSpPr>
          <p:cNvPr id="911" name="Rectangle 910">
            <a:extLst>
              <a:ext uri="{FF2B5EF4-FFF2-40B4-BE49-F238E27FC236}">
                <a16:creationId xmlns:a16="http://schemas.microsoft.com/office/drawing/2014/main" id="{742B3007-E5CE-4EDD-847C-8763B48160C9}"/>
              </a:ext>
            </a:extLst>
          </p:cNvPr>
          <p:cNvSpPr/>
          <p:nvPr/>
        </p:nvSpPr>
        <p:spPr>
          <a:xfrm>
            <a:off x="4422444" y="575781"/>
            <a:ext cx="18389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A. salmonicida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AJ83 right end</a:t>
            </a:r>
          </a:p>
        </p:txBody>
      </p:sp>
      <p:sp>
        <p:nvSpPr>
          <p:cNvPr id="912" name="Rectangle 911">
            <a:extLst>
              <a:ext uri="{FF2B5EF4-FFF2-40B4-BE49-F238E27FC236}">
                <a16:creationId xmlns:a16="http://schemas.microsoft.com/office/drawing/2014/main" id="{FFCBC4C2-EFFA-48BB-BE27-68AC5F1C63B3}"/>
              </a:ext>
            </a:extLst>
          </p:cNvPr>
          <p:cNvSpPr/>
          <p:nvPr/>
        </p:nvSpPr>
        <p:spPr>
          <a:xfrm>
            <a:off x="240975" y="638200"/>
            <a:ext cx="3555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CCAAGAAA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AATATCGTCCGAAGCAAGGCCAGAGTGGGTTG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CCAAGATT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AGGACAGGAAGAAAACACCCAAGTTGGGGTCT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GTTTT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GGAAA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TTTTTAGT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913" name="Rectangle 912">
            <a:extLst>
              <a:ext uri="{FF2B5EF4-FFF2-40B4-BE49-F238E27FC236}">
                <a16:creationId xmlns:a16="http://schemas.microsoft.com/office/drawing/2014/main" id="{1D279248-1DC4-4708-8C2C-A67FE9068733}"/>
              </a:ext>
            </a:extLst>
          </p:cNvPr>
          <p:cNvSpPr/>
          <p:nvPr/>
        </p:nvSpPr>
        <p:spPr>
          <a:xfrm>
            <a:off x="1776312" y="537099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14" name="Rectangle 913">
            <a:extLst>
              <a:ext uri="{FF2B5EF4-FFF2-40B4-BE49-F238E27FC236}">
                <a16:creationId xmlns:a16="http://schemas.microsoft.com/office/drawing/2014/main" id="{9F74885E-724D-49DB-B357-866E094C8321}"/>
              </a:ext>
            </a:extLst>
          </p:cNvPr>
          <p:cNvSpPr/>
          <p:nvPr/>
        </p:nvSpPr>
        <p:spPr>
          <a:xfrm>
            <a:off x="1016585" y="834271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15" name="Left Arrow 339">
            <a:extLst>
              <a:ext uri="{FF2B5EF4-FFF2-40B4-BE49-F238E27FC236}">
                <a16:creationId xmlns:a16="http://schemas.microsoft.com/office/drawing/2014/main" id="{B3A21CCF-6AC6-471C-8011-FD3833B9934D}"/>
              </a:ext>
            </a:extLst>
          </p:cNvPr>
          <p:cNvSpPr/>
          <p:nvPr/>
        </p:nvSpPr>
        <p:spPr>
          <a:xfrm rot="10800000">
            <a:off x="183268" y="1264481"/>
            <a:ext cx="4647998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FF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16" name="Rectangle 915">
            <a:extLst>
              <a:ext uri="{FF2B5EF4-FFF2-40B4-BE49-F238E27FC236}">
                <a16:creationId xmlns:a16="http://schemas.microsoft.com/office/drawing/2014/main" id="{591FEA6F-DE32-4623-8AF9-C736F7D9D4CE}"/>
              </a:ext>
            </a:extLst>
          </p:cNvPr>
          <p:cNvSpPr/>
          <p:nvPr/>
        </p:nvSpPr>
        <p:spPr>
          <a:xfrm>
            <a:off x="4975536" y="1251159"/>
            <a:ext cx="1043533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7" name="Rectangle 916">
            <a:extLst>
              <a:ext uri="{FF2B5EF4-FFF2-40B4-BE49-F238E27FC236}">
                <a16:creationId xmlns:a16="http://schemas.microsoft.com/office/drawing/2014/main" id="{CD857C4A-B2DE-4C7B-B215-8087A28DD85D}"/>
              </a:ext>
            </a:extLst>
          </p:cNvPr>
          <p:cNvSpPr/>
          <p:nvPr/>
        </p:nvSpPr>
        <p:spPr>
          <a:xfrm>
            <a:off x="425784" y="1316050"/>
            <a:ext cx="5708463" cy="226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TC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AGGTCCGGAAGGAAGCAGCCACAGCAAATGACGTGTGTGCCGGGATGTGGCTGGTGGGGCCTCCGC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CCGTT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TGTGGTTAAAACCAAAA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918" name="Rectangle 917">
            <a:extLst>
              <a:ext uri="{FF2B5EF4-FFF2-40B4-BE49-F238E27FC236}">
                <a16:creationId xmlns:a16="http://schemas.microsoft.com/office/drawing/2014/main" id="{3390AC1A-9623-4C08-9653-F66092F19DDB}"/>
              </a:ext>
            </a:extLst>
          </p:cNvPr>
          <p:cNvSpPr/>
          <p:nvPr/>
        </p:nvSpPr>
        <p:spPr>
          <a:xfrm>
            <a:off x="608404" y="1064543"/>
            <a:ext cx="1463862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AGGUCAGGAAGAAAGCAACC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||||| ||||| || </a:t>
            </a:r>
            <a:endParaRPr lang="en-US" sz="87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19" name="Straight Arrow Connector 918">
            <a:extLst>
              <a:ext uri="{FF2B5EF4-FFF2-40B4-BE49-F238E27FC236}">
                <a16:creationId xmlns:a16="http://schemas.microsoft.com/office/drawing/2014/main" id="{9892E47E-582E-4979-BCC2-44E6F39D6EA6}"/>
              </a:ext>
            </a:extLst>
          </p:cNvPr>
          <p:cNvCxnSpPr>
            <a:cxnSpLocks/>
          </p:cNvCxnSpPr>
          <p:nvPr/>
        </p:nvCxnSpPr>
        <p:spPr>
          <a:xfrm>
            <a:off x="4835624" y="1179166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0" name="Straight Connector 919">
            <a:extLst>
              <a:ext uri="{FF2B5EF4-FFF2-40B4-BE49-F238E27FC236}">
                <a16:creationId xmlns:a16="http://schemas.microsoft.com/office/drawing/2014/main" id="{CC20EE80-D2B7-4EAC-A179-4A89C59AD3D8}"/>
              </a:ext>
            </a:extLst>
          </p:cNvPr>
          <p:cNvCxnSpPr>
            <a:cxnSpLocks/>
          </p:cNvCxnSpPr>
          <p:nvPr/>
        </p:nvCxnSpPr>
        <p:spPr>
          <a:xfrm>
            <a:off x="1913564" y="1178525"/>
            <a:ext cx="29245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" name="Rectangle 920">
            <a:extLst>
              <a:ext uri="{FF2B5EF4-FFF2-40B4-BE49-F238E27FC236}">
                <a16:creationId xmlns:a16="http://schemas.microsoft.com/office/drawing/2014/main" id="{B8634555-1095-4B5E-A8BC-C9D09AE71AF7}"/>
              </a:ext>
            </a:extLst>
          </p:cNvPr>
          <p:cNvSpPr/>
          <p:nvPr/>
        </p:nvSpPr>
        <p:spPr>
          <a:xfrm>
            <a:off x="4448797" y="1162362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49bp</a:t>
            </a:r>
          </a:p>
        </p:txBody>
      </p:sp>
      <p:sp>
        <p:nvSpPr>
          <p:cNvPr id="922" name="Rectangle 921">
            <a:extLst>
              <a:ext uri="{FF2B5EF4-FFF2-40B4-BE49-F238E27FC236}">
                <a16:creationId xmlns:a16="http://schemas.microsoft.com/office/drawing/2014/main" id="{8D9B3936-1A4D-444C-A400-7AEB1D4EB6B1}"/>
              </a:ext>
            </a:extLst>
          </p:cNvPr>
          <p:cNvSpPr/>
          <p:nvPr/>
        </p:nvSpPr>
        <p:spPr>
          <a:xfrm>
            <a:off x="4636228" y="1444406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923" name="Rectangle 922">
            <a:extLst>
              <a:ext uri="{FF2B5EF4-FFF2-40B4-BE49-F238E27FC236}">
                <a16:creationId xmlns:a16="http://schemas.microsoft.com/office/drawing/2014/main" id="{CA1FD0AD-86A0-43D9-A46E-ED5C36D2BA8A}"/>
              </a:ext>
            </a:extLst>
          </p:cNvPr>
          <p:cNvSpPr/>
          <p:nvPr/>
        </p:nvSpPr>
        <p:spPr>
          <a:xfrm>
            <a:off x="190011" y="1386114"/>
            <a:ext cx="30840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ffs</a:t>
            </a:r>
          </a:p>
        </p:txBody>
      </p:sp>
      <p:sp>
        <p:nvSpPr>
          <p:cNvPr id="924" name="Rectangle 923">
            <a:extLst>
              <a:ext uri="{FF2B5EF4-FFF2-40B4-BE49-F238E27FC236}">
                <a16:creationId xmlns:a16="http://schemas.microsoft.com/office/drawing/2014/main" id="{F5116A3F-D586-4905-87AF-4B9BC7E273D5}"/>
              </a:ext>
            </a:extLst>
          </p:cNvPr>
          <p:cNvSpPr/>
          <p:nvPr/>
        </p:nvSpPr>
        <p:spPr>
          <a:xfrm>
            <a:off x="876107" y="966759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(S2)</a:t>
            </a:r>
            <a:endParaRPr lang="en-US" sz="800" dirty="0"/>
          </a:p>
        </p:txBody>
      </p:sp>
      <p:sp>
        <p:nvSpPr>
          <p:cNvPr id="925" name="Rectangle 924">
            <a:extLst>
              <a:ext uri="{FF2B5EF4-FFF2-40B4-BE49-F238E27FC236}">
                <a16:creationId xmlns:a16="http://schemas.microsoft.com/office/drawing/2014/main" id="{CBC5EB28-F877-466F-827F-8350F4E134FC}"/>
              </a:ext>
            </a:extLst>
          </p:cNvPr>
          <p:cNvSpPr/>
          <p:nvPr/>
        </p:nvSpPr>
        <p:spPr>
          <a:xfrm>
            <a:off x="4090130" y="1618929"/>
            <a:ext cx="21168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Photobacterium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damselae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subsp.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damselae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strain 940804-1-1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</a:p>
        </p:txBody>
      </p:sp>
      <p:sp>
        <p:nvSpPr>
          <p:cNvPr id="926" name="Rectangle 925">
            <a:extLst>
              <a:ext uri="{FF2B5EF4-FFF2-40B4-BE49-F238E27FC236}">
                <a16:creationId xmlns:a16="http://schemas.microsoft.com/office/drawing/2014/main" id="{97AB8BA6-EAC8-40BE-9421-E83D406B4B7C}"/>
              </a:ext>
            </a:extLst>
          </p:cNvPr>
          <p:cNvSpPr/>
          <p:nvPr/>
        </p:nvSpPr>
        <p:spPr>
          <a:xfrm>
            <a:off x="306251" y="687479"/>
            <a:ext cx="3387442" cy="1825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" name="Left Arrow 339">
            <a:extLst>
              <a:ext uri="{FF2B5EF4-FFF2-40B4-BE49-F238E27FC236}">
                <a16:creationId xmlns:a16="http://schemas.microsoft.com/office/drawing/2014/main" id="{31DC9D5F-7F2C-4374-ABFF-A20D057768BE}"/>
              </a:ext>
            </a:extLst>
          </p:cNvPr>
          <p:cNvSpPr/>
          <p:nvPr/>
        </p:nvSpPr>
        <p:spPr>
          <a:xfrm rot="10800000">
            <a:off x="183268" y="2288048"/>
            <a:ext cx="4647998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FF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28" name="Rectangle 927">
            <a:extLst>
              <a:ext uri="{FF2B5EF4-FFF2-40B4-BE49-F238E27FC236}">
                <a16:creationId xmlns:a16="http://schemas.microsoft.com/office/drawing/2014/main" id="{505BE7AC-D750-44ED-9F83-DA960C33A00E}"/>
              </a:ext>
            </a:extLst>
          </p:cNvPr>
          <p:cNvSpPr/>
          <p:nvPr/>
        </p:nvSpPr>
        <p:spPr>
          <a:xfrm>
            <a:off x="4801544" y="2274726"/>
            <a:ext cx="1217525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" name="Rectangle 928">
            <a:extLst>
              <a:ext uri="{FF2B5EF4-FFF2-40B4-BE49-F238E27FC236}">
                <a16:creationId xmlns:a16="http://schemas.microsoft.com/office/drawing/2014/main" id="{A118EA4E-4528-4D26-B845-9CE14EF13E3F}"/>
              </a:ext>
            </a:extLst>
          </p:cNvPr>
          <p:cNvSpPr/>
          <p:nvPr/>
        </p:nvSpPr>
        <p:spPr>
          <a:xfrm>
            <a:off x="425784" y="2339617"/>
            <a:ext cx="5708463" cy="226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tc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aggtccggaaggaagcagccgcagcgtgtgacttgtgtgccgggatgtggctggggtcccacc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cattg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tgaagcctgcaatatatgtt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930" name="Rectangle 929">
            <a:extLst>
              <a:ext uri="{FF2B5EF4-FFF2-40B4-BE49-F238E27FC236}">
                <a16:creationId xmlns:a16="http://schemas.microsoft.com/office/drawing/2014/main" id="{B018210C-B648-4982-AB96-C10B7CBCCF1C}"/>
              </a:ext>
            </a:extLst>
          </p:cNvPr>
          <p:cNvSpPr/>
          <p:nvPr/>
        </p:nvSpPr>
        <p:spPr>
          <a:xfrm>
            <a:off x="608404" y="2088110"/>
            <a:ext cx="1463862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aggUcUggaagaaaacaacc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||||| || || || </a:t>
            </a:r>
            <a:endParaRPr lang="en-US" sz="87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31" name="Straight Arrow Connector 930">
            <a:extLst>
              <a:ext uri="{FF2B5EF4-FFF2-40B4-BE49-F238E27FC236}">
                <a16:creationId xmlns:a16="http://schemas.microsoft.com/office/drawing/2014/main" id="{14814A36-0987-44EC-968B-EDB8A4705808}"/>
              </a:ext>
            </a:extLst>
          </p:cNvPr>
          <p:cNvCxnSpPr>
            <a:cxnSpLocks/>
          </p:cNvCxnSpPr>
          <p:nvPr/>
        </p:nvCxnSpPr>
        <p:spPr>
          <a:xfrm>
            <a:off x="4647029" y="2202733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2" name="Straight Connector 931">
            <a:extLst>
              <a:ext uri="{FF2B5EF4-FFF2-40B4-BE49-F238E27FC236}">
                <a16:creationId xmlns:a16="http://schemas.microsoft.com/office/drawing/2014/main" id="{5B19B6AD-02D8-48EF-A108-2D8F0CA0ED24}"/>
              </a:ext>
            </a:extLst>
          </p:cNvPr>
          <p:cNvCxnSpPr>
            <a:cxnSpLocks/>
          </p:cNvCxnSpPr>
          <p:nvPr/>
        </p:nvCxnSpPr>
        <p:spPr>
          <a:xfrm flipV="1">
            <a:off x="1913564" y="2202092"/>
            <a:ext cx="2736003" cy="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3" name="Rectangle 932">
            <a:extLst>
              <a:ext uri="{FF2B5EF4-FFF2-40B4-BE49-F238E27FC236}">
                <a16:creationId xmlns:a16="http://schemas.microsoft.com/office/drawing/2014/main" id="{C23A1A25-2F49-4D99-AB57-30D03E7FF4F8}"/>
              </a:ext>
            </a:extLst>
          </p:cNvPr>
          <p:cNvSpPr/>
          <p:nvPr/>
        </p:nvSpPr>
        <p:spPr>
          <a:xfrm>
            <a:off x="4260202" y="218592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46bp</a:t>
            </a:r>
          </a:p>
        </p:txBody>
      </p:sp>
      <p:sp>
        <p:nvSpPr>
          <p:cNvPr id="934" name="Rectangle 933">
            <a:extLst>
              <a:ext uri="{FF2B5EF4-FFF2-40B4-BE49-F238E27FC236}">
                <a16:creationId xmlns:a16="http://schemas.microsoft.com/office/drawing/2014/main" id="{C7B9DD1A-1D61-4A87-9C7D-450A216484B6}"/>
              </a:ext>
            </a:extLst>
          </p:cNvPr>
          <p:cNvSpPr/>
          <p:nvPr/>
        </p:nvSpPr>
        <p:spPr>
          <a:xfrm>
            <a:off x="4447633" y="2467973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935" name="Rectangle 934">
            <a:extLst>
              <a:ext uri="{FF2B5EF4-FFF2-40B4-BE49-F238E27FC236}">
                <a16:creationId xmlns:a16="http://schemas.microsoft.com/office/drawing/2014/main" id="{E433A727-C025-48C4-9EEC-62D8DE3BCAC8}"/>
              </a:ext>
            </a:extLst>
          </p:cNvPr>
          <p:cNvSpPr/>
          <p:nvPr/>
        </p:nvSpPr>
        <p:spPr>
          <a:xfrm>
            <a:off x="190011" y="2409681"/>
            <a:ext cx="30840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ffs</a:t>
            </a:r>
          </a:p>
        </p:txBody>
      </p:sp>
      <p:sp>
        <p:nvSpPr>
          <p:cNvPr id="936" name="Rectangle 935">
            <a:extLst>
              <a:ext uri="{FF2B5EF4-FFF2-40B4-BE49-F238E27FC236}">
                <a16:creationId xmlns:a16="http://schemas.microsoft.com/office/drawing/2014/main" id="{C2B06BB3-8F18-4A8F-A734-5C16E79D15E5}"/>
              </a:ext>
            </a:extLst>
          </p:cNvPr>
          <p:cNvSpPr/>
          <p:nvPr/>
        </p:nvSpPr>
        <p:spPr>
          <a:xfrm>
            <a:off x="876107" y="1990326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(S2)</a:t>
            </a:r>
            <a:endParaRPr lang="en-US" sz="800" dirty="0"/>
          </a:p>
        </p:txBody>
      </p:sp>
      <p:sp>
        <p:nvSpPr>
          <p:cNvPr id="937" name="Rectangle 936">
            <a:extLst>
              <a:ext uri="{FF2B5EF4-FFF2-40B4-BE49-F238E27FC236}">
                <a16:creationId xmlns:a16="http://schemas.microsoft.com/office/drawing/2014/main" id="{7D1D1E5B-3858-4E16-B25E-57BFC92DB46B}"/>
              </a:ext>
            </a:extLst>
          </p:cNvPr>
          <p:cNvSpPr/>
          <p:nvPr/>
        </p:nvSpPr>
        <p:spPr>
          <a:xfrm>
            <a:off x="3796973" y="2641419"/>
            <a:ext cx="26147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Vibrio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natriegens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NBRC 15636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</a:p>
        </p:txBody>
      </p:sp>
      <p:cxnSp>
        <p:nvCxnSpPr>
          <p:cNvPr id="938" name="Straight Connector 937">
            <a:extLst>
              <a:ext uri="{FF2B5EF4-FFF2-40B4-BE49-F238E27FC236}">
                <a16:creationId xmlns:a16="http://schemas.microsoft.com/office/drawing/2014/main" id="{A3AADC3E-5228-4AF1-B437-E7B8DE7A29EB}"/>
              </a:ext>
            </a:extLst>
          </p:cNvPr>
          <p:cNvCxnSpPr>
            <a:cxnSpLocks/>
          </p:cNvCxnSpPr>
          <p:nvPr/>
        </p:nvCxnSpPr>
        <p:spPr>
          <a:xfrm>
            <a:off x="-6676" y="1007837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9" name="Straight Connector 938">
            <a:extLst>
              <a:ext uri="{FF2B5EF4-FFF2-40B4-BE49-F238E27FC236}">
                <a16:creationId xmlns:a16="http://schemas.microsoft.com/office/drawing/2014/main" id="{161BBCE3-BA7C-4D51-B477-F61AC9F199F5}"/>
              </a:ext>
            </a:extLst>
          </p:cNvPr>
          <p:cNvCxnSpPr>
            <a:cxnSpLocks/>
          </p:cNvCxnSpPr>
          <p:nvPr/>
        </p:nvCxnSpPr>
        <p:spPr>
          <a:xfrm>
            <a:off x="-6676" y="2035158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0" name="Straight Connector 939">
            <a:extLst>
              <a:ext uri="{FF2B5EF4-FFF2-40B4-BE49-F238E27FC236}">
                <a16:creationId xmlns:a16="http://schemas.microsoft.com/office/drawing/2014/main" id="{4A997F68-0A11-4663-8B34-5ABB40629840}"/>
              </a:ext>
            </a:extLst>
          </p:cNvPr>
          <p:cNvCxnSpPr>
            <a:cxnSpLocks/>
          </p:cNvCxnSpPr>
          <p:nvPr/>
        </p:nvCxnSpPr>
        <p:spPr>
          <a:xfrm>
            <a:off x="-2866" y="3053190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1" name="Left Arrow 339">
            <a:extLst>
              <a:ext uri="{FF2B5EF4-FFF2-40B4-BE49-F238E27FC236}">
                <a16:creationId xmlns:a16="http://schemas.microsoft.com/office/drawing/2014/main" id="{3A8FA1F8-4259-417C-A56C-F2ED51A7C602}"/>
              </a:ext>
            </a:extLst>
          </p:cNvPr>
          <p:cNvSpPr/>
          <p:nvPr/>
        </p:nvSpPr>
        <p:spPr>
          <a:xfrm rot="10800000">
            <a:off x="177874" y="3322101"/>
            <a:ext cx="4647998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FF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42" name="Rectangle 941">
            <a:extLst>
              <a:ext uri="{FF2B5EF4-FFF2-40B4-BE49-F238E27FC236}">
                <a16:creationId xmlns:a16="http://schemas.microsoft.com/office/drawing/2014/main" id="{AD66FB59-D705-4A13-8830-5E20CD729697}"/>
              </a:ext>
            </a:extLst>
          </p:cNvPr>
          <p:cNvSpPr/>
          <p:nvPr/>
        </p:nvSpPr>
        <p:spPr>
          <a:xfrm>
            <a:off x="4796150" y="3308779"/>
            <a:ext cx="1217525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3" name="Rectangle 942">
            <a:extLst>
              <a:ext uri="{FF2B5EF4-FFF2-40B4-BE49-F238E27FC236}">
                <a16:creationId xmlns:a16="http://schemas.microsoft.com/office/drawing/2014/main" id="{CA41156A-B9E2-4A02-AEC7-7A2569E6BC5F}"/>
              </a:ext>
            </a:extLst>
          </p:cNvPr>
          <p:cNvSpPr/>
          <p:nvPr/>
        </p:nvSpPr>
        <p:spPr>
          <a:xfrm>
            <a:off x="420390" y="3373670"/>
            <a:ext cx="5708463" cy="226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TC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AGGTCCGGAAGGAAGCAGCCGCAGCGTGTGACTTGTGTGCCGGGATGTGGCTGGGGTCCCACC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CTTTA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TGAAGCCTGCAATATATGTT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944" name="Rectangle 943">
            <a:extLst>
              <a:ext uri="{FF2B5EF4-FFF2-40B4-BE49-F238E27FC236}">
                <a16:creationId xmlns:a16="http://schemas.microsoft.com/office/drawing/2014/main" id="{943E35C1-158D-48DE-AA0F-301AAA758875}"/>
              </a:ext>
            </a:extLst>
          </p:cNvPr>
          <p:cNvSpPr/>
          <p:nvPr/>
        </p:nvSpPr>
        <p:spPr>
          <a:xfrm>
            <a:off x="603010" y="3122163"/>
            <a:ext cx="1463862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AGGUCUGGAAGAAAACAAcc</a:t>
            </a:r>
            <a:endParaRPr lang="en-US" sz="870" cap="all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||||| || || || </a:t>
            </a:r>
            <a:endParaRPr lang="en-US" sz="87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45" name="Straight Arrow Connector 944">
            <a:extLst>
              <a:ext uri="{FF2B5EF4-FFF2-40B4-BE49-F238E27FC236}">
                <a16:creationId xmlns:a16="http://schemas.microsoft.com/office/drawing/2014/main" id="{6512784F-7849-4071-B014-DD6792AD8C28}"/>
              </a:ext>
            </a:extLst>
          </p:cNvPr>
          <p:cNvCxnSpPr>
            <a:cxnSpLocks/>
          </p:cNvCxnSpPr>
          <p:nvPr/>
        </p:nvCxnSpPr>
        <p:spPr>
          <a:xfrm>
            <a:off x="4641635" y="3236786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6" name="Straight Connector 945">
            <a:extLst>
              <a:ext uri="{FF2B5EF4-FFF2-40B4-BE49-F238E27FC236}">
                <a16:creationId xmlns:a16="http://schemas.microsoft.com/office/drawing/2014/main" id="{CD746A48-8A9A-43F5-9716-19F208058681}"/>
              </a:ext>
            </a:extLst>
          </p:cNvPr>
          <p:cNvCxnSpPr>
            <a:cxnSpLocks/>
          </p:cNvCxnSpPr>
          <p:nvPr/>
        </p:nvCxnSpPr>
        <p:spPr>
          <a:xfrm flipV="1">
            <a:off x="1908170" y="3236145"/>
            <a:ext cx="2736003" cy="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7" name="Rectangle 946">
            <a:extLst>
              <a:ext uri="{FF2B5EF4-FFF2-40B4-BE49-F238E27FC236}">
                <a16:creationId xmlns:a16="http://schemas.microsoft.com/office/drawing/2014/main" id="{ACBE3871-8699-4C55-A11D-15E7ADEC8F6D}"/>
              </a:ext>
            </a:extLst>
          </p:cNvPr>
          <p:cNvSpPr/>
          <p:nvPr/>
        </p:nvSpPr>
        <p:spPr>
          <a:xfrm>
            <a:off x="4254808" y="3219982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46bp</a:t>
            </a:r>
          </a:p>
        </p:txBody>
      </p:sp>
      <p:sp>
        <p:nvSpPr>
          <p:cNvPr id="948" name="Rectangle 947">
            <a:extLst>
              <a:ext uri="{FF2B5EF4-FFF2-40B4-BE49-F238E27FC236}">
                <a16:creationId xmlns:a16="http://schemas.microsoft.com/office/drawing/2014/main" id="{86B203A6-3CC0-4B3E-9AE0-284248C87E1C}"/>
              </a:ext>
            </a:extLst>
          </p:cNvPr>
          <p:cNvSpPr/>
          <p:nvPr/>
        </p:nvSpPr>
        <p:spPr>
          <a:xfrm>
            <a:off x="4442239" y="3502026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949" name="Rectangle 948">
            <a:extLst>
              <a:ext uri="{FF2B5EF4-FFF2-40B4-BE49-F238E27FC236}">
                <a16:creationId xmlns:a16="http://schemas.microsoft.com/office/drawing/2014/main" id="{A4EB8BC6-74E1-472D-8CDE-9D0568DD3986}"/>
              </a:ext>
            </a:extLst>
          </p:cNvPr>
          <p:cNvSpPr/>
          <p:nvPr/>
        </p:nvSpPr>
        <p:spPr>
          <a:xfrm>
            <a:off x="184617" y="3443734"/>
            <a:ext cx="30840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ffs</a:t>
            </a:r>
          </a:p>
        </p:txBody>
      </p:sp>
      <p:sp>
        <p:nvSpPr>
          <p:cNvPr id="950" name="Rectangle 949">
            <a:extLst>
              <a:ext uri="{FF2B5EF4-FFF2-40B4-BE49-F238E27FC236}">
                <a16:creationId xmlns:a16="http://schemas.microsoft.com/office/drawing/2014/main" id="{3B4CFA0E-144A-41AB-9847-23CDD8848DC6}"/>
              </a:ext>
            </a:extLst>
          </p:cNvPr>
          <p:cNvSpPr/>
          <p:nvPr/>
        </p:nvSpPr>
        <p:spPr>
          <a:xfrm>
            <a:off x="870713" y="3024379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(S2)</a:t>
            </a:r>
            <a:endParaRPr lang="en-US" sz="800" dirty="0"/>
          </a:p>
        </p:txBody>
      </p:sp>
      <p:sp>
        <p:nvSpPr>
          <p:cNvPr id="951" name="Rectangle 950">
            <a:extLst>
              <a:ext uri="{FF2B5EF4-FFF2-40B4-BE49-F238E27FC236}">
                <a16:creationId xmlns:a16="http://schemas.microsoft.com/office/drawing/2014/main" id="{1F91DB66-895B-4222-82A6-DB745F3B06DB}"/>
              </a:ext>
            </a:extLst>
          </p:cNvPr>
          <p:cNvSpPr/>
          <p:nvPr/>
        </p:nvSpPr>
        <p:spPr>
          <a:xfrm>
            <a:off x="4600159" y="3676519"/>
            <a:ext cx="14805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Vibrio parahaemolyticus strain GCSL_R146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</a:p>
        </p:txBody>
      </p:sp>
      <p:cxnSp>
        <p:nvCxnSpPr>
          <p:cNvPr id="952" name="Straight Connector 951">
            <a:extLst>
              <a:ext uri="{FF2B5EF4-FFF2-40B4-BE49-F238E27FC236}">
                <a16:creationId xmlns:a16="http://schemas.microsoft.com/office/drawing/2014/main" id="{9F72BC63-995E-40BE-A6B5-377F56B87013}"/>
              </a:ext>
            </a:extLst>
          </p:cNvPr>
          <p:cNvCxnSpPr>
            <a:cxnSpLocks/>
          </p:cNvCxnSpPr>
          <p:nvPr/>
        </p:nvCxnSpPr>
        <p:spPr>
          <a:xfrm>
            <a:off x="-8260" y="4059881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3" name="文字方塊 59">
            <a:extLst>
              <a:ext uri="{FF2B5EF4-FFF2-40B4-BE49-F238E27FC236}">
                <a16:creationId xmlns:a16="http://schemas.microsoft.com/office/drawing/2014/main" id="{0CB9C4C0-9C9A-48C2-AB5A-CD5644DE0616}"/>
              </a:ext>
            </a:extLst>
          </p:cNvPr>
          <p:cNvSpPr txBox="1"/>
          <p:nvPr/>
        </p:nvSpPr>
        <p:spPr>
          <a:xfrm>
            <a:off x="-8260" y="406569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4" name="Left Arrow 339">
            <a:extLst>
              <a:ext uri="{FF2B5EF4-FFF2-40B4-BE49-F238E27FC236}">
                <a16:creationId xmlns:a16="http://schemas.microsoft.com/office/drawing/2014/main" id="{8B10F394-0682-44EA-9F08-366A5D203458}"/>
              </a:ext>
            </a:extLst>
          </p:cNvPr>
          <p:cNvSpPr/>
          <p:nvPr/>
        </p:nvSpPr>
        <p:spPr>
          <a:xfrm rot="10800000">
            <a:off x="184850" y="4337848"/>
            <a:ext cx="3831833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E6F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55" name="Rectangle 954">
            <a:extLst>
              <a:ext uri="{FF2B5EF4-FFF2-40B4-BE49-F238E27FC236}">
                <a16:creationId xmlns:a16="http://schemas.microsoft.com/office/drawing/2014/main" id="{4AFB927F-39EF-4304-8A9F-EFFDC2EC93F0}"/>
              </a:ext>
            </a:extLst>
          </p:cNvPr>
          <p:cNvSpPr/>
          <p:nvPr/>
        </p:nvSpPr>
        <p:spPr>
          <a:xfrm>
            <a:off x="5698551" y="4324526"/>
            <a:ext cx="322101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6" name="Rectangle 955">
            <a:extLst>
              <a:ext uri="{FF2B5EF4-FFF2-40B4-BE49-F238E27FC236}">
                <a16:creationId xmlns:a16="http://schemas.microsoft.com/office/drawing/2014/main" id="{F8707638-7746-4D2C-8F49-DCDC8624A0F3}"/>
              </a:ext>
            </a:extLst>
          </p:cNvPr>
          <p:cNvSpPr/>
          <p:nvPr/>
        </p:nvSpPr>
        <p:spPr>
          <a:xfrm>
            <a:off x="427367" y="4389417"/>
            <a:ext cx="5708463" cy="36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cc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atgtttaagaaatactcaggaatgacacctgaacagtataagaaccgtctactttagggttgtatggtggggtgctct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gcgtt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tgtcg</a:t>
            </a:r>
          </a:p>
          <a:p>
            <a:r>
              <a:rPr lang="pt-BR" sz="870" cap="all" dirty="0">
                <a:latin typeface="Consolas" panose="020B0609020204030204" pitchFamily="49" charset="0"/>
              </a:rPr>
              <a:t> A  M  F  K  K  Y  S  G  M  T  P  E  Q  Y  K  N  R  L  L 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957" name="Rectangle 956">
            <a:extLst>
              <a:ext uri="{FF2B5EF4-FFF2-40B4-BE49-F238E27FC236}">
                <a16:creationId xmlns:a16="http://schemas.microsoft.com/office/drawing/2014/main" id="{5D7295AA-277B-45F9-BDBC-D0C6C4B88482}"/>
              </a:ext>
            </a:extLst>
          </p:cNvPr>
          <p:cNvSpPr/>
          <p:nvPr/>
        </p:nvSpPr>
        <p:spPr>
          <a:xfrm>
            <a:off x="609987" y="4137910"/>
            <a:ext cx="2133918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aUgUUaaaaaaccacUcaggaaUaacaccaga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 ||  |||||||||| ||||| ||</a:t>
            </a:r>
          </a:p>
        </p:txBody>
      </p:sp>
      <p:cxnSp>
        <p:nvCxnSpPr>
          <p:cNvPr id="958" name="Straight Arrow Connector 957">
            <a:extLst>
              <a:ext uri="{FF2B5EF4-FFF2-40B4-BE49-F238E27FC236}">
                <a16:creationId xmlns:a16="http://schemas.microsoft.com/office/drawing/2014/main" id="{31EB2838-D79E-43B9-967E-19DB72F2A537}"/>
              </a:ext>
            </a:extLst>
          </p:cNvPr>
          <p:cNvCxnSpPr>
            <a:cxnSpLocks/>
          </p:cNvCxnSpPr>
          <p:nvPr/>
        </p:nvCxnSpPr>
        <p:spPr>
          <a:xfrm>
            <a:off x="5559837" y="4252533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9" name="Straight Connector 958">
            <a:extLst>
              <a:ext uri="{FF2B5EF4-FFF2-40B4-BE49-F238E27FC236}">
                <a16:creationId xmlns:a16="http://schemas.microsoft.com/office/drawing/2014/main" id="{B21DACD2-D478-4CAD-8A1F-849F05344EE5}"/>
              </a:ext>
            </a:extLst>
          </p:cNvPr>
          <p:cNvCxnSpPr>
            <a:cxnSpLocks/>
          </p:cNvCxnSpPr>
          <p:nvPr/>
        </p:nvCxnSpPr>
        <p:spPr>
          <a:xfrm>
            <a:off x="2647349" y="4251892"/>
            <a:ext cx="29124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0" name="Rectangle 959">
            <a:extLst>
              <a:ext uri="{FF2B5EF4-FFF2-40B4-BE49-F238E27FC236}">
                <a16:creationId xmlns:a16="http://schemas.microsoft.com/office/drawing/2014/main" id="{CAF55B24-BCBD-42CC-919D-BBAC5BD6B228}"/>
              </a:ext>
            </a:extLst>
          </p:cNvPr>
          <p:cNvSpPr/>
          <p:nvPr/>
        </p:nvSpPr>
        <p:spPr>
          <a:xfrm>
            <a:off x="5173010" y="423572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49bp</a:t>
            </a:r>
          </a:p>
        </p:txBody>
      </p:sp>
      <p:sp>
        <p:nvSpPr>
          <p:cNvPr id="961" name="Rectangle 960">
            <a:extLst>
              <a:ext uri="{FF2B5EF4-FFF2-40B4-BE49-F238E27FC236}">
                <a16:creationId xmlns:a16="http://schemas.microsoft.com/office/drawing/2014/main" id="{FBD094DD-7E7E-446D-94F7-2B825443D912}"/>
              </a:ext>
            </a:extLst>
          </p:cNvPr>
          <p:cNvSpPr/>
          <p:nvPr/>
        </p:nvSpPr>
        <p:spPr>
          <a:xfrm>
            <a:off x="5379491" y="4517773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962" name="Rectangle 961">
            <a:extLst>
              <a:ext uri="{FF2B5EF4-FFF2-40B4-BE49-F238E27FC236}">
                <a16:creationId xmlns:a16="http://schemas.microsoft.com/office/drawing/2014/main" id="{7C86A881-2AE5-43C2-AB03-34242BAF3A84}"/>
              </a:ext>
            </a:extLst>
          </p:cNvPr>
          <p:cNvSpPr/>
          <p:nvPr/>
        </p:nvSpPr>
        <p:spPr>
          <a:xfrm>
            <a:off x="122713" y="4409244"/>
            <a:ext cx="4595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araC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-like</a:t>
            </a:r>
          </a:p>
        </p:txBody>
      </p:sp>
      <p:sp>
        <p:nvSpPr>
          <p:cNvPr id="963" name="Rectangle 962">
            <a:extLst>
              <a:ext uri="{FF2B5EF4-FFF2-40B4-BE49-F238E27FC236}">
                <a16:creationId xmlns:a16="http://schemas.microsoft.com/office/drawing/2014/main" id="{2F3C87FD-3BB2-4FD0-BDBA-AC08A561DD62}"/>
              </a:ext>
            </a:extLst>
          </p:cNvPr>
          <p:cNvSpPr/>
          <p:nvPr/>
        </p:nvSpPr>
        <p:spPr>
          <a:xfrm>
            <a:off x="5014802" y="4633426"/>
            <a:ext cx="1192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Vibrio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azureus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NBRC 104587 right end</a:t>
            </a:r>
          </a:p>
        </p:txBody>
      </p:sp>
      <p:cxnSp>
        <p:nvCxnSpPr>
          <p:cNvPr id="964" name="Straight Connector 963">
            <a:extLst>
              <a:ext uri="{FF2B5EF4-FFF2-40B4-BE49-F238E27FC236}">
                <a16:creationId xmlns:a16="http://schemas.microsoft.com/office/drawing/2014/main" id="{BC0F72A7-36D8-4539-862E-7BDB58B7EDD6}"/>
              </a:ext>
            </a:extLst>
          </p:cNvPr>
          <p:cNvCxnSpPr>
            <a:cxnSpLocks/>
          </p:cNvCxnSpPr>
          <p:nvPr/>
        </p:nvCxnSpPr>
        <p:spPr>
          <a:xfrm>
            <a:off x="-5093" y="5121212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5" name="Rectangle 964">
            <a:extLst>
              <a:ext uri="{FF2B5EF4-FFF2-40B4-BE49-F238E27FC236}">
                <a16:creationId xmlns:a16="http://schemas.microsoft.com/office/drawing/2014/main" id="{8D09E4D9-3B8A-4F6B-B791-AE064B2F0088}"/>
              </a:ext>
            </a:extLst>
          </p:cNvPr>
          <p:cNvSpPr/>
          <p:nvPr/>
        </p:nvSpPr>
        <p:spPr>
          <a:xfrm>
            <a:off x="1184072" y="4045560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(S3)</a:t>
            </a:r>
            <a:endParaRPr lang="en-US" sz="800" dirty="0"/>
          </a:p>
        </p:txBody>
      </p:sp>
      <p:sp>
        <p:nvSpPr>
          <p:cNvPr id="966" name="Rectangle 965">
            <a:extLst>
              <a:ext uri="{FF2B5EF4-FFF2-40B4-BE49-F238E27FC236}">
                <a16:creationId xmlns:a16="http://schemas.microsoft.com/office/drawing/2014/main" id="{6CB7B879-11C8-4723-8A5D-B5B14E354DDB}"/>
              </a:ext>
            </a:extLst>
          </p:cNvPr>
          <p:cNvSpPr/>
          <p:nvPr/>
        </p:nvSpPr>
        <p:spPr>
          <a:xfrm>
            <a:off x="240974" y="1661250"/>
            <a:ext cx="3555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GTGTC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TAAAAAT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GGCTGTTAGATCGCAGTTAGCCACAATCGCCC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GTGTC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AGGTCAGGAAGAAAGCAACC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GAACA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TTAATAAT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CAAAACCATT</a:t>
            </a:r>
          </a:p>
        </p:txBody>
      </p:sp>
      <p:sp>
        <p:nvSpPr>
          <p:cNvPr id="967" name="Rectangle 966">
            <a:extLst>
              <a:ext uri="{FF2B5EF4-FFF2-40B4-BE49-F238E27FC236}">
                <a16:creationId xmlns:a16="http://schemas.microsoft.com/office/drawing/2014/main" id="{0C65A429-F022-4A52-9AE7-5D6321EF2F38}"/>
              </a:ext>
            </a:extLst>
          </p:cNvPr>
          <p:cNvSpPr/>
          <p:nvPr/>
        </p:nvSpPr>
        <p:spPr>
          <a:xfrm>
            <a:off x="1776311" y="1560149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68" name="Rectangle 967">
            <a:extLst>
              <a:ext uri="{FF2B5EF4-FFF2-40B4-BE49-F238E27FC236}">
                <a16:creationId xmlns:a16="http://schemas.microsoft.com/office/drawing/2014/main" id="{A850C90E-4108-4B13-9D09-4DEB03B2ADBF}"/>
              </a:ext>
            </a:extLst>
          </p:cNvPr>
          <p:cNvSpPr/>
          <p:nvPr/>
        </p:nvSpPr>
        <p:spPr>
          <a:xfrm>
            <a:off x="680945" y="1841076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69" name="Rectangle 968">
            <a:extLst>
              <a:ext uri="{FF2B5EF4-FFF2-40B4-BE49-F238E27FC236}">
                <a16:creationId xmlns:a16="http://schemas.microsoft.com/office/drawing/2014/main" id="{C41F9A56-E604-4EC1-9FA4-E99CC9324B24}"/>
              </a:ext>
            </a:extLst>
          </p:cNvPr>
          <p:cNvSpPr/>
          <p:nvPr/>
        </p:nvSpPr>
        <p:spPr>
          <a:xfrm>
            <a:off x="306250" y="1710529"/>
            <a:ext cx="3387442" cy="1825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0" name="Rectangle 969">
            <a:extLst>
              <a:ext uri="{FF2B5EF4-FFF2-40B4-BE49-F238E27FC236}">
                <a16:creationId xmlns:a16="http://schemas.microsoft.com/office/drawing/2014/main" id="{B730BD7D-9955-4737-8EA3-96996F03D782}"/>
              </a:ext>
            </a:extLst>
          </p:cNvPr>
          <p:cNvSpPr/>
          <p:nvPr/>
        </p:nvSpPr>
        <p:spPr>
          <a:xfrm>
            <a:off x="246961" y="2682901"/>
            <a:ext cx="3555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ggtat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tcaagaaa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aggctaagtttcttatgttgctcaatttcttt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gtgat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aggtctggaagaaaacaacc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gaaca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tttttatt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aaacccacta</a:t>
            </a:r>
          </a:p>
        </p:txBody>
      </p:sp>
      <p:sp>
        <p:nvSpPr>
          <p:cNvPr id="971" name="Rectangle 970">
            <a:extLst>
              <a:ext uri="{FF2B5EF4-FFF2-40B4-BE49-F238E27FC236}">
                <a16:creationId xmlns:a16="http://schemas.microsoft.com/office/drawing/2014/main" id="{E1F3002A-EA06-4A65-8DEE-4B59415FD7CE}"/>
              </a:ext>
            </a:extLst>
          </p:cNvPr>
          <p:cNvSpPr/>
          <p:nvPr/>
        </p:nvSpPr>
        <p:spPr>
          <a:xfrm>
            <a:off x="1782298" y="2581800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72" name="Rectangle 971">
            <a:extLst>
              <a:ext uri="{FF2B5EF4-FFF2-40B4-BE49-F238E27FC236}">
                <a16:creationId xmlns:a16="http://schemas.microsoft.com/office/drawing/2014/main" id="{4B00FF51-744F-4AFC-92E6-B9DD8C4EE584}"/>
              </a:ext>
            </a:extLst>
          </p:cNvPr>
          <p:cNvSpPr/>
          <p:nvPr/>
        </p:nvSpPr>
        <p:spPr>
          <a:xfrm>
            <a:off x="686932" y="2862727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73" name="Rectangle 972">
            <a:extLst>
              <a:ext uri="{FF2B5EF4-FFF2-40B4-BE49-F238E27FC236}">
                <a16:creationId xmlns:a16="http://schemas.microsoft.com/office/drawing/2014/main" id="{7A32A1D1-3852-42FF-BB5B-203C9D172C0A}"/>
              </a:ext>
            </a:extLst>
          </p:cNvPr>
          <p:cNvSpPr/>
          <p:nvPr/>
        </p:nvSpPr>
        <p:spPr>
          <a:xfrm>
            <a:off x="312237" y="2732180"/>
            <a:ext cx="3387442" cy="1825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4" name="Rectangle 973">
            <a:extLst>
              <a:ext uri="{FF2B5EF4-FFF2-40B4-BE49-F238E27FC236}">
                <a16:creationId xmlns:a16="http://schemas.microsoft.com/office/drawing/2014/main" id="{E7A2FBA8-20E8-41D2-99B0-85B12C9773C4}"/>
              </a:ext>
            </a:extLst>
          </p:cNvPr>
          <p:cNvSpPr/>
          <p:nvPr/>
        </p:nvSpPr>
        <p:spPr>
          <a:xfrm>
            <a:off x="246961" y="3701893"/>
            <a:ext cx="3555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GGTAT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TCAAGAAA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AGGCTAAGTTTCTTATGTTGCTCAATTTCTTT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GTGAT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AGGTCTGGAAGAAAACAACC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GAACA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TTTTTATT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AAACCCACTA</a:t>
            </a:r>
          </a:p>
        </p:txBody>
      </p:sp>
      <p:sp>
        <p:nvSpPr>
          <p:cNvPr id="975" name="Rectangle 974">
            <a:extLst>
              <a:ext uri="{FF2B5EF4-FFF2-40B4-BE49-F238E27FC236}">
                <a16:creationId xmlns:a16="http://schemas.microsoft.com/office/drawing/2014/main" id="{BDEA5F2F-1EA4-4FA4-9904-511630B0A998}"/>
              </a:ext>
            </a:extLst>
          </p:cNvPr>
          <p:cNvSpPr/>
          <p:nvPr/>
        </p:nvSpPr>
        <p:spPr>
          <a:xfrm>
            <a:off x="1782298" y="3600792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76" name="Rectangle 975">
            <a:extLst>
              <a:ext uri="{FF2B5EF4-FFF2-40B4-BE49-F238E27FC236}">
                <a16:creationId xmlns:a16="http://schemas.microsoft.com/office/drawing/2014/main" id="{08DC534E-02C6-4BA9-899B-60712A05EAB8}"/>
              </a:ext>
            </a:extLst>
          </p:cNvPr>
          <p:cNvSpPr/>
          <p:nvPr/>
        </p:nvSpPr>
        <p:spPr>
          <a:xfrm>
            <a:off x="686932" y="3881719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77" name="Rectangle 976">
            <a:extLst>
              <a:ext uri="{FF2B5EF4-FFF2-40B4-BE49-F238E27FC236}">
                <a16:creationId xmlns:a16="http://schemas.microsoft.com/office/drawing/2014/main" id="{9B2EC356-F43B-4A12-A2D3-245886AD60AB}"/>
              </a:ext>
            </a:extLst>
          </p:cNvPr>
          <p:cNvSpPr/>
          <p:nvPr/>
        </p:nvSpPr>
        <p:spPr>
          <a:xfrm>
            <a:off x="312237" y="3751172"/>
            <a:ext cx="3387442" cy="1825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Rectangle 977">
            <a:extLst>
              <a:ext uri="{FF2B5EF4-FFF2-40B4-BE49-F238E27FC236}">
                <a16:creationId xmlns:a16="http://schemas.microsoft.com/office/drawing/2014/main" id="{54AEBFDD-EE67-4E6F-85AB-17FD5E785448}"/>
              </a:ext>
            </a:extLst>
          </p:cNvPr>
          <p:cNvSpPr/>
          <p:nvPr/>
        </p:nvSpPr>
        <p:spPr>
          <a:xfrm>
            <a:off x="-50945" y="4755173"/>
            <a:ext cx="53220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ctgta</a:t>
            </a:r>
            <a:r>
              <a:rPr lang="en-US" sz="600" b="1" u="sng" cap="all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gtgatcgattggcactatcatatgcagtttc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atgacgatgctgataatgatagtcacattgaa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ttaagagt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atgttaaaaaaccactcaggaataacaccaga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aaaga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gaaaa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tttatac</a:t>
            </a:r>
            <a:endParaRPr lang="en-US" sz="600" cap="all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sp>
        <p:nvSpPr>
          <p:cNvPr id="979" name="Rectangle 978">
            <a:extLst>
              <a:ext uri="{FF2B5EF4-FFF2-40B4-BE49-F238E27FC236}">
                <a16:creationId xmlns:a16="http://schemas.microsoft.com/office/drawing/2014/main" id="{8AB36193-2E60-4E50-AA95-1BE6FC227489}"/>
              </a:ext>
            </a:extLst>
          </p:cNvPr>
          <p:cNvSpPr/>
          <p:nvPr/>
        </p:nvSpPr>
        <p:spPr>
          <a:xfrm>
            <a:off x="1465949" y="4629601"/>
            <a:ext cx="8114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80" name="Rectangle 979">
            <a:extLst>
              <a:ext uri="{FF2B5EF4-FFF2-40B4-BE49-F238E27FC236}">
                <a16:creationId xmlns:a16="http://schemas.microsoft.com/office/drawing/2014/main" id="{C5A7A55A-CCB3-42F0-A593-640B2748D00F}"/>
              </a:ext>
            </a:extLst>
          </p:cNvPr>
          <p:cNvSpPr/>
          <p:nvPr/>
        </p:nvSpPr>
        <p:spPr>
          <a:xfrm>
            <a:off x="3995211" y="4647451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81" name="Rectangle 980">
            <a:extLst>
              <a:ext uri="{FF2B5EF4-FFF2-40B4-BE49-F238E27FC236}">
                <a16:creationId xmlns:a16="http://schemas.microsoft.com/office/drawing/2014/main" id="{E19F829E-C301-47B8-A1A2-9F33754BE5B9}"/>
              </a:ext>
            </a:extLst>
          </p:cNvPr>
          <p:cNvSpPr/>
          <p:nvPr/>
        </p:nvSpPr>
        <p:spPr>
          <a:xfrm>
            <a:off x="14330" y="4804451"/>
            <a:ext cx="5165749" cy="1851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2" name="Rectangle 981">
            <a:extLst>
              <a:ext uri="{FF2B5EF4-FFF2-40B4-BE49-F238E27FC236}">
                <a16:creationId xmlns:a16="http://schemas.microsoft.com/office/drawing/2014/main" id="{42C2CE94-D2E2-4D31-9F6C-076AB65889F2}"/>
              </a:ext>
            </a:extLst>
          </p:cNvPr>
          <p:cNvSpPr/>
          <p:nvPr/>
        </p:nvSpPr>
        <p:spPr>
          <a:xfrm>
            <a:off x="1408494" y="4949984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83" name="Left Arrow 339">
            <a:extLst>
              <a:ext uri="{FF2B5EF4-FFF2-40B4-BE49-F238E27FC236}">
                <a16:creationId xmlns:a16="http://schemas.microsoft.com/office/drawing/2014/main" id="{6A26923F-4D64-4C2F-9792-42C342783A4B}"/>
              </a:ext>
            </a:extLst>
          </p:cNvPr>
          <p:cNvSpPr/>
          <p:nvPr/>
        </p:nvSpPr>
        <p:spPr>
          <a:xfrm rot="10800000">
            <a:off x="185171" y="5376559"/>
            <a:ext cx="3831833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E6F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84" name="Rectangle 983">
            <a:extLst>
              <a:ext uri="{FF2B5EF4-FFF2-40B4-BE49-F238E27FC236}">
                <a16:creationId xmlns:a16="http://schemas.microsoft.com/office/drawing/2014/main" id="{DCE88210-6C4C-4FA0-919B-5786ADCF64DE}"/>
              </a:ext>
            </a:extLst>
          </p:cNvPr>
          <p:cNvSpPr/>
          <p:nvPr/>
        </p:nvSpPr>
        <p:spPr>
          <a:xfrm>
            <a:off x="5698872" y="5363237"/>
            <a:ext cx="322101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5" name="Rectangle 984">
            <a:extLst>
              <a:ext uri="{FF2B5EF4-FFF2-40B4-BE49-F238E27FC236}">
                <a16:creationId xmlns:a16="http://schemas.microsoft.com/office/drawing/2014/main" id="{69AE8C66-CEE8-48B6-A8EE-9BA036CD5F6D}"/>
              </a:ext>
            </a:extLst>
          </p:cNvPr>
          <p:cNvSpPr/>
          <p:nvPr/>
        </p:nvSpPr>
        <p:spPr>
          <a:xfrm>
            <a:off x="427688" y="5428128"/>
            <a:ext cx="5708463" cy="36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CC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ATGTTTAAGAAATACTCAGGAATGACACCTGAACAGTATAAGAACCGTCTACTTTAGGGTTGTATGGTGGGGTGCTCT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GCGTT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TGTCG</a:t>
            </a:r>
          </a:p>
          <a:p>
            <a:r>
              <a:rPr lang="pt-BR" sz="870" cap="all" dirty="0">
                <a:latin typeface="Consolas" panose="020B0609020204030204" pitchFamily="49" charset="0"/>
              </a:rPr>
              <a:t> A  M  F  K  K  Y  S  G  M  T  P  E  Q  Y  K  N  R  L  L 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986" name="Rectangle 985">
            <a:extLst>
              <a:ext uri="{FF2B5EF4-FFF2-40B4-BE49-F238E27FC236}">
                <a16:creationId xmlns:a16="http://schemas.microsoft.com/office/drawing/2014/main" id="{AED97BAF-187B-4E9C-96D9-C392CEFBF342}"/>
              </a:ext>
            </a:extLst>
          </p:cNvPr>
          <p:cNvSpPr/>
          <p:nvPr/>
        </p:nvSpPr>
        <p:spPr>
          <a:xfrm>
            <a:off x="610308" y="5176621"/>
            <a:ext cx="2133918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AUGUUAAAAAACCACUCAGGAAUAACACCAGA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 ||  |||||||||| ||||| ||</a:t>
            </a:r>
          </a:p>
        </p:txBody>
      </p:sp>
      <p:cxnSp>
        <p:nvCxnSpPr>
          <p:cNvPr id="987" name="Straight Arrow Connector 986">
            <a:extLst>
              <a:ext uri="{FF2B5EF4-FFF2-40B4-BE49-F238E27FC236}">
                <a16:creationId xmlns:a16="http://schemas.microsoft.com/office/drawing/2014/main" id="{83786187-6F68-4839-8AD4-1B8DF114DD96}"/>
              </a:ext>
            </a:extLst>
          </p:cNvPr>
          <p:cNvCxnSpPr>
            <a:cxnSpLocks/>
          </p:cNvCxnSpPr>
          <p:nvPr/>
        </p:nvCxnSpPr>
        <p:spPr>
          <a:xfrm>
            <a:off x="5560158" y="5291244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8" name="Straight Connector 987">
            <a:extLst>
              <a:ext uri="{FF2B5EF4-FFF2-40B4-BE49-F238E27FC236}">
                <a16:creationId xmlns:a16="http://schemas.microsoft.com/office/drawing/2014/main" id="{96A59618-1083-4FBB-AEF7-6F21E544415B}"/>
              </a:ext>
            </a:extLst>
          </p:cNvPr>
          <p:cNvCxnSpPr>
            <a:cxnSpLocks/>
          </p:cNvCxnSpPr>
          <p:nvPr/>
        </p:nvCxnSpPr>
        <p:spPr>
          <a:xfrm>
            <a:off x="2647670" y="5290603"/>
            <a:ext cx="29124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9" name="Rectangle 988">
            <a:extLst>
              <a:ext uri="{FF2B5EF4-FFF2-40B4-BE49-F238E27FC236}">
                <a16:creationId xmlns:a16="http://schemas.microsoft.com/office/drawing/2014/main" id="{8EEEE0D9-90DF-4C19-BAC9-31D0D1910CC9}"/>
              </a:ext>
            </a:extLst>
          </p:cNvPr>
          <p:cNvSpPr/>
          <p:nvPr/>
        </p:nvSpPr>
        <p:spPr>
          <a:xfrm>
            <a:off x="5173331" y="5274440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49bp</a:t>
            </a:r>
          </a:p>
        </p:txBody>
      </p:sp>
      <p:sp>
        <p:nvSpPr>
          <p:cNvPr id="990" name="Rectangle 989">
            <a:extLst>
              <a:ext uri="{FF2B5EF4-FFF2-40B4-BE49-F238E27FC236}">
                <a16:creationId xmlns:a16="http://schemas.microsoft.com/office/drawing/2014/main" id="{AFA152C6-D993-40C5-9501-F0AB2C9F7CD7}"/>
              </a:ext>
            </a:extLst>
          </p:cNvPr>
          <p:cNvSpPr/>
          <p:nvPr/>
        </p:nvSpPr>
        <p:spPr>
          <a:xfrm>
            <a:off x="5379812" y="5556484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991" name="Rectangle 990">
            <a:extLst>
              <a:ext uri="{FF2B5EF4-FFF2-40B4-BE49-F238E27FC236}">
                <a16:creationId xmlns:a16="http://schemas.microsoft.com/office/drawing/2014/main" id="{6C5D0A8B-9946-42CB-BB36-DA63F656D899}"/>
              </a:ext>
            </a:extLst>
          </p:cNvPr>
          <p:cNvSpPr/>
          <p:nvPr/>
        </p:nvSpPr>
        <p:spPr>
          <a:xfrm>
            <a:off x="123034" y="5447955"/>
            <a:ext cx="4595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araC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-like</a:t>
            </a:r>
          </a:p>
        </p:txBody>
      </p:sp>
      <p:sp>
        <p:nvSpPr>
          <p:cNvPr id="992" name="Rectangle 991">
            <a:extLst>
              <a:ext uri="{FF2B5EF4-FFF2-40B4-BE49-F238E27FC236}">
                <a16:creationId xmlns:a16="http://schemas.microsoft.com/office/drawing/2014/main" id="{554FFCE4-F52A-4393-83B5-7E19CD191DC5}"/>
              </a:ext>
            </a:extLst>
          </p:cNvPr>
          <p:cNvSpPr/>
          <p:nvPr/>
        </p:nvSpPr>
        <p:spPr>
          <a:xfrm>
            <a:off x="5102383" y="5683841"/>
            <a:ext cx="1192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Vibrio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azureus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LC2-005 right end</a:t>
            </a:r>
          </a:p>
        </p:txBody>
      </p:sp>
      <p:cxnSp>
        <p:nvCxnSpPr>
          <p:cNvPr id="993" name="Straight Connector 992">
            <a:extLst>
              <a:ext uri="{FF2B5EF4-FFF2-40B4-BE49-F238E27FC236}">
                <a16:creationId xmlns:a16="http://schemas.microsoft.com/office/drawing/2014/main" id="{5A569382-74FF-433F-A137-D57327DE0916}"/>
              </a:ext>
            </a:extLst>
          </p:cNvPr>
          <p:cNvCxnSpPr>
            <a:cxnSpLocks/>
          </p:cNvCxnSpPr>
          <p:nvPr/>
        </p:nvCxnSpPr>
        <p:spPr>
          <a:xfrm>
            <a:off x="-4772" y="6159923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4" name="Rectangle 993">
            <a:extLst>
              <a:ext uri="{FF2B5EF4-FFF2-40B4-BE49-F238E27FC236}">
                <a16:creationId xmlns:a16="http://schemas.microsoft.com/office/drawing/2014/main" id="{98BDAAE4-107D-4325-94CF-A5ADECE30E46}"/>
              </a:ext>
            </a:extLst>
          </p:cNvPr>
          <p:cNvSpPr/>
          <p:nvPr/>
        </p:nvSpPr>
        <p:spPr>
          <a:xfrm>
            <a:off x="1189473" y="5084271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(S3)</a:t>
            </a:r>
            <a:endParaRPr lang="en-US" sz="800" dirty="0"/>
          </a:p>
        </p:txBody>
      </p:sp>
      <p:sp>
        <p:nvSpPr>
          <p:cNvPr id="995" name="Rectangle 994">
            <a:extLst>
              <a:ext uri="{FF2B5EF4-FFF2-40B4-BE49-F238E27FC236}">
                <a16:creationId xmlns:a16="http://schemas.microsoft.com/office/drawing/2014/main" id="{22BE93BD-2AB9-4227-BEA6-AD14FB32E01E}"/>
              </a:ext>
            </a:extLst>
          </p:cNvPr>
          <p:cNvSpPr/>
          <p:nvPr/>
        </p:nvSpPr>
        <p:spPr>
          <a:xfrm>
            <a:off x="-50624" y="5793884"/>
            <a:ext cx="53220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AGTGATCGATTGGCACTATCATATGCAGTTTC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ATGACGATGCTGATAATGATAGTCACATTGAA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GCATA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TTAAGAGT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ATGTTAAAAAACCACTCAGGAATAACACCAGA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AAAGA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GAAAA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TTTATACG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ATATAAAAA</a:t>
            </a:r>
          </a:p>
        </p:txBody>
      </p:sp>
      <p:sp>
        <p:nvSpPr>
          <p:cNvPr id="996" name="Rectangle 995">
            <a:extLst>
              <a:ext uri="{FF2B5EF4-FFF2-40B4-BE49-F238E27FC236}">
                <a16:creationId xmlns:a16="http://schemas.microsoft.com/office/drawing/2014/main" id="{AAAFDE44-EF49-4FC7-BD82-2A8B05515EE9}"/>
              </a:ext>
            </a:extLst>
          </p:cNvPr>
          <p:cNvSpPr/>
          <p:nvPr/>
        </p:nvSpPr>
        <p:spPr>
          <a:xfrm>
            <a:off x="1466270" y="5668312"/>
            <a:ext cx="8114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97" name="Rectangle 996">
            <a:extLst>
              <a:ext uri="{FF2B5EF4-FFF2-40B4-BE49-F238E27FC236}">
                <a16:creationId xmlns:a16="http://schemas.microsoft.com/office/drawing/2014/main" id="{1ECEC841-4429-4E6B-BB57-2C68EFFCB658}"/>
              </a:ext>
            </a:extLst>
          </p:cNvPr>
          <p:cNvSpPr/>
          <p:nvPr/>
        </p:nvSpPr>
        <p:spPr>
          <a:xfrm>
            <a:off x="3995532" y="5686162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98" name="Rectangle 997">
            <a:extLst>
              <a:ext uri="{FF2B5EF4-FFF2-40B4-BE49-F238E27FC236}">
                <a16:creationId xmlns:a16="http://schemas.microsoft.com/office/drawing/2014/main" id="{F20D374F-24DB-439F-AFCF-BD5053ABAD9D}"/>
              </a:ext>
            </a:extLst>
          </p:cNvPr>
          <p:cNvSpPr/>
          <p:nvPr/>
        </p:nvSpPr>
        <p:spPr>
          <a:xfrm>
            <a:off x="14651" y="5843162"/>
            <a:ext cx="5165749" cy="1851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Rectangle 998">
            <a:extLst>
              <a:ext uri="{FF2B5EF4-FFF2-40B4-BE49-F238E27FC236}">
                <a16:creationId xmlns:a16="http://schemas.microsoft.com/office/drawing/2014/main" id="{7E8860B2-E9E5-4C18-93B1-BDF988E44F7D}"/>
              </a:ext>
            </a:extLst>
          </p:cNvPr>
          <p:cNvSpPr/>
          <p:nvPr/>
        </p:nvSpPr>
        <p:spPr>
          <a:xfrm>
            <a:off x="1408815" y="5988695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000" name="Left Arrow 339">
            <a:extLst>
              <a:ext uri="{FF2B5EF4-FFF2-40B4-BE49-F238E27FC236}">
                <a16:creationId xmlns:a16="http://schemas.microsoft.com/office/drawing/2014/main" id="{1EC820BD-3630-431F-847D-0C68631D016D}"/>
              </a:ext>
            </a:extLst>
          </p:cNvPr>
          <p:cNvSpPr/>
          <p:nvPr/>
        </p:nvSpPr>
        <p:spPr>
          <a:xfrm rot="10800000">
            <a:off x="185171" y="6420395"/>
            <a:ext cx="3831833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E6F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D9002616-D93E-43EF-A51B-3989B09BC452}"/>
              </a:ext>
            </a:extLst>
          </p:cNvPr>
          <p:cNvSpPr/>
          <p:nvPr/>
        </p:nvSpPr>
        <p:spPr>
          <a:xfrm>
            <a:off x="5102384" y="6407073"/>
            <a:ext cx="91859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" name="Rectangle 1001">
            <a:extLst>
              <a:ext uri="{FF2B5EF4-FFF2-40B4-BE49-F238E27FC236}">
                <a16:creationId xmlns:a16="http://schemas.microsoft.com/office/drawing/2014/main" id="{080BED89-58F1-4801-A270-49D7377DC4E5}"/>
              </a:ext>
            </a:extLst>
          </p:cNvPr>
          <p:cNvSpPr/>
          <p:nvPr/>
        </p:nvSpPr>
        <p:spPr>
          <a:xfrm>
            <a:off x="427688" y="6471964"/>
            <a:ext cx="5708463" cy="36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CA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ATGTTTAAGAAATACTCCGGCATGACACCGGAGCAATATAAGAATCGTTTGTTATAACTGGTGTGGCT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TGATA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TGTGCATAATAAGTT</a:t>
            </a:r>
          </a:p>
          <a:p>
            <a:r>
              <a:rPr lang="pt-BR" sz="870" cap="all" dirty="0">
                <a:latin typeface="Consolas" panose="020B0609020204030204" pitchFamily="49" charset="0"/>
              </a:rPr>
              <a:t> A  M  F  K  K  Y  S  G  M  T  P  E  Q  Y  K  N  R  L  L 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1003" name="Rectangle 1002">
            <a:extLst>
              <a:ext uri="{FF2B5EF4-FFF2-40B4-BE49-F238E27FC236}">
                <a16:creationId xmlns:a16="http://schemas.microsoft.com/office/drawing/2014/main" id="{BBD3F197-598E-4862-B695-2581F2457069}"/>
              </a:ext>
            </a:extLst>
          </p:cNvPr>
          <p:cNvSpPr/>
          <p:nvPr/>
        </p:nvSpPr>
        <p:spPr>
          <a:xfrm>
            <a:off x="610308" y="6220457"/>
            <a:ext cx="1524776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aUgUUaaaaaaaUacUcaggUa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 |||||||| || |</a:t>
            </a:r>
          </a:p>
        </p:txBody>
      </p:sp>
      <p:cxnSp>
        <p:nvCxnSpPr>
          <p:cNvPr id="1004" name="Straight Arrow Connector 1003">
            <a:extLst>
              <a:ext uri="{FF2B5EF4-FFF2-40B4-BE49-F238E27FC236}">
                <a16:creationId xmlns:a16="http://schemas.microsoft.com/office/drawing/2014/main" id="{E9CA7282-8923-4D6B-B224-1083519E88C9}"/>
              </a:ext>
            </a:extLst>
          </p:cNvPr>
          <p:cNvCxnSpPr>
            <a:cxnSpLocks/>
          </p:cNvCxnSpPr>
          <p:nvPr/>
        </p:nvCxnSpPr>
        <p:spPr>
          <a:xfrm>
            <a:off x="4955638" y="6335080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5" name="Straight Connector 1004">
            <a:extLst>
              <a:ext uri="{FF2B5EF4-FFF2-40B4-BE49-F238E27FC236}">
                <a16:creationId xmlns:a16="http://schemas.microsoft.com/office/drawing/2014/main" id="{69ECEC09-3422-4653-964B-7DE77096954D}"/>
              </a:ext>
            </a:extLst>
          </p:cNvPr>
          <p:cNvCxnSpPr>
            <a:cxnSpLocks/>
          </p:cNvCxnSpPr>
          <p:nvPr/>
        </p:nvCxnSpPr>
        <p:spPr>
          <a:xfrm>
            <a:off x="2043150" y="6334439"/>
            <a:ext cx="29124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6" name="Rectangle 1005">
            <a:extLst>
              <a:ext uri="{FF2B5EF4-FFF2-40B4-BE49-F238E27FC236}">
                <a16:creationId xmlns:a16="http://schemas.microsoft.com/office/drawing/2014/main" id="{BBE2E951-ABD3-410E-95A3-3322B9F3D515}"/>
              </a:ext>
            </a:extLst>
          </p:cNvPr>
          <p:cNvSpPr/>
          <p:nvPr/>
        </p:nvSpPr>
        <p:spPr>
          <a:xfrm>
            <a:off x="4568811" y="6318276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49bp</a:t>
            </a:r>
          </a:p>
        </p:txBody>
      </p:sp>
      <p:sp>
        <p:nvSpPr>
          <p:cNvPr id="1007" name="Rectangle 1006">
            <a:extLst>
              <a:ext uri="{FF2B5EF4-FFF2-40B4-BE49-F238E27FC236}">
                <a16:creationId xmlns:a16="http://schemas.microsoft.com/office/drawing/2014/main" id="{1FFEB4E8-4FA3-41A4-86F5-B97C23824381}"/>
              </a:ext>
            </a:extLst>
          </p:cNvPr>
          <p:cNvSpPr/>
          <p:nvPr/>
        </p:nvSpPr>
        <p:spPr>
          <a:xfrm>
            <a:off x="4775292" y="6600320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1008" name="Rectangle 1007">
            <a:extLst>
              <a:ext uri="{FF2B5EF4-FFF2-40B4-BE49-F238E27FC236}">
                <a16:creationId xmlns:a16="http://schemas.microsoft.com/office/drawing/2014/main" id="{5674EE20-DD84-4DC3-9FF2-466F9166B1D2}"/>
              </a:ext>
            </a:extLst>
          </p:cNvPr>
          <p:cNvSpPr/>
          <p:nvPr/>
        </p:nvSpPr>
        <p:spPr>
          <a:xfrm>
            <a:off x="123034" y="6491791"/>
            <a:ext cx="4595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araC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-like</a:t>
            </a:r>
          </a:p>
        </p:txBody>
      </p:sp>
      <p:sp>
        <p:nvSpPr>
          <p:cNvPr id="1009" name="Rectangle 1008">
            <a:extLst>
              <a:ext uri="{FF2B5EF4-FFF2-40B4-BE49-F238E27FC236}">
                <a16:creationId xmlns:a16="http://schemas.microsoft.com/office/drawing/2014/main" id="{31E538A0-4859-4CB2-9578-1FB6A96D8936}"/>
              </a:ext>
            </a:extLst>
          </p:cNvPr>
          <p:cNvSpPr/>
          <p:nvPr/>
        </p:nvSpPr>
        <p:spPr>
          <a:xfrm>
            <a:off x="5102383" y="6727677"/>
            <a:ext cx="1192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Vibrio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sp.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dhg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</a:p>
        </p:txBody>
      </p:sp>
      <p:cxnSp>
        <p:nvCxnSpPr>
          <p:cNvPr id="1010" name="Straight Connector 1009">
            <a:extLst>
              <a:ext uri="{FF2B5EF4-FFF2-40B4-BE49-F238E27FC236}">
                <a16:creationId xmlns:a16="http://schemas.microsoft.com/office/drawing/2014/main" id="{11B6651A-9BAD-4E2B-A1AE-CEA979249FDB}"/>
              </a:ext>
            </a:extLst>
          </p:cNvPr>
          <p:cNvCxnSpPr>
            <a:cxnSpLocks/>
          </p:cNvCxnSpPr>
          <p:nvPr/>
        </p:nvCxnSpPr>
        <p:spPr>
          <a:xfrm>
            <a:off x="-4772" y="7203759"/>
            <a:ext cx="6268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1" name="Rectangle 1010">
            <a:extLst>
              <a:ext uri="{FF2B5EF4-FFF2-40B4-BE49-F238E27FC236}">
                <a16:creationId xmlns:a16="http://schemas.microsoft.com/office/drawing/2014/main" id="{9E87BF20-0C10-48E5-B0ED-97EF2F50A640}"/>
              </a:ext>
            </a:extLst>
          </p:cNvPr>
          <p:cNvSpPr/>
          <p:nvPr/>
        </p:nvSpPr>
        <p:spPr>
          <a:xfrm>
            <a:off x="904993" y="6128107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(S2)</a:t>
            </a:r>
            <a:endParaRPr lang="en-US" sz="800" dirty="0"/>
          </a:p>
        </p:txBody>
      </p:sp>
      <p:sp>
        <p:nvSpPr>
          <p:cNvPr id="1012" name="Rectangle 1011">
            <a:extLst>
              <a:ext uri="{FF2B5EF4-FFF2-40B4-BE49-F238E27FC236}">
                <a16:creationId xmlns:a16="http://schemas.microsoft.com/office/drawing/2014/main" id="{474DFA2D-AA4A-4AE8-B2F3-11583D500CEC}"/>
              </a:ext>
            </a:extLst>
          </p:cNvPr>
          <p:cNvSpPr/>
          <p:nvPr/>
        </p:nvSpPr>
        <p:spPr>
          <a:xfrm>
            <a:off x="-50624" y="6837720"/>
            <a:ext cx="34716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GTGAT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AATCACAACTTTTGGCTAACACACAGCATCGG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ATGTTAAAAAAATACTCAGGTA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AAACC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TTTGAATT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TTACCATTT</a:t>
            </a:r>
          </a:p>
        </p:txBody>
      </p:sp>
      <p:sp>
        <p:nvSpPr>
          <p:cNvPr id="1013" name="Rectangle 1012">
            <a:extLst>
              <a:ext uri="{FF2B5EF4-FFF2-40B4-BE49-F238E27FC236}">
                <a16:creationId xmlns:a16="http://schemas.microsoft.com/office/drawing/2014/main" id="{13E5D90F-9CA5-46D7-B730-4B03C2A22D3B}"/>
              </a:ext>
            </a:extLst>
          </p:cNvPr>
          <p:cNvSpPr/>
          <p:nvPr/>
        </p:nvSpPr>
        <p:spPr>
          <a:xfrm>
            <a:off x="1557710" y="6707235"/>
            <a:ext cx="8114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014" name="Rectangle 1013">
            <a:extLst>
              <a:ext uri="{FF2B5EF4-FFF2-40B4-BE49-F238E27FC236}">
                <a16:creationId xmlns:a16="http://schemas.microsoft.com/office/drawing/2014/main" id="{CD414EC9-53E7-4368-BA78-57A149B1DE13}"/>
              </a:ext>
            </a:extLst>
          </p:cNvPr>
          <p:cNvSpPr/>
          <p:nvPr/>
        </p:nvSpPr>
        <p:spPr>
          <a:xfrm>
            <a:off x="14651" y="6886998"/>
            <a:ext cx="3656617" cy="1851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Rectangle 1014">
            <a:extLst>
              <a:ext uri="{FF2B5EF4-FFF2-40B4-BE49-F238E27FC236}">
                <a16:creationId xmlns:a16="http://schemas.microsoft.com/office/drawing/2014/main" id="{FBFD61D5-A5D5-40DC-90E6-802AD2FFC60D}"/>
              </a:ext>
            </a:extLst>
          </p:cNvPr>
          <p:cNvSpPr/>
          <p:nvPr/>
        </p:nvSpPr>
        <p:spPr>
          <a:xfrm>
            <a:off x="552355" y="7028296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016" name="Left Arrow 339">
            <a:extLst>
              <a:ext uri="{FF2B5EF4-FFF2-40B4-BE49-F238E27FC236}">
                <a16:creationId xmlns:a16="http://schemas.microsoft.com/office/drawing/2014/main" id="{5B432D36-6270-41BC-A64C-D653CBB72869}"/>
              </a:ext>
            </a:extLst>
          </p:cNvPr>
          <p:cNvSpPr/>
          <p:nvPr/>
        </p:nvSpPr>
        <p:spPr>
          <a:xfrm rot="10800000">
            <a:off x="187077" y="7461534"/>
            <a:ext cx="3831833" cy="464902"/>
          </a:xfrm>
          <a:prstGeom prst="leftArrow">
            <a:avLst>
              <a:gd name="adj1" fmla="val 49492"/>
              <a:gd name="adj2" fmla="val 65289"/>
            </a:avLst>
          </a:prstGeom>
          <a:solidFill>
            <a:srgbClr val="E6F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17" name="Rectangle 1016">
            <a:extLst>
              <a:ext uri="{FF2B5EF4-FFF2-40B4-BE49-F238E27FC236}">
                <a16:creationId xmlns:a16="http://schemas.microsoft.com/office/drawing/2014/main" id="{96557A12-7240-47F9-9009-5A295CBABE0C}"/>
              </a:ext>
            </a:extLst>
          </p:cNvPr>
          <p:cNvSpPr/>
          <p:nvPr/>
        </p:nvSpPr>
        <p:spPr>
          <a:xfrm>
            <a:off x="4923455" y="7448212"/>
            <a:ext cx="1099425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8" name="Rectangle 1017">
            <a:extLst>
              <a:ext uri="{FF2B5EF4-FFF2-40B4-BE49-F238E27FC236}">
                <a16:creationId xmlns:a16="http://schemas.microsoft.com/office/drawing/2014/main" id="{4085E2BF-781B-40D4-BCFB-EBDF67BB2BAC}"/>
              </a:ext>
            </a:extLst>
          </p:cNvPr>
          <p:cNvSpPr/>
          <p:nvPr/>
        </p:nvSpPr>
        <p:spPr>
          <a:xfrm>
            <a:off x="429594" y="7513103"/>
            <a:ext cx="5708463" cy="36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g</a:t>
            </a:r>
            <a:r>
              <a:rPr lang="en-US" sz="870" cap="all" dirty="0">
                <a:solidFill>
                  <a:srgbClr val="FF0000"/>
                </a:solidFill>
                <a:latin typeface="Consolas" panose="020B0609020204030204" pitchFamily="49" charset="0"/>
              </a:rPr>
              <a:t>ca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atgtttaagaaatactccggcatgacaccggagcaatataagaatcgtttgttataactgatgtg</a:t>
            </a:r>
            <a:r>
              <a:rPr lang="en-US" sz="870" b="1" cap="all" dirty="0">
                <a:solidFill>
                  <a:srgbClr val="FF0000"/>
                </a:solidFill>
                <a:latin typeface="Consolas" panose="020B0609020204030204" pitchFamily="49" charset="0"/>
              </a:rPr>
              <a:t>gctgg</a:t>
            </a:r>
            <a:r>
              <a:rPr lang="en-US" sz="870" cap="all" dirty="0">
                <a:solidFill>
                  <a:prstClr val="black"/>
                </a:solidFill>
                <a:latin typeface="Consolas" panose="020B0609020204030204" pitchFamily="49" charset="0"/>
              </a:rPr>
              <a:t>tgtggctggaaccataag</a:t>
            </a:r>
          </a:p>
          <a:p>
            <a:r>
              <a:rPr lang="pt-BR" sz="870" cap="all" dirty="0">
                <a:latin typeface="Consolas" panose="020B0609020204030204" pitchFamily="49" charset="0"/>
              </a:rPr>
              <a:t> A  M  F  K  K  Y  S  G  M  T  P  E  Q  Y  K  N  R  L  L </a:t>
            </a:r>
            <a:endParaRPr lang="en-US" sz="870" cap="all" dirty="0">
              <a:latin typeface="Consolas" panose="020B0609020204030204" pitchFamily="49" charset="0"/>
            </a:endParaRPr>
          </a:p>
        </p:txBody>
      </p:sp>
      <p:sp>
        <p:nvSpPr>
          <p:cNvPr id="1019" name="Rectangle 1018">
            <a:extLst>
              <a:ext uri="{FF2B5EF4-FFF2-40B4-BE49-F238E27FC236}">
                <a16:creationId xmlns:a16="http://schemas.microsoft.com/office/drawing/2014/main" id="{34304008-5590-45EC-AE7A-AFE959A335BB}"/>
              </a:ext>
            </a:extLst>
          </p:cNvPr>
          <p:cNvSpPr/>
          <p:nvPr/>
        </p:nvSpPr>
        <p:spPr>
          <a:xfrm>
            <a:off x="612214" y="7261596"/>
            <a:ext cx="1524776" cy="36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aUgUUaaaaaaaUacUcaggUa</a:t>
            </a:r>
          </a:p>
          <a:p>
            <a:r>
              <a:rPr lang="en-US" sz="870" cap="all" dirty="0">
                <a:latin typeface="Consolas" panose="020B0609020204030204" pitchFamily="49" charset="0"/>
                <a:cs typeface="Courier New" panose="02070309020205020404" pitchFamily="49" charset="0"/>
              </a:rPr>
              <a:t>||||| || |||||||| || |</a:t>
            </a:r>
          </a:p>
        </p:txBody>
      </p:sp>
      <p:cxnSp>
        <p:nvCxnSpPr>
          <p:cNvPr id="1020" name="Straight Arrow Connector 1019">
            <a:extLst>
              <a:ext uri="{FF2B5EF4-FFF2-40B4-BE49-F238E27FC236}">
                <a16:creationId xmlns:a16="http://schemas.microsoft.com/office/drawing/2014/main" id="{DEB90124-9FA4-42C7-B02F-E684D0B327CA}"/>
              </a:ext>
            </a:extLst>
          </p:cNvPr>
          <p:cNvCxnSpPr>
            <a:cxnSpLocks/>
          </p:cNvCxnSpPr>
          <p:nvPr/>
        </p:nvCxnSpPr>
        <p:spPr>
          <a:xfrm>
            <a:off x="4775299" y="7376219"/>
            <a:ext cx="781" cy="177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1" name="Straight Connector 1020">
            <a:extLst>
              <a:ext uri="{FF2B5EF4-FFF2-40B4-BE49-F238E27FC236}">
                <a16:creationId xmlns:a16="http://schemas.microsoft.com/office/drawing/2014/main" id="{437C71C1-CED2-4FDB-A08E-27689ADDC847}"/>
              </a:ext>
            </a:extLst>
          </p:cNvPr>
          <p:cNvCxnSpPr>
            <a:cxnSpLocks/>
          </p:cNvCxnSpPr>
          <p:nvPr/>
        </p:nvCxnSpPr>
        <p:spPr>
          <a:xfrm>
            <a:off x="2043150" y="7375578"/>
            <a:ext cx="27321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2" name="Rectangle 1021">
            <a:extLst>
              <a:ext uri="{FF2B5EF4-FFF2-40B4-BE49-F238E27FC236}">
                <a16:creationId xmlns:a16="http://schemas.microsoft.com/office/drawing/2014/main" id="{DFEA994C-9B71-4988-B424-27457DAC8E53}"/>
              </a:ext>
            </a:extLst>
          </p:cNvPr>
          <p:cNvSpPr/>
          <p:nvPr/>
        </p:nvSpPr>
        <p:spPr>
          <a:xfrm>
            <a:off x="4388472" y="735941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49bp</a:t>
            </a:r>
          </a:p>
        </p:txBody>
      </p:sp>
      <p:sp>
        <p:nvSpPr>
          <p:cNvPr id="1023" name="Rectangle 1022">
            <a:extLst>
              <a:ext uri="{FF2B5EF4-FFF2-40B4-BE49-F238E27FC236}">
                <a16:creationId xmlns:a16="http://schemas.microsoft.com/office/drawing/2014/main" id="{BE0BD043-83CB-475F-9C43-F926C4121232}"/>
              </a:ext>
            </a:extLst>
          </p:cNvPr>
          <p:cNvSpPr/>
          <p:nvPr/>
        </p:nvSpPr>
        <p:spPr>
          <a:xfrm>
            <a:off x="4594953" y="7641459"/>
            <a:ext cx="3898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1024" name="Rectangle 1023">
            <a:extLst>
              <a:ext uri="{FF2B5EF4-FFF2-40B4-BE49-F238E27FC236}">
                <a16:creationId xmlns:a16="http://schemas.microsoft.com/office/drawing/2014/main" id="{092D45FB-C77B-40E5-9210-471965848475}"/>
              </a:ext>
            </a:extLst>
          </p:cNvPr>
          <p:cNvSpPr/>
          <p:nvPr/>
        </p:nvSpPr>
        <p:spPr>
          <a:xfrm>
            <a:off x="124940" y="7532930"/>
            <a:ext cx="4595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araC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-like</a:t>
            </a:r>
          </a:p>
        </p:txBody>
      </p:sp>
      <p:sp>
        <p:nvSpPr>
          <p:cNvPr id="1025" name="Rectangle 1024">
            <a:extLst>
              <a:ext uri="{FF2B5EF4-FFF2-40B4-BE49-F238E27FC236}">
                <a16:creationId xmlns:a16="http://schemas.microsoft.com/office/drawing/2014/main" id="{BC05055D-C02B-4693-9FD2-DDDD8329151E}"/>
              </a:ext>
            </a:extLst>
          </p:cNvPr>
          <p:cNvSpPr/>
          <p:nvPr/>
        </p:nvSpPr>
        <p:spPr>
          <a:xfrm>
            <a:off x="5104289" y="7768816"/>
            <a:ext cx="1192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Vibrio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sp. EJY3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</a:p>
        </p:txBody>
      </p:sp>
      <p:sp>
        <p:nvSpPr>
          <p:cNvPr id="1026" name="Rectangle 1025">
            <a:extLst>
              <a:ext uri="{FF2B5EF4-FFF2-40B4-BE49-F238E27FC236}">
                <a16:creationId xmlns:a16="http://schemas.microsoft.com/office/drawing/2014/main" id="{36F96317-FF47-46BA-861F-DAEAE3479DEE}"/>
              </a:ext>
            </a:extLst>
          </p:cNvPr>
          <p:cNvSpPr/>
          <p:nvPr/>
        </p:nvSpPr>
        <p:spPr>
          <a:xfrm>
            <a:off x="906899" y="7169246"/>
            <a:ext cx="92845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Guide RNA (S2)</a:t>
            </a:r>
            <a:endParaRPr lang="en-US" sz="800" dirty="0"/>
          </a:p>
        </p:txBody>
      </p:sp>
      <p:sp>
        <p:nvSpPr>
          <p:cNvPr id="1027" name="Rectangle 1026">
            <a:extLst>
              <a:ext uri="{FF2B5EF4-FFF2-40B4-BE49-F238E27FC236}">
                <a16:creationId xmlns:a16="http://schemas.microsoft.com/office/drawing/2014/main" id="{37F29E9A-BA4D-4751-A463-74E74D3B64ED}"/>
              </a:ext>
            </a:extLst>
          </p:cNvPr>
          <p:cNvSpPr/>
          <p:nvPr/>
        </p:nvSpPr>
        <p:spPr>
          <a:xfrm>
            <a:off x="-48718" y="7878859"/>
            <a:ext cx="37917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agaatttata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tcggtgttttcttacccgcttagtaataggat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gtgac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gagta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ggcag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ctaagaaa</a:t>
            </a:r>
            <a:r>
              <a:rPr lang="en-US" sz="600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atgttaaaaaaatactcaggta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aaacc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ctgcc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gaata</a:t>
            </a:r>
            <a:r>
              <a:rPr lang="en-US" sz="600" b="1" u="sng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ggtag</a:t>
            </a:r>
            <a:r>
              <a:rPr lang="en-US" sz="600" b="1" cap="all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tttgaa</a:t>
            </a:r>
            <a:r>
              <a:rPr lang="en-US" sz="600" cap="all" dirty="0">
                <a:latin typeface="Consolas" panose="020B0609020204030204" pitchFamily="49" charset="0"/>
                <a:cs typeface="Courier New" panose="02070309020205020404" pitchFamily="49" charset="0"/>
              </a:rPr>
              <a:t>ttttaccattt</a:t>
            </a:r>
          </a:p>
        </p:txBody>
      </p:sp>
      <p:sp>
        <p:nvSpPr>
          <p:cNvPr id="1028" name="Rectangle 1027">
            <a:extLst>
              <a:ext uri="{FF2B5EF4-FFF2-40B4-BE49-F238E27FC236}">
                <a16:creationId xmlns:a16="http://schemas.microsoft.com/office/drawing/2014/main" id="{573AF13C-8D18-4D1E-B3C9-CC263D14E422}"/>
              </a:ext>
            </a:extLst>
          </p:cNvPr>
          <p:cNvSpPr/>
          <p:nvPr/>
        </p:nvSpPr>
        <p:spPr>
          <a:xfrm>
            <a:off x="1640896" y="7753287"/>
            <a:ext cx="8114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bp spacer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029" name="Rectangle 1028">
            <a:extLst>
              <a:ext uri="{FF2B5EF4-FFF2-40B4-BE49-F238E27FC236}">
                <a16:creationId xmlns:a16="http://schemas.microsoft.com/office/drawing/2014/main" id="{02458C14-829E-4F42-AAE6-65C56AD8CF07}"/>
              </a:ext>
            </a:extLst>
          </p:cNvPr>
          <p:cNvSpPr/>
          <p:nvPr/>
        </p:nvSpPr>
        <p:spPr>
          <a:xfrm>
            <a:off x="16557" y="7928137"/>
            <a:ext cx="3656617" cy="1851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Rectangle 1029">
            <a:extLst>
              <a:ext uri="{FF2B5EF4-FFF2-40B4-BE49-F238E27FC236}">
                <a16:creationId xmlns:a16="http://schemas.microsoft.com/office/drawing/2014/main" id="{FB39C5CC-0A2C-438A-A782-4FD7D7DB7E87}"/>
              </a:ext>
            </a:extLst>
          </p:cNvPr>
          <p:cNvSpPr/>
          <p:nvPr/>
        </p:nvSpPr>
        <p:spPr>
          <a:xfrm>
            <a:off x="554261" y="8069435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bp spacer</a:t>
            </a:r>
            <a:endParaRPr 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8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627</TotalTime>
  <Words>318</Words>
  <Application>Microsoft Office PowerPoint</Application>
  <PresentationFormat>Custom</PresentationFormat>
  <Paragraphs>98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Thomas Petassi</dc:creator>
  <cp:lastModifiedBy>Michael Thomas Petassi</cp:lastModifiedBy>
  <cp:revision>32</cp:revision>
  <dcterms:created xsi:type="dcterms:W3CDTF">2020-06-03T16:05:43Z</dcterms:created>
  <dcterms:modified xsi:type="dcterms:W3CDTF">2020-10-14T08:19:35Z</dcterms:modified>
</cp:coreProperties>
</file>