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36576000" cy="27432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4832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99"/>
    <a:srgbClr val="FF9933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83" autoAdjust="0"/>
    <p:restoredTop sz="94660"/>
  </p:normalViewPr>
  <p:slideViewPr>
    <p:cSldViewPr snapToGrid="0" showGuides="1">
      <p:cViewPr>
        <p:scale>
          <a:sx n="28" d="100"/>
          <a:sy n="28" d="100"/>
        </p:scale>
        <p:origin x="-451" y="-58"/>
      </p:cViewPr>
      <p:guideLst>
        <p:guide orient="horz" pos="14832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4489452"/>
            <a:ext cx="31089600" cy="9550400"/>
          </a:xfrm>
        </p:spPr>
        <p:txBody>
          <a:bodyPr anchor="b"/>
          <a:lstStyle>
            <a:lvl1pPr algn="ctr">
              <a:defRPr sz="2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4408152"/>
            <a:ext cx="27432000" cy="6623048"/>
          </a:xfrm>
        </p:spPr>
        <p:txBody>
          <a:bodyPr/>
          <a:lstStyle>
            <a:lvl1pPr marL="0" indent="0" algn="ctr">
              <a:buNone/>
              <a:defRPr sz="9600"/>
            </a:lvl1pPr>
            <a:lvl2pPr marL="1828800" indent="0" algn="ctr">
              <a:buNone/>
              <a:defRPr sz="8000"/>
            </a:lvl2pPr>
            <a:lvl3pPr marL="3657600" indent="0" algn="ctr">
              <a:buNone/>
              <a:defRPr sz="7200"/>
            </a:lvl3pPr>
            <a:lvl4pPr marL="5486400" indent="0" algn="ctr">
              <a:buNone/>
              <a:defRPr sz="6400"/>
            </a:lvl4pPr>
            <a:lvl5pPr marL="7315200" indent="0" algn="ctr">
              <a:buNone/>
              <a:defRPr sz="6400"/>
            </a:lvl5pPr>
            <a:lvl6pPr marL="9144000" indent="0" algn="ctr">
              <a:buNone/>
              <a:defRPr sz="6400"/>
            </a:lvl6pPr>
            <a:lvl7pPr marL="10972800" indent="0" algn="ctr">
              <a:buNone/>
              <a:defRPr sz="6400"/>
            </a:lvl7pPr>
            <a:lvl8pPr marL="12801600" indent="0" algn="ctr">
              <a:buNone/>
              <a:defRPr sz="6400"/>
            </a:lvl8pPr>
            <a:lvl9pPr marL="14630400" indent="0" algn="ctr">
              <a:buNone/>
              <a:defRPr sz="64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24AD-3BFE-4C02-9818-86F86D349797}" type="datetimeFigureOut">
              <a:rPr lang="en-US" smtClean="0"/>
              <a:t>11/4/2020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627BF-014F-4979-BCB0-530DCCB2D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61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24AD-3BFE-4C02-9818-86F86D349797}" type="datetimeFigureOut">
              <a:rPr lang="en-US" smtClean="0"/>
              <a:t>11/4/2020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627BF-014F-4979-BCB0-530DCCB2D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03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2" y="1460500"/>
            <a:ext cx="7886700" cy="2324735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2" y="1460500"/>
            <a:ext cx="23202900" cy="2324735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24AD-3BFE-4C02-9818-86F86D349797}" type="datetimeFigureOut">
              <a:rPr lang="en-US" smtClean="0"/>
              <a:t>11/4/2020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627BF-014F-4979-BCB0-530DCCB2D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263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24AD-3BFE-4C02-9818-86F86D349797}" type="datetimeFigureOut">
              <a:rPr lang="en-US" smtClean="0"/>
              <a:t>11/4/2020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627BF-014F-4979-BCB0-530DCCB2D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2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2" y="6838958"/>
            <a:ext cx="31546800" cy="11410948"/>
          </a:xfrm>
        </p:spPr>
        <p:txBody>
          <a:bodyPr anchor="b"/>
          <a:lstStyle>
            <a:lvl1pPr>
              <a:defRPr sz="2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2" y="18357858"/>
            <a:ext cx="31546800" cy="6000748"/>
          </a:xfrm>
        </p:spPr>
        <p:txBody>
          <a:bodyPr/>
          <a:lstStyle>
            <a:lvl1pPr marL="0" indent="0">
              <a:buNone/>
              <a:defRPr sz="9600">
                <a:solidFill>
                  <a:schemeClr val="tx1"/>
                </a:solidFill>
              </a:defRPr>
            </a:lvl1pPr>
            <a:lvl2pPr marL="1828800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36576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5486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73152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91440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09728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28016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4630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24AD-3BFE-4C02-9818-86F86D349797}" type="datetimeFigureOut">
              <a:rPr lang="en-US" smtClean="0"/>
              <a:t>11/4/2020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627BF-014F-4979-BCB0-530DCCB2D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336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7302500"/>
            <a:ext cx="15544800" cy="1740535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7302500"/>
            <a:ext cx="15544800" cy="1740535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24AD-3BFE-4C02-9818-86F86D349797}" type="datetimeFigureOut">
              <a:rPr lang="en-US" smtClean="0"/>
              <a:t>11/4/2020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627BF-014F-4979-BCB0-530DCCB2D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460506"/>
            <a:ext cx="31546800" cy="53022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8" y="6724652"/>
            <a:ext cx="15473360" cy="329564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8" y="10020300"/>
            <a:ext cx="15473360" cy="1473835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2" y="6724652"/>
            <a:ext cx="15549564" cy="329564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2" y="10020300"/>
            <a:ext cx="15549564" cy="1473835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24AD-3BFE-4C02-9818-86F86D349797}" type="datetimeFigureOut">
              <a:rPr lang="en-US" smtClean="0"/>
              <a:t>11/4/2020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627BF-014F-4979-BCB0-530DCCB2D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59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24AD-3BFE-4C02-9818-86F86D349797}" type="datetimeFigureOut">
              <a:rPr lang="en-US" smtClean="0"/>
              <a:t>11/4/2020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627BF-014F-4979-BCB0-530DCCB2D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568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24AD-3BFE-4C02-9818-86F86D349797}" type="datetimeFigureOut">
              <a:rPr lang="en-US" smtClean="0"/>
              <a:t>11/4/2020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627BF-014F-4979-BCB0-530DCCB2D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206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828800"/>
            <a:ext cx="11796712" cy="6400800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3949706"/>
            <a:ext cx="18516600" cy="19494500"/>
          </a:xfrm>
        </p:spPr>
        <p:txBody>
          <a:bodyPr/>
          <a:lstStyle>
            <a:lvl1pPr>
              <a:defRPr sz="12800"/>
            </a:lvl1pPr>
            <a:lvl2pPr>
              <a:defRPr sz="11200"/>
            </a:lvl2pPr>
            <a:lvl3pPr>
              <a:defRPr sz="96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4" y="8229600"/>
            <a:ext cx="11796712" cy="15246352"/>
          </a:xfr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24AD-3BFE-4C02-9818-86F86D349797}" type="datetimeFigureOut">
              <a:rPr lang="en-US" smtClean="0"/>
              <a:t>11/4/2020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627BF-014F-4979-BCB0-530DCCB2D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992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828800"/>
            <a:ext cx="11796712" cy="6400800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3949706"/>
            <a:ext cx="18516600" cy="19494500"/>
          </a:xfrm>
        </p:spPr>
        <p:txBody>
          <a:bodyPr anchor="t"/>
          <a:lstStyle>
            <a:lvl1pPr marL="0" indent="0">
              <a:buNone/>
              <a:defRPr sz="12800"/>
            </a:lvl1pPr>
            <a:lvl2pPr marL="1828800" indent="0">
              <a:buNone/>
              <a:defRPr sz="11200"/>
            </a:lvl2pPr>
            <a:lvl3pPr marL="3657600" indent="0">
              <a:buNone/>
              <a:defRPr sz="9600"/>
            </a:lvl3pPr>
            <a:lvl4pPr marL="5486400" indent="0">
              <a:buNone/>
              <a:defRPr sz="8000"/>
            </a:lvl4pPr>
            <a:lvl5pPr marL="7315200" indent="0">
              <a:buNone/>
              <a:defRPr sz="8000"/>
            </a:lvl5pPr>
            <a:lvl6pPr marL="9144000" indent="0">
              <a:buNone/>
              <a:defRPr sz="8000"/>
            </a:lvl6pPr>
            <a:lvl7pPr marL="10972800" indent="0">
              <a:buNone/>
              <a:defRPr sz="8000"/>
            </a:lvl7pPr>
            <a:lvl8pPr marL="12801600" indent="0">
              <a:buNone/>
              <a:defRPr sz="8000"/>
            </a:lvl8pPr>
            <a:lvl9pPr marL="14630400" indent="0">
              <a:buNone/>
              <a:defRPr sz="8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4" y="8229600"/>
            <a:ext cx="11796712" cy="15246352"/>
          </a:xfr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24AD-3BFE-4C02-9818-86F86D349797}" type="datetimeFigureOut">
              <a:rPr lang="en-US" smtClean="0"/>
              <a:t>11/4/2020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627BF-014F-4979-BCB0-530DCCB2D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975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1460506"/>
            <a:ext cx="31546800" cy="5302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7302500"/>
            <a:ext cx="31546800" cy="17405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25425406"/>
            <a:ext cx="82296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024AD-3BFE-4C02-9818-86F86D349797}" type="datetimeFigureOut">
              <a:rPr lang="en-US" smtClean="0"/>
              <a:t>11/4/2020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25425406"/>
            <a:ext cx="123444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25425406"/>
            <a:ext cx="82296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627BF-014F-4979-BCB0-530DCCB2D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00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657600" rtl="0" eaLnBrk="1" latinLnBrk="0" hangingPunct="1">
        <a:lnSpc>
          <a:spcPct val="90000"/>
        </a:lnSpc>
        <a:spcBef>
          <a:spcPct val="0"/>
        </a:spcBef>
        <a:buNone/>
        <a:defRPr sz="17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0" indent="-914400" algn="l" defTabSz="3657600" rtl="0" eaLnBrk="1" latinLnBrk="0" hangingPunct="1">
        <a:lnSpc>
          <a:spcPct val="90000"/>
        </a:lnSpc>
        <a:spcBef>
          <a:spcPts val="4000"/>
        </a:spcBef>
        <a:buFont typeface="Arial" panose="020B0604020202020204" pitchFamily="34" charset="0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Decision 1"/>
          <p:cNvSpPr/>
          <p:nvPr/>
        </p:nvSpPr>
        <p:spPr>
          <a:xfrm>
            <a:off x="15161344" y="4055338"/>
            <a:ext cx="4719484" cy="2255812"/>
          </a:xfrm>
          <a:prstGeom prst="flowChartDecisi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Hypertension?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(SBP ≥ 140 or 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DBP ≥ 90)</a:t>
            </a:r>
          </a:p>
        </p:txBody>
      </p:sp>
      <p:sp>
        <p:nvSpPr>
          <p:cNvPr id="3" name="Flowchart: Decision 2"/>
          <p:cNvSpPr/>
          <p:nvPr/>
        </p:nvSpPr>
        <p:spPr>
          <a:xfrm>
            <a:off x="7484890" y="6029871"/>
            <a:ext cx="3726483" cy="2255812"/>
          </a:xfrm>
          <a:prstGeom prst="flowChartDecision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Proteinuria?</a:t>
            </a: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(dipstick ≥ +1)</a:t>
            </a:r>
          </a:p>
        </p:txBody>
      </p:sp>
      <p:cxnSp>
        <p:nvCxnSpPr>
          <p:cNvPr id="5" name="Elbow Connector 4"/>
          <p:cNvCxnSpPr>
            <a:stCxn id="2" idx="1"/>
            <a:endCxn id="3" idx="0"/>
          </p:cNvCxnSpPr>
          <p:nvPr/>
        </p:nvCxnSpPr>
        <p:spPr>
          <a:xfrm rot="10800000" flipV="1">
            <a:off x="9348131" y="5183244"/>
            <a:ext cx="5813212" cy="846627"/>
          </a:xfrm>
          <a:prstGeom prst="bentConnector2">
            <a:avLst/>
          </a:prstGeom>
          <a:ln w="762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2" idx="3"/>
            <a:endCxn id="15" idx="0"/>
          </p:cNvCxnSpPr>
          <p:nvPr/>
        </p:nvCxnSpPr>
        <p:spPr>
          <a:xfrm>
            <a:off x="19880829" y="5183244"/>
            <a:ext cx="8651693" cy="3479382"/>
          </a:xfrm>
          <a:prstGeom prst="bentConnector2">
            <a:avLst/>
          </a:prstGeom>
          <a:ln w="762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Decision 14"/>
          <p:cNvSpPr/>
          <p:nvPr/>
        </p:nvSpPr>
        <p:spPr>
          <a:xfrm>
            <a:off x="26669280" y="8662626"/>
            <a:ext cx="3726483" cy="2255812"/>
          </a:xfrm>
          <a:prstGeom prst="flowChartDecision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Proteinuria</a:t>
            </a: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(dipstick ≥ +1)</a:t>
            </a:r>
          </a:p>
        </p:txBody>
      </p:sp>
      <p:cxnSp>
        <p:nvCxnSpPr>
          <p:cNvPr id="17" name="Elbow Connector 16"/>
          <p:cNvCxnSpPr>
            <a:stCxn id="3" idx="1"/>
          </p:cNvCxnSpPr>
          <p:nvPr/>
        </p:nvCxnSpPr>
        <p:spPr>
          <a:xfrm rot="10800000" flipV="1">
            <a:off x="5858823" y="7157778"/>
            <a:ext cx="1626069" cy="2434647"/>
          </a:xfrm>
          <a:prstGeom prst="bentConnector2">
            <a:avLst/>
          </a:prstGeom>
          <a:ln w="762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333735" y="4852550"/>
            <a:ext cx="1007007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244325" y="6921610"/>
            <a:ext cx="1007007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cxnSp>
        <p:nvCxnSpPr>
          <p:cNvPr id="39" name="Elbow Connector 38"/>
          <p:cNvCxnSpPr>
            <a:stCxn id="246" idx="2"/>
            <a:endCxn id="178" idx="0"/>
          </p:cNvCxnSpPr>
          <p:nvPr/>
        </p:nvCxnSpPr>
        <p:spPr>
          <a:xfrm rot="16200000" flipH="1">
            <a:off x="6780370" y="17688753"/>
            <a:ext cx="3205556" cy="8355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Oval 114"/>
          <p:cNvSpPr/>
          <p:nvPr/>
        </p:nvSpPr>
        <p:spPr>
          <a:xfrm>
            <a:off x="26931459" y="6260479"/>
            <a:ext cx="3202125" cy="1790371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Unclassifiable (no HT, n=19)</a:t>
            </a:r>
          </a:p>
        </p:txBody>
      </p:sp>
      <p:sp>
        <p:nvSpPr>
          <p:cNvPr id="142" name="Flowchart: Decision 141"/>
          <p:cNvSpPr/>
          <p:nvPr/>
        </p:nvSpPr>
        <p:spPr>
          <a:xfrm>
            <a:off x="4087473" y="8878837"/>
            <a:ext cx="3623398" cy="2255812"/>
          </a:xfrm>
          <a:prstGeom prst="flowChartDecision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Preexisting hypertension </a:t>
            </a:r>
            <a:r>
              <a:rPr lang="en-US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and/or 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renal disease?</a:t>
            </a:r>
          </a:p>
        </p:txBody>
      </p:sp>
      <p:cxnSp>
        <p:nvCxnSpPr>
          <p:cNvPr id="144" name="Elbow Connector 143"/>
          <p:cNvCxnSpPr>
            <a:stCxn id="142" idx="1"/>
            <a:endCxn id="49" idx="0"/>
          </p:cNvCxnSpPr>
          <p:nvPr/>
        </p:nvCxnSpPr>
        <p:spPr>
          <a:xfrm rot="10800000" flipV="1">
            <a:off x="2813910" y="10006743"/>
            <a:ext cx="1273565" cy="7162533"/>
          </a:xfrm>
          <a:prstGeom prst="bentConnector2">
            <a:avLst/>
          </a:prstGeom>
          <a:ln w="762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>
            <a:off x="2960815" y="9790533"/>
            <a:ext cx="1007007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20764395" y="4904190"/>
            <a:ext cx="800219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172" name="Rounded Rectangle 171"/>
          <p:cNvSpPr/>
          <p:nvPr/>
        </p:nvSpPr>
        <p:spPr>
          <a:xfrm>
            <a:off x="9524529" y="11061172"/>
            <a:ext cx="2409290" cy="120267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Chronic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Hypertension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crHTN</a:t>
            </a: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n=0)</a:t>
            </a:r>
          </a:p>
        </p:txBody>
      </p:sp>
      <p:cxnSp>
        <p:nvCxnSpPr>
          <p:cNvPr id="173" name="Elbow Connector 172"/>
          <p:cNvCxnSpPr>
            <a:stCxn id="3" idx="3"/>
            <a:endCxn id="45" idx="0"/>
          </p:cNvCxnSpPr>
          <p:nvPr/>
        </p:nvCxnSpPr>
        <p:spPr>
          <a:xfrm>
            <a:off x="11211372" y="7157780"/>
            <a:ext cx="2817370" cy="1738901"/>
          </a:xfrm>
          <a:prstGeom prst="bentConnector2">
            <a:avLst/>
          </a:prstGeom>
          <a:ln w="762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ounded Rectangle 177"/>
          <p:cNvSpPr/>
          <p:nvPr/>
        </p:nvSpPr>
        <p:spPr>
          <a:xfrm>
            <a:off x="6838330" y="19295709"/>
            <a:ext cx="3097994" cy="1250361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Severe features PE</a:t>
            </a:r>
          </a:p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sPE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, n=35)</a:t>
            </a:r>
          </a:p>
        </p:txBody>
      </p:sp>
      <p:sp>
        <p:nvSpPr>
          <p:cNvPr id="45" name="Flowchart: Decision 44"/>
          <p:cNvSpPr/>
          <p:nvPr/>
        </p:nvSpPr>
        <p:spPr>
          <a:xfrm>
            <a:off x="12217042" y="8896679"/>
            <a:ext cx="3623398" cy="2255812"/>
          </a:xfrm>
          <a:prstGeom prst="flowChartDecision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Preexisting hypertension?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1457554" y="6694019"/>
            <a:ext cx="2188420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NO or </a:t>
            </a:r>
          </a:p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Unknown*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1261241" y="17169276"/>
            <a:ext cx="3105334" cy="1283766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Superimposed PE</a:t>
            </a:r>
          </a:p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spPE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, n=5)</a:t>
            </a:r>
          </a:p>
        </p:txBody>
      </p:sp>
      <p:cxnSp>
        <p:nvCxnSpPr>
          <p:cNvPr id="55" name="Elbow Connector 54"/>
          <p:cNvCxnSpPr>
            <a:stCxn id="142" idx="3"/>
          </p:cNvCxnSpPr>
          <p:nvPr/>
        </p:nvCxnSpPr>
        <p:spPr>
          <a:xfrm>
            <a:off x="7710871" y="10006744"/>
            <a:ext cx="682823" cy="2540874"/>
          </a:xfrm>
          <a:prstGeom prst="bentConnector2">
            <a:avLst/>
          </a:prstGeom>
          <a:ln w="762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7953362" y="9721792"/>
            <a:ext cx="800219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cxnSp>
        <p:nvCxnSpPr>
          <p:cNvPr id="65" name="Elbow Connector 64"/>
          <p:cNvCxnSpPr>
            <a:stCxn id="45" idx="1"/>
            <a:endCxn id="172" idx="0"/>
          </p:cNvCxnSpPr>
          <p:nvPr/>
        </p:nvCxnSpPr>
        <p:spPr>
          <a:xfrm rot="10800000" flipV="1">
            <a:off x="10729174" y="10024586"/>
            <a:ext cx="1487868" cy="1036587"/>
          </a:xfrm>
          <a:prstGeom prst="bentConnector2">
            <a:avLst/>
          </a:prstGeom>
          <a:ln w="762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45" idx="3"/>
            <a:endCxn id="81" idx="0"/>
          </p:cNvCxnSpPr>
          <p:nvPr/>
        </p:nvCxnSpPr>
        <p:spPr>
          <a:xfrm>
            <a:off x="15840440" y="10024587"/>
            <a:ext cx="1335140" cy="1119467"/>
          </a:xfrm>
          <a:prstGeom prst="bentConnector2">
            <a:avLst/>
          </a:prstGeom>
          <a:ln w="762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1054633" y="9702515"/>
            <a:ext cx="1007007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81" name="Flowchart: Decision 80"/>
          <p:cNvSpPr/>
          <p:nvPr/>
        </p:nvSpPr>
        <p:spPr>
          <a:xfrm>
            <a:off x="14882377" y="11144053"/>
            <a:ext cx="4586411" cy="2255812"/>
          </a:xfrm>
          <a:prstGeom prst="flowChartDecision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HELLP features?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Pulmonary edema?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Oliguria?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Seizure?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6092737" y="9745531"/>
            <a:ext cx="800219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106" name="Rounded Rectangle 105"/>
          <p:cNvSpPr/>
          <p:nvPr/>
        </p:nvSpPr>
        <p:spPr>
          <a:xfrm>
            <a:off x="23304495" y="18004245"/>
            <a:ext cx="2760806" cy="1230573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Atypical PE or PE mimics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(n=6</a:t>
            </a: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108" name="Elbow Connector 107"/>
          <p:cNvCxnSpPr>
            <a:stCxn id="81" idx="3"/>
            <a:endCxn id="109" idx="0"/>
          </p:cNvCxnSpPr>
          <p:nvPr/>
        </p:nvCxnSpPr>
        <p:spPr>
          <a:xfrm>
            <a:off x="19468788" y="12271960"/>
            <a:ext cx="1191329" cy="1736814"/>
          </a:xfrm>
          <a:prstGeom prst="bentConnector2">
            <a:avLst/>
          </a:prstGeom>
          <a:ln w="762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ounded Rectangle 108"/>
          <p:cNvSpPr/>
          <p:nvPr/>
        </p:nvSpPr>
        <p:spPr>
          <a:xfrm>
            <a:off x="19279713" y="14008775"/>
            <a:ext cx="2760806" cy="1230573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Gestational hypertension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gHTN</a:t>
            </a: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n=22)</a:t>
            </a:r>
          </a:p>
        </p:txBody>
      </p:sp>
      <p:cxnSp>
        <p:nvCxnSpPr>
          <p:cNvPr id="149" name="Elbow Connector 148"/>
          <p:cNvCxnSpPr>
            <a:stCxn id="246" idx="3"/>
            <a:endCxn id="155" idx="0"/>
          </p:cNvCxnSpPr>
          <p:nvPr/>
        </p:nvCxnSpPr>
        <p:spPr>
          <a:xfrm>
            <a:off x="11345738" y="14317791"/>
            <a:ext cx="1887829" cy="1226342"/>
          </a:xfrm>
          <a:prstGeom prst="bentConnector2">
            <a:avLst/>
          </a:prstGeom>
          <a:ln w="762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ounded Rectangle 154"/>
          <p:cNvSpPr/>
          <p:nvPr/>
        </p:nvSpPr>
        <p:spPr>
          <a:xfrm>
            <a:off x="11853163" y="15544135"/>
            <a:ext cx="2760806" cy="1230573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Mild features PE (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mPE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, n=25)</a:t>
            </a:r>
          </a:p>
        </p:txBody>
      </p:sp>
      <p:sp>
        <p:nvSpPr>
          <p:cNvPr id="196" name="TextBox 195"/>
          <p:cNvSpPr txBox="1"/>
          <p:nvPr/>
        </p:nvSpPr>
        <p:spPr>
          <a:xfrm>
            <a:off x="19673617" y="12019880"/>
            <a:ext cx="800219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210" name="Rounded Rectangle 209"/>
          <p:cNvSpPr/>
          <p:nvPr/>
        </p:nvSpPr>
        <p:spPr>
          <a:xfrm>
            <a:off x="27744754" y="13897389"/>
            <a:ext cx="3430125" cy="1341958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Idiopathic isolated</a:t>
            </a:r>
            <a:endParaRPr lang="en-US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proteinuria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(n=9</a:t>
            </a: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21" name="Rounded Rectangle 220"/>
          <p:cNvSpPr/>
          <p:nvPr/>
        </p:nvSpPr>
        <p:spPr>
          <a:xfrm>
            <a:off x="32738215" y="8515473"/>
            <a:ext cx="2760806" cy="2673217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signs or symptoms consistent with definitions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(n=4)</a:t>
            </a:r>
          </a:p>
        </p:txBody>
      </p:sp>
      <p:cxnSp>
        <p:nvCxnSpPr>
          <p:cNvPr id="226" name="Elbow Connector 225"/>
          <p:cNvCxnSpPr>
            <a:stCxn id="81" idx="2"/>
            <a:endCxn id="178" idx="3"/>
          </p:cNvCxnSpPr>
          <p:nvPr/>
        </p:nvCxnSpPr>
        <p:spPr>
          <a:xfrm rot="5400000">
            <a:off x="10295443" y="13040747"/>
            <a:ext cx="6521023" cy="7239258"/>
          </a:xfrm>
          <a:prstGeom prst="bentConnector2">
            <a:avLst/>
          </a:prstGeom>
          <a:ln w="762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7869432" y="17147780"/>
            <a:ext cx="1007007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cxnSp>
        <p:nvCxnSpPr>
          <p:cNvPr id="238" name="Elbow Connector 237"/>
          <p:cNvCxnSpPr>
            <a:stCxn id="233" idx="3"/>
            <a:endCxn id="210" idx="0"/>
          </p:cNvCxnSpPr>
          <p:nvPr/>
        </p:nvCxnSpPr>
        <p:spPr>
          <a:xfrm>
            <a:off x="26978104" y="12465999"/>
            <a:ext cx="2481712" cy="1431390"/>
          </a:xfrm>
          <a:prstGeom prst="bentConnector2">
            <a:avLst/>
          </a:prstGeom>
          <a:ln w="762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Flowchart: Decision 245"/>
          <p:cNvSpPr/>
          <p:nvPr/>
        </p:nvSpPr>
        <p:spPr>
          <a:xfrm>
            <a:off x="5412207" y="12545432"/>
            <a:ext cx="5933531" cy="3544721"/>
          </a:xfrm>
          <a:prstGeom prst="flowChartDecision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Severe Hypertension? (SBP ≥ 160 or DBP ≥ 110)</a:t>
            </a:r>
          </a:p>
          <a:p>
            <a:pPr algn="ctr"/>
            <a:r>
              <a:rPr lang="en-US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and/or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Headache?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Vision changes?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HELLP features?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Pulmonary edema?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Oliguria?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Seizure?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1806447" y="14038736"/>
            <a:ext cx="800219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16735711" y="16939225"/>
            <a:ext cx="1007007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cxnSp>
        <p:nvCxnSpPr>
          <p:cNvPr id="270" name="Elbow Connector 269"/>
          <p:cNvCxnSpPr>
            <a:stCxn id="15" idx="1"/>
            <a:endCxn id="106" idx="0"/>
          </p:cNvCxnSpPr>
          <p:nvPr/>
        </p:nvCxnSpPr>
        <p:spPr>
          <a:xfrm rot="10800000" flipV="1">
            <a:off x="24684898" y="9790532"/>
            <a:ext cx="1984380" cy="8213712"/>
          </a:xfrm>
          <a:prstGeom prst="bentConnector2">
            <a:avLst/>
          </a:prstGeom>
          <a:ln w="762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TextBox 273"/>
          <p:cNvSpPr txBox="1"/>
          <p:nvPr/>
        </p:nvSpPr>
        <p:spPr>
          <a:xfrm>
            <a:off x="27366602" y="12173612"/>
            <a:ext cx="800219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endParaRPr lang="en-US" sz="3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9" name="Elbow Connector 288"/>
          <p:cNvCxnSpPr>
            <a:stCxn id="49" idx="2"/>
          </p:cNvCxnSpPr>
          <p:nvPr/>
        </p:nvCxnSpPr>
        <p:spPr>
          <a:xfrm rot="16200000" flipH="1">
            <a:off x="6593754" y="14673197"/>
            <a:ext cx="5015908" cy="12575601"/>
          </a:xfrm>
          <a:prstGeom prst="bentConnector2">
            <a:avLst/>
          </a:prstGeom>
          <a:ln w="76200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Elbow Connector 291"/>
          <p:cNvCxnSpPr>
            <a:stCxn id="178" idx="2"/>
          </p:cNvCxnSpPr>
          <p:nvPr/>
        </p:nvCxnSpPr>
        <p:spPr>
          <a:xfrm rot="16200000" flipH="1">
            <a:off x="12401353" y="16532043"/>
            <a:ext cx="1794976" cy="9823029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Elbow Connector 295"/>
          <p:cNvCxnSpPr>
            <a:stCxn id="106" idx="2"/>
            <a:endCxn id="306" idx="3"/>
          </p:cNvCxnSpPr>
          <p:nvPr/>
        </p:nvCxnSpPr>
        <p:spPr>
          <a:xfrm rot="5400000">
            <a:off x="20643368" y="19478930"/>
            <a:ext cx="4285643" cy="3797419"/>
          </a:xfrm>
          <a:prstGeom prst="bentConnector2">
            <a:avLst/>
          </a:prstGeom>
          <a:ln w="76200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Rounded Rectangle 305"/>
          <p:cNvSpPr/>
          <p:nvPr/>
        </p:nvSpPr>
        <p:spPr>
          <a:xfrm>
            <a:off x="15465709" y="22341221"/>
            <a:ext cx="5421770" cy="2358479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Preeclampsia-related life threatening </a:t>
            </a: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conditions (PTLC, n=12)</a:t>
            </a:r>
          </a:p>
        </p:txBody>
      </p:sp>
      <p:sp>
        <p:nvSpPr>
          <p:cNvPr id="315" name="Rounded Rectangle 314"/>
          <p:cNvSpPr/>
          <p:nvPr/>
        </p:nvSpPr>
        <p:spPr>
          <a:xfrm>
            <a:off x="15465709" y="1794807"/>
            <a:ext cx="4100506" cy="1651626"/>
          </a:xfrm>
          <a:prstGeom prst="roundRect">
            <a:avLst/>
          </a:prstGeom>
          <a:ln w="762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MEXICO</a:t>
            </a:r>
          </a:p>
          <a:p>
            <a:pPr algn="ctr"/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CASES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N=106</a:t>
            </a:r>
          </a:p>
        </p:txBody>
      </p:sp>
      <p:cxnSp>
        <p:nvCxnSpPr>
          <p:cNvPr id="316" name="Elbow Connector 315"/>
          <p:cNvCxnSpPr>
            <a:stCxn id="315" idx="2"/>
            <a:endCxn id="2" idx="0"/>
          </p:cNvCxnSpPr>
          <p:nvPr/>
        </p:nvCxnSpPr>
        <p:spPr>
          <a:xfrm rot="16200000" flipH="1">
            <a:off x="17214072" y="3748323"/>
            <a:ext cx="608905" cy="5124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2" name="Rectangle 321"/>
          <p:cNvSpPr/>
          <p:nvPr/>
        </p:nvSpPr>
        <p:spPr>
          <a:xfrm>
            <a:off x="12333736" y="4329154"/>
            <a:ext cx="1015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n=87</a:t>
            </a:r>
            <a:endParaRPr lang="en-US" sz="2800" dirty="0"/>
          </a:p>
        </p:txBody>
      </p:sp>
      <p:sp>
        <p:nvSpPr>
          <p:cNvPr id="323" name="Rectangle 322"/>
          <p:cNvSpPr/>
          <p:nvPr/>
        </p:nvSpPr>
        <p:spPr>
          <a:xfrm>
            <a:off x="20686410" y="4358912"/>
            <a:ext cx="1015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n=19</a:t>
            </a:r>
            <a:endParaRPr lang="en-US" sz="2800" dirty="0"/>
          </a:p>
        </p:txBody>
      </p:sp>
      <p:sp>
        <p:nvSpPr>
          <p:cNvPr id="325" name="Rectangle 324"/>
          <p:cNvSpPr/>
          <p:nvPr/>
        </p:nvSpPr>
        <p:spPr>
          <a:xfrm>
            <a:off x="25336067" y="9054262"/>
            <a:ext cx="1015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n=15</a:t>
            </a:r>
            <a:endParaRPr lang="en-US" sz="2800" dirty="0"/>
          </a:p>
        </p:txBody>
      </p:sp>
      <p:sp>
        <p:nvSpPr>
          <p:cNvPr id="326" name="Rectangle 325"/>
          <p:cNvSpPr/>
          <p:nvPr/>
        </p:nvSpPr>
        <p:spPr>
          <a:xfrm>
            <a:off x="19566215" y="11522896"/>
            <a:ext cx="1015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n=22</a:t>
            </a:r>
            <a:endParaRPr lang="en-US" sz="2800" dirty="0"/>
          </a:p>
        </p:txBody>
      </p:sp>
      <p:sp>
        <p:nvSpPr>
          <p:cNvPr id="327" name="Rectangle 326"/>
          <p:cNvSpPr/>
          <p:nvPr/>
        </p:nvSpPr>
        <p:spPr>
          <a:xfrm>
            <a:off x="11655447" y="13564182"/>
            <a:ext cx="1015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n=25</a:t>
            </a:r>
            <a:endParaRPr lang="en-US" sz="2800" i="1" dirty="0"/>
          </a:p>
        </p:txBody>
      </p:sp>
      <p:sp>
        <p:nvSpPr>
          <p:cNvPr id="328" name="Rectangle 327"/>
          <p:cNvSpPr/>
          <p:nvPr/>
        </p:nvSpPr>
        <p:spPr>
          <a:xfrm>
            <a:off x="3063819" y="9291912"/>
            <a:ext cx="814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n=5</a:t>
            </a:r>
            <a:endParaRPr lang="en-US" sz="2800" i="1" dirty="0"/>
          </a:p>
        </p:txBody>
      </p:sp>
      <p:sp>
        <p:nvSpPr>
          <p:cNvPr id="329" name="Rectangle 328"/>
          <p:cNvSpPr/>
          <p:nvPr/>
        </p:nvSpPr>
        <p:spPr>
          <a:xfrm>
            <a:off x="7917534" y="16614644"/>
            <a:ext cx="1015021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n=34</a:t>
            </a:r>
            <a:endParaRPr lang="en-US" sz="2800" i="1" dirty="0"/>
          </a:p>
        </p:txBody>
      </p:sp>
      <p:sp>
        <p:nvSpPr>
          <p:cNvPr id="330" name="Rectangle 329"/>
          <p:cNvSpPr/>
          <p:nvPr/>
        </p:nvSpPr>
        <p:spPr>
          <a:xfrm>
            <a:off x="16794705" y="16424842"/>
            <a:ext cx="814647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n=1</a:t>
            </a:r>
            <a:endParaRPr lang="en-US" sz="2800" i="1" dirty="0"/>
          </a:p>
        </p:txBody>
      </p:sp>
      <p:sp>
        <p:nvSpPr>
          <p:cNvPr id="331" name="Rectangle 330"/>
          <p:cNvSpPr/>
          <p:nvPr/>
        </p:nvSpPr>
        <p:spPr>
          <a:xfrm>
            <a:off x="7941024" y="9173244"/>
            <a:ext cx="1015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n=59</a:t>
            </a:r>
            <a:endParaRPr lang="en-US" sz="2800" i="1" dirty="0"/>
          </a:p>
        </p:txBody>
      </p:sp>
      <p:sp>
        <p:nvSpPr>
          <p:cNvPr id="332" name="Rectangle 331"/>
          <p:cNvSpPr/>
          <p:nvPr/>
        </p:nvSpPr>
        <p:spPr>
          <a:xfrm>
            <a:off x="6257329" y="6398387"/>
            <a:ext cx="1015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n=64</a:t>
            </a:r>
            <a:endParaRPr lang="en-US" sz="2800" i="1" dirty="0"/>
          </a:p>
        </p:txBody>
      </p:sp>
      <p:sp>
        <p:nvSpPr>
          <p:cNvPr id="333" name="Rectangle 332"/>
          <p:cNvSpPr/>
          <p:nvPr/>
        </p:nvSpPr>
        <p:spPr>
          <a:xfrm>
            <a:off x="11207896" y="9175930"/>
            <a:ext cx="814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n=0</a:t>
            </a:r>
            <a:endParaRPr lang="en-US" sz="2800" i="1" dirty="0"/>
          </a:p>
        </p:txBody>
      </p:sp>
      <p:sp>
        <p:nvSpPr>
          <p:cNvPr id="334" name="Rectangle 333"/>
          <p:cNvSpPr/>
          <p:nvPr/>
        </p:nvSpPr>
        <p:spPr>
          <a:xfrm>
            <a:off x="12017296" y="6194187"/>
            <a:ext cx="1015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n=23</a:t>
            </a:r>
            <a:endParaRPr lang="en-US" sz="2800" i="1" dirty="0"/>
          </a:p>
        </p:txBody>
      </p:sp>
      <p:sp>
        <p:nvSpPr>
          <p:cNvPr id="335" name="Rectangle 334"/>
          <p:cNvSpPr/>
          <p:nvPr/>
        </p:nvSpPr>
        <p:spPr>
          <a:xfrm>
            <a:off x="16000501" y="9233727"/>
            <a:ext cx="1015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n=23</a:t>
            </a:r>
            <a:endParaRPr lang="en-US" sz="2800" i="1" dirty="0"/>
          </a:p>
        </p:txBody>
      </p:sp>
      <p:sp>
        <p:nvSpPr>
          <p:cNvPr id="336" name="Rectangle 335"/>
          <p:cNvSpPr/>
          <p:nvPr/>
        </p:nvSpPr>
        <p:spPr>
          <a:xfrm>
            <a:off x="24287255" y="15213506"/>
            <a:ext cx="814647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n=6</a:t>
            </a:r>
            <a:endParaRPr lang="en-US" sz="2800" dirty="0"/>
          </a:p>
        </p:txBody>
      </p:sp>
      <p:sp>
        <p:nvSpPr>
          <p:cNvPr id="338" name="Rectangle 337"/>
          <p:cNvSpPr/>
          <p:nvPr/>
        </p:nvSpPr>
        <p:spPr>
          <a:xfrm>
            <a:off x="30983010" y="9020880"/>
            <a:ext cx="814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n=4</a:t>
            </a:r>
            <a:endParaRPr lang="en-US" sz="2800" dirty="0"/>
          </a:p>
        </p:txBody>
      </p:sp>
      <p:sp>
        <p:nvSpPr>
          <p:cNvPr id="339" name="Rectangle 338"/>
          <p:cNvSpPr/>
          <p:nvPr/>
        </p:nvSpPr>
        <p:spPr>
          <a:xfrm>
            <a:off x="22268609" y="23209881"/>
            <a:ext cx="1249060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n=1 </a:t>
            </a:r>
            <a:endParaRPr lang="en-US" sz="3600" dirty="0"/>
          </a:p>
        </p:txBody>
      </p:sp>
      <p:sp>
        <p:nvSpPr>
          <p:cNvPr id="233" name="Flowchart: Decision 232"/>
          <p:cNvSpPr/>
          <p:nvPr/>
        </p:nvSpPr>
        <p:spPr>
          <a:xfrm>
            <a:off x="22391695" y="11338093"/>
            <a:ext cx="4586411" cy="2255812"/>
          </a:xfrm>
          <a:prstGeom prst="flowChartDecision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Headache?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Vision changes?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HELLP features?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Pulmonary edema?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Oliguria?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Seizure?</a:t>
            </a:r>
          </a:p>
        </p:txBody>
      </p:sp>
      <p:cxnSp>
        <p:nvCxnSpPr>
          <p:cNvPr id="351" name="Elbow Connector 350"/>
          <p:cNvCxnSpPr/>
          <p:nvPr/>
        </p:nvCxnSpPr>
        <p:spPr>
          <a:xfrm>
            <a:off x="30381462" y="9780807"/>
            <a:ext cx="2383515" cy="3990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/>
          <p:cNvSpPr txBox="1"/>
          <p:nvPr/>
        </p:nvSpPr>
        <p:spPr>
          <a:xfrm>
            <a:off x="30962567" y="9495338"/>
            <a:ext cx="800219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endParaRPr lang="en-US" sz="3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24181395" y="15689440"/>
            <a:ext cx="1007007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359" name="Rectangle 358"/>
          <p:cNvSpPr/>
          <p:nvPr/>
        </p:nvSpPr>
        <p:spPr>
          <a:xfrm>
            <a:off x="27366601" y="11662509"/>
            <a:ext cx="814647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n=9</a:t>
            </a:r>
            <a:endParaRPr lang="en-US" sz="2800" dirty="0"/>
          </a:p>
        </p:txBody>
      </p:sp>
      <p:sp>
        <p:nvSpPr>
          <p:cNvPr id="215" name="TextBox 214"/>
          <p:cNvSpPr txBox="1"/>
          <p:nvPr/>
        </p:nvSpPr>
        <p:spPr>
          <a:xfrm>
            <a:off x="25296848" y="9522746"/>
            <a:ext cx="1007007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360" name="Rectangle 359"/>
          <p:cNvSpPr/>
          <p:nvPr/>
        </p:nvSpPr>
        <p:spPr>
          <a:xfrm>
            <a:off x="16066524" y="21122353"/>
            <a:ext cx="1249060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n=9 </a:t>
            </a:r>
            <a:endParaRPr lang="en-US" sz="3600" dirty="0"/>
          </a:p>
        </p:txBody>
      </p:sp>
      <p:sp>
        <p:nvSpPr>
          <p:cNvPr id="361" name="Rectangle 360"/>
          <p:cNvSpPr/>
          <p:nvPr/>
        </p:nvSpPr>
        <p:spPr>
          <a:xfrm>
            <a:off x="12606664" y="23175283"/>
            <a:ext cx="1249060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n=2 </a:t>
            </a:r>
            <a:endParaRPr lang="en-US" sz="3600" dirty="0"/>
          </a:p>
        </p:txBody>
      </p:sp>
      <p:sp>
        <p:nvSpPr>
          <p:cNvPr id="364" name="Rounded Rectangle 363"/>
          <p:cNvSpPr/>
          <p:nvPr/>
        </p:nvSpPr>
        <p:spPr>
          <a:xfrm>
            <a:off x="16104623" y="25664584"/>
            <a:ext cx="4126477" cy="1422026"/>
          </a:xfrm>
          <a:prstGeom prst="roundRect">
            <a:avLst>
              <a:gd name="adj" fmla="val 22026"/>
            </a:avLst>
          </a:prstGeom>
          <a:solidFill>
            <a:srgbClr val="FF99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Maternal deaths</a:t>
            </a:r>
          </a:p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(n=0)</a:t>
            </a:r>
            <a:endParaRPr 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9" name="Straight Arrow Connector 368"/>
          <p:cNvCxnSpPr>
            <a:stCxn id="306" idx="2"/>
            <a:endCxn id="364" idx="0"/>
          </p:cNvCxnSpPr>
          <p:nvPr/>
        </p:nvCxnSpPr>
        <p:spPr>
          <a:xfrm flipH="1">
            <a:off x="18167862" y="24699700"/>
            <a:ext cx="8732" cy="964884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TextBox 372"/>
          <p:cNvSpPr txBox="1"/>
          <p:nvPr/>
        </p:nvSpPr>
        <p:spPr>
          <a:xfrm>
            <a:off x="2813907" y="26375597"/>
            <a:ext cx="6417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* Proteinuria was not measured in one patient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75960" y="465171"/>
            <a:ext cx="351230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S2. Algorithm used for adjudication of cases in preeclampsia (PE) group with their breakdown and allocation: </a:t>
            </a:r>
            <a:r>
              <a:rPr lang="en-US" sz="4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MEXICO</a:t>
            </a:r>
            <a:endParaRPr lang="en-US" sz="4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974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17338</TotalTime>
  <Words>245</Words>
  <Application>Microsoft Office PowerPoint</Application>
  <PresentationFormat>Custom</PresentationFormat>
  <Paragraphs>93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Buhimschi, Irina</dc:creator>
  <cp:lastModifiedBy>Hillary Bracken</cp:lastModifiedBy>
  <cp:revision>120</cp:revision>
  <cp:lastPrinted>2019-06-04T16:44:19Z</cp:lastPrinted>
  <dcterms:created xsi:type="dcterms:W3CDTF">2019-04-25T15:54:19Z</dcterms:created>
  <dcterms:modified xsi:type="dcterms:W3CDTF">2020-11-04T20:22:53Z</dcterms:modified>
</cp:coreProperties>
</file>