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69" r:id="rId2"/>
  </p:sldIdLst>
  <p:sldSz cx="12192000" cy="6858000"/>
  <p:notesSz cx="6888163" cy="100203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07E8"/>
    <a:srgbClr val="AEEF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76E26A-7078-448F-8AEC-FFF687A95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54784-5FF2-4CC1-921A-8BB79DCFAD98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BC8220-4DED-4074-BBC5-C0CC8B836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54F01-F25D-4D60-ADA5-91C3A4D6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8E55E-C530-4AA0-B7F8-25E83592573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44172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4EEFD-047D-43CB-8F16-509433B32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BCBAB-5799-4007-95B8-11D1D17DD87E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7089AE-9A34-4BFA-A1AF-8478C366D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EEF619-AADE-4976-A463-04AD8FA7E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F18E0-B414-4142-8D3E-F0AEA620812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53898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565D97-597C-4F64-A7C1-7F0FF2D94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A6F9F-3BF7-449D-9761-A98205C4DB40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37BE2F-4C59-4FAC-A629-FB65A87E5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27E059-4EB9-4AEF-8A94-B44A7E5B2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BFAC8-414B-4088-8C0B-3FFEFAA5626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35938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69B156-8563-4DE2-8A98-13D3C508E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8F961-AAC8-4B7E-8ABD-D26846CF5927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7EBF07-A447-4944-AFD0-46478E7EB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F571D-6893-43D1-B38C-3E50CE772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BDADC-4B79-4E04-A842-A988D1A1F5D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23664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06743C-1294-495E-ACAA-4EAFA0D80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5E8FE-7CAA-4D8D-A77E-C717CEF65274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B91482-05DD-4DE0-8A8E-EFA483FBF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3C0FB4-6C20-4794-8FF7-05D181EF3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290B9-EAD4-4590-8C48-12147F93E4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16900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A282943-3ECD-4839-B0BA-A0EE06395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CFD6E-4DD3-4A35-B727-1302BCB2C3DA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42A1575-FA45-4AA2-A150-2787C0921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F3C6A29-773F-49D4-A1D9-EE81760E1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0E856-1F9B-42B4-903C-97D4EA7036C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57163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E55ED70-4A9A-4E23-BD47-2D876BF73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F902B-A2A7-4DF4-8BE0-997AF0125715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B753BE8-FC86-4EE2-BE1C-ADBE04A45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D6B6D61-BD4E-4EE6-ADB8-8213D1A90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8CA65-894D-410D-AD89-B24AB3DCFD8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85777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8289B278-4187-45E6-801A-6142384DE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56027-5552-486D-98D6-466A0B8F0241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81A07EE-6198-47FA-ACE0-76B7386AA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21CE0F4-40FA-4F06-A47E-1E74457F8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D5FDC-DF5D-44F0-B612-54DE262EA49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57034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B1A6CA9-00AC-4591-867A-0342EC3ED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FF08C-9877-4B43-B004-E0782AB6F9FE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D685CB9-4ADE-4BB7-AC4A-EDC702467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6586338-9D4E-4C36-8D5E-8843170B5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557F7-CD27-4897-A071-12B5FC1616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2403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E748474-21DF-4187-9A87-120DB069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AE9B9-049E-4F0B-9BB5-3D0A861F916F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4177A9D-93A6-4090-9EFB-00434B7F4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E8F7BB7-9CA3-4064-964A-8D0FFD5C6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950B8-2A9B-4E61-9B50-3DA7220125F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50627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49E8867-E022-4250-9E1B-1166493B7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EFC42-6021-4C16-BEB7-3FD9A183DB70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9B1585D-919D-4E9B-8A48-0A96C56F1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B8825C6-229E-4A80-AE56-61712F7D9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1FC01-5BD3-4043-BD1E-8D5A0B64DC5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0501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F91E3E2-F179-42AE-BCD3-CD870777A6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D007FBE4-7C52-47B4-9E8C-18F1A93B63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47599C-0567-494E-B5BF-F7EBC37761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EDBE867-ADB9-4297-8AD5-0B212C5BA82B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0EB35C-B8D3-4811-8AD7-7B77792A84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DDE0C-6FB5-4D21-838D-3E462ABDCC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BDBA5D8-916C-47DF-B925-F41B9CE641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121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テキスト ボックス 68">
            <a:extLst>
              <a:ext uri="{FF2B5EF4-FFF2-40B4-BE49-F238E27FC236}">
                <a16:creationId xmlns:a16="http://schemas.microsoft.com/office/drawing/2014/main" id="{A917780B-D608-420A-9F56-26808FA808ED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829859" y="4148222"/>
            <a:ext cx="2227936" cy="246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Proportion</a:t>
            </a:r>
            <a:r>
              <a:rPr lang="ja-JP" altLang="en-US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survival</a:t>
            </a:r>
            <a:endParaRPr lang="ja-JP" alt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4" name="テキスト ボックス 2">
            <a:extLst>
              <a:ext uri="{FF2B5EF4-FFF2-40B4-BE49-F238E27FC236}">
                <a16:creationId xmlns:a16="http://schemas.microsoft.com/office/drawing/2014/main" id="{149710CF-082E-40ED-A9DA-B03DA5A9756A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778304" y="4509520"/>
            <a:ext cx="178884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ja-JP" sz="16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           PPS</a:t>
            </a:r>
            <a:endParaRPr lang="ja-JP" altLang="en-US" sz="1600" b="1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8" name="テキスト ボックス 68">
            <a:extLst>
              <a:ext uri="{FF2B5EF4-FFF2-40B4-BE49-F238E27FC236}">
                <a16:creationId xmlns:a16="http://schemas.microsoft.com/office/drawing/2014/main" id="{A7A1FC55-6BE8-4555-8710-4E4CD1D6C3B2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829859" y="996310"/>
            <a:ext cx="2227936" cy="246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Proportion</a:t>
            </a:r>
            <a:r>
              <a:rPr lang="ja-JP" altLang="en-US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survival</a:t>
            </a:r>
            <a:endParaRPr lang="ja-JP" alt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3" name="テキスト ボックス 2">
            <a:extLst>
              <a:ext uri="{FF2B5EF4-FFF2-40B4-BE49-F238E27FC236}">
                <a16:creationId xmlns:a16="http://schemas.microsoft.com/office/drawing/2014/main" id="{61CD5EDA-178C-48A2-BE8D-F11843E8F949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713668" y="1063221"/>
            <a:ext cx="1788845" cy="301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ja-JP" sz="16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         OS</a:t>
            </a:r>
            <a:endParaRPr lang="ja-JP" altLang="en-US" sz="1600" b="1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4" name="テキスト ボックス 2">
            <a:extLst>
              <a:ext uri="{FF2B5EF4-FFF2-40B4-BE49-F238E27FC236}">
                <a16:creationId xmlns:a16="http://schemas.microsoft.com/office/drawing/2014/main" id="{236103E3-F8F2-4A56-99F6-A7BD43C6B0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66223" y="288158"/>
            <a:ext cx="178884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ja-JP" sz="16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    Week 2</a:t>
            </a:r>
            <a:endParaRPr lang="ja-JP" altLang="en-US" sz="1600" b="1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" name="テキスト ボックス 214">
            <a:extLst>
              <a:ext uri="{FF2B5EF4-FFF2-40B4-BE49-F238E27FC236}">
                <a16:creationId xmlns:a16="http://schemas.microsoft.com/office/drawing/2014/main" id="{AD161D34-4A5E-412B-A23F-DBB92043AA20}"/>
              </a:ext>
            </a:extLst>
          </p:cNvPr>
          <p:cNvSpPr txBox="1"/>
          <p:nvPr/>
        </p:nvSpPr>
        <p:spPr bwMode="auto">
          <a:xfrm>
            <a:off x="2360942" y="2177178"/>
            <a:ext cx="1375166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600" b="1" i="1" kern="0" dirty="0">
                <a:solidFill>
                  <a:prstClr val="black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P</a:t>
            </a:r>
            <a:r>
              <a:rPr lang="en-US" altLang="ja-JP" sz="1600" b="1" kern="0" dirty="0">
                <a:solidFill>
                  <a:prstClr val="black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 = .126</a:t>
            </a:r>
            <a:endParaRPr lang="ja-JP" altLang="en-US" sz="1600" b="1" kern="0" dirty="0">
              <a:solidFill>
                <a:prstClr val="black"/>
              </a:solidFill>
              <a:latin typeface="Times New Roman" panose="02020603050405020304" pitchFamily="18" charset="0"/>
              <a:ea typeface="ＭＳ Ｐゴシック" charset="-128"/>
              <a:cs typeface="Times New Roman" panose="02020603050405020304" pitchFamily="18" charset="0"/>
            </a:endParaRPr>
          </a:p>
        </p:txBody>
      </p:sp>
      <p:sp>
        <p:nvSpPr>
          <p:cNvPr id="239" name="Rectangle 50">
            <a:extLst>
              <a:ext uri="{FF2B5EF4-FFF2-40B4-BE49-F238E27FC236}">
                <a16:creationId xmlns:a16="http://schemas.microsoft.com/office/drawing/2014/main" id="{BFD0BD88-7CC3-41BF-98BC-676F36EFD4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7999" y="2707377"/>
            <a:ext cx="860074" cy="164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Time </a:t>
            </a:r>
            <a:r>
              <a: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(month</a:t>
            </a:r>
            <a:r>
              <a:rPr kumimoji="0" lang="en-US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s</a:t>
            </a:r>
            <a:r>
              <a: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)</a:t>
            </a:r>
          </a:p>
        </p:txBody>
      </p:sp>
      <p:grpSp>
        <p:nvGrpSpPr>
          <p:cNvPr id="475" name="グループ化 474">
            <a:extLst>
              <a:ext uri="{FF2B5EF4-FFF2-40B4-BE49-F238E27FC236}">
                <a16:creationId xmlns:a16="http://schemas.microsoft.com/office/drawing/2014/main" id="{42B672AC-ABE0-475B-B662-E22012C86FCF}"/>
              </a:ext>
            </a:extLst>
          </p:cNvPr>
          <p:cNvGrpSpPr/>
          <p:nvPr/>
        </p:nvGrpSpPr>
        <p:grpSpPr>
          <a:xfrm>
            <a:off x="2120180" y="474160"/>
            <a:ext cx="3105252" cy="2247841"/>
            <a:chOff x="491703" y="962117"/>
            <a:chExt cx="3105252" cy="2247841"/>
          </a:xfrm>
        </p:grpSpPr>
        <p:grpSp>
          <p:nvGrpSpPr>
            <p:cNvPr id="476" name="グループ化 110">
              <a:extLst>
                <a:ext uri="{FF2B5EF4-FFF2-40B4-BE49-F238E27FC236}">
                  <a16:creationId xmlns:a16="http://schemas.microsoft.com/office/drawing/2014/main" id="{CFE85407-2586-4294-B8C4-0C1E06B4BA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7721" y="1044391"/>
              <a:ext cx="2852555" cy="1956316"/>
              <a:chOff x="7724724" y="2752488"/>
              <a:chExt cx="3207388" cy="2200120"/>
            </a:xfrm>
          </p:grpSpPr>
          <p:cxnSp>
            <p:nvCxnSpPr>
              <p:cNvPr id="519" name="直線コネクタ 111">
                <a:extLst>
                  <a:ext uri="{FF2B5EF4-FFF2-40B4-BE49-F238E27FC236}">
                    <a16:creationId xmlns:a16="http://schemas.microsoft.com/office/drawing/2014/main" id="{04A3F8E1-753F-461F-B900-ED0956DD66C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7728112" y="4952608"/>
                <a:ext cx="3204000" cy="0"/>
              </a:xfrm>
              <a:prstGeom prst="line">
                <a:avLst/>
              </a:prstGeom>
              <a:noFill/>
              <a:ln w="8001" algn="ctr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20" name="直線コネクタ 112">
                <a:extLst>
                  <a:ext uri="{FF2B5EF4-FFF2-40B4-BE49-F238E27FC236}">
                    <a16:creationId xmlns:a16="http://schemas.microsoft.com/office/drawing/2014/main" id="{F9CE96C7-E613-4D42-8755-5C504673397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7724724" y="2752488"/>
                <a:ext cx="0" cy="2196000"/>
              </a:xfrm>
              <a:prstGeom prst="line">
                <a:avLst/>
              </a:prstGeom>
              <a:noFill/>
              <a:ln w="8001" algn="ctr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477" name="グループ化 476">
              <a:extLst>
                <a:ext uri="{FF2B5EF4-FFF2-40B4-BE49-F238E27FC236}">
                  <a16:creationId xmlns:a16="http://schemas.microsoft.com/office/drawing/2014/main" id="{16D1D3E5-DAFB-4C0C-BF5C-E86611D8281A}"/>
                </a:ext>
              </a:extLst>
            </p:cNvPr>
            <p:cNvGrpSpPr/>
            <p:nvPr/>
          </p:nvGrpSpPr>
          <p:grpSpPr>
            <a:xfrm>
              <a:off x="661886" y="1034387"/>
              <a:ext cx="48957" cy="1552626"/>
              <a:chOff x="661886" y="1034387"/>
              <a:chExt cx="48957" cy="1552626"/>
            </a:xfrm>
          </p:grpSpPr>
          <p:sp>
            <p:nvSpPr>
              <p:cNvPr id="510" name="Line 17">
                <a:extLst>
                  <a:ext uri="{FF2B5EF4-FFF2-40B4-BE49-F238E27FC236}">
                    <a16:creationId xmlns:a16="http://schemas.microsoft.com/office/drawing/2014/main" id="{20378F69-6489-44EA-838D-A43DD51157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7530" y="2393517"/>
                <a:ext cx="23313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1" name="Line 18">
                <a:extLst>
                  <a:ext uri="{FF2B5EF4-FFF2-40B4-BE49-F238E27FC236}">
                    <a16:creationId xmlns:a16="http://schemas.microsoft.com/office/drawing/2014/main" id="{96AB46A9-8C01-42A6-975A-C3625908A4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7530" y="2006526"/>
                <a:ext cx="23313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2" name="Line 19">
                <a:extLst>
                  <a:ext uri="{FF2B5EF4-FFF2-40B4-BE49-F238E27FC236}">
                    <a16:creationId xmlns:a16="http://schemas.microsoft.com/office/drawing/2014/main" id="{215012C8-7414-4B6A-8296-A7338F6DF0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7530" y="1617205"/>
                <a:ext cx="23313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3" name="Line 20">
                <a:extLst>
                  <a:ext uri="{FF2B5EF4-FFF2-40B4-BE49-F238E27FC236}">
                    <a16:creationId xmlns:a16="http://schemas.microsoft.com/office/drawing/2014/main" id="{CF4B0E02-53FE-4C2F-9007-180EAA62A2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7530" y="1230214"/>
                <a:ext cx="23313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4" name="Line 22">
                <a:extLst>
                  <a:ext uri="{FF2B5EF4-FFF2-40B4-BE49-F238E27FC236}">
                    <a16:creationId xmlns:a16="http://schemas.microsoft.com/office/drawing/2014/main" id="{B474FDDD-E34F-4444-B04B-5A0DC9A04E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1886" y="2587013"/>
                <a:ext cx="48957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5" name="Line 23">
                <a:extLst>
                  <a:ext uri="{FF2B5EF4-FFF2-40B4-BE49-F238E27FC236}">
                    <a16:creationId xmlns:a16="http://schemas.microsoft.com/office/drawing/2014/main" id="{31765347-7280-4439-94A3-78F9BAC785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1886" y="2200022"/>
                <a:ext cx="48957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6" name="Line 24">
                <a:extLst>
                  <a:ext uri="{FF2B5EF4-FFF2-40B4-BE49-F238E27FC236}">
                    <a16:creationId xmlns:a16="http://schemas.microsoft.com/office/drawing/2014/main" id="{B71C5759-E5FB-4BA5-9B49-17F0187A0D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1886" y="1810699"/>
                <a:ext cx="48957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7" name="Line 25">
                <a:extLst>
                  <a:ext uri="{FF2B5EF4-FFF2-40B4-BE49-F238E27FC236}">
                    <a16:creationId xmlns:a16="http://schemas.microsoft.com/office/drawing/2014/main" id="{C8E4E375-92D0-44F9-9112-01F1A36F2D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1886" y="1423708"/>
                <a:ext cx="48957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8" name="Line 26">
                <a:extLst>
                  <a:ext uri="{FF2B5EF4-FFF2-40B4-BE49-F238E27FC236}">
                    <a16:creationId xmlns:a16="http://schemas.microsoft.com/office/drawing/2014/main" id="{E434C123-0435-4085-9A74-A538EDC571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1886" y="1034387"/>
                <a:ext cx="48957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78" name="Rectangle 27">
              <a:extLst>
                <a:ext uri="{FF2B5EF4-FFF2-40B4-BE49-F238E27FC236}">
                  <a16:creationId xmlns:a16="http://schemas.microsoft.com/office/drawing/2014/main" id="{6E5D9AD5-CD99-4886-A6EB-525038BA35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703" y="2911059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9" name="Rectangle 28">
              <a:extLst>
                <a:ext uri="{FF2B5EF4-FFF2-40B4-BE49-F238E27FC236}">
                  <a16:creationId xmlns:a16="http://schemas.microsoft.com/office/drawing/2014/main" id="{CA633702-346B-42E9-9E48-D16EC1DB59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703" y="2514743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0.2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0" name="Rectangle 29">
              <a:extLst>
                <a:ext uri="{FF2B5EF4-FFF2-40B4-BE49-F238E27FC236}">
                  <a16:creationId xmlns:a16="http://schemas.microsoft.com/office/drawing/2014/main" id="{6B733659-5A2D-4531-8266-3C180C50EB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703" y="2127752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0.4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1" name="Rectangle 30">
              <a:extLst>
                <a:ext uri="{FF2B5EF4-FFF2-40B4-BE49-F238E27FC236}">
                  <a16:creationId xmlns:a16="http://schemas.microsoft.com/office/drawing/2014/main" id="{57BC9D98-A2EC-4B60-A1DC-B4D5FB3D4B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703" y="1738431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0.6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2" name="Rectangle 31">
              <a:extLst>
                <a:ext uri="{FF2B5EF4-FFF2-40B4-BE49-F238E27FC236}">
                  <a16:creationId xmlns:a16="http://schemas.microsoft.com/office/drawing/2014/main" id="{C0019413-A8DF-430E-B752-37A78F86AA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703" y="1351440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0.8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3" name="Rectangle 32">
              <a:extLst>
                <a:ext uri="{FF2B5EF4-FFF2-40B4-BE49-F238E27FC236}">
                  <a16:creationId xmlns:a16="http://schemas.microsoft.com/office/drawing/2014/main" id="{474C8EAB-6D85-4B62-A01D-E7606AE204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703" y="962117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1.0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4" name="Freeform 35">
              <a:extLst>
                <a:ext uri="{FF2B5EF4-FFF2-40B4-BE49-F238E27FC236}">
                  <a16:creationId xmlns:a16="http://schemas.microsoft.com/office/drawing/2014/main" id="{6063F3D3-AD9D-480A-AE35-2C2EEE6648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180" y="1032055"/>
              <a:ext cx="2839488" cy="797294"/>
            </a:xfrm>
            <a:custGeom>
              <a:avLst/>
              <a:gdLst>
                <a:gd name="T0" fmla="*/ 66 w 1218"/>
                <a:gd name="T1" fmla="*/ 0 h 342"/>
                <a:gd name="T2" fmla="*/ 107 w 1218"/>
                <a:gd name="T3" fmla="*/ 8 h 342"/>
                <a:gd name="T4" fmla="*/ 111 w 1218"/>
                <a:gd name="T5" fmla="*/ 16 h 342"/>
                <a:gd name="T6" fmla="*/ 142 w 1218"/>
                <a:gd name="T7" fmla="*/ 24 h 342"/>
                <a:gd name="T8" fmla="*/ 162 w 1218"/>
                <a:gd name="T9" fmla="*/ 33 h 342"/>
                <a:gd name="T10" fmla="*/ 213 w 1218"/>
                <a:gd name="T11" fmla="*/ 41 h 342"/>
                <a:gd name="T12" fmla="*/ 229 w 1218"/>
                <a:gd name="T13" fmla="*/ 49 h 342"/>
                <a:gd name="T14" fmla="*/ 266 w 1218"/>
                <a:gd name="T15" fmla="*/ 58 h 342"/>
                <a:gd name="T16" fmla="*/ 291 w 1218"/>
                <a:gd name="T17" fmla="*/ 66 h 342"/>
                <a:gd name="T18" fmla="*/ 343 w 1218"/>
                <a:gd name="T19" fmla="*/ 74 h 342"/>
                <a:gd name="T20" fmla="*/ 352 w 1218"/>
                <a:gd name="T21" fmla="*/ 82 h 342"/>
                <a:gd name="T22" fmla="*/ 385 w 1218"/>
                <a:gd name="T23" fmla="*/ 82 h 342"/>
                <a:gd name="T24" fmla="*/ 426 w 1218"/>
                <a:gd name="T25" fmla="*/ 91 h 342"/>
                <a:gd name="T26" fmla="*/ 441 w 1218"/>
                <a:gd name="T27" fmla="*/ 99 h 342"/>
                <a:gd name="T28" fmla="*/ 445 w 1218"/>
                <a:gd name="T29" fmla="*/ 108 h 342"/>
                <a:gd name="T30" fmla="*/ 468 w 1218"/>
                <a:gd name="T31" fmla="*/ 117 h 342"/>
                <a:gd name="T32" fmla="*/ 469 w 1218"/>
                <a:gd name="T33" fmla="*/ 125 h 342"/>
                <a:gd name="T34" fmla="*/ 475 w 1218"/>
                <a:gd name="T35" fmla="*/ 133 h 342"/>
                <a:gd name="T36" fmla="*/ 487 w 1218"/>
                <a:gd name="T37" fmla="*/ 133 h 342"/>
                <a:gd name="T38" fmla="*/ 514 w 1218"/>
                <a:gd name="T39" fmla="*/ 142 h 342"/>
                <a:gd name="T40" fmla="*/ 545 w 1218"/>
                <a:gd name="T41" fmla="*/ 151 h 342"/>
                <a:gd name="T42" fmla="*/ 550 w 1218"/>
                <a:gd name="T43" fmla="*/ 160 h 342"/>
                <a:gd name="T44" fmla="*/ 568 w 1218"/>
                <a:gd name="T45" fmla="*/ 160 h 342"/>
                <a:gd name="T46" fmla="*/ 577 w 1218"/>
                <a:gd name="T47" fmla="*/ 160 h 342"/>
                <a:gd name="T48" fmla="*/ 591 w 1218"/>
                <a:gd name="T49" fmla="*/ 170 h 342"/>
                <a:gd name="T50" fmla="*/ 603 w 1218"/>
                <a:gd name="T51" fmla="*/ 170 h 342"/>
                <a:gd name="T52" fmla="*/ 637 w 1218"/>
                <a:gd name="T53" fmla="*/ 170 h 342"/>
                <a:gd name="T54" fmla="*/ 641 w 1218"/>
                <a:gd name="T55" fmla="*/ 180 h 342"/>
                <a:gd name="T56" fmla="*/ 661 w 1218"/>
                <a:gd name="T57" fmla="*/ 180 h 342"/>
                <a:gd name="T58" fmla="*/ 677 w 1218"/>
                <a:gd name="T59" fmla="*/ 180 h 342"/>
                <a:gd name="T60" fmla="*/ 684 w 1218"/>
                <a:gd name="T61" fmla="*/ 192 h 342"/>
                <a:gd name="T62" fmla="*/ 699 w 1218"/>
                <a:gd name="T63" fmla="*/ 192 h 342"/>
                <a:gd name="T64" fmla="*/ 724 w 1218"/>
                <a:gd name="T65" fmla="*/ 192 h 342"/>
                <a:gd name="T66" fmla="*/ 732 w 1218"/>
                <a:gd name="T67" fmla="*/ 192 h 342"/>
                <a:gd name="T68" fmla="*/ 736 w 1218"/>
                <a:gd name="T69" fmla="*/ 205 h 342"/>
                <a:gd name="T70" fmla="*/ 741 w 1218"/>
                <a:gd name="T71" fmla="*/ 205 h 342"/>
                <a:gd name="T72" fmla="*/ 775 w 1218"/>
                <a:gd name="T73" fmla="*/ 205 h 342"/>
                <a:gd name="T74" fmla="*/ 810 w 1218"/>
                <a:gd name="T75" fmla="*/ 205 h 342"/>
                <a:gd name="T76" fmla="*/ 815 w 1218"/>
                <a:gd name="T77" fmla="*/ 220 h 342"/>
                <a:gd name="T78" fmla="*/ 823 w 1218"/>
                <a:gd name="T79" fmla="*/ 235 h 342"/>
                <a:gd name="T80" fmla="*/ 830 w 1218"/>
                <a:gd name="T81" fmla="*/ 251 h 342"/>
                <a:gd name="T82" fmla="*/ 845 w 1218"/>
                <a:gd name="T83" fmla="*/ 251 h 342"/>
                <a:gd name="T84" fmla="*/ 850 w 1218"/>
                <a:gd name="T85" fmla="*/ 267 h 342"/>
                <a:gd name="T86" fmla="*/ 859 w 1218"/>
                <a:gd name="T87" fmla="*/ 267 h 342"/>
                <a:gd name="T88" fmla="*/ 870 w 1218"/>
                <a:gd name="T89" fmla="*/ 267 h 342"/>
                <a:gd name="T90" fmla="*/ 883 w 1218"/>
                <a:gd name="T91" fmla="*/ 267 h 342"/>
                <a:gd name="T92" fmla="*/ 912 w 1218"/>
                <a:gd name="T93" fmla="*/ 267 h 342"/>
                <a:gd name="T94" fmla="*/ 939 w 1218"/>
                <a:gd name="T95" fmla="*/ 267 h 342"/>
                <a:gd name="T96" fmla="*/ 950 w 1218"/>
                <a:gd name="T97" fmla="*/ 267 h 342"/>
                <a:gd name="T98" fmla="*/ 961 w 1218"/>
                <a:gd name="T99" fmla="*/ 267 h 342"/>
                <a:gd name="T100" fmla="*/ 990 w 1218"/>
                <a:gd name="T101" fmla="*/ 267 h 342"/>
                <a:gd name="T102" fmla="*/ 1024 w 1218"/>
                <a:gd name="T103" fmla="*/ 301 h 342"/>
                <a:gd name="T104" fmla="*/ 1037 w 1218"/>
                <a:gd name="T105" fmla="*/ 301 h 342"/>
                <a:gd name="T106" fmla="*/ 1052 w 1218"/>
                <a:gd name="T107" fmla="*/ 342 h 342"/>
                <a:gd name="T108" fmla="*/ 1109 w 1218"/>
                <a:gd name="T109" fmla="*/ 342 h 342"/>
                <a:gd name="T110" fmla="*/ 1147 w 1218"/>
                <a:gd name="T111" fmla="*/ 342 h 342"/>
                <a:gd name="T112" fmla="*/ 1165 w 1218"/>
                <a:gd name="T113" fmla="*/ 342 h 342"/>
                <a:gd name="T114" fmla="*/ 1184 w 1218"/>
                <a:gd name="T115" fmla="*/ 342 h 342"/>
                <a:gd name="T116" fmla="*/ 1202 w 1218"/>
                <a:gd name="T117" fmla="*/ 342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18" h="342">
                  <a:moveTo>
                    <a:pt x="0" y="0"/>
                  </a:moveTo>
                  <a:lnTo>
                    <a:pt x="66" y="0"/>
                  </a:lnTo>
                  <a:lnTo>
                    <a:pt x="66" y="8"/>
                  </a:lnTo>
                  <a:lnTo>
                    <a:pt x="107" y="8"/>
                  </a:lnTo>
                  <a:lnTo>
                    <a:pt x="108" y="16"/>
                  </a:lnTo>
                  <a:lnTo>
                    <a:pt x="111" y="16"/>
                  </a:lnTo>
                  <a:lnTo>
                    <a:pt x="111" y="24"/>
                  </a:lnTo>
                  <a:lnTo>
                    <a:pt x="142" y="24"/>
                  </a:lnTo>
                  <a:lnTo>
                    <a:pt x="142" y="33"/>
                  </a:lnTo>
                  <a:lnTo>
                    <a:pt x="162" y="33"/>
                  </a:lnTo>
                  <a:lnTo>
                    <a:pt x="162" y="41"/>
                  </a:lnTo>
                  <a:lnTo>
                    <a:pt x="213" y="41"/>
                  </a:lnTo>
                  <a:lnTo>
                    <a:pt x="229" y="41"/>
                  </a:lnTo>
                  <a:lnTo>
                    <a:pt x="229" y="49"/>
                  </a:lnTo>
                  <a:lnTo>
                    <a:pt x="266" y="49"/>
                  </a:lnTo>
                  <a:lnTo>
                    <a:pt x="266" y="58"/>
                  </a:lnTo>
                  <a:lnTo>
                    <a:pt x="291" y="58"/>
                  </a:lnTo>
                  <a:lnTo>
                    <a:pt x="291" y="66"/>
                  </a:lnTo>
                  <a:lnTo>
                    <a:pt x="343" y="66"/>
                  </a:lnTo>
                  <a:lnTo>
                    <a:pt x="343" y="74"/>
                  </a:lnTo>
                  <a:lnTo>
                    <a:pt x="352" y="74"/>
                  </a:lnTo>
                  <a:lnTo>
                    <a:pt x="352" y="82"/>
                  </a:lnTo>
                  <a:lnTo>
                    <a:pt x="378" y="82"/>
                  </a:lnTo>
                  <a:lnTo>
                    <a:pt x="385" y="82"/>
                  </a:lnTo>
                  <a:lnTo>
                    <a:pt x="385" y="91"/>
                  </a:lnTo>
                  <a:lnTo>
                    <a:pt x="426" y="91"/>
                  </a:lnTo>
                  <a:lnTo>
                    <a:pt x="426" y="99"/>
                  </a:lnTo>
                  <a:lnTo>
                    <a:pt x="441" y="99"/>
                  </a:lnTo>
                  <a:lnTo>
                    <a:pt x="445" y="99"/>
                  </a:lnTo>
                  <a:lnTo>
                    <a:pt x="445" y="108"/>
                  </a:lnTo>
                  <a:lnTo>
                    <a:pt x="468" y="108"/>
                  </a:lnTo>
                  <a:lnTo>
                    <a:pt x="468" y="117"/>
                  </a:lnTo>
                  <a:lnTo>
                    <a:pt x="469" y="117"/>
                  </a:lnTo>
                  <a:lnTo>
                    <a:pt x="469" y="125"/>
                  </a:lnTo>
                  <a:lnTo>
                    <a:pt x="475" y="125"/>
                  </a:lnTo>
                  <a:lnTo>
                    <a:pt x="475" y="133"/>
                  </a:lnTo>
                  <a:lnTo>
                    <a:pt x="481" y="133"/>
                  </a:lnTo>
                  <a:lnTo>
                    <a:pt x="487" y="133"/>
                  </a:lnTo>
                  <a:lnTo>
                    <a:pt x="487" y="142"/>
                  </a:lnTo>
                  <a:lnTo>
                    <a:pt x="514" y="142"/>
                  </a:lnTo>
                  <a:lnTo>
                    <a:pt x="545" y="142"/>
                  </a:lnTo>
                  <a:lnTo>
                    <a:pt x="545" y="151"/>
                  </a:lnTo>
                  <a:lnTo>
                    <a:pt x="547" y="160"/>
                  </a:lnTo>
                  <a:lnTo>
                    <a:pt x="550" y="160"/>
                  </a:lnTo>
                  <a:lnTo>
                    <a:pt x="562" y="160"/>
                  </a:lnTo>
                  <a:lnTo>
                    <a:pt x="568" y="160"/>
                  </a:lnTo>
                  <a:lnTo>
                    <a:pt x="572" y="160"/>
                  </a:lnTo>
                  <a:lnTo>
                    <a:pt x="577" y="160"/>
                  </a:lnTo>
                  <a:lnTo>
                    <a:pt x="591" y="160"/>
                  </a:lnTo>
                  <a:lnTo>
                    <a:pt x="591" y="170"/>
                  </a:lnTo>
                  <a:lnTo>
                    <a:pt x="599" y="170"/>
                  </a:lnTo>
                  <a:lnTo>
                    <a:pt x="603" y="170"/>
                  </a:lnTo>
                  <a:lnTo>
                    <a:pt x="617" y="170"/>
                  </a:lnTo>
                  <a:lnTo>
                    <a:pt x="637" y="170"/>
                  </a:lnTo>
                  <a:lnTo>
                    <a:pt x="641" y="170"/>
                  </a:lnTo>
                  <a:lnTo>
                    <a:pt x="641" y="180"/>
                  </a:lnTo>
                  <a:lnTo>
                    <a:pt x="658" y="180"/>
                  </a:lnTo>
                  <a:lnTo>
                    <a:pt x="661" y="180"/>
                  </a:lnTo>
                  <a:lnTo>
                    <a:pt x="675" y="180"/>
                  </a:lnTo>
                  <a:lnTo>
                    <a:pt x="677" y="180"/>
                  </a:lnTo>
                  <a:lnTo>
                    <a:pt x="684" y="180"/>
                  </a:lnTo>
                  <a:lnTo>
                    <a:pt x="684" y="192"/>
                  </a:lnTo>
                  <a:lnTo>
                    <a:pt x="689" y="192"/>
                  </a:lnTo>
                  <a:lnTo>
                    <a:pt x="699" y="192"/>
                  </a:lnTo>
                  <a:lnTo>
                    <a:pt x="703" y="192"/>
                  </a:lnTo>
                  <a:lnTo>
                    <a:pt x="724" y="192"/>
                  </a:lnTo>
                  <a:lnTo>
                    <a:pt x="728" y="192"/>
                  </a:lnTo>
                  <a:lnTo>
                    <a:pt x="732" y="192"/>
                  </a:lnTo>
                  <a:lnTo>
                    <a:pt x="732" y="205"/>
                  </a:lnTo>
                  <a:lnTo>
                    <a:pt x="736" y="205"/>
                  </a:lnTo>
                  <a:lnTo>
                    <a:pt x="737" y="205"/>
                  </a:lnTo>
                  <a:lnTo>
                    <a:pt x="741" y="205"/>
                  </a:lnTo>
                  <a:lnTo>
                    <a:pt x="766" y="205"/>
                  </a:lnTo>
                  <a:lnTo>
                    <a:pt x="775" y="205"/>
                  </a:lnTo>
                  <a:lnTo>
                    <a:pt x="780" y="205"/>
                  </a:lnTo>
                  <a:lnTo>
                    <a:pt x="810" y="205"/>
                  </a:lnTo>
                  <a:lnTo>
                    <a:pt x="815" y="205"/>
                  </a:lnTo>
                  <a:lnTo>
                    <a:pt x="815" y="220"/>
                  </a:lnTo>
                  <a:lnTo>
                    <a:pt x="823" y="220"/>
                  </a:lnTo>
                  <a:lnTo>
                    <a:pt x="823" y="235"/>
                  </a:lnTo>
                  <a:lnTo>
                    <a:pt x="830" y="235"/>
                  </a:lnTo>
                  <a:lnTo>
                    <a:pt x="830" y="251"/>
                  </a:lnTo>
                  <a:lnTo>
                    <a:pt x="831" y="251"/>
                  </a:lnTo>
                  <a:lnTo>
                    <a:pt x="845" y="251"/>
                  </a:lnTo>
                  <a:lnTo>
                    <a:pt x="848" y="251"/>
                  </a:lnTo>
                  <a:lnTo>
                    <a:pt x="850" y="267"/>
                  </a:lnTo>
                  <a:lnTo>
                    <a:pt x="855" y="267"/>
                  </a:lnTo>
                  <a:lnTo>
                    <a:pt x="859" y="267"/>
                  </a:lnTo>
                  <a:lnTo>
                    <a:pt x="864" y="267"/>
                  </a:lnTo>
                  <a:lnTo>
                    <a:pt x="870" y="267"/>
                  </a:lnTo>
                  <a:lnTo>
                    <a:pt x="878" y="267"/>
                  </a:lnTo>
                  <a:lnTo>
                    <a:pt x="883" y="267"/>
                  </a:lnTo>
                  <a:lnTo>
                    <a:pt x="895" y="267"/>
                  </a:lnTo>
                  <a:lnTo>
                    <a:pt x="912" y="267"/>
                  </a:lnTo>
                  <a:lnTo>
                    <a:pt x="933" y="267"/>
                  </a:lnTo>
                  <a:lnTo>
                    <a:pt x="939" y="267"/>
                  </a:lnTo>
                  <a:lnTo>
                    <a:pt x="948" y="267"/>
                  </a:lnTo>
                  <a:lnTo>
                    <a:pt x="950" y="267"/>
                  </a:lnTo>
                  <a:lnTo>
                    <a:pt x="956" y="267"/>
                  </a:lnTo>
                  <a:lnTo>
                    <a:pt x="961" y="267"/>
                  </a:lnTo>
                  <a:lnTo>
                    <a:pt x="970" y="267"/>
                  </a:lnTo>
                  <a:lnTo>
                    <a:pt x="990" y="267"/>
                  </a:lnTo>
                  <a:lnTo>
                    <a:pt x="990" y="301"/>
                  </a:lnTo>
                  <a:lnTo>
                    <a:pt x="1024" y="301"/>
                  </a:lnTo>
                  <a:lnTo>
                    <a:pt x="1025" y="301"/>
                  </a:lnTo>
                  <a:lnTo>
                    <a:pt x="1037" y="301"/>
                  </a:lnTo>
                  <a:lnTo>
                    <a:pt x="1052" y="301"/>
                  </a:lnTo>
                  <a:lnTo>
                    <a:pt x="1052" y="342"/>
                  </a:lnTo>
                  <a:lnTo>
                    <a:pt x="1095" y="342"/>
                  </a:lnTo>
                  <a:lnTo>
                    <a:pt x="1109" y="342"/>
                  </a:lnTo>
                  <a:lnTo>
                    <a:pt x="1114" y="342"/>
                  </a:lnTo>
                  <a:lnTo>
                    <a:pt x="1147" y="342"/>
                  </a:lnTo>
                  <a:lnTo>
                    <a:pt x="1155" y="342"/>
                  </a:lnTo>
                  <a:lnTo>
                    <a:pt x="1165" y="342"/>
                  </a:lnTo>
                  <a:lnTo>
                    <a:pt x="1168" y="342"/>
                  </a:lnTo>
                  <a:lnTo>
                    <a:pt x="1184" y="342"/>
                  </a:lnTo>
                  <a:lnTo>
                    <a:pt x="1190" y="342"/>
                  </a:lnTo>
                  <a:lnTo>
                    <a:pt x="1202" y="342"/>
                  </a:lnTo>
                  <a:lnTo>
                    <a:pt x="1218" y="342"/>
                  </a:lnTo>
                </a:path>
              </a:pathLst>
            </a:custGeom>
            <a:noFill/>
            <a:ln w="19050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5" name="Freeform 36">
              <a:extLst>
                <a:ext uri="{FF2B5EF4-FFF2-40B4-BE49-F238E27FC236}">
                  <a16:creationId xmlns:a16="http://schemas.microsoft.com/office/drawing/2014/main" id="{83E9FB7E-4214-4035-BC3F-BC7BE6AEB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842" y="1034387"/>
              <a:ext cx="2718262" cy="1114347"/>
            </a:xfrm>
            <a:custGeom>
              <a:avLst/>
              <a:gdLst>
                <a:gd name="T0" fmla="*/ 0 w 1166"/>
                <a:gd name="T1" fmla="*/ 0 h 478"/>
                <a:gd name="T2" fmla="*/ 122 w 1166"/>
                <a:gd name="T3" fmla="*/ 0 h 478"/>
                <a:gd name="T4" fmla="*/ 122 w 1166"/>
                <a:gd name="T5" fmla="*/ 30 h 478"/>
                <a:gd name="T6" fmla="*/ 161 w 1166"/>
                <a:gd name="T7" fmla="*/ 30 h 478"/>
                <a:gd name="T8" fmla="*/ 161 w 1166"/>
                <a:gd name="T9" fmla="*/ 60 h 478"/>
                <a:gd name="T10" fmla="*/ 169 w 1166"/>
                <a:gd name="T11" fmla="*/ 60 h 478"/>
                <a:gd name="T12" fmla="*/ 169 w 1166"/>
                <a:gd name="T13" fmla="*/ 90 h 478"/>
                <a:gd name="T14" fmla="*/ 360 w 1166"/>
                <a:gd name="T15" fmla="*/ 90 h 478"/>
                <a:gd name="T16" fmla="*/ 360 w 1166"/>
                <a:gd name="T17" fmla="*/ 119 h 478"/>
                <a:gd name="T18" fmla="*/ 361 w 1166"/>
                <a:gd name="T19" fmla="*/ 119 h 478"/>
                <a:gd name="T20" fmla="*/ 361 w 1166"/>
                <a:gd name="T21" fmla="*/ 149 h 478"/>
                <a:gd name="T22" fmla="*/ 410 w 1166"/>
                <a:gd name="T23" fmla="*/ 149 h 478"/>
                <a:gd name="T24" fmla="*/ 410 w 1166"/>
                <a:gd name="T25" fmla="*/ 179 h 478"/>
                <a:gd name="T26" fmla="*/ 464 w 1166"/>
                <a:gd name="T27" fmla="*/ 179 h 478"/>
                <a:gd name="T28" fmla="*/ 487 w 1166"/>
                <a:gd name="T29" fmla="*/ 179 h 478"/>
                <a:gd name="T30" fmla="*/ 508 w 1166"/>
                <a:gd name="T31" fmla="*/ 179 h 478"/>
                <a:gd name="T32" fmla="*/ 581 w 1166"/>
                <a:gd name="T33" fmla="*/ 179 h 478"/>
                <a:gd name="T34" fmla="*/ 581 w 1166"/>
                <a:gd name="T35" fmla="*/ 213 h 478"/>
                <a:gd name="T36" fmla="*/ 588 w 1166"/>
                <a:gd name="T37" fmla="*/ 213 h 478"/>
                <a:gd name="T38" fmla="*/ 588 w 1166"/>
                <a:gd name="T39" fmla="*/ 248 h 478"/>
                <a:gd name="T40" fmla="*/ 605 w 1166"/>
                <a:gd name="T41" fmla="*/ 248 h 478"/>
                <a:gd name="T42" fmla="*/ 605 w 1166"/>
                <a:gd name="T43" fmla="*/ 282 h 478"/>
                <a:gd name="T44" fmla="*/ 615 w 1166"/>
                <a:gd name="T45" fmla="*/ 282 h 478"/>
                <a:gd name="T46" fmla="*/ 615 w 1166"/>
                <a:gd name="T47" fmla="*/ 317 h 478"/>
                <a:gd name="T48" fmla="*/ 629 w 1166"/>
                <a:gd name="T49" fmla="*/ 317 h 478"/>
                <a:gd name="T50" fmla="*/ 639 w 1166"/>
                <a:gd name="T51" fmla="*/ 317 h 478"/>
                <a:gd name="T52" fmla="*/ 659 w 1166"/>
                <a:gd name="T53" fmla="*/ 317 h 478"/>
                <a:gd name="T54" fmla="*/ 696 w 1166"/>
                <a:gd name="T55" fmla="*/ 317 h 478"/>
                <a:gd name="T56" fmla="*/ 696 w 1166"/>
                <a:gd name="T57" fmla="*/ 360 h 478"/>
                <a:gd name="T58" fmla="*/ 709 w 1166"/>
                <a:gd name="T59" fmla="*/ 360 h 478"/>
                <a:gd name="T60" fmla="*/ 794 w 1166"/>
                <a:gd name="T61" fmla="*/ 360 h 478"/>
                <a:gd name="T62" fmla="*/ 836 w 1166"/>
                <a:gd name="T63" fmla="*/ 360 h 478"/>
                <a:gd name="T64" fmla="*/ 845 w 1166"/>
                <a:gd name="T65" fmla="*/ 360 h 478"/>
                <a:gd name="T66" fmla="*/ 858 w 1166"/>
                <a:gd name="T67" fmla="*/ 360 h 478"/>
                <a:gd name="T68" fmla="*/ 866 w 1166"/>
                <a:gd name="T69" fmla="*/ 360 h 478"/>
                <a:gd name="T70" fmla="*/ 892 w 1166"/>
                <a:gd name="T71" fmla="*/ 360 h 478"/>
                <a:gd name="T72" fmla="*/ 986 w 1166"/>
                <a:gd name="T73" fmla="*/ 360 h 478"/>
                <a:gd name="T74" fmla="*/ 986 w 1166"/>
                <a:gd name="T75" fmla="*/ 478 h 478"/>
                <a:gd name="T76" fmla="*/ 995 w 1166"/>
                <a:gd name="T77" fmla="*/ 478 h 478"/>
                <a:gd name="T78" fmla="*/ 1023 w 1166"/>
                <a:gd name="T79" fmla="*/ 478 h 478"/>
                <a:gd name="T80" fmla="*/ 1166 w 1166"/>
                <a:gd name="T81" fmla="*/ 478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6" h="478">
                  <a:moveTo>
                    <a:pt x="0" y="0"/>
                  </a:moveTo>
                  <a:lnTo>
                    <a:pt x="122" y="0"/>
                  </a:lnTo>
                  <a:lnTo>
                    <a:pt x="122" y="30"/>
                  </a:lnTo>
                  <a:lnTo>
                    <a:pt x="161" y="30"/>
                  </a:lnTo>
                  <a:lnTo>
                    <a:pt x="161" y="60"/>
                  </a:lnTo>
                  <a:lnTo>
                    <a:pt x="169" y="60"/>
                  </a:lnTo>
                  <a:lnTo>
                    <a:pt x="169" y="90"/>
                  </a:lnTo>
                  <a:lnTo>
                    <a:pt x="360" y="90"/>
                  </a:lnTo>
                  <a:lnTo>
                    <a:pt x="360" y="119"/>
                  </a:lnTo>
                  <a:lnTo>
                    <a:pt x="361" y="119"/>
                  </a:lnTo>
                  <a:lnTo>
                    <a:pt x="361" y="149"/>
                  </a:lnTo>
                  <a:lnTo>
                    <a:pt x="410" y="149"/>
                  </a:lnTo>
                  <a:lnTo>
                    <a:pt x="410" y="179"/>
                  </a:lnTo>
                  <a:lnTo>
                    <a:pt x="464" y="179"/>
                  </a:lnTo>
                  <a:lnTo>
                    <a:pt x="487" y="179"/>
                  </a:lnTo>
                  <a:lnTo>
                    <a:pt x="508" y="179"/>
                  </a:lnTo>
                  <a:lnTo>
                    <a:pt x="581" y="179"/>
                  </a:lnTo>
                  <a:lnTo>
                    <a:pt x="581" y="213"/>
                  </a:lnTo>
                  <a:lnTo>
                    <a:pt x="588" y="213"/>
                  </a:lnTo>
                  <a:lnTo>
                    <a:pt x="588" y="248"/>
                  </a:lnTo>
                  <a:lnTo>
                    <a:pt x="605" y="248"/>
                  </a:lnTo>
                  <a:lnTo>
                    <a:pt x="605" y="282"/>
                  </a:lnTo>
                  <a:lnTo>
                    <a:pt x="615" y="282"/>
                  </a:lnTo>
                  <a:lnTo>
                    <a:pt x="615" y="317"/>
                  </a:lnTo>
                  <a:lnTo>
                    <a:pt x="629" y="317"/>
                  </a:lnTo>
                  <a:lnTo>
                    <a:pt x="639" y="317"/>
                  </a:lnTo>
                  <a:lnTo>
                    <a:pt x="659" y="317"/>
                  </a:lnTo>
                  <a:lnTo>
                    <a:pt x="696" y="317"/>
                  </a:lnTo>
                  <a:lnTo>
                    <a:pt x="696" y="360"/>
                  </a:lnTo>
                  <a:lnTo>
                    <a:pt x="709" y="360"/>
                  </a:lnTo>
                  <a:lnTo>
                    <a:pt x="794" y="360"/>
                  </a:lnTo>
                  <a:lnTo>
                    <a:pt x="836" y="360"/>
                  </a:lnTo>
                  <a:lnTo>
                    <a:pt x="845" y="360"/>
                  </a:lnTo>
                  <a:lnTo>
                    <a:pt x="858" y="360"/>
                  </a:lnTo>
                  <a:lnTo>
                    <a:pt x="866" y="360"/>
                  </a:lnTo>
                  <a:lnTo>
                    <a:pt x="892" y="360"/>
                  </a:lnTo>
                  <a:lnTo>
                    <a:pt x="986" y="360"/>
                  </a:lnTo>
                  <a:lnTo>
                    <a:pt x="986" y="478"/>
                  </a:lnTo>
                  <a:lnTo>
                    <a:pt x="995" y="478"/>
                  </a:lnTo>
                  <a:lnTo>
                    <a:pt x="1023" y="478"/>
                  </a:lnTo>
                  <a:lnTo>
                    <a:pt x="1166" y="478"/>
                  </a:lnTo>
                </a:path>
              </a:pathLst>
            </a:custGeom>
            <a:noFill/>
            <a:ln w="19050" cap="flat">
              <a:solidFill>
                <a:srgbClr val="0070C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486" name="グループ化 485">
              <a:extLst>
                <a:ext uri="{FF2B5EF4-FFF2-40B4-BE49-F238E27FC236}">
                  <a16:creationId xmlns:a16="http://schemas.microsoft.com/office/drawing/2014/main" id="{64BA1D22-5BA3-436E-B17F-92A6B7237D5B}"/>
                </a:ext>
              </a:extLst>
            </p:cNvPr>
            <p:cNvGrpSpPr/>
            <p:nvPr/>
          </p:nvGrpSpPr>
          <p:grpSpPr>
            <a:xfrm>
              <a:off x="661886" y="2782840"/>
              <a:ext cx="2935069" cy="242451"/>
              <a:chOff x="661886" y="2782840"/>
              <a:chExt cx="2935069" cy="242451"/>
            </a:xfrm>
          </p:grpSpPr>
          <p:sp>
            <p:nvSpPr>
              <p:cNvPr id="494" name="Line 16">
                <a:extLst>
                  <a:ext uri="{FF2B5EF4-FFF2-40B4-BE49-F238E27FC236}">
                    <a16:creationId xmlns:a16="http://schemas.microsoft.com/office/drawing/2014/main" id="{4649D586-AAF3-4B9E-9D51-0857476A3C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7530" y="2782840"/>
                <a:ext cx="23313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95" name="Line 21">
                <a:extLst>
                  <a:ext uri="{FF2B5EF4-FFF2-40B4-BE49-F238E27FC236}">
                    <a16:creationId xmlns:a16="http://schemas.microsoft.com/office/drawing/2014/main" id="{4B6AF344-9243-438A-890D-582BA3283C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1886" y="2976334"/>
                <a:ext cx="48957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96" name="Line 38">
                <a:extLst>
                  <a:ext uri="{FF2B5EF4-FFF2-40B4-BE49-F238E27FC236}">
                    <a16:creationId xmlns:a16="http://schemas.microsoft.com/office/drawing/2014/main" id="{57CDF54E-1D4C-4C57-A787-C99B894C3A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9982" y="2976334"/>
                <a:ext cx="0" cy="23313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97" name="Line 39">
                <a:extLst>
                  <a:ext uri="{FF2B5EF4-FFF2-40B4-BE49-F238E27FC236}">
                    <a16:creationId xmlns:a16="http://schemas.microsoft.com/office/drawing/2014/main" id="{ABB5BACB-3C1A-407C-B00F-F21B6844CF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75255" y="2976334"/>
                <a:ext cx="0" cy="23313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98" name="Line 40">
                <a:extLst>
                  <a:ext uri="{FF2B5EF4-FFF2-40B4-BE49-F238E27FC236}">
                    <a16:creationId xmlns:a16="http://schemas.microsoft.com/office/drawing/2014/main" id="{5312C2FB-4C23-4998-9FC3-5206A002E0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22859" y="2976334"/>
                <a:ext cx="0" cy="23313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99" name="Line 41">
                <a:extLst>
                  <a:ext uri="{FF2B5EF4-FFF2-40B4-BE49-F238E27FC236}">
                    <a16:creationId xmlns:a16="http://schemas.microsoft.com/office/drawing/2014/main" id="{1444B745-1834-4AC4-BDFB-2E5644DC6E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68131" y="2976334"/>
                <a:ext cx="0" cy="23313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0" name="Line 42">
                <a:extLst>
                  <a:ext uri="{FF2B5EF4-FFF2-40B4-BE49-F238E27FC236}">
                    <a16:creationId xmlns:a16="http://schemas.microsoft.com/office/drawing/2014/main" id="{C0EA8B50-BA94-406D-A321-66FA45AD8F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6410" y="2976334"/>
                <a:ext cx="0" cy="23313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1" name="Line 43">
                <a:extLst>
                  <a:ext uri="{FF2B5EF4-FFF2-40B4-BE49-F238E27FC236}">
                    <a16:creationId xmlns:a16="http://schemas.microsoft.com/office/drawing/2014/main" id="{27133E2A-1924-4265-9F4B-4A6533C45A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51683" y="2976334"/>
                <a:ext cx="0" cy="23313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2" name="Line 44">
                <a:extLst>
                  <a:ext uri="{FF2B5EF4-FFF2-40B4-BE49-F238E27FC236}">
                    <a16:creationId xmlns:a16="http://schemas.microsoft.com/office/drawing/2014/main" id="{91C66B12-316B-4324-96C6-BCC396E266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96955" y="2976334"/>
                <a:ext cx="0" cy="23313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3" name="Line 45">
                <a:extLst>
                  <a:ext uri="{FF2B5EF4-FFF2-40B4-BE49-F238E27FC236}">
                    <a16:creationId xmlns:a16="http://schemas.microsoft.com/office/drawing/2014/main" id="{98B46FF1-D7B8-4DC7-9324-356BD1510F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0842" y="2976334"/>
                <a:ext cx="0" cy="48957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4" name="Line 46">
                <a:extLst>
                  <a:ext uri="{FF2B5EF4-FFF2-40B4-BE49-F238E27FC236}">
                    <a16:creationId xmlns:a16="http://schemas.microsoft.com/office/drawing/2014/main" id="{D7BCD516-6669-41CE-97CC-BB07EF37D5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56116" y="2976334"/>
                <a:ext cx="0" cy="48957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5" name="Line 47">
                <a:extLst>
                  <a:ext uri="{FF2B5EF4-FFF2-40B4-BE49-F238E27FC236}">
                    <a16:creationId xmlns:a16="http://schemas.microsoft.com/office/drawing/2014/main" id="{E56C8023-2BAA-4727-A0AB-3EC3B2B808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03720" y="2976334"/>
                <a:ext cx="0" cy="48957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6" name="Line 48">
                <a:extLst>
                  <a:ext uri="{FF2B5EF4-FFF2-40B4-BE49-F238E27FC236}">
                    <a16:creationId xmlns:a16="http://schemas.microsoft.com/office/drawing/2014/main" id="{9F53D142-CE19-4EB8-BBF4-80E06A83C6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41999" y="2976334"/>
                <a:ext cx="0" cy="48957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7" name="Line 49">
                <a:extLst>
                  <a:ext uri="{FF2B5EF4-FFF2-40B4-BE49-F238E27FC236}">
                    <a16:creationId xmlns:a16="http://schemas.microsoft.com/office/drawing/2014/main" id="{BB5BDEE2-B195-47E7-A627-C37DA03194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87271" y="2976334"/>
                <a:ext cx="0" cy="48957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8" name="Line 50">
                <a:extLst>
                  <a:ext uri="{FF2B5EF4-FFF2-40B4-BE49-F238E27FC236}">
                    <a16:creationId xmlns:a16="http://schemas.microsoft.com/office/drawing/2014/main" id="{6B392A87-9519-4B42-96BB-C9E3F938B4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32544" y="2976334"/>
                <a:ext cx="0" cy="48957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9" name="Line 51">
                <a:extLst>
                  <a:ext uri="{FF2B5EF4-FFF2-40B4-BE49-F238E27FC236}">
                    <a16:creationId xmlns:a16="http://schemas.microsoft.com/office/drawing/2014/main" id="{6E1DD699-616D-4503-9DA1-FA7B9DD8D0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80148" y="2976334"/>
                <a:ext cx="0" cy="48957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87" name="Rectangle 52">
              <a:extLst>
                <a:ext uri="{FF2B5EF4-FFF2-40B4-BE49-F238E27FC236}">
                  <a16:creationId xmlns:a16="http://schemas.microsoft.com/office/drawing/2014/main" id="{C161EFBF-83B2-4FA6-890E-86738E7597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205" y="3025292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</a:t>
              </a:r>
              <a:endParaRPr kumimoji="0" lang="ja-JP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8" name="Rectangle 53">
              <a:extLst>
                <a:ext uri="{FF2B5EF4-FFF2-40B4-BE49-F238E27FC236}">
                  <a16:creationId xmlns:a16="http://schemas.microsoft.com/office/drawing/2014/main" id="{4CE69EAA-7A50-49CB-AC2C-FB4F2DF45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809" y="3025292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9" name="Rectangle 54">
              <a:extLst>
                <a:ext uri="{FF2B5EF4-FFF2-40B4-BE49-F238E27FC236}">
                  <a16:creationId xmlns:a16="http://schemas.microsoft.com/office/drawing/2014/main" id="{22CD22D5-A622-4426-81F8-15CEA84ABE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5437" y="3025292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0" name="Rectangle 55">
              <a:extLst>
                <a:ext uri="{FF2B5EF4-FFF2-40B4-BE49-F238E27FC236}">
                  <a16:creationId xmlns:a16="http://schemas.microsoft.com/office/drawing/2014/main" id="{0828D108-E1DA-4932-8042-972B00D559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3716" y="3025292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1" name="Rectangle 56">
              <a:extLst>
                <a:ext uri="{FF2B5EF4-FFF2-40B4-BE49-F238E27FC236}">
                  <a16:creationId xmlns:a16="http://schemas.microsoft.com/office/drawing/2014/main" id="{11FC6208-8A2A-471A-B8DE-B9E2EC3750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1320" y="3025292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20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2" name="Rectangle 57">
              <a:extLst>
                <a:ext uri="{FF2B5EF4-FFF2-40B4-BE49-F238E27FC236}">
                  <a16:creationId xmlns:a16="http://schemas.microsoft.com/office/drawing/2014/main" id="{2F52CA3D-2317-4258-9229-D0EDB71F18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6594" y="3025292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25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3" name="Rectangle 58">
              <a:extLst>
                <a:ext uri="{FF2B5EF4-FFF2-40B4-BE49-F238E27FC236}">
                  <a16:creationId xmlns:a16="http://schemas.microsoft.com/office/drawing/2014/main" id="{1ACDAD71-BCEE-425A-8B22-15006E24A7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1866" y="3025292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30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21" name="グループ化 520">
            <a:extLst>
              <a:ext uri="{FF2B5EF4-FFF2-40B4-BE49-F238E27FC236}">
                <a16:creationId xmlns:a16="http://schemas.microsoft.com/office/drawing/2014/main" id="{929EC5F7-B3D0-45EA-9FA4-E01AA908A649}"/>
              </a:ext>
            </a:extLst>
          </p:cNvPr>
          <p:cNvGrpSpPr/>
          <p:nvPr/>
        </p:nvGrpSpPr>
        <p:grpSpPr>
          <a:xfrm>
            <a:off x="2241466" y="2961760"/>
            <a:ext cx="3152091" cy="592423"/>
            <a:chOff x="905256" y="4852620"/>
            <a:chExt cx="3544184" cy="666116"/>
          </a:xfrm>
        </p:grpSpPr>
        <p:grpSp>
          <p:nvGrpSpPr>
            <p:cNvPr id="522" name="グループ化 521">
              <a:extLst>
                <a:ext uri="{FF2B5EF4-FFF2-40B4-BE49-F238E27FC236}">
                  <a16:creationId xmlns:a16="http://schemas.microsoft.com/office/drawing/2014/main" id="{CB78EB45-5B60-43D8-A9F0-A1C7667442AD}"/>
                </a:ext>
              </a:extLst>
            </p:cNvPr>
            <p:cNvGrpSpPr/>
            <p:nvPr/>
          </p:nvGrpSpPr>
          <p:grpSpPr>
            <a:xfrm>
              <a:off x="905256" y="4852620"/>
              <a:ext cx="3544184" cy="430733"/>
              <a:chOff x="1043990" y="4686790"/>
              <a:chExt cx="3544184" cy="430733"/>
            </a:xfrm>
          </p:grpSpPr>
          <p:grpSp>
            <p:nvGrpSpPr>
              <p:cNvPr id="524" name="グループ化 5">
                <a:extLst>
                  <a:ext uri="{FF2B5EF4-FFF2-40B4-BE49-F238E27FC236}">
                    <a16:creationId xmlns:a16="http://schemas.microsoft.com/office/drawing/2014/main" id="{316E68FC-DBBF-4748-B100-52111F1B5CE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44000" y="4686790"/>
                <a:ext cx="3494395" cy="207637"/>
                <a:chOff x="7451475" y="2452572"/>
                <a:chExt cx="2278921" cy="135435"/>
              </a:xfrm>
            </p:grpSpPr>
            <p:sp>
              <p:nvSpPr>
                <p:cNvPr id="528" name="Rectangle 64">
                  <a:extLst>
                    <a:ext uri="{FF2B5EF4-FFF2-40B4-BE49-F238E27FC236}">
                      <a16:creationId xmlns:a16="http://schemas.microsoft.com/office/drawing/2014/main" id="{02ED8A73-E50F-4AD3-9777-B48EE08D0B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39764" y="2452572"/>
                  <a:ext cx="2090632" cy="1354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</a:pPr>
                  <a:r>
                    <a:rPr kumimoji="0" lang="en-US" altLang="ja-JP" sz="12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High agreement (n=102): 2-year OS, 67.9%</a:t>
                  </a:r>
                  <a:endParaRPr kumimoji="0" lang="ja-JP" altLang="ja-JP" sz="1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29" name="Line 69">
                  <a:extLst>
                    <a:ext uri="{FF2B5EF4-FFF2-40B4-BE49-F238E27FC236}">
                      <a16:creationId xmlns:a16="http://schemas.microsoft.com/office/drawing/2014/main" id="{23902C74-6C4A-4357-8B4C-16C4C1F2054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451475" y="2518586"/>
                  <a:ext cx="140868" cy="0"/>
                </a:xfrm>
                <a:prstGeom prst="line">
                  <a:avLst/>
                </a:prstGeom>
                <a:noFill/>
                <a:ln w="17463">
                  <a:solidFill>
                    <a:srgbClr val="FF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0" lang="ja-JP" altLang="en-US" sz="1200" b="1">
                    <a:solidFill>
                      <a:prstClr val="black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525" name="グループ化 6">
                <a:extLst>
                  <a:ext uri="{FF2B5EF4-FFF2-40B4-BE49-F238E27FC236}">
                    <a16:creationId xmlns:a16="http://schemas.microsoft.com/office/drawing/2014/main" id="{5C954871-9562-41BE-9968-F9B2105CE4F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43990" y="4909887"/>
                <a:ext cx="3544184" cy="207636"/>
                <a:chOff x="7451487" y="2664355"/>
                <a:chExt cx="2311397" cy="135434"/>
              </a:xfrm>
            </p:grpSpPr>
            <p:sp>
              <p:nvSpPr>
                <p:cNvPr id="526" name="Rectangle 66">
                  <a:extLst>
                    <a:ext uri="{FF2B5EF4-FFF2-40B4-BE49-F238E27FC236}">
                      <a16:creationId xmlns:a16="http://schemas.microsoft.com/office/drawing/2014/main" id="{E66B6B5D-257B-45ED-B071-1D6BD5AEFF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41685" y="2664355"/>
                  <a:ext cx="2121199" cy="1354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</a:pPr>
                  <a:r>
                    <a:rPr kumimoji="0" lang="en-US" altLang="ja-JP" sz="12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Low  agreement  (n=28):   2-year OS, 42.7%</a:t>
                  </a:r>
                  <a:endParaRPr kumimoji="0" lang="ja-JP" altLang="ja-JP" sz="1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27" name="Line 73">
                  <a:extLst>
                    <a:ext uri="{FF2B5EF4-FFF2-40B4-BE49-F238E27FC236}">
                      <a16:creationId xmlns:a16="http://schemas.microsoft.com/office/drawing/2014/main" id="{3ADF62DB-4FCB-4609-ABE6-771E9071978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451487" y="2729921"/>
                  <a:ext cx="140868" cy="0"/>
                </a:xfrm>
                <a:prstGeom prst="line">
                  <a:avLst/>
                </a:prstGeom>
                <a:noFill/>
                <a:ln w="17463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0" lang="ja-JP" altLang="en-US" sz="1200" b="1">
                    <a:solidFill>
                      <a:prstClr val="black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523" name="Rectangle 64">
              <a:extLst>
                <a:ext uri="{FF2B5EF4-FFF2-40B4-BE49-F238E27FC236}">
                  <a16:creationId xmlns:a16="http://schemas.microsoft.com/office/drawing/2014/main" id="{F7180944-709F-4E0E-BA24-677E33F07D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8781" y="5311099"/>
              <a:ext cx="3049665" cy="207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      HR 1.68 (95% CI; 0.86-3.31, </a:t>
              </a:r>
              <a:r>
                <a:rPr kumimoji="0" lang="en-US" altLang="ja-JP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P</a:t>
              </a: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 = .130)</a:t>
              </a:r>
              <a:endPara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360" name="テキスト ボックス 2">
            <a:extLst>
              <a:ext uri="{FF2B5EF4-FFF2-40B4-BE49-F238E27FC236}">
                <a16:creationId xmlns:a16="http://schemas.microsoft.com/office/drawing/2014/main" id="{83E800DD-A341-4374-A0C0-DAA7571FE8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1712" y="304806"/>
            <a:ext cx="178884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ja-JP" sz="16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         Week 8</a:t>
            </a:r>
            <a:endParaRPr lang="ja-JP" altLang="en-US" sz="1600" b="1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61" name="テキスト ボックス 360">
            <a:extLst>
              <a:ext uri="{FF2B5EF4-FFF2-40B4-BE49-F238E27FC236}">
                <a16:creationId xmlns:a16="http://schemas.microsoft.com/office/drawing/2014/main" id="{2E314D14-4DF3-4A41-A19F-8DA70D5C4022}"/>
              </a:ext>
            </a:extLst>
          </p:cNvPr>
          <p:cNvSpPr txBox="1"/>
          <p:nvPr/>
        </p:nvSpPr>
        <p:spPr bwMode="auto">
          <a:xfrm>
            <a:off x="6834119" y="2193826"/>
            <a:ext cx="1375166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600" b="1" i="1" kern="0" dirty="0">
                <a:solidFill>
                  <a:prstClr val="black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P</a:t>
            </a:r>
            <a:r>
              <a:rPr lang="en-US" altLang="ja-JP" sz="1600" b="1" kern="0" dirty="0">
                <a:solidFill>
                  <a:prstClr val="black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 = .143</a:t>
            </a:r>
            <a:endParaRPr lang="ja-JP" altLang="en-US" sz="1600" b="1" kern="0" dirty="0">
              <a:solidFill>
                <a:prstClr val="black"/>
              </a:solidFill>
              <a:latin typeface="Times New Roman" panose="02020603050405020304" pitchFamily="18" charset="0"/>
              <a:ea typeface="ＭＳ Ｐゴシック" charset="-128"/>
              <a:cs typeface="Times New Roman" panose="02020603050405020304" pitchFamily="18" charset="0"/>
            </a:endParaRPr>
          </a:p>
        </p:txBody>
      </p:sp>
      <p:sp>
        <p:nvSpPr>
          <p:cNvPr id="471" name="Rectangle 50">
            <a:extLst>
              <a:ext uri="{FF2B5EF4-FFF2-40B4-BE49-F238E27FC236}">
                <a16:creationId xmlns:a16="http://schemas.microsoft.com/office/drawing/2014/main" id="{2D0B3F05-668D-4F3F-A2D7-FDBB83CCA6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1909" y="2724880"/>
            <a:ext cx="860074" cy="164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Time </a:t>
            </a:r>
            <a:r>
              <a: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(month</a:t>
            </a:r>
            <a:r>
              <a:rPr kumimoji="0" lang="en-US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s</a:t>
            </a:r>
            <a:r>
              <a: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)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05DA1FF8-374A-4A5B-A5A2-0D2649E367ED}"/>
              </a:ext>
            </a:extLst>
          </p:cNvPr>
          <p:cNvGrpSpPr/>
          <p:nvPr/>
        </p:nvGrpSpPr>
        <p:grpSpPr>
          <a:xfrm>
            <a:off x="2120180" y="3654000"/>
            <a:ext cx="3331546" cy="3078241"/>
            <a:chOff x="3717840" y="3654000"/>
            <a:chExt cx="3331546" cy="3078241"/>
          </a:xfrm>
        </p:grpSpPr>
        <p:sp>
          <p:nvSpPr>
            <p:cNvPr id="176" name="テキスト ボックス 175">
              <a:extLst>
                <a:ext uri="{FF2B5EF4-FFF2-40B4-BE49-F238E27FC236}">
                  <a16:creationId xmlns:a16="http://schemas.microsoft.com/office/drawing/2014/main" id="{CA39748C-5069-44A5-B8D5-E6FBB382E16A}"/>
                </a:ext>
              </a:extLst>
            </p:cNvPr>
            <p:cNvSpPr txBox="1"/>
            <p:nvPr/>
          </p:nvSpPr>
          <p:spPr bwMode="auto">
            <a:xfrm>
              <a:off x="3958602" y="5369730"/>
              <a:ext cx="1375166" cy="33855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ja-JP" sz="1600" b="1" i="1" kern="0" dirty="0">
                  <a:solidFill>
                    <a:prstClr val="black"/>
                  </a:solidFill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P</a:t>
              </a:r>
              <a:r>
                <a:rPr lang="en-US" altLang="ja-JP" sz="1600" b="1" kern="0" dirty="0">
                  <a:solidFill>
                    <a:prstClr val="black"/>
                  </a:solidFill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 = .032</a:t>
              </a:r>
              <a:endParaRPr lang="ja-JP" altLang="en-US" sz="1600" b="1" kern="0" dirty="0">
                <a:solidFill>
                  <a:prstClr val="black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endParaRPr>
            </a:p>
          </p:txBody>
        </p:sp>
        <p:sp>
          <p:nvSpPr>
            <p:cNvPr id="178" name="Rectangle 50">
              <a:extLst>
                <a:ext uri="{FF2B5EF4-FFF2-40B4-BE49-F238E27FC236}">
                  <a16:creationId xmlns:a16="http://schemas.microsoft.com/office/drawing/2014/main" id="{22A2A89C-568C-4600-9B7E-A16F7777E6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5659" y="5899929"/>
              <a:ext cx="860074" cy="164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Time </a:t>
              </a:r>
              <a:r>
                <a:rPr kumimoji="0" lang="ja-JP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(month</a:t>
              </a: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s</a:t>
              </a:r>
              <a:r>
                <a:rPr kumimoji="0" lang="ja-JP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)</a:t>
              </a:r>
            </a:p>
          </p:txBody>
        </p:sp>
        <p:grpSp>
          <p:nvGrpSpPr>
            <p:cNvPr id="583" name="グループ化 582">
              <a:extLst>
                <a:ext uri="{FF2B5EF4-FFF2-40B4-BE49-F238E27FC236}">
                  <a16:creationId xmlns:a16="http://schemas.microsoft.com/office/drawing/2014/main" id="{73770D30-93F5-4E19-BCCD-918B0320FF61}"/>
                </a:ext>
              </a:extLst>
            </p:cNvPr>
            <p:cNvGrpSpPr/>
            <p:nvPr/>
          </p:nvGrpSpPr>
          <p:grpSpPr>
            <a:xfrm>
              <a:off x="3717840" y="3654000"/>
              <a:ext cx="3219773" cy="2259070"/>
              <a:chOff x="1007963" y="722233"/>
              <a:chExt cx="3219773" cy="2259070"/>
            </a:xfrm>
          </p:grpSpPr>
          <p:grpSp>
            <p:nvGrpSpPr>
              <p:cNvPr id="584" name="グループ化 110">
                <a:extLst>
                  <a:ext uri="{FF2B5EF4-FFF2-40B4-BE49-F238E27FC236}">
                    <a16:creationId xmlns:a16="http://schemas.microsoft.com/office/drawing/2014/main" id="{97A17957-D0CD-4790-B7AB-47523FED256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44374" y="784112"/>
                <a:ext cx="2852555" cy="1956316"/>
                <a:chOff x="7724724" y="2752488"/>
                <a:chExt cx="3207388" cy="2200120"/>
              </a:xfrm>
            </p:grpSpPr>
            <p:cxnSp>
              <p:nvCxnSpPr>
                <p:cNvPr id="623" name="直線コネクタ 111">
                  <a:extLst>
                    <a:ext uri="{FF2B5EF4-FFF2-40B4-BE49-F238E27FC236}">
                      <a16:creationId xmlns:a16="http://schemas.microsoft.com/office/drawing/2014/main" id="{C6473D54-A313-4D58-A954-FE13E97D997D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7728112" y="4952608"/>
                  <a:ext cx="3204000" cy="0"/>
                </a:xfrm>
                <a:prstGeom prst="line">
                  <a:avLst/>
                </a:prstGeom>
                <a:noFill/>
                <a:ln w="8001" algn="ctr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24" name="直線コネクタ 112">
                  <a:extLst>
                    <a:ext uri="{FF2B5EF4-FFF2-40B4-BE49-F238E27FC236}">
                      <a16:creationId xmlns:a16="http://schemas.microsoft.com/office/drawing/2014/main" id="{06E1E556-EA53-4A71-AC6A-078B965CDEF4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7724724" y="2752488"/>
                  <a:ext cx="0" cy="2196000"/>
                </a:xfrm>
                <a:prstGeom prst="line">
                  <a:avLst/>
                </a:prstGeom>
                <a:noFill/>
                <a:ln w="8001" algn="ctr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585" name="グループ化 584">
                <a:extLst>
                  <a:ext uri="{FF2B5EF4-FFF2-40B4-BE49-F238E27FC236}">
                    <a16:creationId xmlns:a16="http://schemas.microsoft.com/office/drawing/2014/main" id="{2AEADE60-E2EA-44E3-98EB-79D4E20A5710}"/>
                  </a:ext>
                </a:extLst>
              </p:cNvPr>
              <p:cNvGrpSpPr/>
              <p:nvPr/>
            </p:nvGrpSpPr>
            <p:grpSpPr>
              <a:xfrm>
                <a:off x="1179072" y="794896"/>
                <a:ext cx="49224" cy="1561077"/>
                <a:chOff x="1179072" y="794896"/>
                <a:chExt cx="49224" cy="1561077"/>
              </a:xfrm>
            </p:grpSpPr>
            <p:sp>
              <p:nvSpPr>
                <p:cNvPr id="614" name="Line 217">
                  <a:extLst>
                    <a:ext uri="{FF2B5EF4-FFF2-40B4-BE49-F238E27FC236}">
                      <a16:creationId xmlns:a16="http://schemas.microsoft.com/office/drawing/2014/main" id="{BDE62730-5B71-4AE0-94B8-04C5F7D5639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04855" y="2161423"/>
                  <a:ext cx="23439" cy="0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15" name="Line 218">
                  <a:extLst>
                    <a:ext uri="{FF2B5EF4-FFF2-40B4-BE49-F238E27FC236}">
                      <a16:creationId xmlns:a16="http://schemas.microsoft.com/office/drawing/2014/main" id="{3CB2B05E-3B4C-43DE-966C-22EB13FDBE6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04855" y="1772326"/>
                  <a:ext cx="23439" cy="0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16" name="Line 219">
                  <a:extLst>
                    <a:ext uri="{FF2B5EF4-FFF2-40B4-BE49-F238E27FC236}">
                      <a16:creationId xmlns:a16="http://schemas.microsoft.com/office/drawing/2014/main" id="{D72B35B5-8C7E-445A-99C7-041C7B17E32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04855" y="1380886"/>
                  <a:ext cx="23439" cy="0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17" name="Line 220">
                  <a:extLst>
                    <a:ext uri="{FF2B5EF4-FFF2-40B4-BE49-F238E27FC236}">
                      <a16:creationId xmlns:a16="http://schemas.microsoft.com/office/drawing/2014/main" id="{EDE1B160-85A1-4E0F-8738-E293DD9A0E2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04855" y="991789"/>
                  <a:ext cx="23439" cy="0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18" name="Line 222">
                  <a:extLst>
                    <a:ext uri="{FF2B5EF4-FFF2-40B4-BE49-F238E27FC236}">
                      <a16:creationId xmlns:a16="http://schemas.microsoft.com/office/drawing/2014/main" id="{0D414610-E21B-40F8-A016-87990AD1AD6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9072" y="2355973"/>
                  <a:ext cx="49224" cy="0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19" name="Line 223">
                  <a:extLst>
                    <a:ext uri="{FF2B5EF4-FFF2-40B4-BE49-F238E27FC236}">
                      <a16:creationId xmlns:a16="http://schemas.microsoft.com/office/drawing/2014/main" id="{82044BA4-A628-4ACE-928F-F859B4163BA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9072" y="1966876"/>
                  <a:ext cx="49224" cy="0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20" name="Line 224">
                  <a:extLst>
                    <a:ext uri="{FF2B5EF4-FFF2-40B4-BE49-F238E27FC236}">
                      <a16:creationId xmlns:a16="http://schemas.microsoft.com/office/drawing/2014/main" id="{A0954AC3-BE1B-431F-82A2-5B5AF986223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9072" y="1575434"/>
                  <a:ext cx="49224" cy="0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21" name="Line 225">
                  <a:extLst>
                    <a:ext uri="{FF2B5EF4-FFF2-40B4-BE49-F238E27FC236}">
                      <a16:creationId xmlns:a16="http://schemas.microsoft.com/office/drawing/2014/main" id="{142A7D19-4E29-4418-A622-ED54E96256D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9072" y="1186337"/>
                  <a:ext cx="49224" cy="0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22" name="Line 226">
                  <a:extLst>
                    <a:ext uri="{FF2B5EF4-FFF2-40B4-BE49-F238E27FC236}">
                      <a16:creationId xmlns:a16="http://schemas.microsoft.com/office/drawing/2014/main" id="{8619E362-081A-4782-B3EF-4822C81692D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9072" y="794896"/>
                  <a:ext cx="49224" cy="0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586" name="Rectangle 227">
                <a:extLst>
                  <a:ext uri="{FF2B5EF4-FFF2-40B4-BE49-F238E27FC236}">
                    <a16:creationId xmlns:a16="http://schemas.microsoft.com/office/drawing/2014/main" id="{E6355B9A-E669-440F-BC7D-3D9F87AE78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7963" y="2681782"/>
                <a:ext cx="19236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0.0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7" name="Rectangle 228">
                <a:extLst>
                  <a:ext uri="{FF2B5EF4-FFF2-40B4-BE49-F238E27FC236}">
                    <a16:creationId xmlns:a16="http://schemas.microsoft.com/office/drawing/2014/main" id="{9A2BEEC5-B63B-44FB-8C74-25E1E982E5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7963" y="2283309"/>
                <a:ext cx="19236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0.2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8" name="Rectangle 229">
                <a:extLst>
                  <a:ext uri="{FF2B5EF4-FFF2-40B4-BE49-F238E27FC236}">
                    <a16:creationId xmlns:a16="http://schemas.microsoft.com/office/drawing/2014/main" id="{93EEFFA8-1BE0-4477-B977-6317656FEB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7963" y="1894212"/>
                <a:ext cx="19236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0.4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9" name="Rectangle 230">
                <a:extLst>
                  <a:ext uri="{FF2B5EF4-FFF2-40B4-BE49-F238E27FC236}">
                    <a16:creationId xmlns:a16="http://schemas.microsoft.com/office/drawing/2014/main" id="{FFA65BC0-8474-42E3-88C6-401B9F63F7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7963" y="1502772"/>
                <a:ext cx="19236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0.6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0" name="Rectangle 231">
                <a:extLst>
                  <a:ext uri="{FF2B5EF4-FFF2-40B4-BE49-F238E27FC236}">
                    <a16:creationId xmlns:a16="http://schemas.microsoft.com/office/drawing/2014/main" id="{C429A832-1C2E-4A7B-8ACD-BFA98A1BE8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7963" y="1113675"/>
                <a:ext cx="19236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0.8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1" name="Rectangle 232">
                <a:extLst>
                  <a:ext uri="{FF2B5EF4-FFF2-40B4-BE49-F238E27FC236}">
                    <a16:creationId xmlns:a16="http://schemas.microsoft.com/office/drawing/2014/main" id="{B5DB4CC0-A0C0-4232-A1CC-52BEA3E8F2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7963" y="722233"/>
                <a:ext cx="19236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1.0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2" name="Freeform 235">
                <a:extLst>
                  <a:ext uri="{FF2B5EF4-FFF2-40B4-BE49-F238E27FC236}">
                    <a16:creationId xmlns:a16="http://schemas.microsoft.com/office/drawing/2014/main" id="{25D5B1DF-AD51-48D5-8FC1-F005276E57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3606" y="792552"/>
                <a:ext cx="2904153" cy="1066502"/>
              </a:xfrm>
              <a:custGeom>
                <a:avLst/>
                <a:gdLst>
                  <a:gd name="T0" fmla="*/ 0 w 1239"/>
                  <a:gd name="T1" fmla="*/ 0 h 455"/>
                  <a:gd name="T2" fmla="*/ 14 w 1239"/>
                  <a:gd name="T3" fmla="*/ 33 h 455"/>
                  <a:gd name="T4" fmla="*/ 30 w 1239"/>
                  <a:gd name="T5" fmla="*/ 44 h 455"/>
                  <a:gd name="T6" fmla="*/ 45 w 1239"/>
                  <a:gd name="T7" fmla="*/ 44 h 455"/>
                  <a:gd name="T8" fmla="*/ 48 w 1239"/>
                  <a:gd name="T9" fmla="*/ 54 h 455"/>
                  <a:gd name="T10" fmla="*/ 76 w 1239"/>
                  <a:gd name="T11" fmla="*/ 66 h 455"/>
                  <a:gd name="T12" fmla="*/ 81 w 1239"/>
                  <a:gd name="T13" fmla="*/ 76 h 455"/>
                  <a:gd name="T14" fmla="*/ 91 w 1239"/>
                  <a:gd name="T15" fmla="*/ 87 h 455"/>
                  <a:gd name="T16" fmla="*/ 101 w 1239"/>
                  <a:gd name="T17" fmla="*/ 98 h 455"/>
                  <a:gd name="T18" fmla="*/ 121 w 1239"/>
                  <a:gd name="T19" fmla="*/ 98 h 455"/>
                  <a:gd name="T20" fmla="*/ 139 w 1239"/>
                  <a:gd name="T21" fmla="*/ 110 h 455"/>
                  <a:gd name="T22" fmla="*/ 152 w 1239"/>
                  <a:gd name="T23" fmla="*/ 121 h 455"/>
                  <a:gd name="T24" fmla="*/ 166 w 1239"/>
                  <a:gd name="T25" fmla="*/ 133 h 455"/>
                  <a:gd name="T26" fmla="*/ 176 w 1239"/>
                  <a:gd name="T27" fmla="*/ 145 h 455"/>
                  <a:gd name="T28" fmla="*/ 197 w 1239"/>
                  <a:gd name="T29" fmla="*/ 157 h 455"/>
                  <a:gd name="T30" fmla="*/ 232 w 1239"/>
                  <a:gd name="T31" fmla="*/ 169 h 455"/>
                  <a:gd name="T32" fmla="*/ 247 w 1239"/>
                  <a:gd name="T33" fmla="*/ 169 h 455"/>
                  <a:gd name="T34" fmla="*/ 268 w 1239"/>
                  <a:gd name="T35" fmla="*/ 181 h 455"/>
                  <a:gd name="T36" fmla="*/ 299 w 1239"/>
                  <a:gd name="T37" fmla="*/ 181 h 455"/>
                  <a:gd name="T38" fmla="*/ 314 w 1239"/>
                  <a:gd name="T39" fmla="*/ 181 h 455"/>
                  <a:gd name="T40" fmla="*/ 379 w 1239"/>
                  <a:gd name="T41" fmla="*/ 181 h 455"/>
                  <a:gd name="T42" fmla="*/ 403 w 1239"/>
                  <a:gd name="T43" fmla="*/ 181 h 455"/>
                  <a:gd name="T44" fmla="*/ 412 w 1239"/>
                  <a:gd name="T45" fmla="*/ 197 h 455"/>
                  <a:gd name="T46" fmla="*/ 440 w 1239"/>
                  <a:gd name="T47" fmla="*/ 212 h 455"/>
                  <a:gd name="T48" fmla="*/ 443 w 1239"/>
                  <a:gd name="T49" fmla="*/ 228 h 455"/>
                  <a:gd name="T50" fmla="*/ 463 w 1239"/>
                  <a:gd name="T51" fmla="*/ 228 h 455"/>
                  <a:gd name="T52" fmla="*/ 493 w 1239"/>
                  <a:gd name="T53" fmla="*/ 228 h 455"/>
                  <a:gd name="T54" fmla="*/ 506 w 1239"/>
                  <a:gd name="T55" fmla="*/ 228 h 455"/>
                  <a:gd name="T56" fmla="*/ 509 w 1239"/>
                  <a:gd name="T57" fmla="*/ 247 h 455"/>
                  <a:gd name="T58" fmla="*/ 527 w 1239"/>
                  <a:gd name="T59" fmla="*/ 247 h 455"/>
                  <a:gd name="T60" fmla="*/ 535 w 1239"/>
                  <a:gd name="T61" fmla="*/ 247 h 455"/>
                  <a:gd name="T62" fmla="*/ 588 w 1239"/>
                  <a:gd name="T63" fmla="*/ 268 h 455"/>
                  <a:gd name="T64" fmla="*/ 641 w 1239"/>
                  <a:gd name="T65" fmla="*/ 268 h 455"/>
                  <a:gd name="T66" fmla="*/ 649 w 1239"/>
                  <a:gd name="T67" fmla="*/ 292 h 455"/>
                  <a:gd name="T68" fmla="*/ 679 w 1239"/>
                  <a:gd name="T69" fmla="*/ 292 h 455"/>
                  <a:gd name="T70" fmla="*/ 686 w 1239"/>
                  <a:gd name="T71" fmla="*/ 319 h 455"/>
                  <a:gd name="T72" fmla="*/ 696 w 1239"/>
                  <a:gd name="T73" fmla="*/ 319 h 455"/>
                  <a:gd name="T74" fmla="*/ 701 w 1239"/>
                  <a:gd name="T75" fmla="*/ 349 h 455"/>
                  <a:gd name="T76" fmla="*/ 725 w 1239"/>
                  <a:gd name="T77" fmla="*/ 379 h 455"/>
                  <a:gd name="T78" fmla="*/ 765 w 1239"/>
                  <a:gd name="T79" fmla="*/ 379 h 455"/>
                  <a:gd name="T80" fmla="*/ 787 w 1239"/>
                  <a:gd name="T81" fmla="*/ 417 h 455"/>
                  <a:gd name="T82" fmla="*/ 790 w 1239"/>
                  <a:gd name="T83" fmla="*/ 455 h 455"/>
                  <a:gd name="T84" fmla="*/ 833 w 1239"/>
                  <a:gd name="T85" fmla="*/ 455 h 455"/>
                  <a:gd name="T86" fmla="*/ 882 w 1239"/>
                  <a:gd name="T87" fmla="*/ 455 h 455"/>
                  <a:gd name="T88" fmla="*/ 945 w 1239"/>
                  <a:gd name="T89" fmla="*/ 455 h 455"/>
                  <a:gd name="T90" fmla="*/ 1087 w 1239"/>
                  <a:gd name="T91" fmla="*/ 455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239" h="455">
                    <a:moveTo>
                      <a:pt x="0" y="0"/>
                    </a:moveTo>
                    <a:lnTo>
                      <a:pt x="0" y="0"/>
                    </a:lnTo>
                    <a:lnTo>
                      <a:pt x="0" y="33"/>
                    </a:lnTo>
                    <a:lnTo>
                      <a:pt x="14" y="33"/>
                    </a:lnTo>
                    <a:lnTo>
                      <a:pt x="30" y="33"/>
                    </a:lnTo>
                    <a:lnTo>
                      <a:pt x="30" y="44"/>
                    </a:lnTo>
                    <a:lnTo>
                      <a:pt x="35" y="44"/>
                    </a:lnTo>
                    <a:lnTo>
                      <a:pt x="45" y="44"/>
                    </a:lnTo>
                    <a:lnTo>
                      <a:pt x="45" y="54"/>
                    </a:lnTo>
                    <a:lnTo>
                      <a:pt x="48" y="54"/>
                    </a:lnTo>
                    <a:lnTo>
                      <a:pt x="48" y="66"/>
                    </a:lnTo>
                    <a:lnTo>
                      <a:pt x="76" y="66"/>
                    </a:lnTo>
                    <a:lnTo>
                      <a:pt x="76" y="76"/>
                    </a:lnTo>
                    <a:lnTo>
                      <a:pt x="81" y="76"/>
                    </a:lnTo>
                    <a:lnTo>
                      <a:pt x="81" y="87"/>
                    </a:lnTo>
                    <a:lnTo>
                      <a:pt x="91" y="87"/>
                    </a:lnTo>
                    <a:lnTo>
                      <a:pt x="91" y="98"/>
                    </a:lnTo>
                    <a:lnTo>
                      <a:pt x="101" y="98"/>
                    </a:lnTo>
                    <a:lnTo>
                      <a:pt x="105" y="98"/>
                    </a:lnTo>
                    <a:lnTo>
                      <a:pt x="121" y="98"/>
                    </a:lnTo>
                    <a:lnTo>
                      <a:pt x="123" y="110"/>
                    </a:lnTo>
                    <a:lnTo>
                      <a:pt x="139" y="110"/>
                    </a:lnTo>
                    <a:lnTo>
                      <a:pt x="141" y="121"/>
                    </a:lnTo>
                    <a:lnTo>
                      <a:pt x="152" y="121"/>
                    </a:lnTo>
                    <a:lnTo>
                      <a:pt x="152" y="133"/>
                    </a:lnTo>
                    <a:lnTo>
                      <a:pt x="166" y="133"/>
                    </a:lnTo>
                    <a:lnTo>
                      <a:pt x="176" y="133"/>
                    </a:lnTo>
                    <a:lnTo>
                      <a:pt x="176" y="145"/>
                    </a:lnTo>
                    <a:lnTo>
                      <a:pt x="197" y="145"/>
                    </a:lnTo>
                    <a:lnTo>
                      <a:pt x="197" y="157"/>
                    </a:lnTo>
                    <a:lnTo>
                      <a:pt x="232" y="157"/>
                    </a:lnTo>
                    <a:lnTo>
                      <a:pt x="232" y="169"/>
                    </a:lnTo>
                    <a:lnTo>
                      <a:pt x="237" y="169"/>
                    </a:lnTo>
                    <a:lnTo>
                      <a:pt x="247" y="169"/>
                    </a:lnTo>
                    <a:lnTo>
                      <a:pt x="268" y="169"/>
                    </a:lnTo>
                    <a:lnTo>
                      <a:pt x="268" y="181"/>
                    </a:lnTo>
                    <a:lnTo>
                      <a:pt x="283" y="181"/>
                    </a:lnTo>
                    <a:lnTo>
                      <a:pt x="299" y="181"/>
                    </a:lnTo>
                    <a:lnTo>
                      <a:pt x="308" y="181"/>
                    </a:lnTo>
                    <a:lnTo>
                      <a:pt x="314" y="181"/>
                    </a:lnTo>
                    <a:lnTo>
                      <a:pt x="341" y="181"/>
                    </a:lnTo>
                    <a:lnTo>
                      <a:pt x="379" y="181"/>
                    </a:lnTo>
                    <a:lnTo>
                      <a:pt x="400" y="181"/>
                    </a:lnTo>
                    <a:lnTo>
                      <a:pt x="403" y="181"/>
                    </a:lnTo>
                    <a:lnTo>
                      <a:pt x="403" y="197"/>
                    </a:lnTo>
                    <a:lnTo>
                      <a:pt x="412" y="197"/>
                    </a:lnTo>
                    <a:lnTo>
                      <a:pt x="412" y="212"/>
                    </a:lnTo>
                    <a:lnTo>
                      <a:pt x="440" y="212"/>
                    </a:lnTo>
                    <a:lnTo>
                      <a:pt x="440" y="228"/>
                    </a:lnTo>
                    <a:lnTo>
                      <a:pt x="443" y="228"/>
                    </a:lnTo>
                    <a:lnTo>
                      <a:pt x="455" y="228"/>
                    </a:lnTo>
                    <a:lnTo>
                      <a:pt x="463" y="228"/>
                    </a:lnTo>
                    <a:lnTo>
                      <a:pt x="486" y="228"/>
                    </a:lnTo>
                    <a:lnTo>
                      <a:pt x="493" y="228"/>
                    </a:lnTo>
                    <a:lnTo>
                      <a:pt x="501" y="228"/>
                    </a:lnTo>
                    <a:lnTo>
                      <a:pt x="506" y="228"/>
                    </a:lnTo>
                    <a:lnTo>
                      <a:pt x="506" y="247"/>
                    </a:lnTo>
                    <a:lnTo>
                      <a:pt x="509" y="247"/>
                    </a:lnTo>
                    <a:lnTo>
                      <a:pt x="512" y="247"/>
                    </a:lnTo>
                    <a:lnTo>
                      <a:pt x="527" y="247"/>
                    </a:lnTo>
                    <a:lnTo>
                      <a:pt x="530" y="247"/>
                    </a:lnTo>
                    <a:lnTo>
                      <a:pt x="535" y="247"/>
                    </a:lnTo>
                    <a:lnTo>
                      <a:pt x="535" y="268"/>
                    </a:lnTo>
                    <a:lnTo>
                      <a:pt x="588" y="268"/>
                    </a:lnTo>
                    <a:lnTo>
                      <a:pt x="602" y="268"/>
                    </a:lnTo>
                    <a:lnTo>
                      <a:pt x="641" y="268"/>
                    </a:lnTo>
                    <a:lnTo>
                      <a:pt x="641" y="292"/>
                    </a:lnTo>
                    <a:lnTo>
                      <a:pt x="649" y="292"/>
                    </a:lnTo>
                    <a:lnTo>
                      <a:pt x="676" y="292"/>
                    </a:lnTo>
                    <a:lnTo>
                      <a:pt x="679" y="292"/>
                    </a:lnTo>
                    <a:lnTo>
                      <a:pt x="679" y="319"/>
                    </a:lnTo>
                    <a:lnTo>
                      <a:pt x="686" y="319"/>
                    </a:lnTo>
                    <a:lnTo>
                      <a:pt x="689" y="319"/>
                    </a:lnTo>
                    <a:lnTo>
                      <a:pt x="696" y="319"/>
                    </a:lnTo>
                    <a:lnTo>
                      <a:pt x="696" y="349"/>
                    </a:lnTo>
                    <a:lnTo>
                      <a:pt x="701" y="349"/>
                    </a:lnTo>
                    <a:lnTo>
                      <a:pt x="701" y="379"/>
                    </a:lnTo>
                    <a:lnTo>
                      <a:pt x="725" y="379"/>
                    </a:lnTo>
                    <a:lnTo>
                      <a:pt x="738" y="379"/>
                    </a:lnTo>
                    <a:lnTo>
                      <a:pt x="765" y="379"/>
                    </a:lnTo>
                    <a:lnTo>
                      <a:pt x="787" y="379"/>
                    </a:lnTo>
                    <a:lnTo>
                      <a:pt x="787" y="417"/>
                    </a:lnTo>
                    <a:lnTo>
                      <a:pt x="790" y="417"/>
                    </a:lnTo>
                    <a:lnTo>
                      <a:pt x="790" y="455"/>
                    </a:lnTo>
                    <a:lnTo>
                      <a:pt x="808" y="455"/>
                    </a:lnTo>
                    <a:lnTo>
                      <a:pt x="833" y="455"/>
                    </a:lnTo>
                    <a:lnTo>
                      <a:pt x="856" y="455"/>
                    </a:lnTo>
                    <a:lnTo>
                      <a:pt x="882" y="455"/>
                    </a:lnTo>
                    <a:lnTo>
                      <a:pt x="927" y="455"/>
                    </a:lnTo>
                    <a:lnTo>
                      <a:pt x="945" y="455"/>
                    </a:lnTo>
                    <a:lnTo>
                      <a:pt x="1072" y="455"/>
                    </a:lnTo>
                    <a:lnTo>
                      <a:pt x="1087" y="455"/>
                    </a:lnTo>
                    <a:lnTo>
                      <a:pt x="1239" y="455"/>
                    </a:lnTo>
                  </a:path>
                </a:pathLst>
              </a:custGeom>
              <a:noFill/>
              <a:ln w="19050" cap="flat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3" name="Freeform 236">
                <a:extLst>
                  <a:ext uri="{FF2B5EF4-FFF2-40B4-BE49-F238E27FC236}">
                    <a16:creationId xmlns:a16="http://schemas.microsoft.com/office/drawing/2014/main" id="{FE7F4FF2-1F23-496F-A586-D36DD4B302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8294" y="794896"/>
                <a:ext cx="1877504" cy="1643116"/>
              </a:xfrm>
              <a:custGeom>
                <a:avLst/>
                <a:gdLst>
                  <a:gd name="T0" fmla="*/ 0 w 801"/>
                  <a:gd name="T1" fmla="*/ 0 h 701"/>
                  <a:gd name="T2" fmla="*/ 0 w 801"/>
                  <a:gd name="T3" fmla="*/ 0 h 701"/>
                  <a:gd name="T4" fmla="*/ 0 w 801"/>
                  <a:gd name="T5" fmla="*/ 62 h 701"/>
                  <a:gd name="T6" fmla="*/ 25 w 801"/>
                  <a:gd name="T7" fmla="*/ 62 h 701"/>
                  <a:gd name="T8" fmla="*/ 81 w 801"/>
                  <a:gd name="T9" fmla="*/ 62 h 701"/>
                  <a:gd name="T10" fmla="*/ 89 w 801"/>
                  <a:gd name="T11" fmla="*/ 62 h 701"/>
                  <a:gd name="T12" fmla="*/ 89 w 801"/>
                  <a:gd name="T13" fmla="*/ 103 h 701"/>
                  <a:gd name="T14" fmla="*/ 99 w 801"/>
                  <a:gd name="T15" fmla="*/ 103 h 701"/>
                  <a:gd name="T16" fmla="*/ 99 w 801"/>
                  <a:gd name="T17" fmla="*/ 143 h 701"/>
                  <a:gd name="T18" fmla="*/ 126 w 801"/>
                  <a:gd name="T19" fmla="*/ 143 h 701"/>
                  <a:gd name="T20" fmla="*/ 141 w 801"/>
                  <a:gd name="T21" fmla="*/ 143 h 701"/>
                  <a:gd name="T22" fmla="*/ 235 w 801"/>
                  <a:gd name="T23" fmla="*/ 143 h 701"/>
                  <a:gd name="T24" fmla="*/ 235 w 801"/>
                  <a:gd name="T25" fmla="*/ 189 h 701"/>
                  <a:gd name="T26" fmla="*/ 273 w 801"/>
                  <a:gd name="T27" fmla="*/ 189 h 701"/>
                  <a:gd name="T28" fmla="*/ 276 w 801"/>
                  <a:gd name="T29" fmla="*/ 189 h 701"/>
                  <a:gd name="T30" fmla="*/ 276 w 801"/>
                  <a:gd name="T31" fmla="*/ 239 h 701"/>
                  <a:gd name="T32" fmla="*/ 286 w 801"/>
                  <a:gd name="T33" fmla="*/ 239 h 701"/>
                  <a:gd name="T34" fmla="*/ 286 w 801"/>
                  <a:gd name="T35" fmla="*/ 288 h 701"/>
                  <a:gd name="T36" fmla="*/ 378 w 801"/>
                  <a:gd name="T37" fmla="*/ 288 h 701"/>
                  <a:gd name="T38" fmla="*/ 378 w 801"/>
                  <a:gd name="T39" fmla="*/ 338 h 701"/>
                  <a:gd name="T40" fmla="*/ 382 w 801"/>
                  <a:gd name="T41" fmla="*/ 338 h 701"/>
                  <a:gd name="T42" fmla="*/ 382 w 801"/>
                  <a:gd name="T43" fmla="*/ 387 h 701"/>
                  <a:gd name="T44" fmla="*/ 385 w 801"/>
                  <a:gd name="T45" fmla="*/ 387 h 701"/>
                  <a:gd name="T46" fmla="*/ 385 w 801"/>
                  <a:gd name="T47" fmla="*/ 437 h 701"/>
                  <a:gd name="T48" fmla="*/ 415 w 801"/>
                  <a:gd name="T49" fmla="*/ 437 h 701"/>
                  <a:gd name="T50" fmla="*/ 525 w 801"/>
                  <a:gd name="T51" fmla="*/ 437 h 701"/>
                  <a:gd name="T52" fmla="*/ 530 w 801"/>
                  <a:gd name="T53" fmla="*/ 437 h 701"/>
                  <a:gd name="T54" fmla="*/ 534 w 801"/>
                  <a:gd name="T55" fmla="*/ 437 h 701"/>
                  <a:gd name="T56" fmla="*/ 555 w 801"/>
                  <a:gd name="T57" fmla="*/ 437 h 701"/>
                  <a:gd name="T58" fmla="*/ 568 w 801"/>
                  <a:gd name="T59" fmla="*/ 437 h 701"/>
                  <a:gd name="T60" fmla="*/ 568 w 801"/>
                  <a:gd name="T61" fmla="*/ 569 h 701"/>
                  <a:gd name="T62" fmla="*/ 636 w 801"/>
                  <a:gd name="T63" fmla="*/ 569 h 701"/>
                  <a:gd name="T64" fmla="*/ 636 w 801"/>
                  <a:gd name="T65" fmla="*/ 701 h 701"/>
                  <a:gd name="T66" fmla="*/ 801 w 801"/>
                  <a:gd name="T67" fmla="*/ 701 h 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01" h="701">
                    <a:moveTo>
                      <a:pt x="0" y="0"/>
                    </a:moveTo>
                    <a:lnTo>
                      <a:pt x="0" y="0"/>
                    </a:lnTo>
                    <a:lnTo>
                      <a:pt x="0" y="62"/>
                    </a:lnTo>
                    <a:lnTo>
                      <a:pt x="25" y="62"/>
                    </a:lnTo>
                    <a:lnTo>
                      <a:pt x="81" y="62"/>
                    </a:lnTo>
                    <a:lnTo>
                      <a:pt x="89" y="62"/>
                    </a:lnTo>
                    <a:lnTo>
                      <a:pt x="89" y="103"/>
                    </a:lnTo>
                    <a:lnTo>
                      <a:pt x="99" y="103"/>
                    </a:lnTo>
                    <a:lnTo>
                      <a:pt x="99" y="143"/>
                    </a:lnTo>
                    <a:lnTo>
                      <a:pt x="126" y="143"/>
                    </a:lnTo>
                    <a:lnTo>
                      <a:pt x="141" y="143"/>
                    </a:lnTo>
                    <a:lnTo>
                      <a:pt x="235" y="143"/>
                    </a:lnTo>
                    <a:lnTo>
                      <a:pt x="235" y="189"/>
                    </a:lnTo>
                    <a:lnTo>
                      <a:pt x="273" y="189"/>
                    </a:lnTo>
                    <a:lnTo>
                      <a:pt x="276" y="189"/>
                    </a:lnTo>
                    <a:lnTo>
                      <a:pt x="276" y="239"/>
                    </a:lnTo>
                    <a:lnTo>
                      <a:pt x="286" y="239"/>
                    </a:lnTo>
                    <a:lnTo>
                      <a:pt x="286" y="288"/>
                    </a:lnTo>
                    <a:lnTo>
                      <a:pt x="378" y="288"/>
                    </a:lnTo>
                    <a:lnTo>
                      <a:pt x="378" y="338"/>
                    </a:lnTo>
                    <a:lnTo>
                      <a:pt x="382" y="338"/>
                    </a:lnTo>
                    <a:lnTo>
                      <a:pt x="382" y="387"/>
                    </a:lnTo>
                    <a:lnTo>
                      <a:pt x="385" y="387"/>
                    </a:lnTo>
                    <a:lnTo>
                      <a:pt x="385" y="437"/>
                    </a:lnTo>
                    <a:lnTo>
                      <a:pt x="415" y="437"/>
                    </a:lnTo>
                    <a:lnTo>
                      <a:pt x="525" y="437"/>
                    </a:lnTo>
                    <a:lnTo>
                      <a:pt x="530" y="437"/>
                    </a:lnTo>
                    <a:lnTo>
                      <a:pt x="534" y="437"/>
                    </a:lnTo>
                    <a:lnTo>
                      <a:pt x="555" y="437"/>
                    </a:lnTo>
                    <a:lnTo>
                      <a:pt x="568" y="437"/>
                    </a:lnTo>
                    <a:lnTo>
                      <a:pt x="568" y="569"/>
                    </a:lnTo>
                    <a:lnTo>
                      <a:pt x="636" y="569"/>
                    </a:lnTo>
                    <a:lnTo>
                      <a:pt x="636" y="701"/>
                    </a:lnTo>
                    <a:lnTo>
                      <a:pt x="801" y="701"/>
                    </a:lnTo>
                  </a:path>
                </a:pathLst>
              </a:custGeom>
              <a:noFill/>
              <a:ln w="19050" cap="flat">
                <a:solidFill>
                  <a:srgbClr val="0070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grpSp>
            <p:nvGrpSpPr>
              <p:cNvPr id="594" name="グループ化 593">
                <a:extLst>
                  <a:ext uri="{FF2B5EF4-FFF2-40B4-BE49-F238E27FC236}">
                    <a16:creationId xmlns:a16="http://schemas.microsoft.com/office/drawing/2014/main" id="{FA0ECDCD-1166-4E70-8EF1-DD7841BD3D28}"/>
                  </a:ext>
                </a:extLst>
              </p:cNvPr>
              <p:cNvGrpSpPr/>
              <p:nvPr/>
            </p:nvGrpSpPr>
            <p:grpSpPr>
              <a:xfrm>
                <a:off x="1179072" y="2552865"/>
                <a:ext cx="2951030" cy="243772"/>
                <a:chOff x="1179072" y="2552865"/>
                <a:chExt cx="2951030" cy="243772"/>
              </a:xfrm>
            </p:grpSpPr>
            <p:sp>
              <p:nvSpPr>
                <p:cNvPr id="601" name="Line 216">
                  <a:extLst>
                    <a:ext uri="{FF2B5EF4-FFF2-40B4-BE49-F238E27FC236}">
                      <a16:creationId xmlns:a16="http://schemas.microsoft.com/office/drawing/2014/main" id="{E63CE31A-0CA2-49BB-8C47-E8BF3DA97ED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04855" y="2552865"/>
                  <a:ext cx="23439" cy="0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02" name="Line 221">
                  <a:extLst>
                    <a:ext uri="{FF2B5EF4-FFF2-40B4-BE49-F238E27FC236}">
                      <a16:creationId xmlns:a16="http://schemas.microsoft.com/office/drawing/2014/main" id="{240A2E52-BD19-4083-BBD0-AD6B867D676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9072" y="2747413"/>
                  <a:ext cx="49224" cy="0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03" name="Line 238">
                  <a:extLst>
                    <a:ext uri="{FF2B5EF4-FFF2-40B4-BE49-F238E27FC236}">
                      <a16:creationId xmlns:a16="http://schemas.microsoft.com/office/drawing/2014/main" id="{7E042DB0-C152-43E6-B29F-351CFDEDDA9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521288" y="2747413"/>
                  <a:ext cx="0" cy="23440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04" name="Line 239">
                  <a:extLst>
                    <a:ext uri="{FF2B5EF4-FFF2-40B4-BE49-F238E27FC236}">
                      <a16:creationId xmlns:a16="http://schemas.microsoft.com/office/drawing/2014/main" id="{6E00D461-F460-41B5-B615-733B6A9777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100243" y="2747413"/>
                  <a:ext cx="0" cy="23440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05" name="Line 240">
                  <a:extLst>
                    <a:ext uri="{FF2B5EF4-FFF2-40B4-BE49-F238E27FC236}">
                      <a16:creationId xmlns:a16="http://schemas.microsoft.com/office/drawing/2014/main" id="{BEE9C629-EADC-4841-80BD-21F222A5D75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79199" y="2747413"/>
                  <a:ext cx="0" cy="23440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06" name="Line 241">
                  <a:extLst>
                    <a:ext uri="{FF2B5EF4-FFF2-40B4-BE49-F238E27FC236}">
                      <a16:creationId xmlns:a16="http://schemas.microsoft.com/office/drawing/2014/main" id="{FF2D9838-88AC-4DF7-BD92-170C66D259E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58154" y="2747413"/>
                  <a:ext cx="0" cy="23440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07" name="Line 242">
                  <a:extLst>
                    <a:ext uri="{FF2B5EF4-FFF2-40B4-BE49-F238E27FC236}">
                      <a16:creationId xmlns:a16="http://schemas.microsoft.com/office/drawing/2014/main" id="{A6E5ABB5-22ED-473A-895B-CF1C25DA73E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37110" y="2747413"/>
                  <a:ext cx="0" cy="23440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08" name="Line 243">
                  <a:extLst>
                    <a:ext uri="{FF2B5EF4-FFF2-40B4-BE49-F238E27FC236}">
                      <a16:creationId xmlns:a16="http://schemas.microsoft.com/office/drawing/2014/main" id="{E7207674-5A08-4114-9FC3-60BAB7F838D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28294" y="2747413"/>
                  <a:ext cx="0" cy="49224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09" name="Line 244">
                  <a:extLst>
                    <a:ext uri="{FF2B5EF4-FFF2-40B4-BE49-F238E27FC236}">
                      <a16:creationId xmlns:a16="http://schemas.microsoft.com/office/drawing/2014/main" id="{9B7A0157-DF4F-4DF2-8BFB-039A4B42B2B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07250" y="2747413"/>
                  <a:ext cx="0" cy="49224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10" name="Line 245">
                  <a:extLst>
                    <a:ext uri="{FF2B5EF4-FFF2-40B4-BE49-F238E27FC236}">
                      <a16:creationId xmlns:a16="http://schemas.microsoft.com/office/drawing/2014/main" id="{4A1CFD43-DDAF-4F8F-971F-D0317072777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386205" y="2747413"/>
                  <a:ext cx="0" cy="49224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11" name="Line 246">
                  <a:extLst>
                    <a:ext uri="{FF2B5EF4-FFF2-40B4-BE49-F238E27FC236}">
                      <a16:creationId xmlns:a16="http://schemas.microsoft.com/office/drawing/2014/main" id="{74435B93-C3B4-4561-9749-578BB21A882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974537" y="2747413"/>
                  <a:ext cx="0" cy="49224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12" name="Line 247">
                  <a:extLst>
                    <a:ext uri="{FF2B5EF4-FFF2-40B4-BE49-F238E27FC236}">
                      <a16:creationId xmlns:a16="http://schemas.microsoft.com/office/drawing/2014/main" id="{E20539CF-073F-427C-9071-B794358A877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51148" y="2747413"/>
                  <a:ext cx="0" cy="49224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13" name="Line 248">
                  <a:extLst>
                    <a:ext uri="{FF2B5EF4-FFF2-40B4-BE49-F238E27FC236}">
                      <a16:creationId xmlns:a16="http://schemas.microsoft.com/office/drawing/2014/main" id="{9E9CE35A-D501-4F8C-931A-989A6195016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30102" y="2747413"/>
                  <a:ext cx="0" cy="49224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595" name="Rectangle 249">
                <a:extLst>
                  <a:ext uri="{FF2B5EF4-FFF2-40B4-BE49-F238E27FC236}">
                    <a16:creationId xmlns:a16="http://schemas.microsoft.com/office/drawing/2014/main" id="{CA6A6433-CA8A-4C55-A12F-DD16AC78B8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5479" y="2796637"/>
                <a:ext cx="76944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0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6" name="Rectangle 250">
                <a:extLst>
                  <a:ext uri="{FF2B5EF4-FFF2-40B4-BE49-F238E27FC236}">
                    <a16:creationId xmlns:a16="http://schemas.microsoft.com/office/drawing/2014/main" id="{3A212981-D72B-4C5B-9996-7856CC54C8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4435" y="2796637"/>
                <a:ext cx="76944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5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7" name="Rectangle 251">
                <a:extLst>
                  <a:ext uri="{FF2B5EF4-FFF2-40B4-BE49-F238E27FC236}">
                    <a16:creationId xmlns:a16="http://schemas.microsoft.com/office/drawing/2014/main" id="{F1AD7037-30A2-4C06-819F-0735AA630D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9950" y="2796637"/>
                <a:ext cx="153888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10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8" name="Rectangle 252">
                <a:extLst>
                  <a:ext uri="{FF2B5EF4-FFF2-40B4-BE49-F238E27FC236}">
                    <a16:creationId xmlns:a16="http://schemas.microsoft.com/office/drawing/2014/main" id="{69656F28-B049-4FE4-882A-65C385442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15937" y="2796637"/>
                <a:ext cx="153888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15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9" name="Rectangle 253">
                <a:extLst>
                  <a:ext uri="{FF2B5EF4-FFF2-40B4-BE49-F238E27FC236}">
                    <a16:creationId xmlns:a16="http://schemas.microsoft.com/office/drawing/2014/main" id="{19A8CFFE-7B6F-4F4E-B132-053DE99DB8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4893" y="2796637"/>
                <a:ext cx="153888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20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0" name="Rectangle 254">
                <a:extLst>
                  <a:ext uri="{FF2B5EF4-FFF2-40B4-BE49-F238E27FC236}">
                    <a16:creationId xmlns:a16="http://schemas.microsoft.com/office/drawing/2014/main" id="{FDBC0A40-EDF6-498A-9C02-2855C46F35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3848" y="2796637"/>
                <a:ext cx="153888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25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25" name="グループ化 624">
              <a:extLst>
                <a:ext uri="{FF2B5EF4-FFF2-40B4-BE49-F238E27FC236}">
                  <a16:creationId xmlns:a16="http://schemas.microsoft.com/office/drawing/2014/main" id="{6BE9ED1C-6BF4-49A9-B81A-F5B9F15DEEFB}"/>
                </a:ext>
              </a:extLst>
            </p:cNvPr>
            <p:cNvGrpSpPr/>
            <p:nvPr/>
          </p:nvGrpSpPr>
          <p:grpSpPr>
            <a:xfrm>
              <a:off x="3872638" y="6139818"/>
              <a:ext cx="3176748" cy="592423"/>
              <a:chOff x="905262" y="4852620"/>
              <a:chExt cx="3571907" cy="666116"/>
            </a:xfrm>
          </p:grpSpPr>
          <p:grpSp>
            <p:nvGrpSpPr>
              <p:cNvPr id="626" name="グループ化 625">
                <a:extLst>
                  <a:ext uri="{FF2B5EF4-FFF2-40B4-BE49-F238E27FC236}">
                    <a16:creationId xmlns:a16="http://schemas.microsoft.com/office/drawing/2014/main" id="{364B7664-2F64-4897-A323-ADDB631144E5}"/>
                  </a:ext>
                </a:extLst>
              </p:cNvPr>
              <p:cNvGrpSpPr/>
              <p:nvPr/>
            </p:nvGrpSpPr>
            <p:grpSpPr>
              <a:xfrm>
                <a:off x="905262" y="4852620"/>
                <a:ext cx="3571907" cy="430733"/>
                <a:chOff x="1043996" y="4686790"/>
                <a:chExt cx="3571907" cy="430733"/>
              </a:xfrm>
            </p:grpSpPr>
            <p:grpSp>
              <p:nvGrpSpPr>
                <p:cNvPr id="628" name="グループ化 5">
                  <a:extLst>
                    <a:ext uri="{FF2B5EF4-FFF2-40B4-BE49-F238E27FC236}">
                      <a16:creationId xmlns:a16="http://schemas.microsoft.com/office/drawing/2014/main" id="{5104DF23-C855-40CE-B9A7-D6ABC6F6359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044003" y="4686790"/>
                  <a:ext cx="3571900" cy="207637"/>
                  <a:chOff x="7451475" y="2452572"/>
                  <a:chExt cx="2329467" cy="135435"/>
                </a:xfrm>
              </p:grpSpPr>
              <p:sp>
                <p:nvSpPr>
                  <p:cNvPr id="632" name="Rectangle 64">
                    <a:extLst>
                      <a:ext uri="{FF2B5EF4-FFF2-40B4-BE49-F238E27FC236}">
                        <a16:creationId xmlns:a16="http://schemas.microsoft.com/office/drawing/2014/main" id="{ACD00F15-7C72-4F7C-94B3-B00084B38A7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639764" y="2452572"/>
                    <a:ext cx="2141178" cy="13543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0" fontAlgn="base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None/>
                    </a:pPr>
                    <a:r>
                      <a:rPr kumimoji="0" lang="en-US" altLang="ja-JP" sz="1200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メイリオ" panose="020B0604030504040204" pitchFamily="50" charset="-128"/>
                        <a:cs typeface="Times New Roman" panose="02020603050405020304" pitchFamily="18" charset="0"/>
                      </a:rPr>
                      <a:t>High agreement (n=100): 2-year PPS, 45.3%</a:t>
                    </a:r>
                    <a:endParaRPr kumimoji="0" lang="ja-JP" altLang="ja-JP" sz="12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633" name="Line 69">
                    <a:extLst>
                      <a:ext uri="{FF2B5EF4-FFF2-40B4-BE49-F238E27FC236}">
                        <a16:creationId xmlns:a16="http://schemas.microsoft.com/office/drawing/2014/main" id="{9D198A7F-29D3-4D7F-9604-5D891E762D8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7451475" y="2518586"/>
                    <a:ext cx="140868" cy="0"/>
                  </a:xfrm>
                  <a:prstGeom prst="line">
                    <a:avLst/>
                  </a:prstGeom>
                  <a:noFill/>
                  <a:ln w="17463">
                    <a:solidFill>
                      <a:srgbClr val="FF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kumimoji="0" lang="ja-JP" altLang="en-US" sz="1200" b="1">
                      <a:solidFill>
                        <a:prstClr val="black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  <a:cs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629" name="グループ化 6">
                  <a:extLst>
                    <a:ext uri="{FF2B5EF4-FFF2-40B4-BE49-F238E27FC236}">
                      <a16:creationId xmlns:a16="http://schemas.microsoft.com/office/drawing/2014/main" id="{639B2621-C2B3-4C92-81A9-8FE0E96E809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043996" y="4909887"/>
                  <a:ext cx="3535171" cy="207636"/>
                  <a:chOff x="7451487" y="2664355"/>
                  <a:chExt cx="2305518" cy="135434"/>
                </a:xfrm>
              </p:grpSpPr>
              <p:sp>
                <p:nvSpPr>
                  <p:cNvPr id="630" name="Rectangle 66">
                    <a:extLst>
                      <a:ext uri="{FF2B5EF4-FFF2-40B4-BE49-F238E27FC236}">
                        <a16:creationId xmlns:a16="http://schemas.microsoft.com/office/drawing/2014/main" id="{88828FDA-0FA9-4B73-9341-BBAB834618C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641685" y="2664355"/>
                    <a:ext cx="2115320" cy="13543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0" fontAlgn="base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None/>
                    </a:pPr>
                    <a:r>
                      <a:rPr kumimoji="0" lang="en-US" altLang="ja-JP" sz="1200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メイリオ" panose="020B0604030504040204" pitchFamily="50" charset="-128"/>
                        <a:cs typeface="Times New Roman" panose="02020603050405020304" pitchFamily="18" charset="0"/>
                      </a:rPr>
                      <a:t>Low  agreement  (n=27):   2-year PPS, 0.0%</a:t>
                    </a:r>
                    <a:endParaRPr kumimoji="0" lang="ja-JP" altLang="ja-JP" sz="12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631" name="Line 73">
                    <a:extLst>
                      <a:ext uri="{FF2B5EF4-FFF2-40B4-BE49-F238E27FC236}">
                        <a16:creationId xmlns:a16="http://schemas.microsoft.com/office/drawing/2014/main" id="{DF048090-02EE-45C8-8CA8-1588075CCC1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7451487" y="2729921"/>
                    <a:ext cx="140868" cy="0"/>
                  </a:xfrm>
                  <a:prstGeom prst="line">
                    <a:avLst/>
                  </a:prstGeom>
                  <a:noFill/>
                  <a:ln w="17463">
                    <a:solidFill>
                      <a:srgbClr val="0000FF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kumimoji="0" lang="ja-JP" altLang="en-US" sz="1200" b="1">
                      <a:solidFill>
                        <a:prstClr val="black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  <a:cs typeface="Times New Roman" panose="02020603050405020304" pitchFamily="18" charset="0"/>
                    </a:endParaRPr>
                  </a:p>
                </p:txBody>
              </p:sp>
            </p:grpSp>
          </p:grpSp>
          <p:sp>
            <p:nvSpPr>
              <p:cNvPr id="627" name="Rectangle 64">
                <a:extLst>
                  <a:ext uri="{FF2B5EF4-FFF2-40B4-BE49-F238E27FC236}">
                    <a16:creationId xmlns:a16="http://schemas.microsoft.com/office/drawing/2014/main" id="{3BE00CD7-EF92-46AC-A67B-2F4794A0D2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8781" y="5311099"/>
                <a:ext cx="3049665" cy="2076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kumimoji="0" lang="en-US" altLang="ja-JP" sz="1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      HR 2.09 (95% CI; 1.05-4.16, </a:t>
                </a:r>
                <a:r>
                  <a:rPr kumimoji="0" lang="en-US" altLang="ja-JP" sz="12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P</a:t>
                </a:r>
                <a:r>
                  <a:rPr kumimoji="0" lang="en-US" altLang="ja-JP" sz="1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 = .036)</a:t>
                </a:r>
                <a:endParaRPr kumimoji="0" lang="ja-JP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187" name="テキスト ボックス 186">
            <a:extLst>
              <a:ext uri="{FF2B5EF4-FFF2-40B4-BE49-F238E27FC236}">
                <a16:creationId xmlns:a16="http://schemas.microsoft.com/office/drawing/2014/main" id="{18EC14ED-AA34-4143-9257-6ACB74C50501}"/>
              </a:ext>
            </a:extLst>
          </p:cNvPr>
          <p:cNvSpPr txBox="1"/>
          <p:nvPr/>
        </p:nvSpPr>
        <p:spPr bwMode="auto">
          <a:xfrm>
            <a:off x="6834119" y="5369730"/>
            <a:ext cx="1375166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600" b="1" i="1" kern="0" dirty="0">
                <a:solidFill>
                  <a:prstClr val="black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P</a:t>
            </a:r>
            <a:r>
              <a:rPr lang="en-US" altLang="ja-JP" sz="1600" b="1" kern="0" dirty="0">
                <a:solidFill>
                  <a:prstClr val="black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 = .068</a:t>
            </a:r>
            <a:endParaRPr lang="ja-JP" altLang="en-US" sz="1600" b="1" kern="0" dirty="0">
              <a:solidFill>
                <a:prstClr val="black"/>
              </a:solidFill>
              <a:latin typeface="Times New Roman" panose="02020603050405020304" pitchFamily="18" charset="0"/>
              <a:ea typeface="ＭＳ Ｐゴシック" charset="-128"/>
              <a:cs typeface="Times New Roman" panose="02020603050405020304" pitchFamily="18" charset="0"/>
            </a:endParaRPr>
          </a:p>
        </p:txBody>
      </p:sp>
      <p:sp>
        <p:nvSpPr>
          <p:cNvPr id="472" name="Rectangle 50">
            <a:extLst>
              <a:ext uri="{FF2B5EF4-FFF2-40B4-BE49-F238E27FC236}">
                <a16:creationId xmlns:a16="http://schemas.microsoft.com/office/drawing/2014/main" id="{416A1CA8-10F1-4BF6-AF86-93B7715C81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1210" y="5900400"/>
            <a:ext cx="860074" cy="164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Time </a:t>
            </a:r>
            <a:r>
              <a: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(month</a:t>
            </a:r>
            <a:r>
              <a:rPr kumimoji="0" lang="en-US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s</a:t>
            </a:r>
            <a:r>
              <a: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340" name="テキスト ボックス 406">
            <a:extLst>
              <a:ext uri="{FF2B5EF4-FFF2-40B4-BE49-F238E27FC236}">
                <a16:creationId xmlns:a16="http://schemas.microsoft.com/office/drawing/2014/main" id="{454D501D-4A5E-41BF-B201-BB4797D0D5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72000" y="0"/>
            <a:ext cx="2304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ja-JP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</a:t>
            </a:r>
            <a:r>
              <a:rPr lang="ja-JP" altLang="en-US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S4</a:t>
            </a:r>
            <a:endParaRPr lang="ja-JP" altLang="en-US" sz="14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68">
            <a:extLst>
              <a:ext uri="{FF2B5EF4-FFF2-40B4-BE49-F238E27FC236}">
                <a16:creationId xmlns:a16="http://schemas.microsoft.com/office/drawing/2014/main" id="{F9BF6038-B319-4FF5-AE6C-5C5BE06A65F2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5278742" y="996310"/>
            <a:ext cx="2227936" cy="246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Proportion</a:t>
            </a:r>
            <a:r>
              <a:rPr lang="ja-JP" altLang="en-US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survival</a:t>
            </a:r>
            <a:endParaRPr lang="ja-JP" alt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5480911-B74C-4F57-9099-C6F2A14364DF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5162551" y="1063221"/>
            <a:ext cx="1788845" cy="301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ja-JP" sz="16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         OS</a:t>
            </a:r>
            <a:endParaRPr lang="ja-JP" altLang="en-US" sz="1600" b="1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4" name="テキスト ボックス 68">
            <a:extLst>
              <a:ext uri="{FF2B5EF4-FFF2-40B4-BE49-F238E27FC236}">
                <a16:creationId xmlns:a16="http://schemas.microsoft.com/office/drawing/2014/main" id="{BD78F917-2EA6-4516-B0F5-95CA8CDBC086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5269777" y="4184952"/>
            <a:ext cx="2227936" cy="246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Proportion</a:t>
            </a:r>
            <a:r>
              <a:rPr lang="ja-JP" altLang="en-US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survival</a:t>
            </a:r>
            <a:endParaRPr lang="ja-JP" alt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2">
            <a:extLst>
              <a:ext uri="{FF2B5EF4-FFF2-40B4-BE49-F238E27FC236}">
                <a16:creationId xmlns:a16="http://schemas.microsoft.com/office/drawing/2014/main" id="{633040CA-C5ED-4854-9F68-E9A3F9C9C8AE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5218222" y="4546250"/>
            <a:ext cx="178884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ja-JP" sz="16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           PPS</a:t>
            </a:r>
            <a:endParaRPr lang="ja-JP" altLang="en-US" sz="1600" b="1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233" name="グループ化 232">
            <a:extLst>
              <a:ext uri="{FF2B5EF4-FFF2-40B4-BE49-F238E27FC236}">
                <a16:creationId xmlns:a16="http://schemas.microsoft.com/office/drawing/2014/main" id="{94187C77-588F-4301-82C1-30B60459D0E6}"/>
              </a:ext>
            </a:extLst>
          </p:cNvPr>
          <p:cNvGrpSpPr/>
          <p:nvPr/>
        </p:nvGrpSpPr>
        <p:grpSpPr>
          <a:xfrm>
            <a:off x="6759938" y="2957807"/>
            <a:ext cx="3075146" cy="592423"/>
            <a:chOff x="905263" y="4852620"/>
            <a:chExt cx="3457669" cy="666116"/>
          </a:xfrm>
        </p:grpSpPr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45D06AC9-A32E-45D5-9CAB-EAF035702701}"/>
                </a:ext>
              </a:extLst>
            </p:cNvPr>
            <p:cNvGrpSpPr/>
            <p:nvPr/>
          </p:nvGrpSpPr>
          <p:grpSpPr>
            <a:xfrm>
              <a:off x="905263" y="4852620"/>
              <a:ext cx="3457669" cy="430744"/>
              <a:chOff x="1043997" y="4686790"/>
              <a:chExt cx="3457669" cy="430744"/>
            </a:xfrm>
          </p:grpSpPr>
          <p:grpSp>
            <p:nvGrpSpPr>
              <p:cNvPr id="236" name="グループ化 5">
                <a:extLst>
                  <a:ext uri="{FF2B5EF4-FFF2-40B4-BE49-F238E27FC236}">
                    <a16:creationId xmlns:a16="http://schemas.microsoft.com/office/drawing/2014/main" id="{610BF0D0-07A7-4E4E-8E7A-45AF3556276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44003" y="4686790"/>
                <a:ext cx="3407881" cy="207637"/>
                <a:chOff x="7451475" y="2452572"/>
                <a:chExt cx="2222499" cy="135435"/>
              </a:xfrm>
            </p:grpSpPr>
            <p:sp>
              <p:nvSpPr>
                <p:cNvPr id="242" name="Rectangle 64">
                  <a:extLst>
                    <a:ext uri="{FF2B5EF4-FFF2-40B4-BE49-F238E27FC236}">
                      <a16:creationId xmlns:a16="http://schemas.microsoft.com/office/drawing/2014/main" id="{5A55EB19-8D02-4456-82D3-489F80F9AD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39764" y="2452572"/>
                  <a:ext cx="2034210" cy="1354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</a:pPr>
                  <a:r>
                    <a:rPr kumimoji="0" lang="en-US" altLang="ja-JP" sz="12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High agreement (n=92): 2-year OS, 69.7%</a:t>
                  </a:r>
                  <a:endParaRPr kumimoji="0" lang="ja-JP" altLang="ja-JP" sz="1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3" name="Line 69">
                  <a:extLst>
                    <a:ext uri="{FF2B5EF4-FFF2-40B4-BE49-F238E27FC236}">
                      <a16:creationId xmlns:a16="http://schemas.microsoft.com/office/drawing/2014/main" id="{5043103E-323D-4E36-92E7-7D28B11AD1E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451475" y="2518586"/>
                  <a:ext cx="140868" cy="0"/>
                </a:xfrm>
                <a:prstGeom prst="line">
                  <a:avLst/>
                </a:prstGeom>
                <a:noFill/>
                <a:ln w="17463">
                  <a:solidFill>
                    <a:srgbClr val="FF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0" lang="ja-JP" altLang="en-US" sz="1200" b="1">
                    <a:solidFill>
                      <a:prstClr val="black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7" name="グループ化 6">
                <a:extLst>
                  <a:ext uri="{FF2B5EF4-FFF2-40B4-BE49-F238E27FC236}">
                    <a16:creationId xmlns:a16="http://schemas.microsoft.com/office/drawing/2014/main" id="{CC7413EA-2257-406D-99F8-0F6AD4F92FF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43997" y="4909896"/>
                <a:ext cx="3457669" cy="207638"/>
                <a:chOff x="7451487" y="2664355"/>
                <a:chExt cx="2254974" cy="135435"/>
              </a:xfrm>
            </p:grpSpPr>
            <p:sp>
              <p:nvSpPr>
                <p:cNvPr id="240" name="Rectangle 66">
                  <a:extLst>
                    <a:ext uri="{FF2B5EF4-FFF2-40B4-BE49-F238E27FC236}">
                      <a16:creationId xmlns:a16="http://schemas.microsoft.com/office/drawing/2014/main" id="{BF5E567D-8469-489C-AE9B-36F3B54986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41685" y="2664355"/>
                  <a:ext cx="2064776" cy="1354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</a:pPr>
                  <a:r>
                    <a:rPr kumimoji="0" lang="en-US" altLang="ja-JP" sz="12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Low  agreement  (n=29): 2-year OS, 52.9%</a:t>
                  </a:r>
                  <a:endParaRPr kumimoji="0" lang="ja-JP" altLang="ja-JP" sz="1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1" name="Line 73">
                  <a:extLst>
                    <a:ext uri="{FF2B5EF4-FFF2-40B4-BE49-F238E27FC236}">
                      <a16:creationId xmlns:a16="http://schemas.microsoft.com/office/drawing/2014/main" id="{D61FAF62-6358-4E71-91C6-3840330F578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451487" y="2729921"/>
                  <a:ext cx="140868" cy="0"/>
                </a:xfrm>
                <a:prstGeom prst="line">
                  <a:avLst/>
                </a:prstGeom>
                <a:noFill/>
                <a:ln w="17463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0" lang="ja-JP" altLang="en-US" sz="1200" b="1">
                    <a:solidFill>
                      <a:prstClr val="black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235" name="Rectangle 64">
              <a:extLst>
                <a:ext uri="{FF2B5EF4-FFF2-40B4-BE49-F238E27FC236}">
                  <a16:creationId xmlns:a16="http://schemas.microsoft.com/office/drawing/2014/main" id="{D6378E48-E8F0-4EB7-97E3-FE9BB59C1B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8781" y="5311099"/>
              <a:ext cx="3049665" cy="207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      HR 1.63 (95% CI; 0.84-3.16, </a:t>
              </a:r>
              <a:r>
                <a:rPr kumimoji="0" lang="en-US" altLang="ja-JP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P</a:t>
              </a: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 = .146)</a:t>
              </a:r>
              <a:endPara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44" name="グループ化 243">
            <a:extLst>
              <a:ext uri="{FF2B5EF4-FFF2-40B4-BE49-F238E27FC236}">
                <a16:creationId xmlns:a16="http://schemas.microsoft.com/office/drawing/2014/main" id="{E603136F-FD52-49BF-9578-5E3305601901}"/>
              </a:ext>
            </a:extLst>
          </p:cNvPr>
          <p:cNvGrpSpPr/>
          <p:nvPr/>
        </p:nvGrpSpPr>
        <p:grpSpPr>
          <a:xfrm>
            <a:off x="6789556" y="6139683"/>
            <a:ext cx="3099796" cy="592423"/>
            <a:chOff x="905268" y="4852620"/>
            <a:chExt cx="3485385" cy="666116"/>
          </a:xfrm>
        </p:grpSpPr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D10080C7-1EAA-417F-A507-847972059C48}"/>
                </a:ext>
              </a:extLst>
            </p:cNvPr>
            <p:cNvGrpSpPr/>
            <p:nvPr/>
          </p:nvGrpSpPr>
          <p:grpSpPr>
            <a:xfrm>
              <a:off x="905268" y="4852620"/>
              <a:ext cx="3485385" cy="430733"/>
              <a:chOff x="1044002" y="4686790"/>
              <a:chExt cx="3485385" cy="430733"/>
            </a:xfrm>
          </p:grpSpPr>
          <p:grpSp>
            <p:nvGrpSpPr>
              <p:cNvPr id="247" name="グループ化 5">
                <a:extLst>
                  <a:ext uri="{FF2B5EF4-FFF2-40B4-BE49-F238E27FC236}">
                    <a16:creationId xmlns:a16="http://schemas.microsoft.com/office/drawing/2014/main" id="{50DB1D37-2945-4ACB-A55C-4B6BB328934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44003" y="4686790"/>
                <a:ext cx="3485384" cy="207637"/>
                <a:chOff x="7451475" y="2452572"/>
                <a:chExt cx="2273044" cy="135435"/>
              </a:xfrm>
            </p:grpSpPr>
            <p:sp>
              <p:nvSpPr>
                <p:cNvPr id="251" name="Rectangle 64">
                  <a:extLst>
                    <a:ext uri="{FF2B5EF4-FFF2-40B4-BE49-F238E27FC236}">
                      <a16:creationId xmlns:a16="http://schemas.microsoft.com/office/drawing/2014/main" id="{FA55462E-1656-42C4-89A4-63CE573B7C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39764" y="2452572"/>
                  <a:ext cx="2084755" cy="1354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</a:pPr>
                  <a:r>
                    <a:rPr kumimoji="0" lang="en-US" altLang="ja-JP" sz="12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High agreement (n=89): 2-year PPS, 46.7%</a:t>
                  </a:r>
                  <a:endParaRPr kumimoji="0" lang="ja-JP" altLang="ja-JP" sz="1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52" name="Line 69">
                  <a:extLst>
                    <a:ext uri="{FF2B5EF4-FFF2-40B4-BE49-F238E27FC236}">
                      <a16:creationId xmlns:a16="http://schemas.microsoft.com/office/drawing/2014/main" id="{8E62CA29-12AF-4F82-8228-9764814E03E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451475" y="2518586"/>
                  <a:ext cx="140868" cy="0"/>
                </a:xfrm>
                <a:prstGeom prst="line">
                  <a:avLst/>
                </a:prstGeom>
                <a:noFill/>
                <a:ln w="17463">
                  <a:solidFill>
                    <a:srgbClr val="FF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0" lang="ja-JP" altLang="en-US" sz="1200" b="1">
                    <a:solidFill>
                      <a:prstClr val="black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48" name="グループ化 6">
                <a:extLst>
                  <a:ext uri="{FF2B5EF4-FFF2-40B4-BE49-F238E27FC236}">
                    <a16:creationId xmlns:a16="http://schemas.microsoft.com/office/drawing/2014/main" id="{5E4301AB-254F-4C1C-8A88-E0F3F048F91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44002" y="4909887"/>
                <a:ext cx="3448658" cy="207636"/>
                <a:chOff x="7451487" y="2664355"/>
                <a:chExt cx="2249096" cy="135434"/>
              </a:xfrm>
            </p:grpSpPr>
            <p:sp>
              <p:nvSpPr>
                <p:cNvPr id="249" name="Rectangle 66">
                  <a:extLst>
                    <a:ext uri="{FF2B5EF4-FFF2-40B4-BE49-F238E27FC236}">
                      <a16:creationId xmlns:a16="http://schemas.microsoft.com/office/drawing/2014/main" id="{E9951FC6-085D-4204-BF86-3D7533F0B9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41685" y="2664355"/>
                  <a:ext cx="2058898" cy="1354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</a:pPr>
                  <a:r>
                    <a:rPr kumimoji="0" lang="en-US" altLang="ja-JP" sz="12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Low  agreement  (n=29): 2-year PPS, 0.0%</a:t>
                  </a:r>
                  <a:endParaRPr kumimoji="0" lang="ja-JP" altLang="ja-JP" sz="1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50" name="Line 73">
                  <a:extLst>
                    <a:ext uri="{FF2B5EF4-FFF2-40B4-BE49-F238E27FC236}">
                      <a16:creationId xmlns:a16="http://schemas.microsoft.com/office/drawing/2014/main" id="{87340D63-56CA-449B-8525-C5E416E95E5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451487" y="2729921"/>
                  <a:ext cx="140868" cy="0"/>
                </a:xfrm>
                <a:prstGeom prst="line">
                  <a:avLst/>
                </a:prstGeom>
                <a:noFill/>
                <a:ln w="17463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0" lang="ja-JP" altLang="en-US" sz="1200" b="1">
                    <a:solidFill>
                      <a:prstClr val="black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246" name="Rectangle 64">
              <a:extLst>
                <a:ext uri="{FF2B5EF4-FFF2-40B4-BE49-F238E27FC236}">
                  <a16:creationId xmlns:a16="http://schemas.microsoft.com/office/drawing/2014/main" id="{42EE94F8-706C-46EB-9934-305E5722FA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8781" y="5311099"/>
              <a:ext cx="3136181" cy="207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      HR 1.83 (95% CI; 0.07-3.55, </a:t>
              </a:r>
              <a:r>
                <a:rPr kumimoji="0" lang="en-US" altLang="ja-JP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P</a:t>
              </a: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 = .073)</a:t>
              </a:r>
              <a:endPara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62" name="グループ化 261">
            <a:extLst>
              <a:ext uri="{FF2B5EF4-FFF2-40B4-BE49-F238E27FC236}">
                <a16:creationId xmlns:a16="http://schemas.microsoft.com/office/drawing/2014/main" id="{D1EA82CB-0752-4B5F-AA06-C45DF40F1CE1}"/>
              </a:ext>
            </a:extLst>
          </p:cNvPr>
          <p:cNvGrpSpPr/>
          <p:nvPr/>
        </p:nvGrpSpPr>
        <p:grpSpPr>
          <a:xfrm>
            <a:off x="6506043" y="3649254"/>
            <a:ext cx="3329900" cy="2265434"/>
            <a:chOff x="5248174" y="3666668"/>
            <a:chExt cx="3329900" cy="2265434"/>
          </a:xfrm>
        </p:grpSpPr>
        <p:grpSp>
          <p:nvGrpSpPr>
            <p:cNvPr id="263" name="グループ化 262">
              <a:extLst>
                <a:ext uri="{FF2B5EF4-FFF2-40B4-BE49-F238E27FC236}">
                  <a16:creationId xmlns:a16="http://schemas.microsoft.com/office/drawing/2014/main" id="{2904ED3D-F10F-418D-8ED8-03EE0F63CB3B}"/>
                </a:ext>
              </a:extLst>
            </p:cNvPr>
            <p:cNvGrpSpPr/>
            <p:nvPr/>
          </p:nvGrpSpPr>
          <p:grpSpPr>
            <a:xfrm>
              <a:off x="5573006" y="3745542"/>
              <a:ext cx="2852555" cy="1956316"/>
              <a:chOff x="5573006" y="3745542"/>
              <a:chExt cx="2852555" cy="1956316"/>
            </a:xfrm>
          </p:grpSpPr>
          <p:cxnSp>
            <p:nvCxnSpPr>
              <p:cNvPr id="302" name="直線コネクタ 111">
                <a:extLst>
                  <a:ext uri="{FF2B5EF4-FFF2-40B4-BE49-F238E27FC236}">
                    <a16:creationId xmlns:a16="http://schemas.microsoft.com/office/drawing/2014/main" id="{2F7D3BDC-1F5A-40E1-AE57-CDAE47BE4AD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5576019" y="5701858"/>
                <a:ext cx="2849542" cy="0"/>
              </a:xfrm>
              <a:prstGeom prst="line">
                <a:avLst/>
              </a:prstGeom>
              <a:noFill/>
              <a:ln w="8001" algn="ctr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3" name="直線コネクタ 112">
                <a:extLst>
                  <a:ext uri="{FF2B5EF4-FFF2-40B4-BE49-F238E27FC236}">
                    <a16:creationId xmlns:a16="http://schemas.microsoft.com/office/drawing/2014/main" id="{575D47EA-5A36-4E95-BE76-A135A389A4B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5573006" y="3745542"/>
                <a:ext cx="0" cy="1952653"/>
              </a:xfrm>
              <a:prstGeom prst="line">
                <a:avLst/>
              </a:prstGeom>
              <a:noFill/>
              <a:ln w="8001" algn="ctr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64" name="Rectangle 18">
              <a:extLst>
                <a:ext uri="{FF2B5EF4-FFF2-40B4-BE49-F238E27FC236}">
                  <a16:creationId xmlns:a16="http://schemas.microsoft.com/office/drawing/2014/main" id="{CDAC8B3F-E2C1-44A9-96FF-88B5A7A1FC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8334" y="5631613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0.0</a:t>
              </a:r>
              <a:endParaRPr kumimoji="0" lang="ja-JP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5" name="Rectangle 19">
              <a:extLst>
                <a:ext uri="{FF2B5EF4-FFF2-40B4-BE49-F238E27FC236}">
                  <a16:creationId xmlns:a16="http://schemas.microsoft.com/office/drawing/2014/main" id="{7A844730-2F47-4F09-8C7C-2ABE21EFDF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8174" y="5233341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0.2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6" name="Rectangle 20">
              <a:extLst>
                <a:ext uri="{FF2B5EF4-FFF2-40B4-BE49-F238E27FC236}">
                  <a16:creationId xmlns:a16="http://schemas.microsoft.com/office/drawing/2014/main" id="{C1A125FA-8674-41BE-AB4A-D898475714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8174" y="4841164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0.4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7" name="Rectangle 21">
              <a:extLst>
                <a:ext uri="{FF2B5EF4-FFF2-40B4-BE49-F238E27FC236}">
                  <a16:creationId xmlns:a16="http://schemas.microsoft.com/office/drawing/2014/main" id="{A3237C2D-A48A-4847-B525-E764D7E81B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8174" y="4448989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0.6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8" name="Rectangle 22">
              <a:extLst>
                <a:ext uri="{FF2B5EF4-FFF2-40B4-BE49-F238E27FC236}">
                  <a16:creationId xmlns:a16="http://schemas.microsoft.com/office/drawing/2014/main" id="{D559D07F-E469-42BD-BE7F-E30C0B4978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8174" y="4058845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0.8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9" name="Rectangle 23">
              <a:extLst>
                <a:ext uri="{FF2B5EF4-FFF2-40B4-BE49-F238E27FC236}">
                  <a16:creationId xmlns:a16="http://schemas.microsoft.com/office/drawing/2014/main" id="{283BE627-333B-4444-82A7-FC21A9522B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8174" y="3666668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1.0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0" name="Freeform 26">
              <a:extLst>
                <a:ext uri="{FF2B5EF4-FFF2-40B4-BE49-F238E27FC236}">
                  <a16:creationId xmlns:a16="http://schemas.microsoft.com/office/drawing/2014/main" id="{EFC2BA10-03EC-43E4-90A1-93FCFE1765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7358" y="3735756"/>
              <a:ext cx="2899661" cy="1044448"/>
            </a:xfrm>
            <a:custGeom>
              <a:avLst/>
              <a:gdLst>
                <a:gd name="T0" fmla="*/ 0 w 1427"/>
                <a:gd name="T1" fmla="*/ 0 h 514"/>
                <a:gd name="T2" fmla="*/ 28 w 1427"/>
                <a:gd name="T3" fmla="*/ 43 h 514"/>
                <a:gd name="T4" fmla="*/ 103 w 1427"/>
                <a:gd name="T5" fmla="*/ 43 h 514"/>
                <a:gd name="T6" fmla="*/ 104 w 1427"/>
                <a:gd name="T7" fmla="*/ 73 h 514"/>
                <a:gd name="T8" fmla="*/ 120 w 1427"/>
                <a:gd name="T9" fmla="*/ 73 h 514"/>
                <a:gd name="T10" fmla="*/ 140 w 1427"/>
                <a:gd name="T11" fmla="*/ 89 h 514"/>
                <a:gd name="T12" fmla="*/ 161 w 1427"/>
                <a:gd name="T13" fmla="*/ 104 h 514"/>
                <a:gd name="T14" fmla="*/ 175 w 1427"/>
                <a:gd name="T15" fmla="*/ 120 h 514"/>
                <a:gd name="T16" fmla="*/ 202 w 1427"/>
                <a:gd name="T17" fmla="*/ 120 h 514"/>
                <a:gd name="T18" fmla="*/ 226 w 1427"/>
                <a:gd name="T19" fmla="*/ 136 h 514"/>
                <a:gd name="T20" fmla="*/ 266 w 1427"/>
                <a:gd name="T21" fmla="*/ 153 h 514"/>
                <a:gd name="T22" fmla="*/ 283 w 1427"/>
                <a:gd name="T23" fmla="*/ 169 h 514"/>
                <a:gd name="T24" fmla="*/ 308 w 1427"/>
                <a:gd name="T25" fmla="*/ 186 h 514"/>
                <a:gd name="T26" fmla="*/ 344 w 1427"/>
                <a:gd name="T27" fmla="*/ 186 h 514"/>
                <a:gd name="T28" fmla="*/ 361 w 1427"/>
                <a:gd name="T29" fmla="*/ 186 h 514"/>
                <a:gd name="T30" fmla="*/ 436 w 1427"/>
                <a:gd name="T31" fmla="*/ 206 h 514"/>
                <a:gd name="T32" fmla="*/ 443 w 1427"/>
                <a:gd name="T33" fmla="*/ 225 h 514"/>
                <a:gd name="T34" fmla="*/ 464 w 1427"/>
                <a:gd name="T35" fmla="*/ 225 h 514"/>
                <a:gd name="T36" fmla="*/ 474 w 1427"/>
                <a:gd name="T37" fmla="*/ 246 h 514"/>
                <a:gd name="T38" fmla="*/ 477 w 1427"/>
                <a:gd name="T39" fmla="*/ 267 h 514"/>
                <a:gd name="T40" fmla="*/ 523 w 1427"/>
                <a:gd name="T41" fmla="*/ 267 h 514"/>
                <a:gd name="T42" fmla="*/ 559 w 1427"/>
                <a:gd name="T43" fmla="*/ 267 h 514"/>
                <a:gd name="T44" fmla="*/ 582 w 1427"/>
                <a:gd name="T45" fmla="*/ 267 h 514"/>
                <a:gd name="T46" fmla="*/ 590 w 1427"/>
                <a:gd name="T47" fmla="*/ 293 h 514"/>
                <a:gd name="T48" fmla="*/ 611 w 1427"/>
                <a:gd name="T49" fmla="*/ 293 h 514"/>
                <a:gd name="T50" fmla="*/ 616 w 1427"/>
                <a:gd name="T51" fmla="*/ 293 h 514"/>
                <a:gd name="T52" fmla="*/ 639 w 1427"/>
                <a:gd name="T53" fmla="*/ 324 h 514"/>
                <a:gd name="T54" fmla="*/ 732 w 1427"/>
                <a:gd name="T55" fmla="*/ 324 h 514"/>
                <a:gd name="T56" fmla="*/ 738 w 1427"/>
                <a:gd name="T57" fmla="*/ 358 h 514"/>
                <a:gd name="T58" fmla="*/ 748 w 1427"/>
                <a:gd name="T59" fmla="*/ 391 h 514"/>
                <a:gd name="T60" fmla="*/ 782 w 1427"/>
                <a:gd name="T61" fmla="*/ 391 h 514"/>
                <a:gd name="T62" fmla="*/ 801 w 1427"/>
                <a:gd name="T63" fmla="*/ 432 h 514"/>
                <a:gd name="T64" fmla="*/ 807 w 1427"/>
                <a:gd name="T65" fmla="*/ 473 h 514"/>
                <a:gd name="T66" fmla="*/ 850 w 1427"/>
                <a:gd name="T67" fmla="*/ 514 h 514"/>
                <a:gd name="T68" fmla="*/ 930 w 1427"/>
                <a:gd name="T69" fmla="*/ 514 h 514"/>
                <a:gd name="T70" fmla="*/ 986 w 1427"/>
                <a:gd name="T71" fmla="*/ 514 h 514"/>
                <a:gd name="T72" fmla="*/ 1067 w 1427"/>
                <a:gd name="T73" fmla="*/ 514 h 514"/>
                <a:gd name="T74" fmla="*/ 1235 w 1427"/>
                <a:gd name="T75" fmla="*/ 51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27" h="514">
                  <a:moveTo>
                    <a:pt x="0" y="0"/>
                  </a:moveTo>
                  <a:lnTo>
                    <a:pt x="0" y="0"/>
                  </a:lnTo>
                  <a:lnTo>
                    <a:pt x="0" y="43"/>
                  </a:lnTo>
                  <a:lnTo>
                    <a:pt x="28" y="43"/>
                  </a:lnTo>
                  <a:lnTo>
                    <a:pt x="40" y="43"/>
                  </a:lnTo>
                  <a:lnTo>
                    <a:pt x="103" y="43"/>
                  </a:lnTo>
                  <a:lnTo>
                    <a:pt x="103" y="58"/>
                  </a:lnTo>
                  <a:lnTo>
                    <a:pt x="104" y="73"/>
                  </a:lnTo>
                  <a:lnTo>
                    <a:pt x="116" y="73"/>
                  </a:lnTo>
                  <a:lnTo>
                    <a:pt x="120" y="73"/>
                  </a:lnTo>
                  <a:lnTo>
                    <a:pt x="140" y="73"/>
                  </a:lnTo>
                  <a:lnTo>
                    <a:pt x="140" y="89"/>
                  </a:lnTo>
                  <a:lnTo>
                    <a:pt x="159" y="89"/>
                  </a:lnTo>
                  <a:lnTo>
                    <a:pt x="161" y="104"/>
                  </a:lnTo>
                  <a:lnTo>
                    <a:pt x="175" y="104"/>
                  </a:lnTo>
                  <a:lnTo>
                    <a:pt x="175" y="120"/>
                  </a:lnTo>
                  <a:lnTo>
                    <a:pt x="190" y="120"/>
                  </a:lnTo>
                  <a:lnTo>
                    <a:pt x="202" y="120"/>
                  </a:lnTo>
                  <a:lnTo>
                    <a:pt x="202" y="136"/>
                  </a:lnTo>
                  <a:lnTo>
                    <a:pt x="226" y="136"/>
                  </a:lnTo>
                  <a:lnTo>
                    <a:pt x="226" y="153"/>
                  </a:lnTo>
                  <a:lnTo>
                    <a:pt x="266" y="153"/>
                  </a:lnTo>
                  <a:lnTo>
                    <a:pt x="266" y="169"/>
                  </a:lnTo>
                  <a:lnTo>
                    <a:pt x="283" y="169"/>
                  </a:lnTo>
                  <a:lnTo>
                    <a:pt x="308" y="169"/>
                  </a:lnTo>
                  <a:lnTo>
                    <a:pt x="308" y="186"/>
                  </a:lnTo>
                  <a:lnTo>
                    <a:pt x="325" y="186"/>
                  </a:lnTo>
                  <a:lnTo>
                    <a:pt x="344" y="186"/>
                  </a:lnTo>
                  <a:lnTo>
                    <a:pt x="354" y="186"/>
                  </a:lnTo>
                  <a:lnTo>
                    <a:pt x="361" y="186"/>
                  </a:lnTo>
                  <a:lnTo>
                    <a:pt x="436" y="186"/>
                  </a:lnTo>
                  <a:lnTo>
                    <a:pt x="436" y="206"/>
                  </a:lnTo>
                  <a:lnTo>
                    <a:pt x="443" y="206"/>
                  </a:lnTo>
                  <a:lnTo>
                    <a:pt x="443" y="225"/>
                  </a:lnTo>
                  <a:lnTo>
                    <a:pt x="460" y="225"/>
                  </a:lnTo>
                  <a:lnTo>
                    <a:pt x="464" y="225"/>
                  </a:lnTo>
                  <a:lnTo>
                    <a:pt x="464" y="246"/>
                  </a:lnTo>
                  <a:lnTo>
                    <a:pt x="474" y="246"/>
                  </a:lnTo>
                  <a:lnTo>
                    <a:pt x="474" y="267"/>
                  </a:lnTo>
                  <a:lnTo>
                    <a:pt x="477" y="267"/>
                  </a:lnTo>
                  <a:lnTo>
                    <a:pt x="510" y="267"/>
                  </a:lnTo>
                  <a:lnTo>
                    <a:pt x="523" y="267"/>
                  </a:lnTo>
                  <a:lnTo>
                    <a:pt x="533" y="267"/>
                  </a:lnTo>
                  <a:lnTo>
                    <a:pt x="559" y="267"/>
                  </a:lnTo>
                  <a:lnTo>
                    <a:pt x="567" y="267"/>
                  </a:lnTo>
                  <a:lnTo>
                    <a:pt x="582" y="267"/>
                  </a:lnTo>
                  <a:lnTo>
                    <a:pt x="582" y="293"/>
                  </a:lnTo>
                  <a:lnTo>
                    <a:pt x="590" y="293"/>
                  </a:lnTo>
                  <a:lnTo>
                    <a:pt x="607" y="293"/>
                  </a:lnTo>
                  <a:lnTo>
                    <a:pt x="611" y="293"/>
                  </a:lnTo>
                  <a:lnTo>
                    <a:pt x="615" y="293"/>
                  </a:lnTo>
                  <a:lnTo>
                    <a:pt x="616" y="293"/>
                  </a:lnTo>
                  <a:lnTo>
                    <a:pt x="616" y="324"/>
                  </a:lnTo>
                  <a:lnTo>
                    <a:pt x="639" y="324"/>
                  </a:lnTo>
                  <a:lnTo>
                    <a:pt x="692" y="324"/>
                  </a:lnTo>
                  <a:lnTo>
                    <a:pt x="732" y="324"/>
                  </a:lnTo>
                  <a:lnTo>
                    <a:pt x="732" y="358"/>
                  </a:lnTo>
                  <a:lnTo>
                    <a:pt x="738" y="358"/>
                  </a:lnTo>
                  <a:lnTo>
                    <a:pt x="738" y="391"/>
                  </a:lnTo>
                  <a:lnTo>
                    <a:pt x="748" y="391"/>
                  </a:lnTo>
                  <a:lnTo>
                    <a:pt x="778" y="391"/>
                  </a:lnTo>
                  <a:lnTo>
                    <a:pt x="782" y="391"/>
                  </a:lnTo>
                  <a:lnTo>
                    <a:pt x="782" y="432"/>
                  </a:lnTo>
                  <a:lnTo>
                    <a:pt x="801" y="432"/>
                  </a:lnTo>
                  <a:lnTo>
                    <a:pt x="801" y="473"/>
                  </a:lnTo>
                  <a:lnTo>
                    <a:pt x="807" y="473"/>
                  </a:lnTo>
                  <a:lnTo>
                    <a:pt x="807" y="514"/>
                  </a:lnTo>
                  <a:lnTo>
                    <a:pt x="850" y="514"/>
                  </a:lnTo>
                  <a:lnTo>
                    <a:pt x="923" y="514"/>
                  </a:lnTo>
                  <a:lnTo>
                    <a:pt x="930" y="514"/>
                  </a:lnTo>
                  <a:lnTo>
                    <a:pt x="959" y="514"/>
                  </a:lnTo>
                  <a:lnTo>
                    <a:pt x="986" y="514"/>
                  </a:lnTo>
                  <a:lnTo>
                    <a:pt x="1016" y="514"/>
                  </a:lnTo>
                  <a:lnTo>
                    <a:pt x="1067" y="514"/>
                  </a:lnTo>
                  <a:lnTo>
                    <a:pt x="1088" y="514"/>
                  </a:lnTo>
                  <a:lnTo>
                    <a:pt x="1235" y="514"/>
                  </a:lnTo>
                  <a:lnTo>
                    <a:pt x="1427" y="514"/>
                  </a:lnTo>
                </a:path>
              </a:pathLst>
            </a:custGeom>
            <a:noFill/>
            <a:ln w="19050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" name="Freeform 27">
              <a:extLst>
                <a:ext uri="{FF2B5EF4-FFF2-40B4-BE49-F238E27FC236}">
                  <a16:creationId xmlns:a16="http://schemas.microsoft.com/office/drawing/2014/main" id="{ADB21A0A-E849-420E-8020-0A4CA313D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1422" y="3739820"/>
              <a:ext cx="2544061" cy="1678432"/>
            </a:xfrm>
            <a:custGeom>
              <a:avLst/>
              <a:gdLst>
                <a:gd name="T0" fmla="*/ 0 w 1252"/>
                <a:gd name="T1" fmla="*/ 0 h 826"/>
                <a:gd name="T2" fmla="*/ 0 w 1252"/>
                <a:gd name="T3" fmla="*/ 0 h 826"/>
                <a:gd name="T4" fmla="*/ 0 w 1252"/>
                <a:gd name="T5" fmla="*/ 33 h 826"/>
                <a:gd name="T6" fmla="*/ 51 w 1252"/>
                <a:gd name="T7" fmla="*/ 33 h 826"/>
                <a:gd name="T8" fmla="*/ 51 w 1252"/>
                <a:gd name="T9" fmla="*/ 69 h 826"/>
                <a:gd name="T10" fmla="*/ 93 w 1252"/>
                <a:gd name="T11" fmla="*/ 69 h 826"/>
                <a:gd name="T12" fmla="*/ 93 w 1252"/>
                <a:gd name="T13" fmla="*/ 106 h 826"/>
                <a:gd name="T14" fmla="*/ 114 w 1252"/>
                <a:gd name="T15" fmla="*/ 106 h 826"/>
                <a:gd name="T16" fmla="*/ 114 w 1252"/>
                <a:gd name="T17" fmla="*/ 144 h 826"/>
                <a:gd name="T18" fmla="*/ 139 w 1252"/>
                <a:gd name="T19" fmla="*/ 144 h 826"/>
                <a:gd name="T20" fmla="*/ 144 w 1252"/>
                <a:gd name="T21" fmla="*/ 144 h 826"/>
                <a:gd name="T22" fmla="*/ 188 w 1252"/>
                <a:gd name="T23" fmla="*/ 144 h 826"/>
                <a:gd name="T24" fmla="*/ 207 w 1252"/>
                <a:gd name="T25" fmla="*/ 144 h 826"/>
                <a:gd name="T26" fmla="*/ 207 w 1252"/>
                <a:gd name="T27" fmla="*/ 187 h 826"/>
                <a:gd name="T28" fmla="*/ 222 w 1252"/>
                <a:gd name="T29" fmla="*/ 187 h 826"/>
                <a:gd name="T30" fmla="*/ 222 w 1252"/>
                <a:gd name="T31" fmla="*/ 230 h 826"/>
                <a:gd name="T32" fmla="*/ 270 w 1252"/>
                <a:gd name="T33" fmla="*/ 230 h 826"/>
                <a:gd name="T34" fmla="*/ 270 w 1252"/>
                <a:gd name="T35" fmla="*/ 273 h 826"/>
                <a:gd name="T36" fmla="*/ 272 w 1252"/>
                <a:gd name="T37" fmla="*/ 273 h 826"/>
                <a:gd name="T38" fmla="*/ 314 w 1252"/>
                <a:gd name="T39" fmla="*/ 273 h 826"/>
                <a:gd name="T40" fmla="*/ 318 w 1252"/>
                <a:gd name="T41" fmla="*/ 273 h 826"/>
                <a:gd name="T42" fmla="*/ 318 w 1252"/>
                <a:gd name="T43" fmla="*/ 322 h 826"/>
                <a:gd name="T44" fmla="*/ 329 w 1252"/>
                <a:gd name="T45" fmla="*/ 322 h 826"/>
                <a:gd name="T46" fmla="*/ 329 w 1252"/>
                <a:gd name="T47" fmla="*/ 372 h 826"/>
                <a:gd name="T48" fmla="*/ 439 w 1252"/>
                <a:gd name="T49" fmla="*/ 372 h 826"/>
                <a:gd name="T50" fmla="*/ 439 w 1252"/>
                <a:gd name="T51" fmla="*/ 421 h 826"/>
                <a:gd name="T52" fmla="*/ 506 w 1252"/>
                <a:gd name="T53" fmla="*/ 421 h 826"/>
                <a:gd name="T54" fmla="*/ 506 w 1252"/>
                <a:gd name="T55" fmla="*/ 470 h 826"/>
                <a:gd name="T56" fmla="*/ 567 w 1252"/>
                <a:gd name="T57" fmla="*/ 470 h 826"/>
                <a:gd name="T58" fmla="*/ 586 w 1252"/>
                <a:gd name="T59" fmla="*/ 470 h 826"/>
                <a:gd name="T60" fmla="*/ 605 w 1252"/>
                <a:gd name="T61" fmla="*/ 470 h 826"/>
                <a:gd name="T62" fmla="*/ 611 w 1252"/>
                <a:gd name="T63" fmla="*/ 470 h 826"/>
                <a:gd name="T64" fmla="*/ 654 w 1252"/>
                <a:gd name="T65" fmla="*/ 470 h 826"/>
                <a:gd name="T66" fmla="*/ 654 w 1252"/>
                <a:gd name="T67" fmla="*/ 552 h 826"/>
                <a:gd name="T68" fmla="*/ 677 w 1252"/>
                <a:gd name="T69" fmla="*/ 552 h 826"/>
                <a:gd name="T70" fmla="*/ 789 w 1252"/>
                <a:gd name="T71" fmla="*/ 552 h 826"/>
                <a:gd name="T72" fmla="*/ 881 w 1252"/>
                <a:gd name="T73" fmla="*/ 552 h 826"/>
                <a:gd name="T74" fmla="*/ 881 w 1252"/>
                <a:gd name="T75" fmla="*/ 689 h 826"/>
                <a:gd name="T76" fmla="*/ 909 w 1252"/>
                <a:gd name="T77" fmla="*/ 689 h 826"/>
                <a:gd name="T78" fmla="*/ 909 w 1252"/>
                <a:gd name="T79" fmla="*/ 826 h 826"/>
                <a:gd name="T80" fmla="*/ 1252 w 1252"/>
                <a:gd name="T81" fmla="*/ 826 h 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52" h="826">
                  <a:moveTo>
                    <a:pt x="0" y="0"/>
                  </a:moveTo>
                  <a:lnTo>
                    <a:pt x="0" y="0"/>
                  </a:lnTo>
                  <a:lnTo>
                    <a:pt x="0" y="33"/>
                  </a:lnTo>
                  <a:lnTo>
                    <a:pt x="51" y="33"/>
                  </a:lnTo>
                  <a:lnTo>
                    <a:pt x="51" y="69"/>
                  </a:lnTo>
                  <a:lnTo>
                    <a:pt x="93" y="69"/>
                  </a:lnTo>
                  <a:lnTo>
                    <a:pt x="93" y="106"/>
                  </a:lnTo>
                  <a:lnTo>
                    <a:pt x="114" y="106"/>
                  </a:lnTo>
                  <a:lnTo>
                    <a:pt x="114" y="144"/>
                  </a:lnTo>
                  <a:lnTo>
                    <a:pt x="139" y="144"/>
                  </a:lnTo>
                  <a:lnTo>
                    <a:pt x="144" y="144"/>
                  </a:lnTo>
                  <a:lnTo>
                    <a:pt x="188" y="144"/>
                  </a:lnTo>
                  <a:lnTo>
                    <a:pt x="207" y="144"/>
                  </a:lnTo>
                  <a:lnTo>
                    <a:pt x="207" y="187"/>
                  </a:lnTo>
                  <a:lnTo>
                    <a:pt x="222" y="187"/>
                  </a:lnTo>
                  <a:lnTo>
                    <a:pt x="222" y="230"/>
                  </a:lnTo>
                  <a:lnTo>
                    <a:pt x="270" y="230"/>
                  </a:lnTo>
                  <a:lnTo>
                    <a:pt x="270" y="273"/>
                  </a:lnTo>
                  <a:lnTo>
                    <a:pt x="272" y="273"/>
                  </a:lnTo>
                  <a:lnTo>
                    <a:pt x="314" y="273"/>
                  </a:lnTo>
                  <a:lnTo>
                    <a:pt x="318" y="273"/>
                  </a:lnTo>
                  <a:lnTo>
                    <a:pt x="318" y="322"/>
                  </a:lnTo>
                  <a:lnTo>
                    <a:pt x="329" y="322"/>
                  </a:lnTo>
                  <a:lnTo>
                    <a:pt x="329" y="372"/>
                  </a:lnTo>
                  <a:lnTo>
                    <a:pt x="439" y="372"/>
                  </a:lnTo>
                  <a:lnTo>
                    <a:pt x="439" y="421"/>
                  </a:lnTo>
                  <a:lnTo>
                    <a:pt x="506" y="421"/>
                  </a:lnTo>
                  <a:lnTo>
                    <a:pt x="506" y="470"/>
                  </a:lnTo>
                  <a:lnTo>
                    <a:pt x="567" y="470"/>
                  </a:lnTo>
                  <a:lnTo>
                    <a:pt x="586" y="470"/>
                  </a:lnTo>
                  <a:lnTo>
                    <a:pt x="605" y="470"/>
                  </a:lnTo>
                  <a:lnTo>
                    <a:pt x="611" y="470"/>
                  </a:lnTo>
                  <a:lnTo>
                    <a:pt x="654" y="470"/>
                  </a:lnTo>
                  <a:lnTo>
                    <a:pt x="654" y="552"/>
                  </a:lnTo>
                  <a:lnTo>
                    <a:pt x="677" y="552"/>
                  </a:lnTo>
                  <a:lnTo>
                    <a:pt x="789" y="552"/>
                  </a:lnTo>
                  <a:lnTo>
                    <a:pt x="881" y="552"/>
                  </a:lnTo>
                  <a:lnTo>
                    <a:pt x="881" y="689"/>
                  </a:lnTo>
                  <a:lnTo>
                    <a:pt x="909" y="689"/>
                  </a:lnTo>
                  <a:lnTo>
                    <a:pt x="909" y="826"/>
                  </a:lnTo>
                  <a:lnTo>
                    <a:pt x="1252" y="826"/>
                  </a:lnTo>
                </a:path>
              </a:pathLst>
            </a:custGeom>
            <a:noFill/>
            <a:ln w="19050" cap="flat">
              <a:solidFill>
                <a:srgbClr val="4270D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272" name="グループ化 271">
              <a:extLst>
                <a:ext uri="{FF2B5EF4-FFF2-40B4-BE49-F238E27FC236}">
                  <a16:creationId xmlns:a16="http://schemas.microsoft.com/office/drawing/2014/main" id="{4BE01754-0A96-4091-BB90-AEBCEB9B0C71}"/>
                </a:ext>
              </a:extLst>
            </p:cNvPr>
            <p:cNvGrpSpPr/>
            <p:nvPr/>
          </p:nvGrpSpPr>
          <p:grpSpPr>
            <a:xfrm>
              <a:off x="5532654" y="3739820"/>
              <a:ext cx="48768" cy="2005585"/>
              <a:chOff x="5532654" y="3739820"/>
              <a:chExt cx="48768" cy="2005585"/>
            </a:xfrm>
          </p:grpSpPr>
          <p:sp>
            <p:nvSpPr>
              <p:cNvPr id="290" name="Line 7">
                <a:extLst>
                  <a:ext uri="{FF2B5EF4-FFF2-40B4-BE49-F238E27FC236}">
                    <a16:creationId xmlns:a16="http://schemas.microsoft.com/office/drawing/2014/main" id="{DD8F1E9C-194B-4370-962F-4C8E1BEA8D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57038" y="5501565"/>
                <a:ext cx="24384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1" name="Line 8">
                <a:extLst>
                  <a:ext uri="{FF2B5EF4-FFF2-40B4-BE49-F238E27FC236}">
                    <a16:creationId xmlns:a16="http://schemas.microsoft.com/office/drawing/2014/main" id="{D573EDE1-4550-4421-8543-9A80968699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57038" y="5109388"/>
                <a:ext cx="24384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2" name="Line 9">
                <a:extLst>
                  <a:ext uri="{FF2B5EF4-FFF2-40B4-BE49-F238E27FC236}">
                    <a16:creationId xmlns:a16="http://schemas.microsoft.com/office/drawing/2014/main" id="{514D20F3-0112-49A8-807A-ADB1A47C89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57038" y="4719244"/>
                <a:ext cx="24384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3" name="Line 10">
                <a:extLst>
                  <a:ext uri="{FF2B5EF4-FFF2-40B4-BE49-F238E27FC236}">
                    <a16:creationId xmlns:a16="http://schemas.microsoft.com/office/drawing/2014/main" id="{C80352A4-17FB-4FAE-B30A-FF5CF9E5D4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57038" y="4327069"/>
                <a:ext cx="24384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4" name="Line 11">
                <a:extLst>
                  <a:ext uri="{FF2B5EF4-FFF2-40B4-BE49-F238E27FC236}">
                    <a16:creationId xmlns:a16="http://schemas.microsoft.com/office/drawing/2014/main" id="{50CCA363-0282-4E53-81A4-5BE45E6E46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57038" y="3934892"/>
                <a:ext cx="24384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5" name="Line 12">
                <a:extLst>
                  <a:ext uri="{FF2B5EF4-FFF2-40B4-BE49-F238E27FC236}">
                    <a16:creationId xmlns:a16="http://schemas.microsoft.com/office/drawing/2014/main" id="{FFD4D22E-7F46-45DF-943A-4A23AD76CE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32654" y="5696637"/>
                <a:ext cx="48768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6" name="Line 13">
                <a:extLst>
                  <a:ext uri="{FF2B5EF4-FFF2-40B4-BE49-F238E27FC236}">
                    <a16:creationId xmlns:a16="http://schemas.microsoft.com/office/drawing/2014/main" id="{827C95A9-7C50-46F7-A5DA-69640C62D0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32654" y="5306493"/>
                <a:ext cx="48768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7" name="Line 14">
                <a:extLst>
                  <a:ext uri="{FF2B5EF4-FFF2-40B4-BE49-F238E27FC236}">
                    <a16:creationId xmlns:a16="http://schemas.microsoft.com/office/drawing/2014/main" id="{752F9101-D501-4814-86C5-D913AD49CD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32654" y="4914316"/>
                <a:ext cx="48768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8" name="Line 15">
                <a:extLst>
                  <a:ext uri="{FF2B5EF4-FFF2-40B4-BE49-F238E27FC236}">
                    <a16:creationId xmlns:a16="http://schemas.microsoft.com/office/drawing/2014/main" id="{1467EB03-E1D9-4A9F-8AFF-F78ABC3ACC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32654" y="4522141"/>
                <a:ext cx="48768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9" name="Line 16">
                <a:extLst>
                  <a:ext uri="{FF2B5EF4-FFF2-40B4-BE49-F238E27FC236}">
                    <a16:creationId xmlns:a16="http://schemas.microsoft.com/office/drawing/2014/main" id="{A8C44ACD-5AD3-4AC2-9309-2E7E65C43F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32654" y="4131997"/>
                <a:ext cx="48768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0" name="Line 17">
                <a:extLst>
                  <a:ext uri="{FF2B5EF4-FFF2-40B4-BE49-F238E27FC236}">
                    <a16:creationId xmlns:a16="http://schemas.microsoft.com/office/drawing/2014/main" id="{BB329A2A-FB08-4DD5-902A-1503303EE0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32654" y="3739820"/>
                <a:ext cx="48768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1" name="Line 34">
                <a:extLst>
                  <a:ext uri="{FF2B5EF4-FFF2-40B4-BE49-F238E27FC236}">
                    <a16:creationId xmlns:a16="http://schemas.microsoft.com/office/drawing/2014/main" id="{79E303FC-35EE-4EB3-B1DF-BABF9EC992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81422" y="5696637"/>
                <a:ext cx="0" cy="48768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73" name="グループ化 272">
              <a:extLst>
                <a:ext uri="{FF2B5EF4-FFF2-40B4-BE49-F238E27FC236}">
                  <a16:creationId xmlns:a16="http://schemas.microsoft.com/office/drawing/2014/main" id="{D02B036D-8B48-42C2-8550-A9697DA6C969}"/>
                </a:ext>
              </a:extLst>
            </p:cNvPr>
            <p:cNvGrpSpPr/>
            <p:nvPr/>
          </p:nvGrpSpPr>
          <p:grpSpPr>
            <a:xfrm>
              <a:off x="5874030" y="5696637"/>
              <a:ext cx="2607052" cy="48768"/>
              <a:chOff x="5874030" y="5696637"/>
              <a:chExt cx="2607052" cy="48768"/>
            </a:xfrm>
          </p:grpSpPr>
          <p:sp>
            <p:nvSpPr>
              <p:cNvPr id="280" name="Line 29">
                <a:extLst>
                  <a:ext uri="{FF2B5EF4-FFF2-40B4-BE49-F238E27FC236}">
                    <a16:creationId xmlns:a16="http://schemas.microsoft.com/office/drawing/2014/main" id="{36125E5E-BCEC-40DB-A664-41CFE02CEE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74030" y="5696637"/>
                <a:ext cx="0" cy="24384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1" name="Line 30">
                <a:extLst>
                  <a:ext uri="{FF2B5EF4-FFF2-40B4-BE49-F238E27FC236}">
                    <a16:creationId xmlns:a16="http://schemas.microsoft.com/office/drawing/2014/main" id="{4A290F13-37DA-4818-8E1D-3FBC966747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53149" y="5696637"/>
                <a:ext cx="0" cy="24384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2" name="Line 31">
                <a:extLst>
                  <a:ext uri="{FF2B5EF4-FFF2-40B4-BE49-F238E27FC236}">
                    <a16:creationId xmlns:a16="http://schemas.microsoft.com/office/drawing/2014/main" id="{248F271B-4DDF-4D6A-BB62-5C675B893C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30236" y="5696637"/>
                <a:ext cx="0" cy="24384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3" name="Line 32">
                <a:extLst>
                  <a:ext uri="{FF2B5EF4-FFF2-40B4-BE49-F238E27FC236}">
                    <a16:creationId xmlns:a16="http://schemas.microsoft.com/office/drawing/2014/main" id="{4807844A-E98B-4D0C-9CED-0C42D835CC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09356" y="5696637"/>
                <a:ext cx="0" cy="24384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4" name="Line 33">
                <a:extLst>
                  <a:ext uri="{FF2B5EF4-FFF2-40B4-BE49-F238E27FC236}">
                    <a16:creationId xmlns:a16="http://schemas.microsoft.com/office/drawing/2014/main" id="{1F42B1D7-0706-4E53-A326-A2B572C705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88475" y="5696637"/>
                <a:ext cx="0" cy="24384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5" name="Line 35">
                <a:extLst>
                  <a:ext uri="{FF2B5EF4-FFF2-40B4-BE49-F238E27FC236}">
                    <a16:creationId xmlns:a16="http://schemas.microsoft.com/office/drawing/2014/main" id="{B338108F-ADAA-41FD-A751-7AEA32E876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58510" y="5696637"/>
                <a:ext cx="0" cy="48768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6" name="Line 36">
                <a:extLst>
                  <a:ext uri="{FF2B5EF4-FFF2-40B4-BE49-F238E27FC236}">
                    <a16:creationId xmlns:a16="http://schemas.microsoft.com/office/drawing/2014/main" id="{DED9C513-3678-4166-B588-DCF0479E6D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37628" y="5696637"/>
                <a:ext cx="0" cy="48768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7" name="Line 37">
                <a:extLst>
                  <a:ext uri="{FF2B5EF4-FFF2-40B4-BE49-F238E27FC236}">
                    <a16:creationId xmlns:a16="http://schemas.microsoft.com/office/drawing/2014/main" id="{705B215B-1CE1-4FFE-A3EF-66284D7D1F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24876" y="5696637"/>
                <a:ext cx="0" cy="48768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8" name="Line 38">
                <a:extLst>
                  <a:ext uri="{FF2B5EF4-FFF2-40B4-BE49-F238E27FC236}">
                    <a16:creationId xmlns:a16="http://schemas.microsoft.com/office/drawing/2014/main" id="{6698BFA0-A2EA-46C0-908D-1707D9C315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901964" y="5696637"/>
                <a:ext cx="0" cy="48768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9" name="Line 39">
                <a:extLst>
                  <a:ext uri="{FF2B5EF4-FFF2-40B4-BE49-F238E27FC236}">
                    <a16:creationId xmlns:a16="http://schemas.microsoft.com/office/drawing/2014/main" id="{2BCAFB3C-8A5C-44D0-905D-144D1CD1E8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81082" y="5696637"/>
                <a:ext cx="0" cy="48768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74" name="Rectangle 40">
              <a:extLst>
                <a:ext uri="{FF2B5EF4-FFF2-40B4-BE49-F238E27FC236}">
                  <a16:creationId xmlns:a16="http://schemas.microsoft.com/office/drawing/2014/main" id="{30DDB0B5-58EA-4574-9C65-582019E77F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48910" y="5747436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5" name="Rectangle 41">
              <a:extLst>
                <a:ext uri="{FF2B5EF4-FFF2-40B4-BE49-F238E27FC236}">
                  <a16:creationId xmlns:a16="http://schemas.microsoft.com/office/drawing/2014/main" id="{7B3208F9-2D2B-4547-9CC2-C8222E3852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5998" y="5747436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6" name="Rectangle 42">
              <a:extLst>
                <a:ext uri="{FF2B5EF4-FFF2-40B4-BE49-F238E27FC236}">
                  <a16:creationId xmlns:a16="http://schemas.microsoft.com/office/drawing/2014/main" id="{7135395E-20B5-4C70-A0F2-3F1A675E5C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80732" y="5747436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7" name="Rectangle 43">
              <a:extLst>
                <a:ext uri="{FF2B5EF4-FFF2-40B4-BE49-F238E27FC236}">
                  <a16:creationId xmlns:a16="http://schemas.microsoft.com/office/drawing/2014/main" id="{3369FB1B-1FB8-4031-95E2-6314E89588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7980" y="5747436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8" name="Rectangle 44">
              <a:extLst>
                <a:ext uri="{FF2B5EF4-FFF2-40B4-BE49-F238E27FC236}">
                  <a16:creationId xmlns:a16="http://schemas.microsoft.com/office/drawing/2014/main" id="{415043B6-591F-41D8-9F79-D41072EDBE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5068" y="5747436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20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9" name="Rectangle 45">
              <a:extLst>
                <a:ext uri="{FF2B5EF4-FFF2-40B4-BE49-F238E27FC236}">
                  <a16:creationId xmlns:a16="http://schemas.microsoft.com/office/drawing/2014/main" id="{1A3A102B-9071-4CCD-8B64-3C2CF44353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24186" y="5747436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25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04" name="グループ化 303">
            <a:extLst>
              <a:ext uri="{FF2B5EF4-FFF2-40B4-BE49-F238E27FC236}">
                <a16:creationId xmlns:a16="http://schemas.microsoft.com/office/drawing/2014/main" id="{7E8A0B46-89DF-438B-9076-F4EB6F2AF71A}"/>
              </a:ext>
            </a:extLst>
          </p:cNvPr>
          <p:cNvGrpSpPr/>
          <p:nvPr/>
        </p:nvGrpSpPr>
        <p:grpSpPr>
          <a:xfrm>
            <a:off x="6577526" y="437163"/>
            <a:ext cx="3182799" cy="2272661"/>
            <a:chOff x="5308353" y="3666490"/>
            <a:chExt cx="3182799" cy="2272661"/>
          </a:xfrm>
        </p:grpSpPr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81DEFCE9-9120-41CD-AC3D-49E1D41E98AB}"/>
                </a:ext>
              </a:extLst>
            </p:cNvPr>
            <p:cNvGrpSpPr/>
            <p:nvPr/>
          </p:nvGrpSpPr>
          <p:grpSpPr>
            <a:xfrm>
              <a:off x="5573006" y="3745542"/>
              <a:ext cx="2852555" cy="1956316"/>
              <a:chOff x="5573006" y="3745542"/>
              <a:chExt cx="2852555" cy="1956316"/>
            </a:xfrm>
          </p:grpSpPr>
          <p:cxnSp>
            <p:nvCxnSpPr>
              <p:cNvPr id="347" name="直線コネクタ 111">
                <a:extLst>
                  <a:ext uri="{FF2B5EF4-FFF2-40B4-BE49-F238E27FC236}">
                    <a16:creationId xmlns:a16="http://schemas.microsoft.com/office/drawing/2014/main" id="{DA092130-5D2D-4247-973D-ABF18C38D2E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5576019" y="5701858"/>
                <a:ext cx="2849542" cy="0"/>
              </a:xfrm>
              <a:prstGeom prst="line">
                <a:avLst/>
              </a:prstGeom>
              <a:noFill/>
              <a:ln w="8001" algn="ctr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48" name="直線コネクタ 112">
                <a:extLst>
                  <a:ext uri="{FF2B5EF4-FFF2-40B4-BE49-F238E27FC236}">
                    <a16:creationId xmlns:a16="http://schemas.microsoft.com/office/drawing/2014/main" id="{88897403-8ABA-49EF-85A9-0F8F6E49770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5573006" y="3745542"/>
                <a:ext cx="0" cy="1952653"/>
              </a:xfrm>
              <a:prstGeom prst="line">
                <a:avLst/>
              </a:prstGeom>
              <a:noFill/>
              <a:ln w="8001" algn="ctr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306" name="Rectangle 18">
              <a:extLst>
                <a:ext uri="{FF2B5EF4-FFF2-40B4-BE49-F238E27FC236}">
                  <a16:creationId xmlns:a16="http://schemas.microsoft.com/office/drawing/2014/main" id="{EC3E0C06-1F83-49B0-92D9-FB6BC32007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8353" y="5607779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0.0</a:t>
              </a:r>
              <a:endParaRPr kumimoji="0" lang="ja-JP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7" name="Rectangle 19">
              <a:extLst>
                <a:ext uri="{FF2B5EF4-FFF2-40B4-BE49-F238E27FC236}">
                  <a16:creationId xmlns:a16="http://schemas.microsoft.com/office/drawing/2014/main" id="{570D596B-25D8-4925-8B41-FBB6703B51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8353" y="5238604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0.2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8" name="Rectangle 20">
              <a:extLst>
                <a:ext uri="{FF2B5EF4-FFF2-40B4-BE49-F238E27FC236}">
                  <a16:creationId xmlns:a16="http://schemas.microsoft.com/office/drawing/2014/main" id="{B916CC3A-016A-432E-A56F-33B0FCE92F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8353" y="4845065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0.4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9" name="Rectangle 21">
              <a:extLst>
                <a:ext uri="{FF2B5EF4-FFF2-40B4-BE49-F238E27FC236}">
                  <a16:creationId xmlns:a16="http://schemas.microsoft.com/office/drawing/2014/main" id="{C4705DE1-DD99-4129-A2EA-1D6132A144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8353" y="4451528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0.6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0" name="Rectangle 22">
              <a:extLst>
                <a:ext uri="{FF2B5EF4-FFF2-40B4-BE49-F238E27FC236}">
                  <a16:creationId xmlns:a16="http://schemas.microsoft.com/office/drawing/2014/main" id="{04C46C35-212B-4F93-A871-C327C85E0D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8353" y="4060029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0.8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1" name="Rectangle 23">
              <a:extLst>
                <a:ext uri="{FF2B5EF4-FFF2-40B4-BE49-F238E27FC236}">
                  <a16:creationId xmlns:a16="http://schemas.microsoft.com/office/drawing/2014/main" id="{D0845A42-1CAA-49A2-8FA2-EA3B4A0FFD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8353" y="3666490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1.0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2" name="Freeform 26">
              <a:extLst>
                <a:ext uri="{FF2B5EF4-FFF2-40B4-BE49-F238E27FC236}">
                  <a16:creationId xmlns:a16="http://schemas.microsoft.com/office/drawing/2014/main" id="{194003FA-86A4-46EF-935B-78B6F868D6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7333" y="3735818"/>
              <a:ext cx="2858764" cy="791154"/>
            </a:xfrm>
            <a:custGeom>
              <a:avLst/>
              <a:gdLst>
                <a:gd name="T0" fmla="*/ 14 w 1402"/>
                <a:gd name="T1" fmla="*/ 0 h 388"/>
                <a:gd name="T2" fmla="*/ 57 w 1402"/>
                <a:gd name="T3" fmla="*/ 11 h 388"/>
                <a:gd name="T4" fmla="*/ 82 w 1402"/>
                <a:gd name="T5" fmla="*/ 32 h 388"/>
                <a:gd name="T6" fmla="*/ 92 w 1402"/>
                <a:gd name="T7" fmla="*/ 42 h 388"/>
                <a:gd name="T8" fmla="*/ 166 w 1402"/>
                <a:gd name="T9" fmla="*/ 42 h 388"/>
                <a:gd name="T10" fmla="*/ 212 w 1402"/>
                <a:gd name="T11" fmla="*/ 53 h 388"/>
                <a:gd name="T12" fmla="*/ 309 w 1402"/>
                <a:gd name="T13" fmla="*/ 64 h 388"/>
                <a:gd name="T14" fmla="*/ 320 w 1402"/>
                <a:gd name="T15" fmla="*/ 75 h 388"/>
                <a:gd name="T16" fmla="*/ 352 w 1402"/>
                <a:gd name="T17" fmla="*/ 85 h 388"/>
                <a:gd name="T18" fmla="*/ 361 w 1402"/>
                <a:gd name="T19" fmla="*/ 96 h 388"/>
                <a:gd name="T20" fmla="*/ 412 w 1402"/>
                <a:gd name="T21" fmla="*/ 107 h 388"/>
                <a:gd name="T22" fmla="*/ 436 w 1402"/>
                <a:gd name="T23" fmla="*/ 118 h 388"/>
                <a:gd name="T24" fmla="*/ 464 w 1402"/>
                <a:gd name="T25" fmla="*/ 118 h 388"/>
                <a:gd name="T26" fmla="*/ 474 w 1402"/>
                <a:gd name="T27" fmla="*/ 129 h 388"/>
                <a:gd name="T28" fmla="*/ 480 w 1402"/>
                <a:gd name="T29" fmla="*/ 140 h 388"/>
                <a:gd name="T30" fmla="*/ 488 w 1402"/>
                <a:gd name="T31" fmla="*/ 151 h 388"/>
                <a:gd name="T32" fmla="*/ 522 w 1402"/>
                <a:gd name="T33" fmla="*/ 151 h 388"/>
                <a:gd name="T34" fmla="*/ 561 w 1402"/>
                <a:gd name="T35" fmla="*/ 151 h 388"/>
                <a:gd name="T36" fmla="*/ 563 w 1402"/>
                <a:gd name="T37" fmla="*/ 175 h 388"/>
                <a:gd name="T38" fmla="*/ 590 w 1402"/>
                <a:gd name="T39" fmla="*/ 175 h 388"/>
                <a:gd name="T40" fmla="*/ 615 w 1402"/>
                <a:gd name="T41" fmla="*/ 175 h 388"/>
                <a:gd name="T42" fmla="*/ 618 w 1402"/>
                <a:gd name="T43" fmla="*/ 187 h 388"/>
                <a:gd name="T44" fmla="*/ 628 w 1402"/>
                <a:gd name="T45" fmla="*/ 200 h 388"/>
                <a:gd name="T46" fmla="*/ 648 w 1402"/>
                <a:gd name="T47" fmla="*/ 200 h 388"/>
                <a:gd name="T48" fmla="*/ 675 w 1402"/>
                <a:gd name="T49" fmla="*/ 213 h 388"/>
                <a:gd name="T50" fmla="*/ 723 w 1402"/>
                <a:gd name="T51" fmla="*/ 213 h 388"/>
                <a:gd name="T52" fmla="*/ 734 w 1402"/>
                <a:gd name="T53" fmla="*/ 213 h 388"/>
                <a:gd name="T54" fmla="*/ 740 w 1402"/>
                <a:gd name="T55" fmla="*/ 228 h 388"/>
                <a:gd name="T56" fmla="*/ 766 w 1402"/>
                <a:gd name="T57" fmla="*/ 228 h 388"/>
                <a:gd name="T58" fmla="*/ 789 w 1402"/>
                <a:gd name="T59" fmla="*/ 228 h 388"/>
                <a:gd name="T60" fmla="*/ 801 w 1402"/>
                <a:gd name="T61" fmla="*/ 228 h 388"/>
                <a:gd name="T62" fmla="*/ 848 w 1402"/>
                <a:gd name="T63" fmla="*/ 228 h 388"/>
                <a:gd name="T64" fmla="*/ 872 w 1402"/>
                <a:gd name="T65" fmla="*/ 228 h 388"/>
                <a:gd name="T66" fmla="*/ 897 w 1402"/>
                <a:gd name="T67" fmla="*/ 228 h 388"/>
                <a:gd name="T68" fmla="*/ 916 w 1402"/>
                <a:gd name="T69" fmla="*/ 249 h 388"/>
                <a:gd name="T70" fmla="*/ 935 w 1402"/>
                <a:gd name="T71" fmla="*/ 270 h 388"/>
                <a:gd name="T72" fmla="*/ 942 w 1402"/>
                <a:gd name="T73" fmla="*/ 270 h 388"/>
                <a:gd name="T74" fmla="*/ 948 w 1402"/>
                <a:gd name="T75" fmla="*/ 293 h 388"/>
                <a:gd name="T76" fmla="*/ 959 w 1402"/>
                <a:gd name="T77" fmla="*/ 293 h 388"/>
                <a:gd name="T78" fmla="*/ 983 w 1402"/>
                <a:gd name="T79" fmla="*/ 293 h 388"/>
                <a:gd name="T80" fmla="*/ 1019 w 1402"/>
                <a:gd name="T81" fmla="*/ 293 h 388"/>
                <a:gd name="T82" fmla="*/ 1053 w 1402"/>
                <a:gd name="T83" fmla="*/ 293 h 388"/>
                <a:gd name="T84" fmla="*/ 1067 w 1402"/>
                <a:gd name="T85" fmla="*/ 293 h 388"/>
                <a:gd name="T86" fmla="*/ 1080 w 1402"/>
                <a:gd name="T87" fmla="*/ 293 h 388"/>
                <a:gd name="T88" fmla="*/ 1111 w 1402"/>
                <a:gd name="T89" fmla="*/ 293 h 388"/>
                <a:gd name="T90" fmla="*/ 1116 w 1402"/>
                <a:gd name="T91" fmla="*/ 340 h 388"/>
                <a:gd name="T92" fmla="*/ 1159 w 1402"/>
                <a:gd name="T93" fmla="*/ 388 h 388"/>
                <a:gd name="T94" fmla="*/ 1175 w 1402"/>
                <a:gd name="T95" fmla="*/ 388 h 388"/>
                <a:gd name="T96" fmla="*/ 1265 w 1402"/>
                <a:gd name="T97" fmla="*/ 388 h 388"/>
                <a:gd name="T98" fmla="*/ 1313 w 1402"/>
                <a:gd name="T99" fmla="*/ 388 h 388"/>
                <a:gd name="T100" fmla="*/ 1335 w 1402"/>
                <a:gd name="T101" fmla="*/ 388 h 388"/>
                <a:gd name="T102" fmla="*/ 1402 w 1402"/>
                <a:gd name="T103" fmla="*/ 388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02" h="388">
                  <a:moveTo>
                    <a:pt x="0" y="0"/>
                  </a:moveTo>
                  <a:lnTo>
                    <a:pt x="14" y="0"/>
                  </a:lnTo>
                  <a:lnTo>
                    <a:pt x="57" y="0"/>
                  </a:lnTo>
                  <a:lnTo>
                    <a:pt x="57" y="11"/>
                  </a:lnTo>
                  <a:lnTo>
                    <a:pt x="82" y="11"/>
                  </a:lnTo>
                  <a:lnTo>
                    <a:pt x="82" y="32"/>
                  </a:lnTo>
                  <a:lnTo>
                    <a:pt x="92" y="32"/>
                  </a:lnTo>
                  <a:lnTo>
                    <a:pt x="92" y="42"/>
                  </a:lnTo>
                  <a:lnTo>
                    <a:pt x="146" y="42"/>
                  </a:lnTo>
                  <a:lnTo>
                    <a:pt x="166" y="42"/>
                  </a:lnTo>
                  <a:lnTo>
                    <a:pt x="166" y="53"/>
                  </a:lnTo>
                  <a:lnTo>
                    <a:pt x="212" y="53"/>
                  </a:lnTo>
                  <a:lnTo>
                    <a:pt x="212" y="64"/>
                  </a:lnTo>
                  <a:lnTo>
                    <a:pt x="309" y="64"/>
                  </a:lnTo>
                  <a:lnTo>
                    <a:pt x="309" y="75"/>
                  </a:lnTo>
                  <a:lnTo>
                    <a:pt x="320" y="75"/>
                  </a:lnTo>
                  <a:lnTo>
                    <a:pt x="320" y="85"/>
                  </a:lnTo>
                  <a:lnTo>
                    <a:pt x="352" y="85"/>
                  </a:lnTo>
                  <a:lnTo>
                    <a:pt x="361" y="85"/>
                  </a:lnTo>
                  <a:lnTo>
                    <a:pt x="361" y="96"/>
                  </a:lnTo>
                  <a:lnTo>
                    <a:pt x="412" y="96"/>
                  </a:lnTo>
                  <a:lnTo>
                    <a:pt x="412" y="107"/>
                  </a:lnTo>
                  <a:lnTo>
                    <a:pt x="436" y="107"/>
                  </a:lnTo>
                  <a:lnTo>
                    <a:pt x="436" y="118"/>
                  </a:lnTo>
                  <a:lnTo>
                    <a:pt x="460" y="118"/>
                  </a:lnTo>
                  <a:lnTo>
                    <a:pt x="464" y="118"/>
                  </a:lnTo>
                  <a:lnTo>
                    <a:pt x="464" y="129"/>
                  </a:lnTo>
                  <a:lnTo>
                    <a:pt x="474" y="129"/>
                  </a:lnTo>
                  <a:lnTo>
                    <a:pt x="474" y="140"/>
                  </a:lnTo>
                  <a:lnTo>
                    <a:pt x="480" y="140"/>
                  </a:lnTo>
                  <a:lnTo>
                    <a:pt x="488" y="140"/>
                  </a:lnTo>
                  <a:lnTo>
                    <a:pt x="488" y="151"/>
                  </a:lnTo>
                  <a:lnTo>
                    <a:pt x="515" y="151"/>
                  </a:lnTo>
                  <a:lnTo>
                    <a:pt x="522" y="151"/>
                  </a:lnTo>
                  <a:lnTo>
                    <a:pt x="523" y="151"/>
                  </a:lnTo>
                  <a:lnTo>
                    <a:pt x="561" y="151"/>
                  </a:lnTo>
                  <a:lnTo>
                    <a:pt x="561" y="163"/>
                  </a:lnTo>
                  <a:lnTo>
                    <a:pt x="563" y="175"/>
                  </a:lnTo>
                  <a:lnTo>
                    <a:pt x="582" y="175"/>
                  </a:lnTo>
                  <a:lnTo>
                    <a:pt x="590" y="175"/>
                  </a:lnTo>
                  <a:lnTo>
                    <a:pt x="594" y="175"/>
                  </a:lnTo>
                  <a:lnTo>
                    <a:pt x="615" y="175"/>
                  </a:lnTo>
                  <a:lnTo>
                    <a:pt x="615" y="187"/>
                  </a:lnTo>
                  <a:lnTo>
                    <a:pt x="618" y="187"/>
                  </a:lnTo>
                  <a:lnTo>
                    <a:pt x="618" y="200"/>
                  </a:lnTo>
                  <a:lnTo>
                    <a:pt x="628" y="200"/>
                  </a:lnTo>
                  <a:lnTo>
                    <a:pt x="633" y="200"/>
                  </a:lnTo>
                  <a:lnTo>
                    <a:pt x="648" y="200"/>
                  </a:lnTo>
                  <a:lnTo>
                    <a:pt x="648" y="213"/>
                  </a:lnTo>
                  <a:lnTo>
                    <a:pt x="675" y="213"/>
                  </a:lnTo>
                  <a:lnTo>
                    <a:pt x="704" y="213"/>
                  </a:lnTo>
                  <a:lnTo>
                    <a:pt x="723" y="213"/>
                  </a:lnTo>
                  <a:lnTo>
                    <a:pt x="725" y="213"/>
                  </a:lnTo>
                  <a:lnTo>
                    <a:pt x="734" y="213"/>
                  </a:lnTo>
                  <a:lnTo>
                    <a:pt x="734" y="228"/>
                  </a:lnTo>
                  <a:lnTo>
                    <a:pt x="740" y="228"/>
                  </a:lnTo>
                  <a:lnTo>
                    <a:pt x="753" y="228"/>
                  </a:lnTo>
                  <a:lnTo>
                    <a:pt x="766" y="228"/>
                  </a:lnTo>
                  <a:lnTo>
                    <a:pt x="785" y="228"/>
                  </a:lnTo>
                  <a:lnTo>
                    <a:pt x="789" y="228"/>
                  </a:lnTo>
                  <a:lnTo>
                    <a:pt x="799" y="228"/>
                  </a:lnTo>
                  <a:lnTo>
                    <a:pt x="801" y="228"/>
                  </a:lnTo>
                  <a:lnTo>
                    <a:pt x="805" y="228"/>
                  </a:lnTo>
                  <a:lnTo>
                    <a:pt x="848" y="228"/>
                  </a:lnTo>
                  <a:lnTo>
                    <a:pt x="855" y="228"/>
                  </a:lnTo>
                  <a:lnTo>
                    <a:pt x="872" y="228"/>
                  </a:lnTo>
                  <a:lnTo>
                    <a:pt x="891" y="228"/>
                  </a:lnTo>
                  <a:lnTo>
                    <a:pt x="897" y="228"/>
                  </a:lnTo>
                  <a:lnTo>
                    <a:pt x="897" y="249"/>
                  </a:lnTo>
                  <a:lnTo>
                    <a:pt x="916" y="249"/>
                  </a:lnTo>
                  <a:lnTo>
                    <a:pt x="916" y="270"/>
                  </a:lnTo>
                  <a:lnTo>
                    <a:pt x="935" y="270"/>
                  </a:lnTo>
                  <a:lnTo>
                    <a:pt x="938" y="270"/>
                  </a:lnTo>
                  <a:lnTo>
                    <a:pt x="942" y="270"/>
                  </a:lnTo>
                  <a:lnTo>
                    <a:pt x="942" y="293"/>
                  </a:lnTo>
                  <a:lnTo>
                    <a:pt x="948" y="293"/>
                  </a:lnTo>
                  <a:lnTo>
                    <a:pt x="953" y="293"/>
                  </a:lnTo>
                  <a:lnTo>
                    <a:pt x="959" y="293"/>
                  </a:lnTo>
                  <a:lnTo>
                    <a:pt x="967" y="293"/>
                  </a:lnTo>
                  <a:lnTo>
                    <a:pt x="983" y="293"/>
                  </a:lnTo>
                  <a:lnTo>
                    <a:pt x="994" y="293"/>
                  </a:lnTo>
                  <a:lnTo>
                    <a:pt x="1019" y="293"/>
                  </a:lnTo>
                  <a:lnTo>
                    <a:pt x="1045" y="293"/>
                  </a:lnTo>
                  <a:lnTo>
                    <a:pt x="1053" y="293"/>
                  </a:lnTo>
                  <a:lnTo>
                    <a:pt x="1064" y="293"/>
                  </a:lnTo>
                  <a:lnTo>
                    <a:pt x="1067" y="293"/>
                  </a:lnTo>
                  <a:lnTo>
                    <a:pt x="1073" y="293"/>
                  </a:lnTo>
                  <a:lnTo>
                    <a:pt x="1080" y="293"/>
                  </a:lnTo>
                  <a:lnTo>
                    <a:pt x="1091" y="293"/>
                  </a:lnTo>
                  <a:lnTo>
                    <a:pt x="1111" y="293"/>
                  </a:lnTo>
                  <a:lnTo>
                    <a:pt x="1111" y="340"/>
                  </a:lnTo>
                  <a:lnTo>
                    <a:pt x="1116" y="340"/>
                  </a:lnTo>
                  <a:lnTo>
                    <a:pt x="1116" y="388"/>
                  </a:lnTo>
                  <a:lnTo>
                    <a:pt x="1159" y="388"/>
                  </a:lnTo>
                  <a:lnTo>
                    <a:pt x="1160" y="388"/>
                  </a:lnTo>
                  <a:lnTo>
                    <a:pt x="1175" y="388"/>
                  </a:lnTo>
                  <a:lnTo>
                    <a:pt x="1248" y="388"/>
                  </a:lnTo>
                  <a:lnTo>
                    <a:pt x="1265" y="388"/>
                  </a:lnTo>
                  <a:lnTo>
                    <a:pt x="1271" y="388"/>
                  </a:lnTo>
                  <a:lnTo>
                    <a:pt x="1313" y="388"/>
                  </a:lnTo>
                  <a:lnTo>
                    <a:pt x="1322" y="388"/>
                  </a:lnTo>
                  <a:lnTo>
                    <a:pt x="1335" y="388"/>
                  </a:lnTo>
                  <a:lnTo>
                    <a:pt x="1367" y="388"/>
                  </a:lnTo>
                  <a:lnTo>
                    <a:pt x="1402" y="388"/>
                  </a:lnTo>
                </a:path>
              </a:pathLst>
            </a:custGeom>
            <a:noFill/>
            <a:ln w="19050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3" name="Freeform 27">
              <a:extLst>
                <a:ext uri="{FF2B5EF4-FFF2-40B4-BE49-F238E27FC236}">
                  <a16:creationId xmlns:a16="http://schemas.microsoft.com/office/drawing/2014/main" id="{DB2D2FE0-E5E6-4A75-9F9B-5CD1768FFA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1411" y="3739896"/>
              <a:ext cx="2815945" cy="1411028"/>
            </a:xfrm>
            <a:custGeom>
              <a:avLst/>
              <a:gdLst>
                <a:gd name="T0" fmla="*/ 0 w 1381"/>
                <a:gd name="T1" fmla="*/ 0 h 692"/>
                <a:gd name="T2" fmla="*/ 33 w 1381"/>
                <a:gd name="T3" fmla="*/ 0 h 692"/>
                <a:gd name="T4" fmla="*/ 33 w 1381"/>
                <a:gd name="T5" fmla="*/ 33 h 692"/>
                <a:gd name="T6" fmla="*/ 330 w 1381"/>
                <a:gd name="T7" fmla="*/ 33 h 692"/>
                <a:gd name="T8" fmla="*/ 330 w 1381"/>
                <a:gd name="T9" fmla="*/ 67 h 692"/>
                <a:gd name="T10" fmla="*/ 331 w 1381"/>
                <a:gd name="T11" fmla="*/ 67 h 692"/>
                <a:gd name="T12" fmla="*/ 331 w 1381"/>
                <a:gd name="T13" fmla="*/ 100 h 692"/>
                <a:gd name="T14" fmla="*/ 393 w 1381"/>
                <a:gd name="T15" fmla="*/ 100 h 692"/>
                <a:gd name="T16" fmla="*/ 393 w 1381"/>
                <a:gd name="T17" fmla="*/ 133 h 692"/>
                <a:gd name="T18" fmla="*/ 466 w 1381"/>
                <a:gd name="T19" fmla="*/ 133 h 692"/>
                <a:gd name="T20" fmla="*/ 466 w 1381"/>
                <a:gd name="T21" fmla="*/ 166 h 692"/>
                <a:gd name="T22" fmla="*/ 522 w 1381"/>
                <a:gd name="T23" fmla="*/ 166 h 692"/>
                <a:gd name="T24" fmla="*/ 522 w 1381"/>
                <a:gd name="T25" fmla="*/ 200 h 692"/>
                <a:gd name="T26" fmla="*/ 552 w 1381"/>
                <a:gd name="T27" fmla="*/ 200 h 692"/>
                <a:gd name="T28" fmla="*/ 552 w 1381"/>
                <a:gd name="T29" fmla="*/ 233 h 692"/>
                <a:gd name="T30" fmla="*/ 567 w 1381"/>
                <a:gd name="T31" fmla="*/ 233 h 692"/>
                <a:gd name="T32" fmla="*/ 590 w 1381"/>
                <a:gd name="T33" fmla="*/ 233 h 692"/>
                <a:gd name="T34" fmla="*/ 601 w 1381"/>
                <a:gd name="T35" fmla="*/ 233 h 692"/>
                <a:gd name="T36" fmla="*/ 605 w 1381"/>
                <a:gd name="T37" fmla="*/ 233 h 692"/>
                <a:gd name="T38" fmla="*/ 605 w 1381"/>
                <a:gd name="T39" fmla="*/ 271 h 692"/>
                <a:gd name="T40" fmla="*/ 636 w 1381"/>
                <a:gd name="T41" fmla="*/ 271 h 692"/>
                <a:gd name="T42" fmla="*/ 636 w 1381"/>
                <a:gd name="T43" fmla="*/ 310 h 692"/>
                <a:gd name="T44" fmla="*/ 666 w 1381"/>
                <a:gd name="T45" fmla="*/ 310 h 692"/>
                <a:gd name="T46" fmla="*/ 693 w 1381"/>
                <a:gd name="T47" fmla="*/ 310 h 692"/>
                <a:gd name="T48" fmla="*/ 705 w 1381"/>
                <a:gd name="T49" fmla="*/ 310 h 692"/>
                <a:gd name="T50" fmla="*/ 750 w 1381"/>
                <a:gd name="T51" fmla="*/ 310 h 692"/>
                <a:gd name="T52" fmla="*/ 750 w 1381"/>
                <a:gd name="T53" fmla="*/ 356 h 692"/>
                <a:gd name="T54" fmla="*/ 794 w 1381"/>
                <a:gd name="T55" fmla="*/ 356 h 692"/>
                <a:gd name="T56" fmla="*/ 794 w 1381"/>
                <a:gd name="T57" fmla="*/ 403 h 692"/>
                <a:gd name="T58" fmla="*/ 837 w 1381"/>
                <a:gd name="T59" fmla="*/ 403 h 692"/>
                <a:gd name="T60" fmla="*/ 908 w 1381"/>
                <a:gd name="T61" fmla="*/ 403 h 692"/>
                <a:gd name="T62" fmla="*/ 908 w 1381"/>
                <a:gd name="T63" fmla="*/ 454 h 692"/>
                <a:gd name="T64" fmla="*/ 918 w 1381"/>
                <a:gd name="T65" fmla="*/ 454 h 692"/>
                <a:gd name="T66" fmla="*/ 962 w 1381"/>
                <a:gd name="T67" fmla="*/ 454 h 692"/>
                <a:gd name="T68" fmla="*/ 977 w 1381"/>
                <a:gd name="T69" fmla="*/ 454 h 692"/>
                <a:gd name="T70" fmla="*/ 1122 w 1381"/>
                <a:gd name="T71" fmla="*/ 454 h 692"/>
                <a:gd name="T72" fmla="*/ 1157 w 1381"/>
                <a:gd name="T73" fmla="*/ 454 h 692"/>
                <a:gd name="T74" fmla="*/ 1194 w 1381"/>
                <a:gd name="T75" fmla="*/ 454 h 692"/>
                <a:gd name="T76" fmla="*/ 1194 w 1381"/>
                <a:gd name="T77" fmla="*/ 556 h 692"/>
                <a:gd name="T78" fmla="*/ 1337 w 1381"/>
                <a:gd name="T79" fmla="*/ 556 h 692"/>
                <a:gd name="T80" fmla="*/ 1338 w 1381"/>
                <a:gd name="T81" fmla="*/ 556 h 692"/>
                <a:gd name="T82" fmla="*/ 1338 w 1381"/>
                <a:gd name="T83" fmla="*/ 692 h 692"/>
                <a:gd name="T84" fmla="*/ 1359 w 1381"/>
                <a:gd name="T85" fmla="*/ 692 h 692"/>
                <a:gd name="T86" fmla="*/ 1381 w 1381"/>
                <a:gd name="T87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81" h="692">
                  <a:moveTo>
                    <a:pt x="0" y="0"/>
                  </a:moveTo>
                  <a:lnTo>
                    <a:pt x="33" y="0"/>
                  </a:lnTo>
                  <a:lnTo>
                    <a:pt x="33" y="33"/>
                  </a:lnTo>
                  <a:lnTo>
                    <a:pt x="330" y="33"/>
                  </a:lnTo>
                  <a:lnTo>
                    <a:pt x="330" y="67"/>
                  </a:lnTo>
                  <a:lnTo>
                    <a:pt x="331" y="67"/>
                  </a:lnTo>
                  <a:lnTo>
                    <a:pt x="331" y="100"/>
                  </a:lnTo>
                  <a:lnTo>
                    <a:pt x="393" y="100"/>
                  </a:lnTo>
                  <a:lnTo>
                    <a:pt x="393" y="133"/>
                  </a:lnTo>
                  <a:lnTo>
                    <a:pt x="466" y="133"/>
                  </a:lnTo>
                  <a:lnTo>
                    <a:pt x="466" y="166"/>
                  </a:lnTo>
                  <a:lnTo>
                    <a:pt x="522" y="166"/>
                  </a:lnTo>
                  <a:lnTo>
                    <a:pt x="522" y="200"/>
                  </a:lnTo>
                  <a:lnTo>
                    <a:pt x="552" y="200"/>
                  </a:lnTo>
                  <a:lnTo>
                    <a:pt x="552" y="233"/>
                  </a:lnTo>
                  <a:lnTo>
                    <a:pt x="567" y="233"/>
                  </a:lnTo>
                  <a:lnTo>
                    <a:pt x="590" y="233"/>
                  </a:lnTo>
                  <a:lnTo>
                    <a:pt x="601" y="233"/>
                  </a:lnTo>
                  <a:lnTo>
                    <a:pt x="605" y="233"/>
                  </a:lnTo>
                  <a:lnTo>
                    <a:pt x="605" y="271"/>
                  </a:lnTo>
                  <a:lnTo>
                    <a:pt x="636" y="271"/>
                  </a:lnTo>
                  <a:lnTo>
                    <a:pt x="636" y="310"/>
                  </a:lnTo>
                  <a:lnTo>
                    <a:pt x="666" y="310"/>
                  </a:lnTo>
                  <a:lnTo>
                    <a:pt x="693" y="310"/>
                  </a:lnTo>
                  <a:lnTo>
                    <a:pt x="705" y="310"/>
                  </a:lnTo>
                  <a:lnTo>
                    <a:pt x="750" y="310"/>
                  </a:lnTo>
                  <a:lnTo>
                    <a:pt x="750" y="356"/>
                  </a:lnTo>
                  <a:lnTo>
                    <a:pt x="794" y="356"/>
                  </a:lnTo>
                  <a:lnTo>
                    <a:pt x="794" y="403"/>
                  </a:lnTo>
                  <a:lnTo>
                    <a:pt x="837" y="403"/>
                  </a:lnTo>
                  <a:lnTo>
                    <a:pt x="908" y="403"/>
                  </a:lnTo>
                  <a:lnTo>
                    <a:pt x="908" y="454"/>
                  </a:lnTo>
                  <a:lnTo>
                    <a:pt x="918" y="454"/>
                  </a:lnTo>
                  <a:lnTo>
                    <a:pt x="962" y="454"/>
                  </a:lnTo>
                  <a:lnTo>
                    <a:pt x="977" y="454"/>
                  </a:lnTo>
                  <a:lnTo>
                    <a:pt x="1122" y="454"/>
                  </a:lnTo>
                  <a:lnTo>
                    <a:pt x="1157" y="454"/>
                  </a:lnTo>
                  <a:lnTo>
                    <a:pt x="1194" y="454"/>
                  </a:lnTo>
                  <a:lnTo>
                    <a:pt x="1194" y="556"/>
                  </a:lnTo>
                  <a:lnTo>
                    <a:pt x="1337" y="556"/>
                  </a:lnTo>
                  <a:lnTo>
                    <a:pt x="1338" y="556"/>
                  </a:lnTo>
                  <a:lnTo>
                    <a:pt x="1338" y="692"/>
                  </a:lnTo>
                  <a:lnTo>
                    <a:pt x="1359" y="692"/>
                  </a:lnTo>
                  <a:lnTo>
                    <a:pt x="1381" y="692"/>
                  </a:lnTo>
                </a:path>
              </a:pathLst>
            </a:custGeom>
            <a:noFill/>
            <a:ln w="19050" cap="flat">
              <a:solidFill>
                <a:srgbClr val="4270D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314" name="グループ化 313">
              <a:extLst>
                <a:ext uri="{FF2B5EF4-FFF2-40B4-BE49-F238E27FC236}">
                  <a16:creationId xmlns:a16="http://schemas.microsoft.com/office/drawing/2014/main" id="{EB7F2AC5-2C5A-44AA-915A-67DD5E7E37CD}"/>
                </a:ext>
              </a:extLst>
            </p:cNvPr>
            <p:cNvGrpSpPr/>
            <p:nvPr/>
          </p:nvGrpSpPr>
          <p:grpSpPr>
            <a:xfrm>
              <a:off x="5532474" y="3739896"/>
              <a:ext cx="48938" cy="1988082"/>
              <a:chOff x="5532474" y="3739896"/>
              <a:chExt cx="48938" cy="1988082"/>
            </a:xfrm>
          </p:grpSpPr>
          <p:sp>
            <p:nvSpPr>
              <p:cNvPr id="334" name="Line 7">
                <a:extLst>
                  <a:ext uri="{FF2B5EF4-FFF2-40B4-BE49-F238E27FC236}">
                    <a16:creationId xmlns:a16="http://schemas.microsoft.com/office/drawing/2014/main" id="{F6FA4714-2AFB-40F2-BFED-CB484E222D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56943" y="5507759"/>
                <a:ext cx="24469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5" name="Line 8">
                <a:extLst>
                  <a:ext uri="{FF2B5EF4-FFF2-40B4-BE49-F238E27FC236}">
                    <a16:creationId xmlns:a16="http://schemas.microsoft.com/office/drawing/2014/main" id="{94BF59B2-21BD-47BF-BA4E-FC223FFE49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56943" y="5114221"/>
                <a:ext cx="24469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6" name="Line 9">
                <a:extLst>
                  <a:ext uri="{FF2B5EF4-FFF2-40B4-BE49-F238E27FC236}">
                    <a16:creationId xmlns:a16="http://schemas.microsoft.com/office/drawing/2014/main" id="{7393640E-BA5E-4BD5-A368-A3BBED3192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56943" y="4722722"/>
                <a:ext cx="24469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7" name="Line 10">
                <a:extLst>
                  <a:ext uri="{FF2B5EF4-FFF2-40B4-BE49-F238E27FC236}">
                    <a16:creationId xmlns:a16="http://schemas.microsoft.com/office/drawing/2014/main" id="{B399A9A3-802C-4B9D-95FD-77952A2813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56943" y="4329184"/>
                <a:ext cx="24469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8" name="Line 11">
                <a:extLst>
                  <a:ext uri="{FF2B5EF4-FFF2-40B4-BE49-F238E27FC236}">
                    <a16:creationId xmlns:a16="http://schemas.microsoft.com/office/drawing/2014/main" id="{C28929FA-1D4A-4470-89D1-4709454E2D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56943" y="3935646"/>
                <a:ext cx="24469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9" name="Line 12">
                <a:extLst>
                  <a:ext uri="{FF2B5EF4-FFF2-40B4-BE49-F238E27FC236}">
                    <a16:creationId xmlns:a16="http://schemas.microsoft.com/office/drawing/2014/main" id="{357AE9F8-9667-4816-B6F9-06EAA9D8E9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32474" y="5703509"/>
                <a:ext cx="48937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1" name="Line 13">
                <a:extLst>
                  <a:ext uri="{FF2B5EF4-FFF2-40B4-BE49-F238E27FC236}">
                    <a16:creationId xmlns:a16="http://schemas.microsoft.com/office/drawing/2014/main" id="{28E79AE1-9B1A-489A-BD9F-53674142EA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32474" y="5312010"/>
                <a:ext cx="48937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2" name="Line 14">
                <a:extLst>
                  <a:ext uri="{FF2B5EF4-FFF2-40B4-BE49-F238E27FC236}">
                    <a16:creationId xmlns:a16="http://schemas.microsoft.com/office/drawing/2014/main" id="{22B9AF68-506F-4B8B-8EAC-707006473A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32474" y="4918471"/>
                <a:ext cx="48937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3" name="Line 15">
                <a:extLst>
                  <a:ext uri="{FF2B5EF4-FFF2-40B4-BE49-F238E27FC236}">
                    <a16:creationId xmlns:a16="http://schemas.microsoft.com/office/drawing/2014/main" id="{1B9481B6-4A83-454A-BD2A-54EC97DF0A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32474" y="4524934"/>
                <a:ext cx="48937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4" name="Line 16">
                <a:extLst>
                  <a:ext uri="{FF2B5EF4-FFF2-40B4-BE49-F238E27FC236}">
                    <a16:creationId xmlns:a16="http://schemas.microsoft.com/office/drawing/2014/main" id="{60FBC2A6-F06F-48D6-BB8C-7F1FD3ADE6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32474" y="4133435"/>
                <a:ext cx="48937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5" name="Line 17">
                <a:extLst>
                  <a:ext uri="{FF2B5EF4-FFF2-40B4-BE49-F238E27FC236}">
                    <a16:creationId xmlns:a16="http://schemas.microsoft.com/office/drawing/2014/main" id="{3775D64C-10A9-403A-A108-6FE7CA787D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32474" y="3739896"/>
                <a:ext cx="48937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6" name="Line 29">
                <a:extLst>
                  <a:ext uri="{FF2B5EF4-FFF2-40B4-BE49-F238E27FC236}">
                    <a16:creationId xmlns:a16="http://schemas.microsoft.com/office/drawing/2014/main" id="{79982206-A89E-42B1-9630-B9D7509926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81411" y="5703509"/>
                <a:ext cx="0" cy="24469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15" name="グループ化 314">
              <a:extLst>
                <a:ext uri="{FF2B5EF4-FFF2-40B4-BE49-F238E27FC236}">
                  <a16:creationId xmlns:a16="http://schemas.microsoft.com/office/drawing/2014/main" id="{625394A4-45D4-4754-BED6-6FF5F8CF3E76}"/>
                </a:ext>
              </a:extLst>
            </p:cNvPr>
            <p:cNvGrpSpPr/>
            <p:nvPr/>
          </p:nvGrpSpPr>
          <p:grpSpPr>
            <a:xfrm>
              <a:off x="5826099" y="5703509"/>
              <a:ext cx="2665053" cy="48937"/>
              <a:chOff x="5826099" y="5703509"/>
              <a:chExt cx="2665053" cy="48937"/>
            </a:xfrm>
          </p:grpSpPr>
          <p:sp>
            <p:nvSpPr>
              <p:cNvPr id="322" name="Line 30">
                <a:extLst>
                  <a:ext uri="{FF2B5EF4-FFF2-40B4-BE49-F238E27FC236}">
                    <a16:creationId xmlns:a16="http://schemas.microsoft.com/office/drawing/2014/main" id="{47621681-FB1B-4241-9A86-A092B9C3D8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62630" y="5703509"/>
                <a:ext cx="0" cy="24469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3" name="Line 31">
                <a:extLst>
                  <a:ext uri="{FF2B5EF4-FFF2-40B4-BE49-F238E27FC236}">
                    <a16:creationId xmlns:a16="http://schemas.microsoft.com/office/drawing/2014/main" id="{CED55682-522D-47EE-91B0-88CC4BD09B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54043" y="5703509"/>
                <a:ext cx="0" cy="24469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4" name="Line 32">
                <a:extLst>
                  <a:ext uri="{FF2B5EF4-FFF2-40B4-BE49-F238E27FC236}">
                    <a16:creationId xmlns:a16="http://schemas.microsoft.com/office/drawing/2014/main" id="{2F5B240B-7C74-46AA-A32E-D72097B484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35262" y="5703509"/>
                <a:ext cx="0" cy="24469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5" name="Line 33">
                <a:extLst>
                  <a:ext uri="{FF2B5EF4-FFF2-40B4-BE49-F238E27FC236}">
                    <a16:creationId xmlns:a16="http://schemas.microsoft.com/office/drawing/2014/main" id="{CEEF1116-7586-4897-949F-9F22325CB1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518520" y="5703509"/>
                <a:ext cx="0" cy="24469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6" name="Line 34">
                <a:extLst>
                  <a:ext uri="{FF2B5EF4-FFF2-40B4-BE49-F238E27FC236}">
                    <a16:creationId xmlns:a16="http://schemas.microsoft.com/office/drawing/2014/main" id="{272C2031-23F0-426C-9EBF-1FA498EFAB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07895" y="5703509"/>
                <a:ext cx="0" cy="24469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7" name="Line 35">
                <a:extLst>
                  <a:ext uri="{FF2B5EF4-FFF2-40B4-BE49-F238E27FC236}">
                    <a16:creationId xmlns:a16="http://schemas.microsoft.com/office/drawing/2014/main" id="{269EA078-931C-42B1-B169-740DB6D6FD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91152" y="5703509"/>
                <a:ext cx="0" cy="24469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8" name="Line 36">
                <a:extLst>
                  <a:ext uri="{FF2B5EF4-FFF2-40B4-BE49-F238E27FC236}">
                    <a16:creationId xmlns:a16="http://schemas.microsoft.com/office/drawing/2014/main" id="{C313C7F3-F672-4C64-8CF5-FF5383B3D4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26099" y="5703509"/>
                <a:ext cx="0" cy="48937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9" name="Line 37">
                <a:extLst>
                  <a:ext uri="{FF2B5EF4-FFF2-40B4-BE49-F238E27FC236}">
                    <a16:creationId xmlns:a16="http://schemas.microsoft.com/office/drawing/2014/main" id="{B901C937-743F-4984-9AC3-95AEC1A25B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07317" y="5703509"/>
                <a:ext cx="0" cy="48937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0" name="Line 38">
                <a:extLst>
                  <a:ext uri="{FF2B5EF4-FFF2-40B4-BE49-F238E27FC236}">
                    <a16:creationId xmlns:a16="http://schemas.microsoft.com/office/drawing/2014/main" id="{65CE49B3-89FE-4D58-9273-81F20CCC22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90574" y="5703509"/>
                <a:ext cx="0" cy="48937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1" name="Line 39">
                <a:extLst>
                  <a:ext uri="{FF2B5EF4-FFF2-40B4-BE49-F238E27FC236}">
                    <a16:creationId xmlns:a16="http://schemas.microsoft.com/office/drawing/2014/main" id="{58F246C9-DDEB-43A4-AF00-7C19EBBB35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81989" y="5703509"/>
                <a:ext cx="0" cy="48937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2" name="Line 40">
                <a:extLst>
                  <a:ext uri="{FF2B5EF4-FFF2-40B4-BE49-F238E27FC236}">
                    <a16:creationId xmlns:a16="http://schemas.microsoft.com/office/drawing/2014/main" id="{93D9CA84-A4F6-4A97-85D1-5771474F20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63207" y="5703509"/>
                <a:ext cx="0" cy="48937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3" name="Line 41">
                <a:extLst>
                  <a:ext uri="{FF2B5EF4-FFF2-40B4-BE49-F238E27FC236}">
                    <a16:creationId xmlns:a16="http://schemas.microsoft.com/office/drawing/2014/main" id="{C20A74AC-C629-461A-9341-33B35630A1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46464" y="5703509"/>
                <a:ext cx="0" cy="48937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316" name="Rectangle 42">
              <a:extLst>
                <a:ext uri="{FF2B5EF4-FFF2-40B4-BE49-F238E27FC236}">
                  <a16:creationId xmlns:a16="http://schemas.microsoft.com/office/drawing/2014/main" id="{01E9B684-6C5D-49ED-AF21-89EC787C3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3474" y="5754485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7" name="Rectangle 43">
              <a:extLst>
                <a:ext uri="{FF2B5EF4-FFF2-40B4-BE49-F238E27FC236}">
                  <a16:creationId xmlns:a16="http://schemas.microsoft.com/office/drawing/2014/main" id="{FB31B0F2-2F6B-4ADC-B9D8-2B8CE14011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0224" y="5754485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8" name="Rectangle 44">
              <a:extLst>
                <a:ext uri="{FF2B5EF4-FFF2-40B4-BE49-F238E27FC236}">
                  <a16:creationId xmlns:a16="http://schemas.microsoft.com/office/drawing/2014/main" id="{0CA5ADB5-8D90-4B63-BF5C-D4AF76EDCA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33481" y="5754485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9" name="Rectangle 45">
              <a:extLst>
                <a:ext uri="{FF2B5EF4-FFF2-40B4-BE49-F238E27FC236}">
                  <a16:creationId xmlns:a16="http://schemas.microsoft.com/office/drawing/2014/main" id="{FBE9AECA-5A9C-41BC-9BDE-9C68C18229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2855" y="5754485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20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0" name="Rectangle 46">
              <a:extLst>
                <a:ext uri="{FF2B5EF4-FFF2-40B4-BE49-F238E27FC236}">
                  <a16:creationId xmlns:a16="http://schemas.microsoft.com/office/drawing/2014/main" id="{FE1BB8B9-BA6A-4161-92E6-1CCA6C21C2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6114" y="5754485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25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1" name="Rectangle 47">
              <a:extLst>
                <a:ext uri="{FF2B5EF4-FFF2-40B4-BE49-F238E27FC236}">
                  <a16:creationId xmlns:a16="http://schemas.microsoft.com/office/drawing/2014/main" id="{EDCED194-AAF0-4A3B-BC19-4D826258AE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89371" y="5754485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30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553637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2319</TotalTime>
  <Words>266</Words>
  <Application>Microsoft Office PowerPoint</Application>
  <PresentationFormat>ワイド画面</PresentationFormat>
  <Paragraphs>80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1_Office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大木 暁</dc:creator>
  <cp:lastModifiedBy>大木 暁</cp:lastModifiedBy>
  <cp:revision>64</cp:revision>
  <cp:lastPrinted>2020-02-02T02:19:20Z</cp:lastPrinted>
  <dcterms:created xsi:type="dcterms:W3CDTF">2019-08-24T05:09:44Z</dcterms:created>
  <dcterms:modified xsi:type="dcterms:W3CDTF">2020-09-20T10:34:42Z</dcterms:modified>
</cp:coreProperties>
</file>