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4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406">
            <a:extLst>
              <a:ext uri="{FF2B5EF4-FFF2-40B4-BE49-F238E27FC236}">
                <a16:creationId xmlns:a16="http://schemas.microsoft.com/office/drawing/2014/main" id="{8BFBB342-5B00-4CB1-989B-DC0738D66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S5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5" name="Rectangle 64">
            <a:extLst>
              <a:ext uri="{FF2B5EF4-FFF2-40B4-BE49-F238E27FC236}">
                <a16:creationId xmlns:a16="http://schemas.microsoft.com/office/drawing/2014/main" id="{1E7A0E24-5742-4627-A980-4701D65E0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9053" y="1503320"/>
            <a:ext cx="9730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Low PRO  </a:t>
            </a:r>
            <a:endParaRPr kumimoji="0" lang="ja-JP" altLang="ja-JP" sz="1600" b="1" dirty="0">
              <a:solidFill>
                <a:srgbClr val="000000"/>
              </a:solidFill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67" name="Rectangle 64">
            <a:extLst>
              <a:ext uri="{FF2B5EF4-FFF2-40B4-BE49-F238E27FC236}">
                <a16:creationId xmlns:a16="http://schemas.microsoft.com/office/drawing/2014/main" id="{604A6CEB-9C1A-41A6-876D-EFD6FD940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51680" y="1512809"/>
            <a:ext cx="10211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High PRO  </a:t>
            </a:r>
            <a:endParaRPr kumimoji="0" lang="ja-JP" altLang="ja-JP" sz="1600" b="1" dirty="0">
              <a:solidFill>
                <a:srgbClr val="000000"/>
              </a:solidFill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368" name="グループ化 367">
            <a:extLst>
              <a:ext uri="{FF2B5EF4-FFF2-40B4-BE49-F238E27FC236}">
                <a16:creationId xmlns:a16="http://schemas.microsoft.com/office/drawing/2014/main" id="{D92246E0-4673-4137-8C75-A745688B1077}"/>
              </a:ext>
            </a:extLst>
          </p:cNvPr>
          <p:cNvGrpSpPr/>
          <p:nvPr/>
        </p:nvGrpSpPr>
        <p:grpSpPr>
          <a:xfrm>
            <a:off x="133477" y="1341157"/>
            <a:ext cx="4094251" cy="4138758"/>
            <a:chOff x="3394877" y="1467424"/>
            <a:chExt cx="4094251" cy="4138758"/>
          </a:xfrm>
        </p:grpSpPr>
        <p:sp>
          <p:nvSpPr>
            <p:cNvPr id="369" name="テキスト ボックス 368">
              <a:extLst>
                <a:ext uri="{FF2B5EF4-FFF2-40B4-BE49-F238E27FC236}">
                  <a16:creationId xmlns:a16="http://schemas.microsoft.com/office/drawing/2014/main" id="{6D396CE5-6BEB-42B4-9C42-46FBB13A67EB}"/>
                </a:ext>
              </a:extLst>
            </p:cNvPr>
            <p:cNvSpPr txBox="1"/>
            <p:nvPr/>
          </p:nvSpPr>
          <p:spPr bwMode="auto">
            <a:xfrm>
              <a:off x="4266004" y="3942267"/>
              <a:ext cx="1523660" cy="3385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1600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lang="en-US" altLang="ja-JP" sz="1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= .131</a:t>
              </a:r>
              <a:endParaRPr lang="ja-JP" altLang="en-US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grpSp>
          <p:nvGrpSpPr>
            <p:cNvPr id="370" name="グループ化 369">
              <a:extLst>
                <a:ext uri="{FF2B5EF4-FFF2-40B4-BE49-F238E27FC236}">
                  <a16:creationId xmlns:a16="http://schemas.microsoft.com/office/drawing/2014/main" id="{C6CA518A-2720-4ED9-A75A-676B60F992E4}"/>
                </a:ext>
              </a:extLst>
            </p:cNvPr>
            <p:cNvGrpSpPr/>
            <p:nvPr/>
          </p:nvGrpSpPr>
          <p:grpSpPr>
            <a:xfrm>
              <a:off x="3394877" y="1467424"/>
              <a:ext cx="551502" cy="2468511"/>
              <a:chOff x="7725240" y="-382943"/>
              <a:chExt cx="551502" cy="2468511"/>
            </a:xfrm>
          </p:grpSpPr>
          <p:sp>
            <p:nvSpPr>
              <p:cNvPr id="427" name="テキスト ボックス 68">
                <a:extLst>
                  <a:ext uri="{FF2B5EF4-FFF2-40B4-BE49-F238E27FC236}">
                    <a16:creationId xmlns:a16="http://schemas.microsoft.com/office/drawing/2014/main" id="{AA73FB85-661A-4C1A-9332-6BD067663B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906008" y="714834"/>
                <a:ext cx="2468511" cy="27295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Proportion</a:t>
                </a:r>
                <a:r>
                  <a:rPr lang="ja-JP" altLang="en-US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survival</a:t>
                </a:r>
                <a:endParaRPr lang="ja-JP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D1E7616C-E587-4752-8F3C-0F10EC4A27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6901043" y="805203"/>
                <a:ext cx="1982006" cy="33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ja-JP" sz="1600" b="1" dirty="0">
                    <a:solidFill>
                      <a:prstClr val="black"/>
                    </a:solidFill>
                    <a:latin typeface="Times New Roman" panose="02020603050405020304" pitchFamily="18" charset="0"/>
                  </a:rPr>
                  <a:t>         OS</a:t>
                </a:r>
                <a:endParaRPr lang="ja-JP" altLang="en-US" sz="1600" b="1" dirty="0">
                  <a:solidFill>
                    <a:prstClr val="black"/>
                  </a:solidFill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371" name="Rectangle 50">
              <a:extLst>
                <a:ext uri="{FF2B5EF4-FFF2-40B4-BE49-F238E27FC236}">
                  <a16:creationId xmlns:a16="http://schemas.microsoft.com/office/drawing/2014/main" id="{DF983498-808F-4C00-94DD-E7FD32577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1041" y="4663558"/>
              <a:ext cx="952947" cy="18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Time 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(month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s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)</a:t>
              </a:r>
            </a:p>
          </p:txBody>
        </p:sp>
        <p:grpSp>
          <p:nvGrpSpPr>
            <p:cNvPr id="372" name="グループ化 371">
              <a:extLst>
                <a:ext uri="{FF2B5EF4-FFF2-40B4-BE49-F238E27FC236}">
                  <a16:creationId xmlns:a16="http://schemas.microsoft.com/office/drawing/2014/main" id="{972CC55A-567C-4911-843D-E6ACFCA2B4ED}"/>
                </a:ext>
              </a:extLst>
            </p:cNvPr>
            <p:cNvGrpSpPr/>
            <p:nvPr/>
          </p:nvGrpSpPr>
          <p:grpSpPr>
            <a:xfrm>
              <a:off x="4408273" y="4969720"/>
              <a:ext cx="2769712" cy="636462"/>
              <a:chOff x="905261" y="4852611"/>
              <a:chExt cx="2810727" cy="645889"/>
            </a:xfrm>
          </p:grpSpPr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3A0305E2-45AC-494E-BAEF-E0859B552313}"/>
                  </a:ext>
                </a:extLst>
              </p:cNvPr>
              <p:cNvGrpSpPr/>
              <p:nvPr/>
            </p:nvGrpSpPr>
            <p:grpSpPr>
              <a:xfrm>
                <a:off x="905261" y="4852611"/>
                <a:ext cx="2735801" cy="410497"/>
                <a:chOff x="1043995" y="4686781"/>
                <a:chExt cx="2735801" cy="410497"/>
              </a:xfrm>
            </p:grpSpPr>
            <p:grpSp>
              <p:nvGrpSpPr>
                <p:cNvPr id="421" name="グループ化 5">
                  <a:extLst>
                    <a:ext uri="{FF2B5EF4-FFF2-40B4-BE49-F238E27FC236}">
                      <a16:creationId xmlns:a16="http://schemas.microsoft.com/office/drawing/2014/main" id="{B7CA06DA-BB57-4AAC-98C9-535AEB7F9DD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4007" y="4686781"/>
                  <a:ext cx="2735789" cy="187401"/>
                  <a:chOff x="7451475" y="2452572"/>
                  <a:chExt cx="1784184" cy="122236"/>
                </a:xfrm>
              </p:grpSpPr>
              <p:sp>
                <p:nvSpPr>
                  <p:cNvPr id="425" name="Rectangle 64">
                    <a:extLst>
                      <a:ext uri="{FF2B5EF4-FFF2-40B4-BE49-F238E27FC236}">
                        <a16:creationId xmlns:a16="http://schemas.microsoft.com/office/drawing/2014/main" id="{2ABDBFE3-5C50-443A-95AE-1E565D57C7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39764" y="2452572"/>
                    <a:ext cx="1595895" cy="1222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Low  PRO (n=73): 2-year OS, 70.4%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6" name="Line 69">
                    <a:extLst>
                      <a:ext uri="{FF2B5EF4-FFF2-40B4-BE49-F238E27FC236}">
                        <a16:creationId xmlns:a16="http://schemas.microsoft.com/office/drawing/2014/main" id="{FD3FACB0-B2E9-4447-9570-3B84B7B518D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75" y="2518586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22" name="グループ化 6">
                  <a:extLst>
                    <a:ext uri="{FF2B5EF4-FFF2-40B4-BE49-F238E27FC236}">
                      <a16:creationId xmlns:a16="http://schemas.microsoft.com/office/drawing/2014/main" id="{75D280BE-3D11-49B7-BA85-2766C70E5C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3995" y="4909878"/>
                  <a:ext cx="2735463" cy="187400"/>
                  <a:chOff x="7451487" y="2664355"/>
                  <a:chExt cx="1783976" cy="122235"/>
                </a:xfrm>
              </p:grpSpPr>
              <p:sp>
                <p:nvSpPr>
                  <p:cNvPr id="423" name="Rectangle 66">
                    <a:extLst>
                      <a:ext uri="{FF2B5EF4-FFF2-40B4-BE49-F238E27FC236}">
                        <a16:creationId xmlns:a16="http://schemas.microsoft.com/office/drawing/2014/main" id="{0250409F-4353-4807-A60F-6EDCDF9AB9E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41685" y="2664355"/>
                    <a:ext cx="1593778" cy="1222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High PRO (n=69): 2-year OS, 58.8%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24" name="Line 73">
                    <a:extLst>
                      <a:ext uri="{FF2B5EF4-FFF2-40B4-BE49-F238E27FC236}">
                        <a16:creationId xmlns:a16="http://schemas.microsoft.com/office/drawing/2014/main" id="{D7BF6278-1BD5-4A8E-AEB8-1D8DBAE58A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87" y="2729921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420" name="Rectangle 64">
                <a:extLst>
                  <a:ext uri="{FF2B5EF4-FFF2-40B4-BE49-F238E27FC236}">
                    <a16:creationId xmlns:a16="http://schemas.microsoft.com/office/drawing/2014/main" id="{AF0EE00F-10BF-4AA4-9C4F-6EBE7920A4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542" y="5311099"/>
                <a:ext cx="2752446" cy="187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  HR 1.61 (95% CI; 0.86-2.99, </a:t>
                </a:r>
                <a:r>
                  <a:rPr kumimoji="0" lang="en-US" altLang="ja-JP" sz="1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= .134)</a:t>
                </a:r>
                <a:endPara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3" name="グループ化 372">
              <a:extLst>
                <a:ext uri="{FF2B5EF4-FFF2-40B4-BE49-F238E27FC236}">
                  <a16:creationId xmlns:a16="http://schemas.microsoft.com/office/drawing/2014/main" id="{00BF46D4-CB4A-41F8-9442-D8AF82AE8811}"/>
                </a:ext>
              </a:extLst>
            </p:cNvPr>
            <p:cNvGrpSpPr/>
            <p:nvPr/>
          </p:nvGrpSpPr>
          <p:grpSpPr>
            <a:xfrm>
              <a:off x="4002649" y="2055088"/>
              <a:ext cx="3486479" cy="2498819"/>
              <a:chOff x="4002649" y="2055088"/>
              <a:chExt cx="3486479" cy="2498819"/>
            </a:xfrm>
          </p:grpSpPr>
          <p:grpSp>
            <p:nvGrpSpPr>
              <p:cNvPr id="374" name="グループ化 110">
                <a:extLst>
                  <a:ext uri="{FF2B5EF4-FFF2-40B4-BE49-F238E27FC236}">
                    <a16:creationId xmlns:a16="http://schemas.microsoft.com/office/drawing/2014/main" id="{3B4671CF-C521-4866-8580-982E0975715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2276" y="2152730"/>
                <a:ext cx="3160581" cy="2167561"/>
                <a:chOff x="7724724" y="2752488"/>
                <a:chExt cx="3207388" cy="2200120"/>
              </a:xfrm>
            </p:grpSpPr>
            <p:cxnSp>
              <p:nvCxnSpPr>
                <p:cNvPr id="417" name="直線コネクタ 416">
                  <a:extLst>
                    <a:ext uri="{FF2B5EF4-FFF2-40B4-BE49-F238E27FC236}">
                      <a16:creationId xmlns:a16="http://schemas.microsoft.com/office/drawing/2014/main" id="{EE22981F-E4EC-455E-8740-C5C9368BCA3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8112" y="4952608"/>
                  <a:ext cx="3204000" cy="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18" name="直線コネクタ 417">
                  <a:extLst>
                    <a:ext uri="{FF2B5EF4-FFF2-40B4-BE49-F238E27FC236}">
                      <a16:creationId xmlns:a16="http://schemas.microsoft.com/office/drawing/2014/main" id="{A0CB5F88-E33C-4F8B-8D77-978C8770056B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4724" y="2752488"/>
                  <a:ext cx="0" cy="219600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375" name="Rectangle 18">
                <a:extLst>
                  <a:ext uri="{FF2B5EF4-FFF2-40B4-BE49-F238E27FC236}">
                    <a16:creationId xmlns:a16="http://schemas.microsoft.com/office/drawing/2014/main" id="{B055747D-1F3A-4FED-977B-28E8075DC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4220672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  <a:endPara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6" name="Rectangle 19">
                <a:extLst>
                  <a:ext uri="{FF2B5EF4-FFF2-40B4-BE49-F238E27FC236}">
                    <a16:creationId xmlns:a16="http://schemas.microsoft.com/office/drawing/2014/main" id="{90828B06-2AED-42B0-A4D7-49AB201A1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3789833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0.2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7" name="Rectangle 20">
                <a:extLst>
                  <a:ext uri="{FF2B5EF4-FFF2-40B4-BE49-F238E27FC236}">
                    <a16:creationId xmlns:a16="http://schemas.microsoft.com/office/drawing/2014/main" id="{D0F9A2F1-EE10-416A-914E-BFB97F4CB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3355584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0.4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8" name="Rectangle 21">
                <a:extLst>
                  <a:ext uri="{FF2B5EF4-FFF2-40B4-BE49-F238E27FC236}">
                    <a16:creationId xmlns:a16="http://schemas.microsoft.com/office/drawing/2014/main" id="{A4B82048-FD76-4126-888D-76CC74B10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2921336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0.6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79" name="Rectangle 22">
                <a:extLst>
                  <a:ext uri="{FF2B5EF4-FFF2-40B4-BE49-F238E27FC236}">
                    <a16:creationId xmlns:a16="http://schemas.microsoft.com/office/drawing/2014/main" id="{AF7FB0A2-F455-4850-A421-B4B97361F2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2489337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0.8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0" name="Rectangle 23">
                <a:extLst>
                  <a:ext uri="{FF2B5EF4-FFF2-40B4-BE49-F238E27FC236}">
                    <a16:creationId xmlns:a16="http://schemas.microsoft.com/office/drawing/2014/main" id="{EA9DB4DD-670A-4EA9-89BB-1F3BE3989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2649" y="2055088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1" name="Freeform 26">
                <a:extLst>
                  <a:ext uri="{FF2B5EF4-FFF2-40B4-BE49-F238E27FC236}">
                    <a16:creationId xmlns:a16="http://schemas.microsoft.com/office/drawing/2014/main" id="{AC45436F-AE00-4089-B210-52DDC5FE51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3880" y="2141748"/>
                <a:ext cx="3158999" cy="769498"/>
              </a:xfrm>
              <a:custGeom>
                <a:avLst/>
                <a:gdLst>
                  <a:gd name="T0" fmla="*/ 124 w 1404"/>
                  <a:gd name="T1" fmla="*/ 0 h 342"/>
                  <a:gd name="T2" fmla="*/ 162 w 1404"/>
                  <a:gd name="T3" fmla="*/ 13 h 342"/>
                  <a:gd name="T4" fmla="*/ 186 w 1404"/>
                  <a:gd name="T5" fmla="*/ 27 h 342"/>
                  <a:gd name="T6" fmla="*/ 244 w 1404"/>
                  <a:gd name="T7" fmla="*/ 40 h 342"/>
                  <a:gd name="T8" fmla="*/ 263 w 1404"/>
                  <a:gd name="T9" fmla="*/ 53 h 342"/>
                  <a:gd name="T10" fmla="*/ 395 w 1404"/>
                  <a:gd name="T11" fmla="*/ 67 h 342"/>
                  <a:gd name="T12" fmla="*/ 405 w 1404"/>
                  <a:gd name="T13" fmla="*/ 80 h 342"/>
                  <a:gd name="T14" fmla="*/ 512 w 1404"/>
                  <a:gd name="T15" fmla="*/ 93 h 342"/>
                  <a:gd name="T16" fmla="*/ 538 w 1404"/>
                  <a:gd name="T17" fmla="*/ 93 h 342"/>
                  <a:gd name="T18" fmla="*/ 540 w 1404"/>
                  <a:gd name="T19" fmla="*/ 107 h 342"/>
                  <a:gd name="T20" fmla="*/ 547 w 1404"/>
                  <a:gd name="T21" fmla="*/ 120 h 342"/>
                  <a:gd name="T22" fmla="*/ 560 w 1404"/>
                  <a:gd name="T23" fmla="*/ 134 h 342"/>
                  <a:gd name="T24" fmla="*/ 591 w 1404"/>
                  <a:gd name="T25" fmla="*/ 148 h 342"/>
                  <a:gd name="T26" fmla="*/ 628 w 1404"/>
                  <a:gd name="T27" fmla="*/ 162 h 342"/>
                  <a:gd name="T28" fmla="*/ 634 w 1404"/>
                  <a:gd name="T29" fmla="*/ 176 h 342"/>
                  <a:gd name="T30" fmla="*/ 654 w 1404"/>
                  <a:gd name="T31" fmla="*/ 176 h 342"/>
                  <a:gd name="T32" fmla="*/ 689 w 1404"/>
                  <a:gd name="T33" fmla="*/ 176 h 342"/>
                  <a:gd name="T34" fmla="*/ 710 w 1404"/>
                  <a:gd name="T35" fmla="*/ 176 h 342"/>
                  <a:gd name="T36" fmla="*/ 738 w 1404"/>
                  <a:gd name="T37" fmla="*/ 192 h 342"/>
                  <a:gd name="T38" fmla="*/ 759 w 1404"/>
                  <a:gd name="T39" fmla="*/ 192 h 342"/>
                  <a:gd name="T40" fmla="*/ 780 w 1404"/>
                  <a:gd name="T41" fmla="*/ 192 h 342"/>
                  <a:gd name="T42" fmla="*/ 787 w 1404"/>
                  <a:gd name="T43" fmla="*/ 211 h 342"/>
                  <a:gd name="T44" fmla="*/ 805 w 1404"/>
                  <a:gd name="T45" fmla="*/ 211 h 342"/>
                  <a:gd name="T46" fmla="*/ 834 w 1404"/>
                  <a:gd name="T47" fmla="*/ 211 h 342"/>
                  <a:gd name="T48" fmla="*/ 843 w 1404"/>
                  <a:gd name="T49" fmla="*/ 234 h 342"/>
                  <a:gd name="T50" fmla="*/ 849 w 1404"/>
                  <a:gd name="T51" fmla="*/ 234 h 342"/>
                  <a:gd name="T52" fmla="*/ 898 w 1404"/>
                  <a:gd name="T53" fmla="*/ 234 h 342"/>
                  <a:gd name="T54" fmla="*/ 948 w 1404"/>
                  <a:gd name="T55" fmla="*/ 234 h 342"/>
                  <a:gd name="T56" fmla="*/ 956 w 1404"/>
                  <a:gd name="T57" fmla="*/ 260 h 342"/>
                  <a:gd name="T58" fmla="*/ 973 w 1404"/>
                  <a:gd name="T59" fmla="*/ 286 h 342"/>
                  <a:gd name="T60" fmla="*/ 989 w 1404"/>
                  <a:gd name="T61" fmla="*/ 286 h 342"/>
                  <a:gd name="T62" fmla="*/ 1002 w 1404"/>
                  <a:gd name="T63" fmla="*/ 286 h 342"/>
                  <a:gd name="T64" fmla="*/ 1030 w 1404"/>
                  <a:gd name="T65" fmla="*/ 286 h 342"/>
                  <a:gd name="T66" fmla="*/ 1074 w 1404"/>
                  <a:gd name="T67" fmla="*/ 286 h 342"/>
                  <a:gd name="T68" fmla="*/ 1092 w 1404"/>
                  <a:gd name="T69" fmla="*/ 286 h 342"/>
                  <a:gd name="T70" fmla="*/ 1117 w 1404"/>
                  <a:gd name="T71" fmla="*/ 286 h 342"/>
                  <a:gd name="T72" fmla="*/ 1140 w 1404"/>
                  <a:gd name="T73" fmla="*/ 342 h 342"/>
                  <a:gd name="T74" fmla="*/ 1181 w 1404"/>
                  <a:gd name="T75" fmla="*/ 342 h 342"/>
                  <a:gd name="T76" fmla="*/ 1261 w 1404"/>
                  <a:gd name="T77" fmla="*/ 342 h 342"/>
                  <a:gd name="T78" fmla="*/ 1322 w 1404"/>
                  <a:gd name="T79" fmla="*/ 342 h 342"/>
                  <a:gd name="T80" fmla="*/ 1371 w 1404"/>
                  <a:gd name="T81" fmla="*/ 342 h 342"/>
                  <a:gd name="T82" fmla="*/ 1404 w 1404"/>
                  <a:gd name="T83" fmla="*/ 34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04" h="342">
                    <a:moveTo>
                      <a:pt x="0" y="0"/>
                    </a:moveTo>
                    <a:lnTo>
                      <a:pt x="124" y="0"/>
                    </a:lnTo>
                    <a:lnTo>
                      <a:pt x="124" y="13"/>
                    </a:lnTo>
                    <a:lnTo>
                      <a:pt x="162" y="13"/>
                    </a:lnTo>
                    <a:lnTo>
                      <a:pt x="162" y="27"/>
                    </a:lnTo>
                    <a:lnTo>
                      <a:pt x="186" y="27"/>
                    </a:lnTo>
                    <a:lnTo>
                      <a:pt x="186" y="40"/>
                    </a:lnTo>
                    <a:lnTo>
                      <a:pt x="244" y="40"/>
                    </a:lnTo>
                    <a:lnTo>
                      <a:pt x="263" y="40"/>
                    </a:lnTo>
                    <a:lnTo>
                      <a:pt x="263" y="53"/>
                    </a:lnTo>
                    <a:lnTo>
                      <a:pt x="395" y="53"/>
                    </a:lnTo>
                    <a:lnTo>
                      <a:pt x="395" y="67"/>
                    </a:lnTo>
                    <a:lnTo>
                      <a:pt x="405" y="67"/>
                    </a:lnTo>
                    <a:lnTo>
                      <a:pt x="405" y="80"/>
                    </a:lnTo>
                    <a:lnTo>
                      <a:pt x="512" y="80"/>
                    </a:lnTo>
                    <a:lnTo>
                      <a:pt x="512" y="93"/>
                    </a:lnTo>
                    <a:lnTo>
                      <a:pt x="534" y="93"/>
                    </a:lnTo>
                    <a:lnTo>
                      <a:pt x="538" y="93"/>
                    </a:lnTo>
                    <a:lnTo>
                      <a:pt x="538" y="107"/>
                    </a:lnTo>
                    <a:lnTo>
                      <a:pt x="540" y="107"/>
                    </a:lnTo>
                    <a:lnTo>
                      <a:pt x="540" y="120"/>
                    </a:lnTo>
                    <a:lnTo>
                      <a:pt x="547" y="120"/>
                    </a:lnTo>
                    <a:lnTo>
                      <a:pt x="547" y="134"/>
                    </a:lnTo>
                    <a:lnTo>
                      <a:pt x="560" y="134"/>
                    </a:lnTo>
                    <a:lnTo>
                      <a:pt x="560" y="148"/>
                    </a:lnTo>
                    <a:lnTo>
                      <a:pt x="591" y="148"/>
                    </a:lnTo>
                    <a:lnTo>
                      <a:pt x="628" y="148"/>
                    </a:lnTo>
                    <a:lnTo>
                      <a:pt x="628" y="162"/>
                    </a:lnTo>
                    <a:lnTo>
                      <a:pt x="629" y="176"/>
                    </a:lnTo>
                    <a:lnTo>
                      <a:pt x="634" y="176"/>
                    </a:lnTo>
                    <a:lnTo>
                      <a:pt x="647" y="176"/>
                    </a:lnTo>
                    <a:lnTo>
                      <a:pt x="654" y="176"/>
                    </a:lnTo>
                    <a:lnTo>
                      <a:pt x="658" y="176"/>
                    </a:lnTo>
                    <a:lnTo>
                      <a:pt x="689" y="176"/>
                    </a:lnTo>
                    <a:lnTo>
                      <a:pt x="694" y="176"/>
                    </a:lnTo>
                    <a:lnTo>
                      <a:pt x="710" y="176"/>
                    </a:lnTo>
                    <a:lnTo>
                      <a:pt x="736" y="176"/>
                    </a:lnTo>
                    <a:lnTo>
                      <a:pt x="738" y="192"/>
                    </a:lnTo>
                    <a:lnTo>
                      <a:pt x="749" y="192"/>
                    </a:lnTo>
                    <a:lnTo>
                      <a:pt x="759" y="192"/>
                    </a:lnTo>
                    <a:lnTo>
                      <a:pt x="778" y="192"/>
                    </a:lnTo>
                    <a:lnTo>
                      <a:pt x="780" y="192"/>
                    </a:lnTo>
                    <a:lnTo>
                      <a:pt x="787" y="192"/>
                    </a:lnTo>
                    <a:lnTo>
                      <a:pt x="787" y="211"/>
                    </a:lnTo>
                    <a:lnTo>
                      <a:pt x="793" y="211"/>
                    </a:lnTo>
                    <a:lnTo>
                      <a:pt x="805" y="211"/>
                    </a:lnTo>
                    <a:lnTo>
                      <a:pt x="816" y="211"/>
                    </a:lnTo>
                    <a:lnTo>
                      <a:pt x="834" y="211"/>
                    </a:lnTo>
                    <a:lnTo>
                      <a:pt x="843" y="211"/>
                    </a:lnTo>
                    <a:lnTo>
                      <a:pt x="843" y="234"/>
                    </a:lnTo>
                    <a:lnTo>
                      <a:pt x="847" y="234"/>
                    </a:lnTo>
                    <a:lnTo>
                      <a:pt x="849" y="234"/>
                    </a:lnTo>
                    <a:lnTo>
                      <a:pt x="893" y="234"/>
                    </a:lnTo>
                    <a:lnTo>
                      <a:pt x="898" y="234"/>
                    </a:lnTo>
                    <a:lnTo>
                      <a:pt x="932" y="234"/>
                    </a:lnTo>
                    <a:lnTo>
                      <a:pt x="948" y="234"/>
                    </a:lnTo>
                    <a:lnTo>
                      <a:pt x="948" y="260"/>
                    </a:lnTo>
                    <a:lnTo>
                      <a:pt x="956" y="260"/>
                    </a:lnTo>
                    <a:lnTo>
                      <a:pt x="956" y="286"/>
                    </a:lnTo>
                    <a:lnTo>
                      <a:pt x="973" y="286"/>
                    </a:lnTo>
                    <a:lnTo>
                      <a:pt x="976" y="286"/>
                    </a:lnTo>
                    <a:lnTo>
                      <a:pt x="989" y="286"/>
                    </a:lnTo>
                    <a:lnTo>
                      <a:pt x="998" y="286"/>
                    </a:lnTo>
                    <a:lnTo>
                      <a:pt x="1002" y="286"/>
                    </a:lnTo>
                    <a:lnTo>
                      <a:pt x="1011" y="286"/>
                    </a:lnTo>
                    <a:lnTo>
                      <a:pt x="1030" y="286"/>
                    </a:lnTo>
                    <a:lnTo>
                      <a:pt x="1051" y="286"/>
                    </a:lnTo>
                    <a:lnTo>
                      <a:pt x="1074" y="286"/>
                    </a:lnTo>
                    <a:lnTo>
                      <a:pt x="1082" y="286"/>
                    </a:lnTo>
                    <a:lnTo>
                      <a:pt x="1092" y="286"/>
                    </a:lnTo>
                    <a:lnTo>
                      <a:pt x="1095" y="286"/>
                    </a:lnTo>
                    <a:lnTo>
                      <a:pt x="1117" y="286"/>
                    </a:lnTo>
                    <a:lnTo>
                      <a:pt x="1140" y="286"/>
                    </a:lnTo>
                    <a:lnTo>
                      <a:pt x="1140" y="342"/>
                    </a:lnTo>
                    <a:lnTo>
                      <a:pt x="1180" y="342"/>
                    </a:lnTo>
                    <a:lnTo>
                      <a:pt x="1181" y="342"/>
                    </a:lnTo>
                    <a:lnTo>
                      <a:pt x="1194" y="342"/>
                    </a:lnTo>
                    <a:lnTo>
                      <a:pt x="1261" y="342"/>
                    </a:lnTo>
                    <a:lnTo>
                      <a:pt x="1284" y="342"/>
                    </a:lnTo>
                    <a:lnTo>
                      <a:pt x="1322" y="342"/>
                    </a:lnTo>
                    <a:lnTo>
                      <a:pt x="1342" y="342"/>
                    </a:lnTo>
                    <a:lnTo>
                      <a:pt x="1371" y="342"/>
                    </a:lnTo>
                    <a:lnTo>
                      <a:pt x="1384" y="342"/>
                    </a:lnTo>
                    <a:lnTo>
                      <a:pt x="1404" y="342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2" name="Freeform 27">
                <a:extLst>
                  <a:ext uri="{FF2B5EF4-FFF2-40B4-BE49-F238E27FC236}">
                    <a16:creationId xmlns:a16="http://schemas.microsoft.com/office/drawing/2014/main" id="{EA1D80C1-E0CB-4334-B9B2-CDCE707285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8380" y="2146248"/>
                <a:ext cx="3068999" cy="1223996"/>
              </a:xfrm>
              <a:custGeom>
                <a:avLst/>
                <a:gdLst>
                  <a:gd name="T0" fmla="*/ 76 w 1364"/>
                  <a:gd name="T1" fmla="*/ 0 h 544"/>
                  <a:gd name="T2" fmla="*/ 123 w 1364"/>
                  <a:gd name="T3" fmla="*/ 18 h 544"/>
                  <a:gd name="T4" fmla="*/ 127 w 1364"/>
                  <a:gd name="T5" fmla="*/ 35 h 544"/>
                  <a:gd name="T6" fmla="*/ 140 w 1364"/>
                  <a:gd name="T7" fmla="*/ 54 h 544"/>
                  <a:gd name="T8" fmla="*/ 186 w 1364"/>
                  <a:gd name="T9" fmla="*/ 71 h 544"/>
                  <a:gd name="T10" fmla="*/ 194 w 1364"/>
                  <a:gd name="T11" fmla="*/ 89 h 544"/>
                  <a:gd name="T12" fmla="*/ 306 w 1364"/>
                  <a:gd name="T13" fmla="*/ 107 h 544"/>
                  <a:gd name="T14" fmla="*/ 414 w 1364"/>
                  <a:gd name="T15" fmla="*/ 125 h 544"/>
                  <a:gd name="T16" fmla="*/ 416 w 1364"/>
                  <a:gd name="T17" fmla="*/ 143 h 544"/>
                  <a:gd name="T18" fmla="*/ 443 w 1364"/>
                  <a:gd name="T19" fmla="*/ 143 h 544"/>
                  <a:gd name="T20" fmla="*/ 472 w 1364"/>
                  <a:gd name="T21" fmla="*/ 161 h 544"/>
                  <a:gd name="T22" fmla="*/ 490 w 1364"/>
                  <a:gd name="T23" fmla="*/ 179 h 544"/>
                  <a:gd name="T24" fmla="*/ 508 w 1364"/>
                  <a:gd name="T25" fmla="*/ 197 h 544"/>
                  <a:gd name="T26" fmla="*/ 560 w 1364"/>
                  <a:gd name="T27" fmla="*/ 197 h 544"/>
                  <a:gd name="T28" fmla="*/ 592 w 1364"/>
                  <a:gd name="T29" fmla="*/ 197 h 544"/>
                  <a:gd name="T30" fmla="*/ 664 w 1364"/>
                  <a:gd name="T31" fmla="*/ 197 h 544"/>
                  <a:gd name="T32" fmla="*/ 669 w 1364"/>
                  <a:gd name="T33" fmla="*/ 219 h 544"/>
                  <a:gd name="T34" fmla="*/ 677 w 1364"/>
                  <a:gd name="T35" fmla="*/ 241 h 544"/>
                  <a:gd name="T36" fmla="*/ 680 w 1364"/>
                  <a:gd name="T37" fmla="*/ 263 h 544"/>
                  <a:gd name="T38" fmla="*/ 696 w 1364"/>
                  <a:gd name="T39" fmla="*/ 285 h 544"/>
                  <a:gd name="T40" fmla="*/ 708 w 1364"/>
                  <a:gd name="T41" fmla="*/ 307 h 544"/>
                  <a:gd name="T42" fmla="*/ 733 w 1364"/>
                  <a:gd name="T43" fmla="*/ 307 h 544"/>
                  <a:gd name="T44" fmla="*/ 777 w 1364"/>
                  <a:gd name="T45" fmla="*/ 307 h 544"/>
                  <a:gd name="T46" fmla="*/ 802 w 1364"/>
                  <a:gd name="T47" fmla="*/ 332 h 544"/>
                  <a:gd name="T48" fmla="*/ 853 w 1364"/>
                  <a:gd name="T49" fmla="*/ 332 h 544"/>
                  <a:gd name="T50" fmla="*/ 915 w 1364"/>
                  <a:gd name="T51" fmla="*/ 332 h 544"/>
                  <a:gd name="T52" fmla="*/ 938 w 1364"/>
                  <a:gd name="T53" fmla="*/ 362 h 544"/>
                  <a:gd name="T54" fmla="*/ 963 w 1364"/>
                  <a:gd name="T55" fmla="*/ 362 h 544"/>
                  <a:gd name="T56" fmla="*/ 979 w 1364"/>
                  <a:gd name="T57" fmla="*/ 362 h 544"/>
                  <a:gd name="T58" fmla="*/ 985 w 1364"/>
                  <a:gd name="T59" fmla="*/ 397 h 544"/>
                  <a:gd name="T60" fmla="*/ 1027 w 1364"/>
                  <a:gd name="T61" fmla="*/ 397 h 544"/>
                  <a:gd name="T62" fmla="*/ 1106 w 1364"/>
                  <a:gd name="T63" fmla="*/ 397 h 544"/>
                  <a:gd name="T64" fmla="*/ 1136 w 1364"/>
                  <a:gd name="T65" fmla="*/ 460 h 544"/>
                  <a:gd name="T66" fmla="*/ 1178 w 1364"/>
                  <a:gd name="T67" fmla="*/ 460 h 544"/>
                  <a:gd name="T68" fmla="*/ 1212 w 1364"/>
                  <a:gd name="T69" fmla="*/ 544 h 544"/>
                  <a:gd name="T70" fmla="*/ 1330 w 1364"/>
                  <a:gd name="T71" fmla="*/ 544 h 544"/>
                  <a:gd name="T72" fmla="*/ 1345 w 1364"/>
                  <a:gd name="T73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64" h="544">
                    <a:moveTo>
                      <a:pt x="0" y="0"/>
                    </a:moveTo>
                    <a:lnTo>
                      <a:pt x="76" y="0"/>
                    </a:lnTo>
                    <a:lnTo>
                      <a:pt x="76" y="18"/>
                    </a:lnTo>
                    <a:lnTo>
                      <a:pt x="123" y="18"/>
                    </a:lnTo>
                    <a:lnTo>
                      <a:pt x="127" y="18"/>
                    </a:lnTo>
                    <a:lnTo>
                      <a:pt x="127" y="35"/>
                    </a:lnTo>
                    <a:lnTo>
                      <a:pt x="140" y="35"/>
                    </a:lnTo>
                    <a:lnTo>
                      <a:pt x="140" y="54"/>
                    </a:lnTo>
                    <a:lnTo>
                      <a:pt x="186" y="54"/>
                    </a:lnTo>
                    <a:lnTo>
                      <a:pt x="186" y="71"/>
                    </a:lnTo>
                    <a:lnTo>
                      <a:pt x="194" y="71"/>
                    </a:lnTo>
                    <a:lnTo>
                      <a:pt x="194" y="89"/>
                    </a:lnTo>
                    <a:lnTo>
                      <a:pt x="306" y="89"/>
                    </a:lnTo>
                    <a:lnTo>
                      <a:pt x="306" y="107"/>
                    </a:lnTo>
                    <a:lnTo>
                      <a:pt x="414" y="107"/>
                    </a:lnTo>
                    <a:lnTo>
                      <a:pt x="414" y="125"/>
                    </a:lnTo>
                    <a:lnTo>
                      <a:pt x="416" y="125"/>
                    </a:lnTo>
                    <a:lnTo>
                      <a:pt x="416" y="143"/>
                    </a:lnTo>
                    <a:lnTo>
                      <a:pt x="435" y="143"/>
                    </a:lnTo>
                    <a:lnTo>
                      <a:pt x="443" y="143"/>
                    </a:lnTo>
                    <a:lnTo>
                      <a:pt x="443" y="161"/>
                    </a:lnTo>
                    <a:lnTo>
                      <a:pt x="472" y="161"/>
                    </a:lnTo>
                    <a:lnTo>
                      <a:pt x="472" y="179"/>
                    </a:lnTo>
                    <a:lnTo>
                      <a:pt x="490" y="179"/>
                    </a:lnTo>
                    <a:lnTo>
                      <a:pt x="490" y="197"/>
                    </a:lnTo>
                    <a:lnTo>
                      <a:pt x="508" y="197"/>
                    </a:lnTo>
                    <a:lnTo>
                      <a:pt x="553" y="197"/>
                    </a:lnTo>
                    <a:lnTo>
                      <a:pt x="560" y="197"/>
                    </a:lnTo>
                    <a:lnTo>
                      <a:pt x="585" y="197"/>
                    </a:lnTo>
                    <a:lnTo>
                      <a:pt x="592" y="197"/>
                    </a:lnTo>
                    <a:lnTo>
                      <a:pt x="654" y="197"/>
                    </a:lnTo>
                    <a:lnTo>
                      <a:pt x="664" y="197"/>
                    </a:lnTo>
                    <a:lnTo>
                      <a:pt x="669" y="197"/>
                    </a:lnTo>
                    <a:lnTo>
                      <a:pt x="669" y="219"/>
                    </a:lnTo>
                    <a:lnTo>
                      <a:pt x="677" y="219"/>
                    </a:lnTo>
                    <a:lnTo>
                      <a:pt x="677" y="241"/>
                    </a:lnTo>
                    <a:lnTo>
                      <a:pt x="680" y="241"/>
                    </a:lnTo>
                    <a:lnTo>
                      <a:pt x="680" y="263"/>
                    </a:lnTo>
                    <a:lnTo>
                      <a:pt x="696" y="263"/>
                    </a:lnTo>
                    <a:lnTo>
                      <a:pt x="696" y="285"/>
                    </a:lnTo>
                    <a:lnTo>
                      <a:pt x="708" y="285"/>
                    </a:lnTo>
                    <a:lnTo>
                      <a:pt x="708" y="307"/>
                    </a:lnTo>
                    <a:lnTo>
                      <a:pt x="724" y="307"/>
                    </a:lnTo>
                    <a:lnTo>
                      <a:pt x="733" y="307"/>
                    </a:lnTo>
                    <a:lnTo>
                      <a:pt x="758" y="307"/>
                    </a:lnTo>
                    <a:lnTo>
                      <a:pt x="777" y="307"/>
                    </a:lnTo>
                    <a:lnTo>
                      <a:pt x="802" y="307"/>
                    </a:lnTo>
                    <a:lnTo>
                      <a:pt x="802" y="332"/>
                    </a:lnTo>
                    <a:lnTo>
                      <a:pt x="839" y="332"/>
                    </a:lnTo>
                    <a:lnTo>
                      <a:pt x="853" y="332"/>
                    </a:lnTo>
                    <a:lnTo>
                      <a:pt x="882" y="332"/>
                    </a:lnTo>
                    <a:lnTo>
                      <a:pt x="915" y="332"/>
                    </a:lnTo>
                    <a:lnTo>
                      <a:pt x="938" y="332"/>
                    </a:lnTo>
                    <a:lnTo>
                      <a:pt x="938" y="362"/>
                    </a:lnTo>
                    <a:lnTo>
                      <a:pt x="957" y="362"/>
                    </a:lnTo>
                    <a:lnTo>
                      <a:pt x="963" y="362"/>
                    </a:lnTo>
                    <a:lnTo>
                      <a:pt x="973" y="362"/>
                    </a:lnTo>
                    <a:lnTo>
                      <a:pt x="979" y="362"/>
                    </a:lnTo>
                    <a:lnTo>
                      <a:pt x="979" y="397"/>
                    </a:lnTo>
                    <a:lnTo>
                      <a:pt x="985" y="397"/>
                    </a:lnTo>
                    <a:lnTo>
                      <a:pt x="1017" y="397"/>
                    </a:lnTo>
                    <a:lnTo>
                      <a:pt x="1027" y="397"/>
                    </a:lnTo>
                    <a:lnTo>
                      <a:pt x="1101" y="397"/>
                    </a:lnTo>
                    <a:lnTo>
                      <a:pt x="1106" y="397"/>
                    </a:lnTo>
                    <a:lnTo>
                      <a:pt x="1136" y="397"/>
                    </a:lnTo>
                    <a:lnTo>
                      <a:pt x="1136" y="460"/>
                    </a:lnTo>
                    <a:lnTo>
                      <a:pt x="1146" y="460"/>
                    </a:lnTo>
                    <a:lnTo>
                      <a:pt x="1178" y="460"/>
                    </a:lnTo>
                    <a:lnTo>
                      <a:pt x="1212" y="460"/>
                    </a:lnTo>
                    <a:lnTo>
                      <a:pt x="1212" y="544"/>
                    </a:lnTo>
                    <a:lnTo>
                      <a:pt x="1278" y="544"/>
                    </a:lnTo>
                    <a:lnTo>
                      <a:pt x="1330" y="544"/>
                    </a:lnTo>
                    <a:lnTo>
                      <a:pt x="1343" y="544"/>
                    </a:lnTo>
                    <a:lnTo>
                      <a:pt x="1345" y="544"/>
                    </a:lnTo>
                    <a:lnTo>
                      <a:pt x="1364" y="544"/>
                    </a:lnTo>
                  </a:path>
                </a:pathLst>
              </a:custGeom>
              <a:noFill/>
              <a:ln w="19050" cap="flat">
                <a:solidFill>
                  <a:srgbClr val="4270D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DFCD0647-23F2-4741-9215-596B6FCE57CC}"/>
                  </a:ext>
                </a:extLst>
              </p:cNvPr>
              <p:cNvGrpSpPr/>
              <p:nvPr/>
            </p:nvGrpSpPr>
            <p:grpSpPr>
              <a:xfrm>
                <a:off x="4224380" y="2146248"/>
                <a:ext cx="54000" cy="2220744"/>
                <a:chOff x="4224380" y="2146248"/>
                <a:chExt cx="54000" cy="2220744"/>
              </a:xfrm>
            </p:grpSpPr>
            <p:sp>
              <p:nvSpPr>
                <p:cNvPr id="405" name="Line 7">
                  <a:extLst>
                    <a:ext uri="{FF2B5EF4-FFF2-40B4-BE49-F238E27FC236}">
                      <a16:creationId xmlns:a16="http://schemas.microsoft.com/office/drawing/2014/main" id="{28EA36C1-2DD4-459F-844F-36C143A301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1380" y="4096992"/>
                  <a:ext cx="27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Line 8">
                  <a:extLst>
                    <a:ext uri="{FF2B5EF4-FFF2-40B4-BE49-F238E27FC236}">
                      <a16:creationId xmlns:a16="http://schemas.microsoft.com/office/drawing/2014/main" id="{BF20529A-849A-43B2-B918-C84059E429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1380" y="3662743"/>
                  <a:ext cx="27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Line 9">
                  <a:extLst>
                    <a:ext uri="{FF2B5EF4-FFF2-40B4-BE49-F238E27FC236}">
                      <a16:creationId xmlns:a16="http://schemas.microsoft.com/office/drawing/2014/main" id="{47F4CA9B-2502-43FA-A422-E10AD52B30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1380" y="3230744"/>
                  <a:ext cx="27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8" name="Line 10">
                  <a:extLst>
                    <a:ext uri="{FF2B5EF4-FFF2-40B4-BE49-F238E27FC236}">
                      <a16:creationId xmlns:a16="http://schemas.microsoft.com/office/drawing/2014/main" id="{5C3D967F-8692-4883-9F12-957248B3793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1380" y="2796496"/>
                  <a:ext cx="27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9" name="Line 11">
                  <a:extLst>
                    <a:ext uri="{FF2B5EF4-FFF2-40B4-BE49-F238E27FC236}">
                      <a16:creationId xmlns:a16="http://schemas.microsoft.com/office/drawing/2014/main" id="{CCF76F7B-B5D0-41A0-ACD8-9550CC5DD4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51380" y="2362247"/>
                  <a:ext cx="27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0" name="Line 12">
                  <a:extLst>
                    <a:ext uri="{FF2B5EF4-FFF2-40B4-BE49-F238E27FC236}">
                      <a16:creationId xmlns:a16="http://schemas.microsoft.com/office/drawing/2014/main" id="{DD1DA649-2203-4A53-ACCA-31D0137A93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4312992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1" name="Line 13">
                  <a:extLst>
                    <a:ext uri="{FF2B5EF4-FFF2-40B4-BE49-F238E27FC236}">
                      <a16:creationId xmlns:a16="http://schemas.microsoft.com/office/drawing/2014/main" id="{2F98B460-133E-43EA-A86A-6105AD1F61C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3880993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2" name="Line 14">
                  <a:extLst>
                    <a:ext uri="{FF2B5EF4-FFF2-40B4-BE49-F238E27FC236}">
                      <a16:creationId xmlns:a16="http://schemas.microsoft.com/office/drawing/2014/main" id="{C95813F2-F62C-430F-9ABF-2B677979BD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3446744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3" name="Line 15">
                  <a:extLst>
                    <a:ext uri="{FF2B5EF4-FFF2-40B4-BE49-F238E27FC236}">
                      <a16:creationId xmlns:a16="http://schemas.microsoft.com/office/drawing/2014/main" id="{DF94A560-5DF4-4570-8F16-B85A78799A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3012496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4" name="Line 16">
                  <a:extLst>
                    <a:ext uri="{FF2B5EF4-FFF2-40B4-BE49-F238E27FC236}">
                      <a16:creationId xmlns:a16="http://schemas.microsoft.com/office/drawing/2014/main" id="{14BEB99C-6F03-4ECA-B960-C0C3ED6F88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2580497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Line 17">
                  <a:extLst>
                    <a:ext uri="{FF2B5EF4-FFF2-40B4-BE49-F238E27FC236}">
                      <a16:creationId xmlns:a16="http://schemas.microsoft.com/office/drawing/2014/main" id="{671FDFA5-EA11-447A-9481-AE58F2033C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24380" y="2146248"/>
                  <a:ext cx="54000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Line 36">
                  <a:extLst>
                    <a:ext uri="{FF2B5EF4-FFF2-40B4-BE49-F238E27FC236}">
                      <a16:creationId xmlns:a16="http://schemas.microsoft.com/office/drawing/2014/main" id="{868715B3-718E-458A-921B-2A293ABEED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278380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84" name="グループ化 383">
                <a:extLst>
                  <a:ext uri="{FF2B5EF4-FFF2-40B4-BE49-F238E27FC236}">
                    <a16:creationId xmlns:a16="http://schemas.microsoft.com/office/drawing/2014/main" id="{7EB779FA-1A8C-42E0-AD21-BAA19E93426B}"/>
                  </a:ext>
                </a:extLst>
              </p:cNvPr>
              <p:cNvGrpSpPr/>
              <p:nvPr/>
            </p:nvGrpSpPr>
            <p:grpSpPr>
              <a:xfrm>
                <a:off x="4521380" y="4312992"/>
                <a:ext cx="2967748" cy="54000"/>
                <a:chOff x="4521380" y="4312992"/>
                <a:chExt cx="2967748" cy="54000"/>
              </a:xfrm>
            </p:grpSpPr>
            <p:sp>
              <p:nvSpPr>
                <p:cNvPr id="392" name="Line 29">
                  <a:extLst>
                    <a:ext uri="{FF2B5EF4-FFF2-40B4-BE49-F238E27FC236}">
                      <a16:creationId xmlns:a16="http://schemas.microsoft.com/office/drawing/2014/main" id="{F9BDEF68-2481-4D38-982D-4A56B60192C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521380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3" name="Line 30">
                  <a:extLst>
                    <a:ext uri="{FF2B5EF4-FFF2-40B4-BE49-F238E27FC236}">
                      <a16:creationId xmlns:a16="http://schemas.microsoft.com/office/drawing/2014/main" id="{CF447DDF-8D22-4663-B047-B81695BD92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016379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4" name="Line 31">
                  <a:extLst>
                    <a:ext uri="{FF2B5EF4-FFF2-40B4-BE49-F238E27FC236}">
                      <a16:creationId xmlns:a16="http://schemas.microsoft.com/office/drawing/2014/main" id="{6A3F0EC0-B770-4266-B89B-C036C956D0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513628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5" name="Line 32">
                  <a:extLst>
                    <a:ext uri="{FF2B5EF4-FFF2-40B4-BE49-F238E27FC236}">
                      <a16:creationId xmlns:a16="http://schemas.microsoft.com/office/drawing/2014/main" id="{0E3AA91C-F9C0-4C91-8721-1DECE18689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008628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6" name="Line 33">
                  <a:extLst>
                    <a:ext uri="{FF2B5EF4-FFF2-40B4-BE49-F238E27FC236}">
                      <a16:creationId xmlns:a16="http://schemas.microsoft.com/office/drawing/2014/main" id="{07322C86-999C-4141-8E48-71E320D549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496879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7" name="Line 34">
                  <a:extLst>
                    <a:ext uri="{FF2B5EF4-FFF2-40B4-BE49-F238E27FC236}">
                      <a16:creationId xmlns:a16="http://schemas.microsoft.com/office/drawing/2014/main" id="{745D334A-8491-450D-BAE7-0D8087E463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991878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8" name="Line 35">
                  <a:extLst>
                    <a:ext uri="{FF2B5EF4-FFF2-40B4-BE49-F238E27FC236}">
                      <a16:creationId xmlns:a16="http://schemas.microsoft.com/office/drawing/2014/main" id="{C3872625-6C08-4841-AB0C-5086EB4E03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89128" y="4312992"/>
                  <a:ext cx="0" cy="27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9" name="Line 37">
                  <a:extLst>
                    <a:ext uri="{FF2B5EF4-FFF2-40B4-BE49-F238E27FC236}">
                      <a16:creationId xmlns:a16="http://schemas.microsoft.com/office/drawing/2014/main" id="{7A0F8CEC-B344-476E-9B48-55FE8CD683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773379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0" name="Line 38">
                  <a:extLst>
                    <a:ext uri="{FF2B5EF4-FFF2-40B4-BE49-F238E27FC236}">
                      <a16:creationId xmlns:a16="http://schemas.microsoft.com/office/drawing/2014/main" id="{FCED9162-E5BA-428C-99C2-4D93A17071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270628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1" name="Line 39">
                  <a:extLst>
                    <a:ext uri="{FF2B5EF4-FFF2-40B4-BE49-F238E27FC236}">
                      <a16:creationId xmlns:a16="http://schemas.microsoft.com/office/drawing/2014/main" id="{D73176B2-FE5A-4FE1-AE82-3BA91D6A1E0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756628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2" name="Line 40">
                  <a:extLst>
                    <a:ext uri="{FF2B5EF4-FFF2-40B4-BE49-F238E27FC236}">
                      <a16:creationId xmlns:a16="http://schemas.microsoft.com/office/drawing/2014/main" id="{13E771BC-4494-4D00-BACF-21694BB1E7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253879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3" name="Line 41">
                  <a:extLst>
                    <a:ext uri="{FF2B5EF4-FFF2-40B4-BE49-F238E27FC236}">
                      <a16:creationId xmlns:a16="http://schemas.microsoft.com/office/drawing/2014/main" id="{1E19601F-79EC-4458-B6CA-8ED5FE56DB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6748879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4" name="Line 42">
                  <a:extLst>
                    <a:ext uri="{FF2B5EF4-FFF2-40B4-BE49-F238E27FC236}">
                      <a16:creationId xmlns:a16="http://schemas.microsoft.com/office/drawing/2014/main" id="{8F8D6B75-CC5A-4B08-898E-156090A72A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246128" y="4312992"/>
                  <a:ext cx="0" cy="5400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385" name="Rectangle 43">
                <a:extLst>
                  <a:ext uri="{FF2B5EF4-FFF2-40B4-BE49-F238E27FC236}">
                    <a16:creationId xmlns:a16="http://schemas.microsoft.com/office/drawing/2014/main" id="{2C5F2A58-CAB3-4D00-BEB3-A558D09B5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2380" y="4369241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6" name="Rectangle 44">
                <a:extLst>
                  <a:ext uri="{FF2B5EF4-FFF2-40B4-BE49-F238E27FC236}">
                    <a16:creationId xmlns:a16="http://schemas.microsoft.com/office/drawing/2014/main" id="{F307F6A2-A50B-4607-A33B-D366DF7B0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7379" y="4369241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7" name="Rectangle 45">
                <a:extLst>
                  <a:ext uri="{FF2B5EF4-FFF2-40B4-BE49-F238E27FC236}">
                    <a16:creationId xmlns:a16="http://schemas.microsoft.com/office/drawing/2014/main" id="{9497F5AE-FA9F-4FCB-9E9F-82740A952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7629" y="43692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8" name="Rectangle 46">
                <a:extLst>
                  <a:ext uri="{FF2B5EF4-FFF2-40B4-BE49-F238E27FC236}">
                    <a16:creationId xmlns:a16="http://schemas.microsoft.com/office/drawing/2014/main" id="{8E322CF5-B000-4568-A8B7-D05F66AEA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93628" y="43692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89" name="Rectangle 47">
                <a:extLst>
                  <a:ext uri="{FF2B5EF4-FFF2-40B4-BE49-F238E27FC236}">
                    <a16:creationId xmlns:a16="http://schemas.microsoft.com/office/drawing/2014/main" id="{9802DBA5-1DD1-447D-970F-8E8C73DA7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0879" y="43692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0" name="Rectangle 48">
                <a:extLst>
                  <a:ext uri="{FF2B5EF4-FFF2-40B4-BE49-F238E27FC236}">
                    <a16:creationId xmlns:a16="http://schemas.microsoft.com/office/drawing/2014/main" id="{7B32E914-2CD5-4779-845F-A9AEC8196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5879" y="43692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91" name="Rectangle 49">
                <a:extLst>
                  <a:ext uri="{FF2B5EF4-FFF2-40B4-BE49-F238E27FC236}">
                    <a16:creationId xmlns:a16="http://schemas.microsoft.com/office/drawing/2014/main" id="{EB9E45AE-97D7-4994-8751-3D0131A57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3128" y="43692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29" name="グループ化 428">
            <a:extLst>
              <a:ext uri="{FF2B5EF4-FFF2-40B4-BE49-F238E27FC236}">
                <a16:creationId xmlns:a16="http://schemas.microsoft.com/office/drawing/2014/main" id="{CCA67694-D352-4BA9-A58A-408D4AC4E1CB}"/>
              </a:ext>
            </a:extLst>
          </p:cNvPr>
          <p:cNvGrpSpPr/>
          <p:nvPr/>
        </p:nvGrpSpPr>
        <p:grpSpPr>
          <a:xfrm>
            <a:off x="4538831" y="1917431"/>
            <a:ext cx="3486479" cy="3562368"/>
            <a:chOff x="2517419" y="3295632"/>
            <a:chExt cx="3486479" cy="3562368"/>
          </a:xfrm>
        </p:grpSpPr>
        <p:grpSp>
          <p:nvGrpSpPr>
            <p:cNvPr id="430" name="グループ化 429">
              <a:extLst>
                <a:ext uri="{FF2B5EF4-FFF2-40B4-BE49-F238E27FC236}">
                  <a16:creationId xmlns:a16="http://schemas.microsoft.com/office/drawing/2014/main" id="{F9B35AA0-AC06-4D2D-B4C1-291AC3CB5EDC}"/>
                </a:ext>
              </a:extLst>
            </p:cNvPr>
            <p:cNvGrpSpPr/>
            <p:nvPr/>
          </p:nvGrpSpPr>
          <p:grpSpPr>
            <a:xfrm>
              <a:off x="2852364" y="6221539"/>
              <a:ext cx="3141628" cy="636461"/>
              <a:chOff x="905254" y="4852611"/>
              <a:chExt cx="3188151" cy="645889"/>
            </a:xfrm>
          </p:grpSpPr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520729E5-6F62-490C-BCA3-CAE90365AAAD}"/>
                  </a:ext>
                </a:extLst>
              </p:cNvPr>
              <p:cNvGrpSpPr/>
              <p:nvPr/>
            </p:nvGrpSpPr>
            <p:grpSpPr>
              <a:xfrm>
                <a:off x="905254" y="4852611"/>
                <a:ext cx="3188151" cy="410509"/>
                <a:chOff x="1043988" y="4686781"/>
                <a:chExt cx="3188151" cy="410509"/>
              </a:xfrm>
            </p:grpSpPr>
            <p:grpSp>
              <p:nvGrpSpPr>
                <p:cNvPr id="480" name="グループ化 5">
                  <a:extLst>
                    <a:ext uri="{FF2B5EF4-FFF2-40B4-BE49-F238E27FC236}">
                      <a16:creationId xmlns:a16="http://schemas.microsoft.com/office/drawing/2014/main" id="{E153D5DC-8F65-4EE7-82F2-CB0C8E9BF57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4008" y="4686781"/>
                  <a:ext cx="3103887" cy="187401"/>
                  <a:chOff x="7451475" y="2452572"/>
                  <a:chExt cx="2024244" cy="122236"/>
                </a:xfrm>
              </p:grpSpPr>
              <p:sp>
                <p:nvSpPr>
                  <p:cNvPr id="484" name="Rectangle 64">
                    <a:extLst>
                      <a:ext uri="{FF2B5EF4-FFF2-40B4-BE49-F238E27FC236}">
                        <a16:creationId xmlns:a16="http://schemas.microsoft.com/office/drawing/2014/main" id="{EADD9199-115D-44F5-9B97-55C5BF768A2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39764" y="2452572"/>
                    <a:ext cx="1835955" cy="1222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High agreement (n=60): 2-year OS, 73.7%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5" name="Line 69">
                    <a:extLst>
                      <a:ext uri="{FF2B5EF4-FFF2-40B4-BE49-F238E27FC236}">
                        <a16:creationId xmlns:a16="http://schemas.microsoft.com/office/drawing/2014/main" id="{AF2CAF71-E253-4396-BCEC-DB99F9D8398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75" y="2518586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481" name="グループ化 6">
                  <a:extLst>
                    <a:ext uri="{FF2B5EF4-FFF2-40B4-BE49-F238E27FC236}">
                      <a16:creationId xmlns:a16="http://schemas.microsoft.com/office/drawing/2014/main" id="{2BF96128-51FC-4005-AFF1-B73211A8FB3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3988" y="4909888"/>
                  <a:ext cx="3188151" cy="187402"/>
                  <a:chOff x="7451487" y="2664355"/>
                  <a:chExt cx="2079205" cy="122236"/>
                </a:xfrm>
              </p:grpSpPr>
              <p:sp>
                <p:nvSpPr>
                  <p:cNvPr id="482" name="Rectangle 66">
                    <a:extLst>
                      <a:ext uri="{FF2B5EF4-FFF2-40B4-BE49-F238E27FC236}">
                        <a16:creationId xmlns:a16="http://schemas.microsoft.com/office/drawing/2014/main" id="{8CC25B6B-A5D9-4771-BB53-5337DA19BE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41685" y="2664355"/>
                    <a:ext cx="1889007" cy="1222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Low  agreement (n=13): 2-year OS, 53.9%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3" name="Line 73">
                    <a:extLst>
                      <a:ext uri="{FF2B5EF4-FFF2-40B4-BE49-F238E27FC236}">
                        <a16:creationId xmlns:a16="http://schemas.microsoft.com/office/drawing/2014/main" id="{4C8575D2-C1C9-4852-8127-64EB49D6683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87" y="2729921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479" name="Rectangle 64">
                <a:extLst>
                  <a:ext uri="{FF2B5EF4-FFF2-40B4-BE49-F238E27FC236}">
                    <a16:creationId xmlns:a16="http://schemas.microsoft.com/office/drawing/2014/main" id="{79302B4C-788F-4064-8224-84D3AB480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541" y="5311099"/>
                <a:ext cx="2752446" cy="187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  HR 1.82 (95% CI; 0.65-5.05, </a:t>
                </a:r>
                <a:r>
                  <a:rPr kumimoji="0" lang="en-US" altLang="ja-JP" sz="1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= .252)</a:t>
                </a:r>
                <a:endPara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7A8C0045-2C33-4184-B207-DD736519BCE1}"/>
                </a:ext>
              </a:extLst>
            </p:cNvPr>
            <p:cNvGrpSpPr/>
            <p:nvPr/>
          </p:nvGrpSpPr>
          <p:grpSpPr>
            <a:xfrm>
              <a:off x="2517419" y="3295632"/>
              <a:ext cx="3486479" cy="2801716"/>
              <a:chOff x="2517419" y="3295632"/>
              <a:chExt cx="3486479" cy="2801716"/>
            </a:xfrm>
          </p:grpSpPr>
          <p:sp>
            <p:nvSpPr>
              <p:cNvPr id="432" name="Rectangle 50">
                <a:extLst>
                  <a:ext uri="{FF2B5EF4-FFF2-40B4-BE49-F238E27FC236}">
                    <a16:creationId xmlns:a16="http://schemas.microsoft.com/office/drawing/2014/main" id="{C752489D-A454-4F1E-86E2-698D8B070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7521" y="5915377"/>
                <a:ext cx="952947" cy="1819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Time </a:t>
                </a:r>
                <a:r>
                  <a: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(month</a:t>
                </a: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s</a:t>
                </a:r>
                <a:r>
                  <a: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)</a:t>
                </a:r>
              </a:p>
            </p:txBody>
          </p:sp>
          <p:sp>
            <p:nvSpPr>
              <p:cNvPr id="433" name="テキスト ボックス 432">
                <a:extLst>
                  <a:ext uri="{FF2B5EF4-FFF2-40B4-BE49-F238E27FC236}">
                    <a16:creationId xmlns:a16="http://schemas.microsoft.com/office/drawing/2014/main" id="{0DA9B88F-D3B5-4A19-9EBC-1D5E21F1AF43}"/>
                  </a:ext>
                </a:extLst>
              </p:cNvPr>
              <p:cNvSpPr txBox="1"/>
              <p:nvPr/>
            </p:nvSpPr>
            <p:spPr bwMode="auto">
              <a:xfrm>
                <a:off x="2812639" y="5194201"/>
                <a:ext cx="1523660" cy="338554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altLang="ja-JP" sz="1600" b="1" i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rPr>
                  <a:t>P</a:t>
                </a:r>
                <a:r>
                  <a:rPr lang="en-US" altLang="ja-JP" sz="1600" b="1" kern="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charset="-128"/>
                    <a:cs typeface="Times New Roman" panose="02020603050405020304" pitchFamily="18" charset="0"/>
                  </a:rPr>
                  <a:t> = .245</a:t>
                </a:r>
                <a:endParaRPr lang="ja-JP" altLang="en-US" sz="1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32FCD82-5FE3-4792-A45E-4DC2C11769A6}"/>
                  </a:ext>
                </a:extLst>
              </p:cNvPr>
              <p:cNvGrpSpPr/>
              <p:nvPr/>
            </p:nvGrpSpPr>
            <p:grpSpPr>
              <a:xfrm>
                <a:off x="2517419" y="3295632"/>
                <a:ext cx="3486479" cy="2508979"/>
                <a:chOff x="2517419" y="3295632"/>
                <a:chExt cx="3486479" cy="2508979"/>
              </a:xfrm>
            </p:grpSpPr>
            <p:grpSp>
              <p:nvGrpSpPr>
                <p:cNvPr id="435" name="グループ化 110">
                  <a:extLst>
                    <a:ext uri="{FF2B5EF4-FFF2-40B4-BE49-F238E27FC236}">
                      <a16:creationId xmlns:a16="http://schemas.microsoft.com/office/drawing/2014/main" id="{68623EC8-7573-45CD-9508-7CA4066BBD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788756" y="3404549"/>
                  <a:ext cx="3160581" cy="2167561"/>
                  <a:chOff x="7724724" y="2752488"/>
                  <a:chExt cx="3207388" cy="2200120"/>
                </a:xfrm>
              </p:grpSpPr>
              <p:cxnSp>
                <p:nvCxnSpPr>
                  <p:cNvPr id="476" name="直線コネクタ 475">
                    <a:extLst>
                      <a:ext uri="{FF2B5EF4-FFF2-40B4-BE49-F238E27FC236}">
                        <a16:creationId xmlns:a16="http://schemas.microsoft.com/office/drawing/2014/main" id="{37D1C5F9-F241-425A-BD71-1FD18923078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8112" y="4952608"/>
                    <a:ext cx="3204000" cy="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77" name="直線コネクタ 476">
                    <a:extLst>
                      <a:ext uri="{FF2B5EF4-FFF2-40B4-BE49-F238E27FC236}">
                        <a16:creationId xmlns:a16="http://schemas.microsoft.com/office/drawing/2014/main" id="{E1FD23C8-B0BD-4406-AA12-E5D0C990045A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7724724" y="2752488"/>
                    <a:ext cx="0" cy="2196000"/>
                  </a:xfrm>
                  <a:prstGeom prst="line">
                    <a:avLst/>
                  </a:prstGeom>
                  <a:noFill/>
                  <a:ln w="8001" algn="ctr">
                    <a:solidFill>
                      <a:srgbClr val="00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sp>
              <p:nvSpPr>
                <p:cNvPr id="436" name="Rectangle 18">
                  <a:extLst>
                    <a:ext uri="{FF2B5EF4-FFF2-40B4-BE49-F238E27FC236}">
                      <a16:creationId xmlns:a16="http://schemas.microsoft.com/office/drawing/2014/main" id="{BA846D1C-EBA2-48EB-8ED3-9CFAC7C72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5451056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0.0</a:t>
                  </a:r>
                  <a:endPara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7" name="Rectangle 19">
                  <a:extLst>
                    <a:ext uri="{FF2B5EF4-FFF2-40B4-BE49-F238E27FC236}">
                      <a16:creationId xmlns:a16="http://schemas.microsoft.com/office/drawing/2014/main" id="{18A5498A-476F-4776-9930-4A43CDB9F6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5030377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0.2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8" name="Rectangle 20">
                  <a:extLst>
                    <a:ext uri="{FF2B5EF4-FFF2-40B4-BE49-F238E27FC236}">
                      <a16:creationId xmlns:a16="http://schemas.microsoft.com/office/drawing/2014/main" id="{306B7CD2-3934-4F7F-887D-A40D15E072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4596128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0.4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39" name="Rectangle 21">
                  <a:extLst>
                    <a:ext uri="{FF2B5EF4-FFF2-40B4-BE49-F238E27FC236}">
                      <a16:creationId xmlns:a16="http://schemas.microsoft.com/office/drawing/2014/main" id="{2DB0DE9B-6CEE-457F-BF92-2FD7C63D51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4161880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0.6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0" name="Rectangle 22">
                  <a:extLst>
                    <a:ext uri="{FF2B5EF4-FFF2-40B4-BE49-F238E27FC236}">
                      <a16:creationId xmlns:a16="http://schemas.microsoft.com/office/drawing/2014/main" id="{AAFA9782-13EF-4699-A32E-7C4EE89625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3729881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0.8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1" name="Rectangle 23">
                  <a:extLst>
                    <a:ext uri="{FF2B5EF4-FFF2-40B4-BE49-F238E27FC236}">
                      <a16:creationId xmlns:a16="http://schemas.microsoft.com/office/drawing/2014/main" id="{81DD99A1-AB2B-4F8E-A489-42548A1BE8E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17419" y="3295632"/>
                  <a:ext cx="19236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1.0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2" name="Freeform 26">
                  <a:extLst>
                    <a:ext uri="{FF2B5EF4-FFF2-40B4-BE49-F238E27FC236}">
                      <a16:creationId xmlns:a16="http://schemas.microsoft.com/office/drawing/2014/main" id="{678717E0-EB2F-4036-820B-74E36F2D7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8650" y="3392452"/>
                  <a:ext cx="3154499" cy="728998"/>
                </a:xfrm>
                <a:custGeom>
                  <a:avLst/>
                  <a:gdLst>
                    <a:gd name="T0" fmla="*/ 57 w 1402"/>
                    <a:gd name="T1" fmla="*/ 0 h 324"/>
                    <a:gd name="T2" fmla="*/ 82 w 1402"/>
                    <a:gd name="T3" fmla="*/ 16 h 324"/>
                    <a:gd name="T4" fmla="*/ 146 w 1402"/>
                    <a:gd name="T5" fmla="*/ 32 h 324"/>
                    <a:gd name="T6" fmla="*/ 309 w 1402"/>
                    <a:gd name="T7" fmla="*/ 49 h 324"/>
                    <a:gd name="T8" fmla="*/ 320 w 1402"/>
                    <a:gd name="T9" fmla="*/ 65 h 324"/>
                    <a:gd name="T10" fmla="*/ 436 w 1402"/>
                    <a:gd name="T11" fmla="*/ 81 h 324"/>
                    <a:gd name="T12" fmla="*/ 464 w 1402"/>
                    <a:gd name="T13" fmla="*/ 81 h 324"/>
                    <a:gd name="T14" fmla="*/ 474 w 1402"/>
                    <a:gd name="T15" fmla="*/ 98 h 324"/>
                    <a:gd name="T16" fmla="*/ 488 w 1402"/>
                    <a:gd name="T17" fmla="*/ 115 h 324"/>
                    <a:gd name="T18" fmla="*/ 522 w 1402"/>
                    <a:gd name="T19" fmla="*/ 131 h 324"/>
                    <a:gd name="T20" fmla="*/ 561 w 1402"/>
                    <a:gd name="T21" fmla="*/ 131 h 324"/>
                    <a:gd name="T22" fmla="*/ 563 w 1402"/>
                    <a:gd name="T23" fmla="*/ 166 h 324"/>
                    <a:gd name="T24" fmla="*/ 590 w 1402"/>
                    <a:gd name="T25" fmla="*/ 166 h 324"/>
                    <a:gd name="T26" fmla="*/ 628 w 1402"/>
                    <a:gd name="T27" fmla="*/ 166 h 324"/>
                    <a:gd name="T28" fmla="*/ 650 w 1402"/>
                    <a:gd name="T29" fmla="*/ 166 h 324"/>
                    <a:gd name="T30" fmla="*/ 705 w 1402"/>
                    <a:gd name="T31" fmla="*/ 166 h 324"/>
                    <a:gd name="T32" fmla="*/ 734 w 1402"/>
                    <a:gd name="T33" fmla="*/ 166 h 324"/>
                    <a:gd name="T34" fmla="*/ 740 w 1402"/>
                    <a:gd name="T35" fmla="*/ 189 h 324"/>
                    <a:gd name="T36" fmla="*/ 766 w 1402"/>
                    <a:gd name="T37" fmla="*/ 189 h 324"/>
                    <a:gd name="T38" fmla="*/ 799 w 1402"/>
                    <a:gd name="T39" fmla="*/ 189 h 324"/>
                    <a:gd name="T40" fmla="*/ 848 w 1402"/>
                    <a:gd name="T41" fmla="*/ 189 h 324"/>
                    <a:gd name="T42" fmla="*/ 891 w 1402"/>
                    <a:gd name="T43" fmla="*/ 189 h 324"/>
                    <a:gd name="T44" fmla="*/ 908 w 1402"/>
                    <a:gd name="T45" fmla="*/ 221 h 324"/>
                    <a:gd name="T46" fmla="*/ 916 w 1402"/>
                    <a:gd name="T47" fmla="*/ 253 h 324"/>
                    <a:gd name="T48" fmla="*/ 938 w 1402"/>
                    <a:gd name="T49" fmla="*/ 253 h 324"/>
                    <a:gd name="T50" fmla="*/ 962 w 1402"/>
                    <a:gd name="T51" fmla="*/ 253 h 324"/>
                    <a:gd name="T52" fmla="*/ 977 w 1402"/>
                    <a:gd name="T53" fmla="*/ 253 h 324"/>
                    <a:gd name="T54" fmla="*/ 1045 w 1402"/>
                    <a:gd name="T55" fmla="*/ 253 h 324"/>
                    <a:gd name="T56" fmla="*/ 1064 w 1402"/>
                    <a:gd name="T57" fmla="*/ 253 h 324"/>
                    <a:gd name="T58" fmla="*/ 1091 w 1402"/>
                    <a:gd name="T59" fmla="*/ 253 h 324"/>
                    <a:gd name="T60" fmla="*/ 1116 w 1402"/>
                    <a:gd name="T61" fmla="*/ 324 h 324"/>
                    <a:gd name="T62" fmla="*/ 1175 w 1402"/>
                    <a:gd name="T63" fmla="*/ 324 h 324"/>
                    <a:gd name="T64" fmla="*/ 1271 w 1402"/>
                    <a:gd name="T65" fmla="*/ 324 h 324"/>
                    <a:gd name="T66" fmla="*/ 1335 w 1402"/>
                    <a:gd name="T67" fmla="*/ 324 h 324"/>
                    <a:gd name="T68" fmla="*/ 1402 w 1402"/>
                    <a:gd name="T69" fmla="*/ 32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402" h="324">
                      <a:moveTo>
                        <a:pt x="0" y="0"/>
                      </a:moveTo>
                      <a:lnTo>
                        <a:pt x="57" y="0"/>
                      </a:lnTo>
                      <a:lnTo>
                        <a:pt x="57" y="16"/>
                      </a:lnTo>
                      <a:lnTo>
                        <a:pt x="82" y="16"/>
                      </a:lnTo>
                      <a:lnTo>
                        <a:pt x="82" y="32"/>
                      </a:lnTo>
                      <a:lnTo>
                        <a:pt x="146" y="32"/>
                      </a:lnTo>
                      <a:lnTo>
                        <a:pt x="309" y="32"/>
                      </a:lnTo>
                      <a:lnTo>
                        <a:pt x="309" y="49"/>
                      </a:lnTo>
                      <a:lnTo>
                        <a:pt x="320" y="49"/>
                      </a:lnTo>
                      <a:lnTo>
                        <a:pt x="320" y="65"/>
                      </a:lnTo>
                      <a:lnTo>
                        <a:pt x="436" y="65"/>
                      </a:lnTo>
                      <a:lnTo>
                        <a:pt x="436" y="81"/>
                      </a:lnTo>
                      <a:lnTo>
                        <a:pt x="460" y="81"/>
                      </a:lnTo>
                      <a:lnTo>
                        <a:pt x="464" y="81"/>
                      </a:lnTo>
                      <a:lnTo>
                        <a:pt x="464" y="98"/>
                      </a:lnTo>
                      <a:lnTo>
                        <a:pt x="474" y="98"/>
                      </a:lnTo>
                      <a:lnTo>
                        <a:pt x="474" y="115"/>
                      </a:lnTo>
                      <a:lnTo>
                        <a:pt x="488" y="115"/>
                      </a:lnTo>
                      <a:lnTo>
                        <a:pt x="488" y="131"/>
                      </a:lnTo>
                      <a:lnTo>
                        <a:pt x="522" y="131"/>
                      </a:lnTo>
                      <a:lnTo>
                        <a:pt x="525" y="131"/>
                      </a:lnTo>
                      <a:lnTo>
                        <a:pt x="561" y="131"/>
                      </a:lnTo>
                      <a:lnTo>
                        <a:pt x="561" y="149"/>
                      </a:lnTo>
                      <a:lnTo>
                        <a:pt x="563" y="166"/>
                      </a:lnTo>
                      <a:lnTo>
                        <a:pt x="582" y="166"/>
                      </a:lnTo>
                      <a:lnTo>
                        <a:pt x="590" y="166"/>
                      </a:lnTo>
                      <a:lnTo>
                        <a:pt x="594" y="166"/>
                      </a:lnTo>
                      <a:lnTo>
                        <a:pt x="628" y="166"/>
                      </a:lnTo>
                      <a:lnTo>
                        <a:pt x="633" y="166"/>
                      </a:lnTo>
                      <a:lnTo>
                        <a:pt x="650" y="166"/>
                      </a:lnTo>
                      <a:lnTo>
                        <a:pt x="693" y="166"/>
                      </a:lnTo>
                      <a:lnTo>
                        <a:pt x="705" y="166"/>
                      </a:lnTo>
                      <a:lnTo>
                        <a:pt x="725" y="166"/>
                      </a:lnTo>
                      <a:lnTo>
                        <a:pt x="734" y="166"/>
                      </a:lnTo>
                      <a:lnTo>
                        <a:pt x="734" y="189"/>
                      </a:lnTo>
                      <a:lnTo>
                        <a:pt x="740" y="189"/>
                      </a:lnTo>
                      <a:lnTo>
                        <a:pt x="753" y="189"/>
                      </a:lnTo>
                      <a:lnTo>
                        <a:pt x="766" y="189"/>
                      </a:lnTo>
                      <a:lnTo>
                        <a:pt x="785" y="189"/>
                      </a:lnTo>
                      <a:lnTo>
                        <a:pt x="799" y="189"/>
                      </a:lnTo>
                      <a:lnTo>
                        <a:pt x="801" y="189"/>
                      </a:lnTo>
                      <a:lnTo>
                        <a:pt x="848" y="189"/>
                      </a:lnTo>
                      <a:lnTo>
                        <a:pt x="855" y="189"/>
                      </a:lnTo>
                      <a:lnTo>
                        <a:pt x="891" y="189"/>
                      </a:lnTo>
                      <a:lnTo>
                        <a:pt x="908" y="189"/>
                      </a:lnTo>
                      <a:lnTo>
                        <a:pt x="908" y="221"/>
                      </a:lnTo>
                      <a:lnTo>
                        <a:pt x="916" y="221"/>
                      </a:lnTo>
                      <a:lnTo>
                        <a:pt x="916" y="253"/>
                      </a:lnTo>
                      <a:lnTo>
                        <a:pt x="935" y="253"/>
                      </a:lnTo>
                      <a:lnTo>
                        <a:pt x="938" y="253"/>
                      </a:lnTo>
                      <a:lnTo>
                        <a:pt x="953" y="253"/>
                      </a:lnTo>
                      <a:lnTo>
                        <a:pt x="962" y="253"/>
                      </a:lnTo>
                      <a:lnTo>
                        <a:pt x="967" y="253"/>
                      </a:lnTo>
                      <a:lnTo>
                        <a:pt x="977" y="253"/>
                      </a:lnTo>
                      <a:lnTo>
                        <a:pt x="1019" y="253"/>
                      </a:lnTo>
                      <a:lnTo>
                        <a:pt x="1045" y="253"/>
                      </a:lnTo>
                      <a:lnTo>
                        <a:pt x="1054" y="253"/>
                      </a:lnTo>
                      <a:lnTo>
                        <a:pt x="1064" y="253"/>
                      </a:lnTo>
                      <a:lnTo>
                        <a:pt x="1067" y="253"/>
                      </a:lnTo>
                      <a:lnTo>
                        <a:pt x="1091" y="253"/>
                      </a:lnTo>
                      <a:lnTo>
                        <a:pt x="1116" y="253"/>
                      </a:lnTo>
                      <a:lnTo>
                        <a:pt x="1116" y="324"/>
                      </a:lnTo>
                      <a:lnTo>
                        <a:pt x="1159" y="324"/>
                      </a:lnTo>
                      <a:lnTo>
                        <a:pt x="1175" y="324"/>
                      </a:lnTo>
                      <a:lnTo>
                        <a:pt x="1248" y="324"/>
                      </a:lnTo>
                      <a:lnTo>
                        <a:pt x="1271" y="324"/>
                      </a:lnTo>
                      <a:lnTo>
                        <a:pt x="1313" y="324"/>
                      </a:lnTo>
                      <a:lnTo>
                        <a:pt x="1335" y="324"/>
                      </a:lnTo>
                      <a:lnTo>
                        <a:pt x="1367" y="324"/>
                      </a:lnTo>
                      <a:lnTo>
                        <a:pt x="1402" y="324"/>
                      </a:lnTo>
                    </a:path>
                  </a:pathLst>
                </a:custGeom>
                <a:noFill/>
                <a:ln w="19050" cap="flat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3" name="Freeform 27">
                  <a:extLst>
                    <a:ext uri="{FF2B5EF4-FFF2-40B4-BE49-F238E27FC236}">
                      <a16:creationId xmlns:a16="http://schemas.microsoft.com/office/drawing/2014/main" id="{FAF4F14C-33EA-4143-BD62-5564E444AD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3150" y="3396952"/>
                  <a:ext cx="3107249" cy="1001248"/>
                </a:xfrm>
                <a:custGeom>
                  <a:avLst/>
                  <a:gdLst>
                    <a:gd name="T0" fmla="*/ 0 w 1381"/>
                    <a:gd name="T1" fmla="*/ 0 h 445"/>
                    <a:gd name="T2" fmla="*/ 16 w 1381"/>
                    <a:gd name="T3" fmla="*/ 0 h 445"/>
                    <a:gd name="T4" fmla="*/ 16 w 1381"/>
                    <a:gd name="T5" fmla="*/ 74 h 445"/>
                    <a:gd name="T6" fmla="*/ 166 w 1381"/>
                    <a:gd name="T7" fmla="*/ 74 h 445"/>
                    <a:gd name="T8" fmla="*/ 166 w 1381"/>
                    <a:gd name="T9" fmla="*/ 148 h 445"/>
                    <a:gd name="T10" fmla="*/ 466 w 1381"/>
                    <a:gd name="T11" fmla="*/ 148 h 445"/>
                    <a:gd name="T12" fmla="*/ 466 w 1381"/>
                    <a:gd name="T13" fmla="*/ 223 h 445"/>
                    <a:gd name="T14" fmla="*/ 567 w 1381"/>
                    <a:gd name="T15" fmla="*/ 223 h 445"/>
                    <a:gd name="T16" fmla="*/ 678 w 1381"/>
                    <a:gd name="T17" fmla="*/ 223 h 445"/>
                    <a:gd name="T18" fmla="*/ 680 w 1381"/>
                    <a:gd name="T19" fmla="*/ 223 h 445"/>
                    <a:gd name="T20" fmla="*/ 680 w 1381"/>
                    <a:gd name="T21" fmla="*/ 315 h 445"/>
                    <a:gd name="T22" fmla="*/ 704 w 1381"/>
                    <a:gd name="T23" fmla="*/ 315 h 445"/>
                    <a:gd name="T24" fmla="*/ 740 w 1381"/>
                    <a:gd name="T25" fmla="*/ 315 h 445"/>
                    <a:gd name="T26" fmla="*/ 794 w 1381"/>
                    <a:gd name="T27" fmla="*/ 315 h 445"/>
                    <a:gd name="T28" fmla="*/ 794 w 1381"/>
                    <a:gd name="T29" fmla="*/ 445 h 445"/>
                    <a:gd name="T30" fmla="*/ 997 w 1381"/>
                    <a:gd name="T31" fmla="*/ 445 h 445"/>
                    <a:gd name="T32" fmla="*/ 1053 w 1381"/>
                    <a:gd name="T33" fmla="*/ 445 h 445"/>
                    <a:gd name="T34" fmla="*/ 1160 w 1381"/>
                    <a:gd name="T35" fmla="*/ 445 h 445"/>
                    <a:gd name="T36" fmla="*/ 1381 w 1381"/>
                    <a:gd name="T37" fmla="*/ 445 h 4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381" h="445">
                      <a:moveTo>
                        <a:pt x="0" y="0"/>
                      </a:moveTo>
                      <a:lnTo>
                        <a:pt x="16" y="0"/>
                      </a:lnTo>
                      <a:lnTo>
                        <a:pt x="16" y="74"/>
                      </a:lnTo>
                      <a:lnTo>
                        <a:pt x="166" y="74"/>
                      </a:lnTo>
                      <a:lnTo>
                        <a:pt x="166" y="148"/>
                      </a:lnTo>
                      <a:lnTo>
                        <a:pt x="466" y="148"/>
                      </a:lnTo>
                      <a:lnTo>
                        <a:pt x="466" y="223"/>
                      </a:lnTo>
                      <a:lnTo>
                        <a:pt x="567" y="223"/>
                      </a:lnTo>
                      <a:lnTo>
                        <a:pt x="678" y="223"/>
                      </a:lnTo>
                      <a:lnTo>
                        <a:pt x="680" y="223"/>
                      </a:lnTo>
                      <a:lnTo>
                        <a:pt x="680" y="315"/>
                      </a:lnTo>
                      <a:lnTo>
                        <a:pt x="704" y="315"/>
                      </a:lnTo>
                      <a:lnTo>
                        <a:pt x="740" y="315"/>
                      </a:lnTo>
                      <a:lnTo>
                        <a:pt x="794" y="315"/>
                      </a:lnTo>
                      <a:lnTo>
                        <a:pt x="794" y="445"/>
                      </a:lnTo>
                      <a:lnTo>
                        <a:pt x="997" y="445"/>
                      </a:lnTo>
                      <a:lnTo>
                        <a:pt x="1053" y="445"/>
                      </a:lnTo>
                      <a:lnTo>
                        <a:pt x="1160" y="445"/>
                      </a:lnTo>
                      <a:lnTo>
                        <a:pt x="1381" y="445"/>
                      </a:lnTo>
                    </a:path>
                  </a:pathLst>
                </a:custGeom>
                <a:noFill/>
                <a:ln w="19050" cap="flat">
                  <a:solidFill>
                    <a:srgbClr val="4270DD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C8B99470-592B-441C-B20C-5D57984B00CE}"/>
                    </a:ext>
                  </a:extLst>
                </p:cNvPr>
                <p:cNvGrpSpPr/>
                <p:nvPr/>
              </p:nvGrpSpPr>
              <p:grpSpPr>
                <a:xfrm>
                  <a:off x="2739150" y="3396952"/>
                  <a:ext cx="54000" cy="2193744"/>
                  <a:chOff x="2739150" y="3396952"/>
                  <a:chExt cx="54000" cy="2193744"/>
                </a:xfrm>
              </p:grpSpPr>
              <p:sp>
                <p:nvSpPr>
                  <p:cNvPr id="464" name="Line 7">
                    <a:extLst>
                      <a:ext uri="{FF2B5EF4-FFF2-40B4-BE49-F238E27FC236}">
                        <a16:creationId xmlns:a16="http://schemas.microsoft.com/office/drawing/2014/main" id="{A5B98D79-108D-410C-82C0-1540FB5DD6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66150" y="5347696"/>
                    <a:ext cx="27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5" name="Line 8">
                    <a:extLst>
                      <a:ext uri="{FF2B5EF4-FFF2-40B4-BE49-F238E27FC236}">
                        <a16:creationId xmlns:a16="http://schemas.microsoft.com/office/drawing/2014/main" id="{88DC3F68-3069-41BB-844E-AA3380581CA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66150" y="4913447"/>
                    <a:ext cx="27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6" name="Line 9">
                    <a:extLst>
                      <a:ext uri="{FF2B5EF4-FFF2-40B4-BE49-F238E27FC236}">
                        <a16:creationId xmlns:a16="http://schemas.microsoft.com/office/drawing/2014/main" id="{2064723E-AF34-43D4-9F01-2E7FCCB9D93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66150" y="4481448"/>
                    <a:ext cx="27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7" name="Line 10">
                    <a:extLst>
                      <a:ext uri="{FF2B5EF4-FFF2-40B4-BE49-F238E27FC236}">
                        <a16:creationId xmlns:a16="http://schemas.microsoft.com/office/drawing/2014/main" id="{7C5AA643-F98B-42DA-AD5C-B6E6CF612E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66150" y="4047200"/>
                    <a:ext cx="27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8" name="Line 11">
                    <a:extLst>
                      <a:ext uri="{FF2B5EF4-FFF2-40B4-BE49-F238E27FC236}">
                        <a16:creationId xmlns:a16="http://schemas.microsoft.com/office/drawing/2014/main" id="{74D74F3E-5943-49EB-97A9-5ECD8E746D0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66150" y="3612951"/>
                    <a:ext cx="27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9" name="Line 12">
                    <a:extLst>
                      <a:ext uri="{FF2B5EF4-FFF2-40B4-BE49-F238E27FC236}">
                        <a16:creationId xmlns:a16="http://schemas.microsoft.com/office/drawing/2014/main" id="{6D9260B1-5252-47F7-A2F2-FED62AF562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5563696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0" name="Line 13">
                    <a:extLst>
                      <a:ext uri="{FF2B5EF4-FFF2-40B4-BE49-F238E27FC236}">
                        <a16:creationId xmlns:a16="http://schemas.microsoft.com/office/drawing/2014/main" id="{D048562C-E73D-461E-9D1B-3C2EDAF44F3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5131697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1" name="Line 14">
                    <a:extLst>
                      <a:ext uri="{FF2B5EF4-FFF2-40B4-BE49-F238E27FC236}">
                        <a16:creationId xmlns:a16="http://schemas.microsoft.com/office/drawing/2014/main" id="{FE6E43D9-A2F4-4A60-8851-0482CBF3B9D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4697448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2" name="Line 15">
                    <a:extLst>
                      <a:ext uri="{FF2B5EF4-FFF2-40B4-BE49-F238E27FC236}">
                        <a16:creationId xmlns:a16="http://schemas.microsoft.com/office/drawing/2014/main" id="{454C4D98-0803-4F3D-B106-5663AD85ED5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4263200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3" name="Line 16">
                    <a:extLst>
                      <a:ext uri="{FF2B5EF4-FFF2-40B4-BE49-F238E27FC236}">
                        <a16:creationId xmlns:a16="http://schemas.microsoft.com/office/drawing/2014/main" id="{AAA851E4-2620-487B-9577-9C1FF04C092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3831201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4" name="Line 17">
                    <a:extLst>
                      <a:ext uri="{FF2B5EF4-FFF2-40B4-BE49-F238E27FC236}">
                        <a16:creationId xmlns:a16="http://schemas.microsoft.com/office/drawing/2014/main" id="{B9D84EE3-55A4-49CD-8DEA-A2A3CEFB731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39150" y="3396952"/>
                    <a:ext cx="54000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75" name="Line 29">
                    <a:extLst>
                      <a:ext uri="{FF2B5EF4-FFF2-40B4-BE49-F238E27FC236}">
                        <a16:creationId xmlns:a16="http://schemas.microsoft.com/office/drawing/2014/main" id="{4B7C2D44-9D59-4F65-BC46-05DBA663911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93150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56448D62-F96F-4418-AC4F-CBB659604F18}"/>
                    </a:ext>
                  </a:extLst>
                </p:cNvPr>
                <p:cNvGrpSpPr/>
                <p:nvPr/>
              </p:nvGrpSpPr>
              <p:grpSpPr>
                <a:xfrm>
                  <a:off x="3063149" y="5563696"/>
                  <a:ext cx="2940749" cy="54000"/>
                  <a:chOff x="3063149" y="5563696"/>
                  <a:chExt cx="2940749" cy="54000"/>
                </a:xfrm>
              </p:grpSpPr>
              <p:sp>
                <p:nvSpPr>
                  <p:cNvPr id="452" name="Line 30">
                    <a:extLst>
                      <a:ext uri="{FF2B5EF4-FFF2-40B4-BE49-F238E27FC236}">
                        <a16:creationId xmlns:a16="http://schemas.microsoft.com/office/drawing/2014/main" id="{7ED39BDE-7339-464E-9541-A00B76B05C7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24149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3" name="Line 31">
                    <a:extLst>
                      <a:ext uri="{FF2B5EF4-FFF2-40B4-BE49-F238E27FC236}">
                        <a16:creationId xmlns:a16="http://schemas.microsoft.com/office/drawing/2014/main" id="{3569BC25-1AFB-4FC8-A6D4-6971342A7F9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66398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4" name="Line 32">
                    <a:extLst>
                      <a:ext uri="{FF2B5EF4-FFF2-40B4-BE49-F238E27FC236}">
                        <a16:creationId xmlns:a16="http://schemas.microsoft.com/office/drawing/2014/main" id="{6C0169D9-A711-4F86-B5E4-1A29474C41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97398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5" name="Line 33">
                    <a:extLst>
                      <a:ext uri="{FF2B5EF4-FFF2-40B4-BE49-F238E27FC236}">
                        <a16:creationId xmlns:a16="http://schemas.microsoft.com/office/drawing/2014/main" id="{32328970-9757-4D2F-9BCD-A5AC5D6514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930649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6" name="Line 34">
                    <a:extLst>
                      <a:ext uri="{FF2B5EF4-FFF2-40B4-BE49-F238E27FC236}">
                        <a16:creationId xmlns:a16="http://schemas.microsoft.com/office/drawing/2014/main" id="{23097A98-978E-4B63-8710-348900A8EB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70649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7" name="Line 35">
                    <a:extLst>
                      <a:ext uri="{FF2B5EF4-FFF2-40B4-BE49-F238E27FC236}">
                        <a16:creationId xmlns:a16="http://schemas.microsoft.com/office/drawing/2014/main" id="{43C5E88A-68EA-413A-8796-5D20B7DA339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003898" y="5563696"/>
                    <a:ext cx="0" cy="27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8" name="Line 36">
                    <a:extLst>
                      <a:ext uri="{FF2B5EF4-FFF2-40B4-BE49-F238E27FC236}">
                        <a16:creationId xmlns:a16="http://schemas.microsoft.com/office/drawing/2014/main" id="{8E8B0FF7-C399-4EFE-9464-D04F83222A8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63149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59" name="Line 37">
                    <a:extLst>
                      <a:ext uri="{FF2B5EF4-FFF2-40B4-BE49-F238E27FC236}">
                        <a16:creationId xmlns:a16="http://schemas.microsoft.com/office/drawing/2014/main" id="{804E5AB3-44C1-43CE-83D0-5AB7798EC0B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94149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0" name="Line 38">
                    <a:extLst>
                      <a:ext uri="{FF2B5EF4-FFF2-40B4-BE49-F238E27FC236}">
                        <a16:creationId xmlns:a16="http://schemas.microsoft.com/office/drawing/2014/main" id="{04BBF62D-B0A7-4A5B-8CF9-40FD075FFE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7398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1" name="Line 39">
                    <a:extLst>
                      <a:ext uri="{FF2B5EF4-FFF2-40B4-BE49-F238E27FC236}">
                        <a16:creationId xmlns:a16="http://schemas.microsoft.com/office/drawing/2014/main" id="{4CA6F910-BD16-41A4-8275-48D74A7885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669649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2" name="Line 40">
                    <a:extLst>
                      <a:ext uri="{FF2B5EF4-FFF2-40B4-BE49-F238E27FC236}">
                        <a16:creationId xmlns:a16="http://schemas.microsoft.com/office/drawing/2014/main" id="{F5D32D40-7CF6-4415-82C2-ED393CED3A8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200649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63" name="Line 41">
                    <a:extLst>
                      <a:ext uri="{FF2B5EF4-FFF2-40B4-BE49-F238E27FC236}">
                        <a16:creationId xmlns:a16="http://schemas.microsoft.com/office/drawing/2014/main" id="{2C6375C5-0599-4604-B884-4FD85C4F130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733898" y="5563696"/>
                    <a:ext cx="0" cy="54000"/>
                  </a:xfrm>
                  <a:prstGeom prst="line">
                    <a:avLst/>
                  </a:prstGeom>
                  <a:noFill/>
                  <a:ln w="6350" cap="flat">
                    <a:solidFill>
                      <a:srgbClr val="A5A5A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46" name="Rectangle 42">
                  <a:extLst>
                    <a:ext uri="{FF2B5EF4-FFF2-40B4-BE49-F238E27FC236}">
                      <a16:creationId xmlns:a16="http://schemas.microsoft.com/office/drawing/2014/main" id="{4AEB3A2E-57B2-4CEB-977C-D205A33B36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27150" y="5619945"/>
                  <a:ext cx="76944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5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7" name="Rectangle 43">
                  <a:extLst>
                    <a:ext uri="{FF2B5EF4-FFF2-40B4-BE49-F238E27FC236}">
                      <a16:creationId xmlns:a16="http://schemas.microsoft.com/office/drawing/2014/main" id="{FF4592C9-F723-42E7-81A5-0C1363BED4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1149" y="56199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8" name="Rectangle 44">
                  <a:extLst>
                    <a:ext uri="{FF2B5EF4-FFF2-40B4-BE49-F238E27FC236}">
                      <a16:creationId xmlns:a16="http://schemas.microsoft.com/office/drawing/2014/main" id="{04A34867-1C72-417E-9F38-C152F117D5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64398" y="56199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15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49" name="Rectangle 45">
                  <a:extLst>
                    <a:ext uri="{FF2B5EF4-FFF2-40B4-BE49-F238E27FC236}">
                      <a16:creationId xmlns:a16="http://schemas.microsoft.com/office/drawing/2014/main" id="{9F33747C-861F-4219-801C-C5C61D7471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604398" y="56199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0" name="Rectangle 46">
                  <a:extLst>
                    <a:ext uri="{FF2B5EF4-FFF2-40B4-BE49-F238E27FC236}">
                      <a16:creationId xmlns:a16="http://schemas.microsoft.com/office/drawing/2014/main" id="{A1772725-3AA0-4675-B75B-5F726D0103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137649" y="56199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25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51" name="Rectangle 47">
                  <a:extLst>
                    <a:ext uri="{FF2B5EF4-FFF2-40B4-BE49-F238E27FC236}">
                      <a16:creationId xmlns:a16="http://schemas.microsoft.com/office/drawing/2014/main" id="{AA9F98B1-C2B2-4D52-B62B-BEC7AE6C5C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70898" y="5619945"/>
                  <a:ext cx="153888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2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30</a:t>
                  </a:r>
                  <a:endPara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7283C6C3-3A84-4CF6-AC9C-4B87315139CF}"/>
              </a:ext>
            </a:extLst>
          </p:cNvPr>
          <p:cNvGrpSpPr/>
          <p:nvPr/>
        </p:nvGrpSpPr>
        <p:grpSpPr>
          <a:xfrm>
            <a:off x="8396438" y="1927661"/>
            <a:ext cx="3486479" cy="3613376"/>
            <a:chOff x="7635590" y="3330910"/>
            <a:chExt cx="3486479" cy="3613376"/>
          </a:xfrm>
        </p:grpSpPr>
        <p:sp>
          <p:nvSpPr>
            <p:cNvPr id="487" name="Rectangle 50">
              <a:extLst>
                <a:ext uri="{FF2B5EF4-FFF2-40B4-BE49-F238E27FC236}">
                  <a16:creationId xmlns:a16="http://schemas.microsoft.com/office/drawing/2014/main" id="{6A5582FB-9DD9-4B06-BCC7-E31F50BE4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8161" y="5939828"/>
              <a:ext cx="952947" cy="181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Time 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(month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s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)</a:t>
              </a:r>
            </a:p>
          </p:txBody>
        </p:sp>
        <p:grpSp>
          <p:nvGrpSpPr>
            <p:cNvPr id="488" name="グループ化 110">
              <a:extLst>
                <a:ext uri="{FF2B5EF4-FFF2-40B4-BE49-F238E27FC236}">
                  <a16:creationId xmlns:a16="http://schemas.microsoft.com/office/drawing/2014/main" id="{D38F5545-E39C-42F3-AE84-F373BBC8B4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909396" y="3429000"/>
              <a:ext cx="3160581" cy="2167561"/>
              <a:chOff x="7724724" y="2752488"/>
              <a:chExt cx="3207388" cy="2200120"/>
            </a:xfrm>
          </p:grpSpPr>
          <p:cxnSp>
            <p:nvCxnSpPr>
              <p:cNvPr id="541" name="直線コネクタ 540">
                <a:extLst>
                  <a:ext uri="{FF2B5EF4-FFF2-40B4-BE49-F238E27FC236}">
                    <a16:creationId xmlns:a16="http://schemas.microsoft.com/office/drawing/2014/main" id="{5A833187-7FC9-4428-B268-55101FBCF608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42" name="直線コネクタ 541">
                <a:extLst>
                  <a:ext uri="{FF2B5EF4-FFF2-40B4-BE49-F238E27FC236}">
                    <a16:creationId xmlns:a16="http://schemas.microsoft.com/office/drawing/2014/main" id="{513F3D65-FEEB-4ECD-A4EF-DB14117ADA8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C6400644-F878-4053-BA2E-D8DE7E5019F5}"/>
                </a:ext>
              </a:extLst>
            </p:cNvPr>
            <p:cNvGrpSpPr/>
            <p:nvPr/>
          </p:nvGrpSpPr>
          <p:grpSpPr>
            <a:xfrm>
              <a:off x="7958493" y="6307825"/>
              <a:ext cx="3064683" cy="636461"/>
              <a:chOff x="905255" y="4852611"/>
              <a:chExt cx="3110067" cy="645889"/>
            </a:xfrm>
          </p:grpSpPr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32979027-C8AE-4AFC-B27E-97DC360CF6F7}"/>
                  </a:ext>
                </a:extLst>
              </p:cNvPr>
              <p:cNvGrpSpPr/>
              <p:nvPr/>
            </p:nvGrpSpPr>
            <p:grpSpPr>
              <a:xfrm>
                <a:off x="905255" y="4852611"/>
                <a:ext cx="3110067" cy="410497"/>
                <a:chOff x="1043989" y="4686781"/>
                <a:chExt cx="3110067" cy="410497"/>
              </a:xfrm>
            </p:grpSpPr>
            <p:grpSp>
              <p:nvGrpSpPr>
                <p:cNvPr id="535" name="グループ化 5">
                  <a:extLst>
                    <a:ext uri="{FF2B5EF4-FFF2-40B4-BE49-F238E27FC236}">
                      <a16:creationId xmlns:a16="http://schemas.microsoft.com/office/drawing/2014/main" id="{9861FE28-F5D3-4EAB-BD33-7A0684D0FB9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4008" y="4686781"/>
                  <a:ext cx="3103887" cy="187401"/>
                  <a:chOff x="7451475" y="2452572"/>
                  <a:chExt cx="2024244" cy="122236"/>
                </a:xfrm>
              </p:grpSpPr>
              <p:sp>
                <p:nvSpPr>
                  <p:cNvPr id="539" name="Rectangle 64">
                    <a:extLst>
                      <a:ext uri="{FF2B5EF4-FFF2-40B4-BE49-F238E27FC236}">
                        <a16:creationId xmlns:a16="http://schemas.microsoft.com/office/drawing/2014/main" id="{3CB89992-07B8-4703-9FE1-4EDBEE5B79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39764" y="2452572"/>
                    <a:ext cx="1835955" cy="1222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High agreement (n=16): 2-year OS, 67.3%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40" name="Line 69">
                    <a:extLst>
                      <a:ext uri="{FF2B5EF4-FFF2-40B4-BE49-F238E27FC236}">
                        <a16:creationId xmlns:a16="http://schemas.microsoft.com/office/drawing/2014/main" id="{E28ED448-51CD-4725-8231-945696A94A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75" y="2518586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FF0000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536" name="グループ化 6">
                  <a:extLst>
                    <a:ext uri="{FF2B5EF4-FFF2-40B4-BE49-F238E27FC236}">
                      <a16:creationId xmlns:a16="http://schemas.microsoft.com/office/drawing/2014/main" id="{276B0B6A-F8F0-4C03-8853-079A5B0DA21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043989" y="4909878"/>
                  <a:ext cx="3110067" cy="187400"/>
                  <a:chOff x="7451487" y="2664355"/>
                  <a:chExt cx="2028281" cy="122235"/>
                </a:xfrm>
              </p:grpSpPr>
              <p:sp>
                <p:nvSpPr>
                  <p:cNvPr id="537" name="Rectangle 66">
                    <a:extLst>
                      <a:ext uri="{FF2B5EF4-FFF2-40B4-BE49-F238E27FC236}">
                        <a16:creationId xmlns:a16="http://schemas.microsoft.com/office/drawing/2014/main" id="{B1BEDDE0-76F0-4A86-8416-74FE46621A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41685" y="2664355"/>
                    <a:ext cx="1838083" cy="12223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ＭＳ Ｐゴシック" panose="020B0600070205080204" pitchFamily="50" charset="-128"/>
                      </a:defRPr>
                    </a:lvl9pPr>
                  </a:lstStyle>
                  <a:p>
                    <a:pPr eaLnBrk="0" fontAlgn="base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None/>
                    </a:pPr>
                    <a:r>
                      <a:rPr kumimoji="0" lang="en-US" altLang="ja-JP" sz="1200" b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メイリオ" panose="020B0604030504040204" pitchFamily="50" charset="-128"/>
                        <a:cs typeface="Times New Roman" panose="02020603050405020304" pitchFamily="18" charset="0"/>
                      </a:rPr>
                      <a:t>Low  agreement (n=39): 2-year OS, 55.6%</a:t>
                    </a:r>
                    <a:endParaRPr kumimoji="0" lang="ja-JP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38" name="Line 73">
                    <a:extLst>
                      <a:ext uri="{FF2B5EF4-FFF2-40B4-BE49-F238E27FC236}">
                        <a16:creationId xmlns:a16="http://schemas.microsoft.com/office/drawing/2014/main" id="{AD02ABDB-BD6E-43A3-9806-57DB24738E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7451487" y="2729921"/>
                    <a:ext cx="140868" cy="0"/>
                  </a:xfrm>
                  <a:prstGeom prst="line">
                    <a:avLst/>
                  </a:prstGeom>
                  <a:noFill/>
                  <a:ln w="17463">
                    <a:solidFill>
                      <a:srgbClr val="0000FF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kumimoji="0" lang="ja-JP" altLang="en-US" sz="1200" b="1">
                      <a:solidFill>
                        <a:prstClr val="black"/>
                      </a:solidFill>
                      <a:latin typeface="Times New Roman" panose="02020603050405020304" pitchFamily="18" charset="0"/>
                      <a:ea typeface="ＭＳ Ｐゴシック" panose="020B0600070205080204" pitchFamily="50" charset="-128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534" name="Rectangle 64">
                <a:extLst>
                  <a:ext uri="{FF2B5EF4-FFF2-40B4-BE49-F238E27FC236}">
                    <a16:creationId xmlns:a16="http://schemas.microsoft.com/office/drawing/2014/main" id="{485E1239-193F-4D85-A0C2-96440DD4C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541" y="5311099"/>
                <a:ext cx="2752446" cy="187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     HR 1.63 (95% CI; 0.55-4.84, </a:t>
                </a:r>
                <a:r>
                  <a:rPr kumimoji="0" lang="en-US" altLang="ja-JP" sz="1200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P</a:t>
                </a:r>
                <a:r>
                  <a:rPr kumimoji="0"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= .383)</a:t>
                </a:r>
                <a:endPara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90" name="テキスト ボックス 489">
              <a:extLst>
                <a:ext uri="{FF2B5EF4-FFF2-40B4-BE49-F238E27FC236}">
                  <a16:creationId xmlns:a16="http://schemas.microsoft.com/office/drawing/2014/main" id="{AA2C023D-DF59-4CB3-90C2-1BC96E8B0B8E}"/>
                </a:ext>
              </a:extLst>
            </p:cNvPr>
            <p:cNvSpPr txBox="1"/>
            <p:nvPr/>
          </p:nvSpPr>
          <p:spPr bwMode="auto">
            <a:xfrm>
              <a:off x="7938952" y="5219249"/>
              <a:ext cx="1523660" cy="3385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1600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lang="en-US" altLang="ja-JP" sz="1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= .378</a:t>
              </a:r>
              <a:endParaRPr lang="ja-JP" altLang="en-US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491" name="Rectangle 65">
              <a:extLst>
                <a:ext uri="{FF2B5EF4-FFF2-40B4-BE49-F238E27FC236}">
                  <a16:creationId xmlns:a16="http://schemas.microsoft.com/office/drawing/2014/main" id="{94173BA6-DC3F-4D9B-B288-AC0B17A47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5750" y="5496494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2" name="Rectangle 66">
              <a:extLst>
                <a:ext uri="{FF2B5EF4-FFF2-40B4-BE49-F238E27FC236}">
                  <a16:creationId xmlns:a16="http://schemas.microsoft.com/office/drawing/2014/main" id="{922BEA40-A163-4DCD-9149-37CC58338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590" y="5065655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3" name="Rectangle 67">
              <a:extLst>
                <a:ext uri="{FF2B5EF4-FFF2-40B4-BE49-F238E27FC236}">
                  <a16:creationId xmlns:a16="http://schemas.microsoft.com/office/drawing/2014/main" id="{6C2AC9CB-DE77-4225-8F88-C65B3BF91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590" y="4631406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4" name="Rectangle 68">
              <a:extLst>
                <a:ext uri="{FF2B5EF4-FFF2-40B4-BE49-F238E27FC236}">
                  <a16:creationId xmlns:a16="http://schemas.microsoft.com/office/drawing/2014/main" id="{DB3783BE-B72A-425A-BE4F-810F464B3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590" y="4197158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5" name="Rectangle 69">
              <a:extLst>
                <a:ext uri="{FF2B5EF4-FFF2-40B4-BE49-F238E27FC236}">
                  <a16:creationId xmlns:a16="http://schemas.microsoft.com/office/drawing/2014/main" id="{69DFC105-78D5-426F-BFDD-3DD43F18E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590" y="376515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6" name="Rectangle 70">
              <a:extLst>
                <a:ext uri="{FF2B5EF4-FFF2-40B4-BE49-F238E27FC236}">
                  <a16:creationId xmlns:a16="http://schemas.microsoft.com/office/drawing/2014/main" id="{4F51DA77-FEE0-4E39-B6AA-E379E3573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590" y="333091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7" name="Freeform 73">
              <a:extLst>
                <a:ext uri="{FF2B5EF4-FFF2-40B4-BE49-F238E27FC236}">
                  <a16:creationId xmlns:a16="http://schemas.microsoft.com/office/drawing/2014/main" id="{F323149B-DCB7-4C88-9E19-B01C744B50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1321" y="3432230"/>
              <a:ext cx="2992499" cy="708748"/>
            </a:xfrm>
            <a:custGeom>
              <a:avLst/>
              <a:gdLst>
                <a:gd name="T0" fmla="*/ 0 w 1330"/>
                <a:gd name="T1" fmla="*/ 0 h 315"/>
                <a:gd name="T2" fmla="*/ 127 w 1330"/>
                <a:gd name="T3" fmla="*/ 0 h 315"/>
                <a:gd name="T4" fmla="*/ 127 w 1330"/>
                <a:gd name="T5" fmla="*/ 60 h 315"/>
                <a:gd name="T6" fmla="*/ 186 w 1330"/>
                <a:gd name="T7" fmla="*/ 60 h 315"/>
                <a:gd name="T8" fmla="*/ 186 w 1330"/>
                <a:gd name="T9" fmla="*/ 120 h 315"/>
                <a:gd name="T10" fmla="*/ 435 w 1330"/>
                <a:gd name="T11" fmla="*/ 120 h 315"/>
                <a:gd name="T12" fmla="*/ 490 w 1330"/>
                <a:gd name="T13" fmla="*/ 120 h 315"/>
                <a:gd name="T14" fmla="*/ 490 w 1330"/>
                <a:gd name="T15" fmla="*/ 185 h 315"/>
                <a:gd name="T16" fmla="*/ 508 w 1330"/>
                <a:gd name="T17" fmla="*/ 185 h 315"/>
                <a:gd name="T18" fmla="*/ 592 w 1330"/>
                <a:gd name="T19" fmla="*/ 185 h 315"/>
                <a:gd name="T20" fmla="*/ 654 w 1330"/>
                <a:gd name="T21" fmla="*/ 185 h 315"/>
                <a:gd name="T22" fmla="*/ 777 w 1330"/>
                <a:gd name="T23" fmla="*/ 185 h 315"/>
                <a:gd name="T24" fmla="*/ 853 w 1330"/>
                <a:gd name="T25" fmla="*/ 185 h 315"/>
                <a:gd name="T26" fmla="*/ 915 w 1330"/>
                <a:gd name="T27" fmla="*/ 185 h 315"/>
                <a:gd name="T28" fmla="*/ 938 w 1330"/>
                <a:gd name="T29" fmla="*/ 185 h 315"/>
                <a:gd name="T30" fmla="*/ 938 w 1330"/>
                <a:gd name="T31" fmla="*/ 315 h 315"/>
                <a:gd name="T32" fmla="*/ 963 w 1330"/>
                <a:gd name="T33" fmla="*/ 315 h 315"/>
                <a:gd name="T34" fmla="*/ 988 w 1330"/>
                <a:gd name="T35" fmla="*/ 315 h 315"/>
                <a:gd name="T36" fmla="*/ 1106 w 1330"/>
                <a:gd name="T37" fmla="*/ 315 h 315"/>
                <a:gd name="T38" fmla="*/ 1178 w 1330"/>
                <a:gd name="T39" fmla="*/ 315 h 315"/>
                <a:gd name="T40" fmla="*/ 1330 w 1330"/>
                <a:gd name="T41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0" h="315">
                  <a:moveTo>
                    <a:pt x="0" y="0"/>
                  </a:moveTo>
                  <a:lnTo>
                    <a:pt x="127" y="0"/>
                  </a:lnTo>
                  <a:lnTo>
                    <a:pt x="127" y="60"/>
                  </a:lnTo>
                  <a:lnTo>
                    <a:pt x="186" y="60"/>
                  </a:lnTo>
                  <a:lnTo>
                    <a:pt x="186" y="120"/>
                  </a:lnTo>
                  <a:lnTo>
                    <a:pt x="435" y="120"/>
                  </a:lnTo>
                  <a:lnTo>
                    <a:pt x="490" y="120"/>
                  </a:lnTo>
                  <a:lnTo>
                    <a:pt x="490" y="185"/>
                  </a:lnTo>
                  <a:lnTo>
                    <a:pt x="508" y="185"/>
                  </a:lnTo>
                  <a:lnTo>
                    <a:pt x="592" y="185"/>
                  </a:lnTo>
                  <a:lnTo>
                    <a:pt x="654" y="185"/>
                  </a:lnTo>
                  <a:lnTo>
                    <a:pt x="777" y="185"/>
                  </a:lnTo>
                  <a:lnTo>
                    <a:pt x="853" y="185"/>
                  </a:lnTo>
                  <a:lnTo>
                    <a:pt x="915" y="185"/>
                  </a:lnTo>
                  <a:lnTo>
                    <a:pt x="938" y="185"/>
                  </a:lnTo>
                  <a:lnTo>
                    <a:pt x="938" y="315"/>
                  </a:lnTo>
                  <a:lnTo>
                    <a:pt x="963" y="315"/>
                  </a:lnTo>
                  <a:lnTo>
                    <a:pt x="988" y="315"/>
                  </a:lnTo>
                  <a:lnTo>
                    <a:pt x="1106" y="315"/>
                  </a:lnTo>
                  <a:lnTo>
                    <a:pt x="1178" y="315"/>
                  </a:lnTo>
                  <a:lnTo>
                    <a:pt x="1330" y="315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8" name="Freeform 74">
              <a:extLst>
                <a:ext uri="{FF2B5EF4-FFF2-40B4-BE49-F238E27FC236}">
                  <a16:creationId xmlns:a16="http://schemas.microsoft.com/office/drawing/2014/main" id="{B301A7C1-AF52-42AE-8A09-C019904D8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1321" y="3432230"/>
              <a:ext cx="3068999" cy="1340996"/>
            </a:xfrm>
            <a:custGeom>
              <a:avLst/>
              <a:gdLst>
                <a:gd name="T0" fmla="*/ 0 w 1364"/>
                <a:gd name="T1" fmla="*/ 0 h 596"/>
                <a:gd name="T2" fmla="*/ 76 w 1364"/>
                <a:gd name="T3" fmla="*/ 0 h 596"/>
                <a:gd name="T4" fmla="*/ 76 w 1364"/>
                <a:gd name="T5" fmla="*/ 25 h 596"/>
                <a:gd name="T6" fmla="*/ 123 w 1364"/>
                <a:gd name="T7" fmla="*/ 25 h 596"/>
                <a:gd name="T8" fmla="*/ 140 w 1364"/>
                <a:gd name="T9" fmla="*/ 25 h 596"/>
                <a:gd name="T10" fmla="*/ 140 w 1364"/>
                <a:gd name="T11" fmla="*/ 50 h 596"/>
                <a:gd name="T12" fmla="*/ 194 w 1364"/>
                <a:gd name="T13" fmla="*/ 50 h 596"/>
                <a:gd name="T14" fmla="*/ 194 w 1364"/>
                <a:gd name="T15" fmla="*/ 76 h 596"/>
                <a:gd name="T16" fmla="*/ 306 w 1364"/>
                <a:gd name="T17" fmla="*/ 76 h 596"/>
                <a:gd name="T18" fmla="*/ 306 w 1364"/>
                <a:gd name="T19" fmla="*/ 101 h 596"/>
                <a:gd name="T20" fmla="*/ 414 w 1364"/>
                <a:gd name="T21" fmla="*/ 101 h 596"/>
                <a:gd name="T22" fmla="*/ 414 w 1364"/>
                <a:gd name="T23" fmla="*/ 126 h 596"/>
                <a:gd name="T24" fmla="*/ 416 w 1364"/>
                <a:gd name="T25" fmla="*/ 126 h 596"/>
                <a:gd name="T26" fmla="*/ 416 w 1364"/>
                <a:gd name="T27" fmla="*/ 152 h 596"/>
                <a:gd name="T28" fmla="*/ 443 w 1364"/>
                <a:gd name="T29" fmla="*/ 152 h 596"/>
                <a:gd name="T30" fmla="*/ 443 w 1364"/>
                <a:gd name="T31" fmla="*/ 177 h 596"/>
                <a:gd name="T32" fmla="*/ 472 w 1364"/>
                <a:gd name="T33" fmla="*/ 177 h 596"/>
                <a:gd name="T34" fmla="*/ 472 w 1364"/>
                <a:gd name="T35" fmla="*/ 203 h 596"/>
                <a:gd name="T36" fmla="*/ 553 w 1364"/>
                <a:gd name="T37" fmla="*/ 203 h 596"/>
                <a:gd name="T38" fmla="*/ 560 w 1364"/>
                <a:gd name="T39" fmla="*/ 203 h 596"/>
                <a:gd name="T40" fmla="*/ 585 w 1364"/>
                <a:gd name="T41" fmla="*/ 203 h 596"/>
                <a:gd name="T42" fmla="*/ 664 w 1364"/>
                <a:gd name="T43" fmla="*/ 203 h 596"/>
                <a:gd name="T44" fmla="*/ 669 w 1364"/>
                <a:gd name="T45" fmla="*/ 203 h 596"/>
                <a:gd name="T46" fmla="*/ 669 w 1364"/>
                <a:gd name="T47" fmla="*/ 232 h 596"/>
                <a:gd name="T48" fmla="*/ 677 w 1364"/>
                <a:gd name="T49" fmla="*/ 232 h 596"/>
                <a:gd name="T50" fmla="*/ 677 w 1364"/>
                <a:gd name="T51" fmla="*/ 261 h 596"/>
                <a:gd name="T52" fmla="*/ 680 w 1364"/>
                <a:gd name="T53" fmla="*/ 261 h 596"/>
                <a:gd name="T54" fmla="*/ 680 w 1364"/>
                <a:gd name="T55" fmla="*/ 290 h 596"/>
                <a:gd name="T56" fmla="*/ 696 w 1364"/>
                <a:gd name="T57" fmla="*/ 290 h 596"/>
                <a:gd name="T58" fmla="*/ 696 w 1364"/>
                <a:gd name="T59" fmla="*/ 320 h 596"/>
                <a:gd name="T60" fmla="*/ 708 w 1364"/>
                <a:gd name="T61" fmla="*/ 320 h 596"/>
                <a:gd name="T62" fmla="*/ 708 w 1364"/>
                <a:gd name="T63" fmla="*/ 349 h 596"/>
                <a:gd name="T64" fmla="*/ 724 w 1364"/>
                <a:gd name="T65" fmla="*/ 349 h 596"/>
                <a:gd name="T66" fmla="*/ 733 w 1364"/>
                <a:gd name="T67" fmla="*/ 349 h 596"/>
                <a:gd name="T68" fmla="*/ 758 w 1364"/>
                <a:gd name="T69" fmla="*/ 349 h 596"/>
                <a:gd name="T70" fmla="*/ 802 w 1364"/>
                <a:gd name="T71" fmla="*/ 349 h 596"/>
                <a:gd name="T72" fmla="*/ 802 w 1364"/>
                <a:gd name="T73" fmla="*/ 383 h 596"/>
                <a:gd name="T74" fmla="*/ 839 w 1364"/>
                <a:gd name="T75" fmla="*/ 383 h 596"/>
                <a:gd name="T76" fmla="*/ 882 w 1364"/>
                <a:gd name="T77" fmla="*/ 383 h 596"/>
                <a:gd name="T78" fmla="*/ 957 w 1364"/>
                <a:gd name="T79" fmla="*/ 383 h 596"/>
                <a:gd name="T80" fmla="*/ 973 w 1364"/>
                <a:gd name="T81" fmla="*/ 383 h 596"/>
                <a:gd name="T82" fmla="*/ 979 w 1364"/>
                <a:gd name="T83" fmla="*/ 383 h 596"/>
                <a:gd name="T84" fmla="*/ 979 w 1364"/>
                <a:gd name="T85" fmla="*/ 428 h 596"/>
                <a:gd name="T86" fmla="*/ 985 w 1364"/>
                <a:gd name="T87" fmla="*/ 428 h 596"/>
                <a:gd name="T88" fmla="*/ 1017 w 1364"/>
                <a:gd name="T89" fmla="*/ 428 h 596"/>
                <a:gd name="T90" fmla="*/ 1027 w 1364"/>
                <a:gd name="T91" fmla="*/ 428 h 596"/>
                <a:gd name="T92" fmla="*/ 1101 w 1364"/>
                <a:gd name="T93" fmla="*/ 428 h 596"/>
                <a:gd name="T94" fmla="*/ 1136 w 1364"/>
                <a:gd name="T95" fmla="*/ 428 h 596"/>
                <a:gd name="T96" fmla="*/ 1136 w 1364"/>
                <a:gd name="T97" fmla="*/ 504 h 596"/>
                <a:gd name="T98" fmla="*/ 1146 w 1364"/>
                <a:gd name="T99" fmla="*/ 504 h 596"/>
                <a:gd name="T100" fmla="*/ 1212 w 1364"/>
                <a:gd name="T101" fmla="*/ 504 h 596"/>
                <a:gd name="T102" fmla="*/ 1212 w 1364"/>
                <a:gd name="T103" fmla="*/ 596 h 596"/>
                <a:gd name="T104" fmla="*/ 1278 w 1364"/>
                <a:gd name="T105" fmla="*/ 596 h 596"/>
                <a:gd name="T106" fmla="*/ 1343 w 1364"/>
                <a:gd name="T107" fmla="*/ 596 h 596"/>
                <a:gd name="T108" fmla="*/ 1345 w 1364"/>
                <a:gd name="T109" fmla="*/ 596 h 596"/>
                <a:gd name="T110" fmla="*/ 1364 w 1364"/>
                <a:gd name="T111" fmla="*/ 59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64" h="596">
                  <a:moveTo>
                    <a:pt x="0" y="0"/>
                  </a:moveTo>
                  <a:lnTo>
                    <a:pt x="76" y="0"/>
                  </a:lnTo>
                  <a:lnTo>
                    <a:pt x="76" y="25"/>
                  </a:lnTo>
                  <a:lnTo>
                    <a:pt x="123" y="25"/>
                  </a:lnTo>
                  <a:lnTo>
                    <a:pt x="140" y="25"/>
                  </a:lnTo>
                  <a:lnTo>
                    <a:pt x="140" y="50"/>
                  </a:lnTo>
                  <a:lnTo>
                    <a:pt x="194" y="50"/>
                  </a:lnTo>
                  <a:lnTo>
                    <a:pt x="194" y="76"/>
                  </a:lnTo>
                  <a:lnTo>
                    <a:pt x="306" y="76"/>
                  </a:lnTo>
                  <a:lnTo>
                    <a:pt x="306" y="101"/>
                  </a:lnTo>
                  <a:lnTo>
                    <a:pt x="414" y="101"/>
                  </a:lnTo>
                  <a:lnTo>
                    <a:pt x="414" y="126"/>
                  </a:lnTo>
                  <a:lnTo>
                    <a:pt x="416" y="126"/>
                  </a:lnTo>
                  <a:lnTo>
                    <a:pt x="416" y="152"/>
                  </a:lnTo>
                  <a:lnTo>
                    <a:pt x="443" y="152"/>
                  </a:lnTo>
                  <a:lnTo>
                    <a:pt x="443" y="177"/>
                  </a:lnTo>
                  <a:lnTo>
                    <a:pt x="472" y="177"/>
                  </a:lnTo>
                  <a:lnTo>
                    <a:pt x="472" y="203"/>
                  </a:lnTo>
                  <a:lnTo>
                    <a:pt x="553" y="203"/>
                  </a:lnTo>
                  <a:lnTo>
                    <a:pt x="560" y="203"/>
                  </a:lnTo>
                  <a:lnTo>
                    <a:pt x="585" y="203"/>
                  </a:lnTo>
                  <a:lnTo>
                    <a:pt x="664" y="203"/>
                  </a:lnTo>
                  <a:lnTo>
                    <a:pt x="669" y="203"/>
                  </a:lnTo>
                  <a:lnTo>
                    <a:pt x="669" y="232"/>
                  </a:lnTo>
                  <a:lnTo>
                    <a:pt x="677" y="232"/>
                  </a:lnTo>
                  <a:lnTo>
                    <a:pt x="677" y="261"/>
                  </a:lnTo>
                  <a:lnTo>
                    <a:pt x="680" y="261"/>
                  </a:lnTo>
                  <a:lnTo>
                    <a:pt x="680" y="290"/>
                  </a:lnTo>
                  <a:lnTo>
                    <a:pt x="696" y="290"/>
                  </a:lnTo>
                  <a:lnTo>
                    <a:pt x="696" y="320"/>
                  </a:lnTo>
                  <a:lnTo>
                    <a:pt x="708" y="320"/>
                  </a:lnTo>
                  <a:lnTo>
                    <a:pt x="708" y="349"/>
                  </a:lnTo>
                  <a:lnTo>
                    <a:pt x="724" y="349"/>
                  </a:lnTo>
                  <a:lnTo>
                    <a:pt x="733" y="349"/>
                  </a:lnTo>
                  <a:lnTo>
                    <a:pt x="758" y="349"/>
                  </a:lnTo>
                  <a:lnTo>
                    <a:pt x="802" y="349"/>
                  </a:lnTo>
                  <a:lnTo>
                    <a:pt x="802" y="383"/>
                  </a:lnTo>
                  <a:lnTo>
                    <a:pt x="839" y="383"/>
                  </a:lnTo>
                  <a:lnTo>
                    <a:pt x="882" y="383"/>
                  </a:lnTo>
                  <a:lnTo>
                    <a:pt x="957" y="383"/>
                  </a:lnTo>
                  <a:lnTo>
                    <a:pt x="973" y="383"/>
                  </a:lnTo>
                  <a:lnTo>
                    <a:pt x="979" y="383"/>
                  </a:lnTo>
                  <a:lnTo>
                    <a:pt x="979" y="428"/>
                  </a:lnTo>
                  <a:lnTo>
                    <a:pt x="985" y="428"/>
                  </a:lnTo>
                  <a:lnTo>
                    <a:pt x="1017" y="428"/>
                  </a:lnTo>
                  <a:lnTo>
                    <a:pt x="1027" y="428"/>
                  </a:lnTo>
                  <a:lnTo>
                    <a:pt x="1101" y="428"/>
                  </a:lnTo>
                  <a:lnTo>
                    <a:pt x="1136" y="428"/>
                  </a:lnTo>
                  <a:lnTo>
                    <a:pt x="1136" y="504"/>
                  </a:lnTo>
                  <a:lnTo>
                    <a:pt x="1146" y="504"/>
                  </a:lnTo>
                  <a:lnTo>
                    <a:pt x="1212" y="504"/>
                  </a:lnTo>
                  <a:lnTo>
                    <a:pt x="1212" y="596"/>
                  </a:lnTo>
                  <a:lnTo>
                    <a:pt x="1278" y="596"/>
                  </a:lnTo>
                  <a:lnTo>
                    <a:pt x="1343" y="596"/>
                  </a:lnTo>
                  <a:lnTo>
                    <a:pt x="1345" y="596"/>
                  </a:lnTo>
                  <a:lnTo>
                    <a:pt x="1364" y="596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6FAF5952-B70B-4038-9C1C-92CDBC3E3F40}"/>
                </a:ext>
              </a:extLst>
            </p:cNvPr>
            <p:cNvGrpSpPr/>
            <p:nvPr/>
          </p:nvGrpSpPr>
          <p:grpSpPr>
            <a:xfrm>
              <a:off x="7857321" y="3432230"/>
              <a:ext cx="54000" cy="2220744"/>
              <a:chOff x="7857321" y="3432230"/>
              <a:chExt cx="54000" cy="2220744"/>
            </a:xfrm>
          </p:grpSpPr>
          <p:sp>
            <p:nvSpPr>
              <p:cNvPr id="521" name="Line 54">
                <a:extLst>
                  <a:ext uri="{FF2B5EF4-FFF2-40B4-BE49-F238E27FC236}">
                    <a16:creationId xmlns:a16="http://schemas.microsoft.com/office/drawing/2014/main" id="{4AC4219D-EDB0-487A-8AD2-709D0F3059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4321" y="5382974"/>
                <a:ext cx="27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2" name="Line 55">
                <a:extLst>
                  <a:ext uri="{FF2B5EF4-FFF2-40B4-BE49-F238E27FC236}">
                    <a16:creationId xmlns:a16="http://schemas.microsoft.com/office/drawing/2014/main" id="{E8FA7C4B-B2DB-4C79-8F2A-8BAF78889C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4321" y="4948725"/>
                <a:ext cx="27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3" name="Line 56">
                <a:extLst>
                  <a:ext uri="{FF2B5EF4-FFF2-40B4-BE49-F238E27FC236}">
                    <a16:creationId xmlns:a16="http://schemas.microsoft.com/office/drawing/2014/main" id="{7F4B6348-E5FB-4E4D-AEDB-40E2F6DC5C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4321" y="4516726"/>
                <a:ext cx="27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4" name="Line 57">
                <a:extLst>
                  <a:ext uri="{FF2B5EF4-FFF2-40B4-BE49-F238E27FC236}">
                    <a16:creationId xmlns:a16="http://schemas.microsoft.com/office/drawing/2014/main" id="{9F95CC1C-0949-41F8-BBAE-C6851A3E16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4321" y="4082478"/>
                <a:ext cx="27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5" name="Line 58">
                <a:extLst>
                  <a:ext uri="{FF2B5EF4-FFF2-40B4-BE49-F238E27FC236}">
                    <a16:creationId xmlns:a16="http://schemas.microsoft.com/office/drawing/2014/main" id="{4926D38C-C89B-4E34-8B11-67863EE248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84321" y="3648229"/>
                <a:ext cx="27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6" name="Line 59">
                <a:extLst>
                  <a:ext uri="{FF2B5EF4-FFF2-40B4-BE49-F238E27FC236}">
                    <a16:creationId xmlns:a16="http://schemas.microsoft.com/office/drawing/2014/main" id="{0EC3F200-BF5B-4B6B-8838-28025FD39F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5598974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7" name="Line 60">
                <a:extLst>
                  <a:ext uri="{FF2B5EF4-FFF2-40B4-BE49-F238E27FC236}">
                    <a16:creationId xmlns:a16="http://schemas.microsoft.com/office/drawing/2014/main" id="{34FDA86A-0476-4760-AEE0-38963D0D17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5166975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8" name="Line 61">
                <a:extLst>
                  <a:ext uri="{FF2B5EF4-FFF2-40B4-BE49-F238E27FC236}">
                    <a16:creationId xmlns:a16="http://schemas.microsoft.com/office/drawing/2014/main" id="{9172AC96-9709-4139-94A1-C5C40AC67F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4732726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9" name="Line 62">
                <a:extLst>
                  <a:ext uri="{FF2B5EF4-FFF2-40B4-BE49-F238E27FC236}">
                    <a16:creationId xmlns:a16="http://schemas.microsoft.com/office/drawing/2014/main" id="{95E3069E-3701-4C3F-BAA0-029FC459B7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4298478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0" name="Line 63">
                <a:extLst>
                  <a:ext uri="{FF2B5EF4-FFF2-40B4-BE49-F238E27FC236}">
                    <a16:creationId xmlns:a16="http://schemas.microsoft.com/office/drawing/2014/main" id="{A9420B72-2502-4B24-9204-F43220E30A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3866479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1" name="Line 64">
                <a:extLst>
                  <a:ext uri="{FF2B5EF4-FFF2-40B4-BE49-F238E27FC236}">
                    <a16:creationId xmlns:a16="http://schemas.microsoft.com/office/drawing/2014/main" id="{D6CC7330-87A6-419F-9F14-3140EA3FF6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857321" y="3432230"/>
                <a:ext cx="54000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2" name="Line 83">
                <a:extLst>
                  <a:ext uri="{FF2B5EF4-FFF2-40B4-BE49-F238E27FC236}">
                    <a16:creationId xmlns:a16="http://schemas.microsoft.com/office/drawing/2014/main" id="{E3882443-833E-49DB-B76D-768A3290C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11321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D28BEC1A-194F-4239-8B0A-973086FC9E46}"/>
                </a:ext>
              </a:extLst>
            </p:cNvPr>
            <p:cNvGrpSpPr/>
            <p:nvPr/>
          </p:nvGrpSpPr>
          <p:grpSpPr>
            <a:xfrm>
              <a:off x="8154321" y="5598974"/>
              <a:ext cx="2967748" cy="54000"/>
              <a:chOff x="8154321" y="5598974"/>
              <a:chExt cx="2967748" cy="54000"/>
            </a:xfrm>
          </p:grpSpPr>
          <p:sp>
            <p:nvSpPr>
              <p:cNvPr id="508" name="Line 76">
                <a:extLst>
                  <a:ext uri="{FF2B5EF4-FFF2-40B4-BE49-F238E27FC236}">
                    <a16:creationId xmlns:a16="http://schemas.microsoft.com/office/drawing/2014/main" id="{9392E3F5-C5E9-4B2B-AFCC-012961E9AD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54321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9" name="Line 77">
                <a:extLst>
                  <a:ext uri="{FF2B5EF4-FFF2-40B4-BE49-F238E27FC236}">
                    <a16:creationId xmlns:a16="http://schemas.microsoft.com/office/drawing/2014/main" id="{02A619E9-368A-4D63-A3E5-8CC20BC551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49320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0" name="Line 78">
                <a:extLst>
                  <a:ext uri="{FF2B5EF4-FFF2-40B4-BE49-F238E27FC236}">
                    <a16:creationId xmlns:a16="http://schemas.microsoft.com/office/drawing/2014/main" id="{95200CE5-D223-45FE-BCBB-6FDF3697F2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146569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1" name="Line 79">
                <a:extLst>
                  <a:ext uri="{FF2B5EF4-FFF2-40B4-BE49-F238E27FC236}">
                    <a16:creationId xmlns:a16="http://schemas.microsoft.com/office/drawing/2014/main" id="{B1DDED4C-121B-4E04-A428-5F0BF3C97D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41569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2" name="Line 80">
                <a:extLst>
                  <a:ext uri="{FF2B5EF4-FFF2-40B4-BE49-F238E27FC236}">
                    <a16:creationId xmlns:a16="http://schemas.microsoft.com/office/drawing/2014/main" id="{BC83340D-D31A-40B5-BA1A-9A772C599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29820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3" name="Line 81">
                <a:extLst>
                  <a:ext uri="{FF2B5EF4-FFF2-40B4-BE49-F238E27FC236}">
                    <a16:creationId xmlns:a16="http://schemas.microsoft.com/office/drawing/2014/main" id="{0944D2DD-3B76-49E5-9741-5DA9608F3C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24819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4" name="Line 82">
                <a:extLst>
                  <a:ext uri="{FF2B5EF4-FFF2-40B4-BE49-F238E27FC236}">
                    <a16:creationId xmlns:a16="http://schemas.microsoft.com/office/drawing/2014/main" id="{23B0A852-E61D-418D-8ABB-916A4FCC87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22069" y="5598974"/>
                <a:ext cx="0" cy="27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5" name="Line 84">
                <a:extLst>
                  <a:ext uri="{FF2B5EF4-FFF2-40B4-BE49-F238E27FC236}">
                    <a16:creationId xmlns:a16="http://schemas.microsoft.com/office/drawing/2014/main" id="{381B15DC-8334-4C3F-93D0-45BB1A2272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406320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6" name="Line 85">
                <a:extLst>
                  <a:ext uri="{FF2B5EF4-FFF2-40B4-BE49-F238E27FC236}">
                    <a16:creationId xmlns:a16="http://schemas.microsoft.com/office/drawing/2014/main" id="{A634BBF8-035D-484A-98EE-F602051928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03569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7" name="Line 86">
                <a:extLst>
                  <a:ext uri="{FF2B5EF4-FFF2-40B4-BE49-F238E27FC236}">
                    <a16:creationId xmlns:a16="http://schemas.microsoft.com/office/drawing/2014/main" id="{FA31FEB6-9CF3-435D-A025-DB366CE79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389569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8" name="Line 87">
                <a:extLst>
                  <a:ext uri="{FF2B5EF4-FFF2-40B4-BE49-F238E27FC236}">
                    <a16:creationId xmlns:a16="http://schemas.microsoft.com/office/drawing/2014/main" id="{A190DCD6-C581-4AFA-9474-1D11EC015A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86820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9" name="Line 88">
                <a:extLst>
                  <a:ext uri="{FF2B5EF4-FFF2-40B4-BE49-F238E27FC236}">
                    <a16:creationId xmlns:a16="http://schemas.microsoft.com/office/drawing/2014/main" id="{AF8C6E5C-BC48-4BBC-AFAA-1F90BF8DAD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381820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0" name="Line 89">
                <a:extLst>
                  <a:ext uri="{FF2B5EF4-FFF2-40B4-BE49-F238E27FC236}">
                    <a16:creationId xmlns:a16="http://schemas.microsoft.com/office/drawing/2014/main" id="{D674276B-8B02-49AB-B461-BC56955398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79069" y="5598974"/>
                <a:ext cx="0" cy="5400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01" name="Rectangle 90">
              <a:extLst>
                <a:ext uri="{FF2B5EF4-FFF2-40B4-BE49-F238E27FC236}">
                  <a16:creationId xmlns:a16="http://schemas.microsoft.com/office/drawing/2014/main" id="{011ED22B-5D0D-452C-8488-F1E0C7DD0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5321" y="565522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2" name="Rectangle 91">
              <a:extLst>
                <a:ext uri="{FF2B5EF4-FFF2-40B4-BE49-F238E27FC236}">
                  <a16:creationId xmlns:a16="http://schemas.microsoft.com/office/drawing/2014/main" id="{60A68976-9CE2-4263-AC7A-F922F1A65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0320" y="565522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3" name="Rectangle 92">
              <a:extLst>
                <a:ext uri="{FF2B5EF4-FFF2-40B4-BE49-F238E27FC236}">
                  <a16:creationId xmlns:a16="http://schemas.microsoft.com/office/drawing/2014/main" id="{688400B7-26A8-4B1A-BEC5-4DD5F0CD7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40570" y="565522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4" name="Rectangle 93">
              <a:extLst>
                <a:ext uri="{FF2B5EF4-FFF2-40B4-BE49-F238E27FC236}">
                  <a16:creationId xmlns:a16="http://schemas.microsoft.com/office/drawing/2014/main" id="{03559F00-1F16-4C1E-A76A-313FDF015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26569" y="565522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5" name="Rectangle 94">
              <a:extLst>
                <a:ext uri="{FF2B5EF4-FFF2-40B4-BE49-F238E27FC236}">
                  <a16:creationId xmlns:a16="http://schemas.microsoft.com/office/drawing/2014/main" id="{9D96C47D-6BD0-4B8A-8693-66100ACEE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3820" y="565522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6" name="Rectangle 95">
              <a:extLst>
                <a:ext uri="{FF2B5EF4-FFF2-40B4-BE49-F238E27FC236}">
                  <a16:creationId xmlns:a16="http://schemas.microsoft.com/office/drawing/2014/main" id="{FC116778-D4DD-4466-8159-F87B592E5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8820" y="565522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7" name="Rectangle 96">
              <a:extLst>
                <a:ext uri="{FF2B5EF4-FFF2-40B4-BE49-F238E27FC236}">
                  <a16:creationId xmlns:a16="http://schemas.microsoft.com/office/drawing/2014/main" id="{344BDC74-60B6-409E-8407-BD9CA4C14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16069" y="565522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523019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</TotalTime>
  <Words>191</Words>
  <Application>Microsoft Office PowerPoint</Application>
  <PresentationFormat>ワイド画面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65</cp:revision>
  <cp:lastPrinted>2020-02-02T02:19:20Z</cp:lastPrinted>
  <dcterms:created xsi:type="dcterms:W3CDTF">2019-08-24T05:09:44Z</dcterms:created>
  <dcterms:modified xsi:type="dcterms:W3CDTF">2020-09-20T10:35:07Z</dcterms:modified>
</cp:coreProperties>
</file>