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7" r:id="rId2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7E8"/>
    <a:srgbClr val="AEE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6E26A-7078-448F-8AEC-FFF687A9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54784-5FF2-4CC1-921A-8BB79DCFAD98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C8220-4DED-4074-BBC5-C0CC8B83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54F01-F25D-4D60-ADA5-91C3A4D6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8E55E-C530-4AA0-B7F8-25E8359257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41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4EEFD-047D-43CB-8F16-509433B3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BAB-5799-4007-95B8-11D1D17DD87E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089AE-9A34-4BFA-A1AF-8478C366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EF619-AADE-4976-A463-04AD8FA7E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F18E0-B414-4142-8D3E-F0AEA62081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389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65D97-597C-4F64-A7C1-7F0FF2D94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6F9F-3BF7-449D-9761-A98205C4DB40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7BE2F-4C59-4FAC-A629-FB65A87E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E059-4EB9-4AEF-8A94-B44A7E5B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FAC8-414B-4088-8C0B-3FFEFAA562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93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9B156-8563-4DE2-8A98-13D3C508E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8F961-AAC8-4B7E-8ABD-D26846CF5927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EBF07-A447-4944-AFD0-46478E7E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F571D-6893-43D1-B38C-3E50CE77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BDADC-4B79-4E04-A842-A988D1A1F5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366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6743C-1294-495E-ACAA-4EAFA0D80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E8FE-7CAA-4D8D-A77E-C717CEF65274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91482-05DD-4DE0-8A8E-EFA483FB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C0FB4-6C20-4794-8FF7-05D181EF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90B9-EAD4-4590-8C48-12147F93E4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690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282943-3ECD-4839-B0BA-A0EE0639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CFD6E-4DD3-4A35-B727-1302BCB2C3DA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2A1575-FA45-4AA2-A150-2787C092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3C6A29-773F-49D4-A1D9-EE81760E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E856-1F9B-42B4-903C-97D4EA7036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716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E55ED70-4A9A-4E23-BD47-2D876BF73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902B-A2A7-4DF4-8BE0-997AF0125715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B753BE8-FC86-4EE2-BE1C-ADBE04A4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D6B6D61-BD4E-4EE6-ADB8-8213D1A9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CA65-894D-410D-AD89-B24AB3DCFD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577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289B278-4187-45E6-801A-6142384D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6027-5552-486D-98D6-466A0B8F0241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1A07EE-6198-47FA-ACE0-76B7386A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1CE0F4-40FA-4F06-A47E-1E74457F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5FDC-DF5D-44F0-B612-54DE262EA4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703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1A6CA9-00AC-4591-867A-0342EC3ED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F08C-9877-4B43-B004-E0782AB6F9FE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685CB9-4ADE-4BB7-AC4A-EDC70246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586338-9D4E-4C36-8D5E-8843170B5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557F7-CD27-4897-A071-12B5FC1616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4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748474-21DF-4187-9A87-120DB069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E9B9-049E-4F0B-9BB5-3D0A861F916F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177A9D-93A6-4090-9EFB-00434B7F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8F7BB7-9CA3-4064-964A-8D0FFD5C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50B8-2A9B-4E61-9B50-3DA7220125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62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9E8867-E022-4250-9E1B-1166493B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FC42-6021-4C16-BEB7-3FD9A183DB70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B1585D-919D-4E9B-8A48-0A96C56F1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8825C6-229E-4A80-AE56-61712F7D9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1FC01-5BD3-4043-BD1E-8D5A0B64DC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050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F91E3E2-F179-42AE-BCD3-CD870777A6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07FBE4-7C52-47B4-9E8C-18F1A93B63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7599C-0567-494E-B5BF-F7EBC3776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DBE867-ADB9-4297-8AD5-0B212C5BA82B}" type="datetimeFigureOut">
              <a:rPr lang="ja-JP" altLang="en-US"/>
              <a:pPr>
                <a:defRPr/>
              </a:pPr>
              <a:t>2020/9/20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B35C-B8D3-4811-8AD7-7B77792A8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DDE0C-6FB5-4D21-838D-3E462ABDC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DBA5D8-916C-47DF-B925-F41B9CE641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2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テキスト ボックス 2">
            <a:extLst>
              <a:ext uri="{FF2B5EF4-FFF2-40B4-BE49-F238E27FC236}">
                <a16:creationId xmlns:a16="http://schemas.microsoft.com/office/drawing/2014/main" id="{F0C7D4E3-3AB5-4EAA-B22A-33E89FAD1137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337600" y="2577521"/>
            <a:ext cx="20113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PFS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7" name="テキスト ボックス 2">
            <a:extLst>
              <a:ext uri="{FF2B5EF4-FFF2-40B4-BE49-F238E27FC236}">
                <a16:creationId xmlns:a16="http://schemas.microsoft.com/office/drawing/2014/main" id="{C6C9BDDD-EF5F-4C7E-8354-834D7120F161}"/>
              </a:ext>
            </a:extLst>
          </p:cNvPr>
          <p:cNvSpPr txBox="1">
            <a:spLocks noChangeArrowheads="1"/>
          </p:cNvSpPr>
          <p:nvPr/>
        </p:nvSpPr>
        <p:spPr bwMode="auto">
          <a:xfrm rot="16200000">
            <a:off x="5506137" y="2672253"/>
            <a:ext cx="20113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    </a:t>
            </a:r>
            <a:r>
              <a:rPr lang="ja-JP" altLang="en-US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</a:t>
            </a: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PPS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178" name="テキスト ボックス 177">
            <a:extLst>
              <a:ext uri="{FF2B5EF4-FFF2-40B4-BE49-F238E27FC236}">
                <a16:creationId xmlns:a16="http://schemas.microsoft.com/office/drawing/2014/main" id="{FFEA95BB-28DC-43AC-AD79-4F13B8252E1F}"/>
              </a:ext>
            </a:extLst>
          </p:cNvPr>
          <p:cNvSpPr txBox="1"/>
          <p:nvPr/>
        </p:nvSpPr>
        <p:spPr bwMode="auto">
          <a:xfrm>
            <a:off x="7006657" y="3695840"/>
            <a:ext cx="1546225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ja-JP" sz="1600" b="1" i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P</a:t>
            </a:r>
            <a:r>
              <a:rPr lang="en-US" altLang="ja-JP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rPr>
              <a:t> = .085</a:t>
            </a:r>
            <a:endParaRPr lang="ja-JP" altLang="en-US" sz="1600" b="1" kern="0" dirty="0">
              <a:solidFill>
                <a:prstClr val="black"/>
              </a:solidFill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179" name="Rectangle 50">
            <a:extLst>
              <a:ext uri="{FF2B5EF4-FFF2-40B4-BE49-F238E27FC236}">
                <a16:creationId xmlns:a16="http://schemas.microsoft.com/office/drawing/2014/main" id="{55ABAAAA-A7B8-4554-87E8-95BD12A000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22713" y="4293246"/>
            <a:ext cx="96706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Time 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(month</a:t>
            </a:r>
            <a:r>
              <a:rPr kumimoji="0" lang="en-US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s</a:t>
            </a:r>
            <a:r>
              <a: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)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0CCF173-A60B-486C-95BB-9D288963B81B}"/>
              </a:ext>
            </a:extLst>
          </p:cNvPr>
          <p:cNvGrpSpPr/>
          <p:nvPr/>
        </p:nvGrpSpPr>
        <p:grpSpPr>
          <a:xfrm>
            <a:off x="1569237" y="1763360"/>
            <a:ext cx="3528000" cy="2714746"/>
            <a:chOff x="1569237" y="3876640"/>
            <a:chExt cx="3528000" cy="2714746"/>
          </a:xfrm>
        </p:grpSpPr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D5746720-2BFC-4C08-BCE0-EFF6AB6A4733}"/>
                </a:ext>
              </a:extLst>
            </p:cNvPr>
            <p:cNvSpPr txBox="1"/>
            <p:nvPr/>
          </p:nvSpPr>
          <p:spPr bwMode="auto">
            <a:xfrm>
              <a:off x="1852396" y="5809120"/>
              <a:ext cx="1546225" cy="33855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altLang="ja-JP" sz="1600" b="1" i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P</a:t>
              </a:r>
              <a:r>
                <a:rPr lang="en-US" altLang="ja-JP" sz="1600" b="1" kern="0" dirty="0">
                  <a:solidFill>
                    <a:prstClr val="black"/>
                  </a:solidFill>
                  <a:latin typeface="Times New Roman" panose="02020603050405020304" pitchFamily="18" charset="0"/>
                  <a:ea typeface="ＭＳ Ｐゴシック" charset="-128"/>
                  <a:cs typeface="Times New Roman" panose="02020603050405020304" pitchFamily="18" charset="0"/>
                </a:rPr>
                <a:t> = .107</a:t>
              </a:r>
              <a:endParaRPr lang="ja-JP" altLang="en-US" sz="1600" b="1" kern="0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</a:endParaRPr>
            </a:p>
          </p:txBody>
        </p:sp>
        <p:sp>
          <p:nvSpPr>
            <p:cNvPr id="175" name="Rectangle 50">
              <a:extLst>
                <a:ext uri="{FF2B5EF4-FFF2-40B4-BE49-F238E27FC236}">
                  <a16:creationId xmlns:a16="http://schemas.microsoft.com/office/drawing/2014/main" id="{D78F45EA-C6CA-4668-8F9C-6FA75BD26A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0854" y="6406720"/>
              <a:ext cx="9670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Time </a:t>
              </a:r>
              <a:r>
                <a: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(month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s</a:t>
              </a:r>
              <a:r>
                <a:rPr kumimoji="0" lang="ja-JP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)</a:t>
              </a:r>
            </a:p>
          </p:txBody>
        </p:sp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E1CBF3FF-11FE-48B0-9A95-A23EBF287DE2}"/>
                </a:ext>
              </a:extLst>
            </p:cNvPr>
            <p:cNvGrpSpPr/>
            <p:nvPr/>
          </p:nvGrpSpPr>
          <p:grpSpPr>
            <a:xfrm>
              <a:off x="1569237" y="3876640"/>
              <a:ext cx="3528000" cy="2528713"/>
              <a:chOff x="1872744" y="3356267"/>
              <a:chExt cx="3528000" cy="2528713"/>
            </a:xfrm>
          </p:grpSpPr>
          <p:grpSp>
            <p:nvGrpSpPr>
              <p:cNvPr id="181" name="グループ化 110">
                <a:extLst>
                  <a:ext uri="{FF2B5EF4-FFF2-40B4-BE49-F238E27FC236}">
                    <a16:creationId xmlns:a16="http://schemas.microsoft.com/office/drawing/2014/main" id="{5E06F240-7124-43F7-A368-16EA4A824E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2131297" y="3453606"/>
                <a:ext cx="3207388" cy="2199667"/>
                <a:chOff x="7724724" y="2752488"/>
                <a:chExt cx="3207388" cy="2200120"/>
              </a:xfrm>
            </p:grpSpPr>
            <p:cxnSp>
              <p:nvCxnSpPr>
                <p:cNvPr id="230" name="直線コネクタ 111">
                  <a:extLst>
                    <a:ext uri="{FF2B5EF4-FFF2-40B4-BE49-F238E27FC236}">
                      <a16:creationId xmlns:a16="http://schemas.microsoft.com/office/drawing/2014/main" id="{3582460B-DB37-47AD-9BBD-066C6D861C44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728112" y="4952608"/>
                  <a:ext cx="3204000" cy="0"/>
                </a:xfrm>
                <a:prstGeom prst="line">
                  <a:avLst/>
                </a:prstGeom>
                <a:noFill/>
                <a:ln w="8001" algn="ctr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  <p:cxnSp>
              <p:nvCxnSpPr>
                <p:cNvPr id="286" name="直線コネクタ 112">
                  <a:extLst>
                    <a:ext uri="{FF2B5EF4-FFF2-40B4-BE49-F238E27FC236}">
                      <a16:creationId xmlns:a16="http://schemas.microsoft.com/office/drawing/2014/main" id="{4431AFD3-08E5-4D4A-BA61-96EE776B6CA7}"/>
                    </a:ext>
                  </a:extLst>
                </p:cNvPr>
                <p:cNvCxnSpPr>
                  <a:cxnSpLocks noChangeShapeType="1"/>
                </p:cNvCxnSpPr>
                <p:nvPr/>
              </p:nvCxnSpPr>
              <p:spPr bwMode="auto">
                <a:xfrm>
                  <a:off x="7724724" y="2752488"/>
                  <a:ext cx="0" cy="2196000"/>
                </a:xfrm>
                <a:prstGeom prst="line">
                  <a:avLst/>
                </a:prstGeom>
                <a:noFill/>
                <a:ln w="8001" algn="ctr">
                  <a:solidFill>
                    <a:srgbClr val="00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</p:cxnSp>
          </p:grpSp>
          <p:sp>
            <p:nvSpPr>
              <p:cNvPr id="182" name="Rectangle 27">
                <a:extLst>
                  <a:ext uri="{FF2B5EF4-FFF2-40B4-BE49-F238E27FC236}">
                    <a16:creationId xmlns:a16="http://schemas.microsoft.com/office/drawing/2014/main" id="{7C4D0BE0-9527-4997-8C07-C0CFB36A7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744" y="5573179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3" name="Rectangle 28">
                <a:extLst>
                  <a:ext uri="{FF2B5EF4-FFF2-40B4-BE49-F238E27FC236}">
                    <a16:creationId xmlns:a16="http://schemas.microsoft.com/office/drawing/2014/main" id="{8174D00F-D597-4880-95A2-642D7130E6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744" y="5122910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0.2</a:t>
                </a:r>
                <a:endParaRPr kumimoji="0" lang="ja-JP" altLang="ja-JP" sz="12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4" name="Rectangle 29">
                <a:extLst>
                  <a:ext uri="{FF2B5EF4-FFF2-40B4-BE49-F238E27FC236}">
                    <a16:creationId xmlns:a16="http://schemas.microsoft.com/office/drawing/2014/main" id="{FF9C87A3-F47D-482C-BB21-01DA8266BC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744" y="4680587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0.4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5" name="Rectangle 30">
                <a:extLst>
                  <a:ext uri="{FF2B5EF4-FFF2-40B4-BE49-F238E27FC236}">
                    <a16:creationId xmlns:a16="http://schemas.microsoft.com/office/drawing/2014/main" id="{EBDADE5B-82A7-4E9D-A755-400DB7312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744" y="4240913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0.6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6" name="Rectangle 31">
                <a:extLst>
                  <a:ext uri="{FF2B5EF4-FFF2-40B4-BE49-F238E27FC236}">
                    <a16:creationId xmlns:a16="http://schemas.microsoft.com/office/drawing/2014/main" id="{5D3B114B-ECF8-4571-AFAA-8BEB62C24C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744" y="3798591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0.8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7" name="Rectangle 32">
                <a:extLst>
                  <a:ext uri="{FF2B5EF4-FFF2-40B4-BE49-F238E27FC236}">
                    <a16:creationId xmlns:a16="http://schemas.microsoft.com/office/drawing/2014/main" id="{77FFD701-3894-4B65-8530-76AA6FC837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2744" y="3356267"/>
                <a:ext cx="192360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1.0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88" name="Freeform 35">
                <a:extLst>
                  <a:ext uri="{FF2B5EF4-FFF2-40B4-BE49-F238E27FC236}">
                    <a16:creationId xmlns:a16="http://schemas.microsoft.com/office/drawing/2014/main" id="{A7CF8DE0-BEF6-443E-AF09-FB495CA5B0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6420" y="3438376"/>
                <a:ext cx="3226054" cy="1854048"/>
              </a:xfrm>
              <a:custGeom>
                <a:avLst/>
                <a:gdLst>
                  <a:gd name="T0" fmla="*/ 63 w 1218"/>
                  <a:gd name="T1" fmla="*/ 0 h 700"/>
                  <a:gd name="T2" fmla="*/ 64 w 1218"/>
                  <a:gd name="T3" fmla="*/ 27 h 700"/>
                  <a:gd name="T4" fmla="*/ 70 w 1218"/>
                  <a:gd name="T5" fmla="*/ 41 h 700"/>
                  <a:gd name="T6" fmla="*/ 148 w 1218"/>
                  <a:gd name="T7" fmla="*/ 54 h 700"/>
                  <a:gd name="T8" fmla="*/ 162 w 1218"/>
                  <a:gd name="T9" fmla="*/ 68 h 700"/>
                  <a:gd name="T10" fmla="*/ 181 w 1218"/>
                  <a:gd name="T11" fmla="*/ 82 h 700"/>
                  <a:gd name="T12" fmla="*/ 201 w 1218"/>
                  <a:gd name="T13" fmla="*/ 95 h 700"/>
                  <a:gd name="T14" fmla="*/ 206 w 1218"/>
                  <a:gd name="T15" fmla="*/ 109 h 700"/>
                  <a:gd name="T16" fmla="*/ 232 w 1218"/>
                  <a:gd name="T17" fmla="*/ 123 h 700"/>
                  <a:gd name="T18" fmla="*/ 242 w 1218"/>
                  <a:gd name="T19" fmla="*/ 136 h 700"/>
                  <a:gd name="T20" fmla="*/ 260 w 1218"/>
                  <a:gd name="T21" fmla="*/ 150 h 700"/>
                  <a:gd name="T22" fmla="*/ 274 w 1218"/>
                  <a:gd name="T23" fmla="*/ 164 h 700"/>
                  <a:gd name="T24" fmla="*/ 280 w 1218"/>
                  <a:gd name="T25" fmla="*/ 177 h 700"/>
                  <a:gd name="T26" fmla="*/ 281 w 1218"/>
                  <a:gd name="T27" fmla="*/ 191 h 700"/>
                  <a:gd name="T28" fmla="*/ 282 w 1218"/>
                  <a:gd name="T29" fmla="*/ 218 h 700"/>
                  <a:gd name="T30" fmla="*/ 285 w 1218"/>
                  <a:gd name="T31" fmla="*/ 232 h 700"/>
                  <a:gd name="T32" fmla="*/ 293 w 1218"/>
                  <a:gd name="T33" fmla="*/ 246 h 700"/>
                  <a:gd name="T34" fmla="*/ 305 w 1218"/>
                  <a:gd name="T35" fmla="*/ 259 h 700"/>
                  <a:gd name="T36" fmla="*/ 312 w 1218"/>
                  <a:gd name="T37" fmla="*/ 273 h 700"/>
                  <a:gd name="T38" fmla="*/ 365 w 1218"/>
                  <a:gd name="T39" fmla="*/ 287 h 700"/>
                  <a:gd name="T40" fmla="*/ 373 w 1218"/>
                  <a:gd name="T41" fmla="*/ 300 h 700"/>
                  <a:gd name="T42" fmla="*/ 379 w 1218"/>
                  <a:gd name="T43" fmla="*/ 314 h 700"/>
                  <a:gd name="T44" fmla="*/ 383 w 1218"/>
                  <a:gd name="T45" fmla="*/ 328 h 700"/>
                  <a:gd name="T46" fmla="*/ 390 w 1218"/>
                  <a:gd name="T47" fmla="*/ 341 h 700"/>
                  <a:gd name="T48" fmla="*/ 394 w 1218"/>
                  <a:gd name="T49" fmla="*/ 355 h 700"/>
                  <a:gd name="T50" fmla="*/ 412 w 1218"/>
                  <a:gd name="T51" fmla="*/ 369 h 700"/>
                  <a:gd name="T52" fmla="*/ 426 w 1218"/>
                  <a:gd name="T53" fmla="*/ 382 h 700"/>
                  <a:gd name="T54" fmla="*/ 450 w 1218"/>
                  <a:gd name="T55" fmla="*/ 396 h 700"/>
                  <a:gd name="T56" fmla="*/ 463 w 1218"/>
                  <a:gd name="T57" fmla="*/ 409 h 700"/>
                  <a:gd name="T58" fmla="*/ 467 w 1218"/>
                  <a:gd name="T59" fmla="*/ 423 h 700"/>
                  <a:gd name="T60" fmla="*/ 469 w 1218"/>
                  <a:gd name="T61" fmla="*/ 437 h 700"/>
                  <a:gd name="T62" fmla="*/ 488 w 1218"/>
                  <a:gd name="T63" fmla="*/ 450 h 700"/>
                  <a:gd name="T64" fmla="*/ 497 w 1218"/>
                  <a:gd name="T65" fmla="*/ 464 h 700"/>
                  <a:gd name="T66" fmla="*/ 512 w 1218"/>
                  <a:gd name="T67" fmla="*/ 478 h 700"/>
                  <a:gd name="T68" fmla="*/ 514 w 1218"/>
                  <a:gd name="T69" fmla="*/ 491 h 700"/>
                  <a:gd name="T70" fmla="*/ 568 w 1218"/>
                  <a:gd name="T71" fmla="*/ 506 h 700"/>
                  <a:gd name="T72" fmla="*/ 580 w 1218"/>
                  <a:gd name="T73" fmla="*/ 520 h 700"/>
                  <a:gd name="T74" fmla="*/ 617 w 1218"/>
                  <a:gd name="T75" fmla="*/ 520 h 700"/>
                  <a:gd name="T76" fmla="*/ 632 w 1218"/>
                  <a:gd name="T77" fmla="*/ 536 h 700"/>
                  <a:gd name="T78" fmla="*/ 646 w 1218"/>
                  <a:gd name="T79" fmla="*/ 551 h 700"/>
                  <a:gd name="T80" fmla="*/ 676 w 1218"/>
                  <a:gd name="T81" fmla="*/ 551 h 700"/>
                  <a:gd name="T82" fmla="*/ 688 w 1218"/>
                  <a:gd name="T83" fmla="*/ 568 h 700"/>
                  <a:gd name="T84" fmla="*/ 699 w 1218"/>
                  <a:gd name="T85" fmla="*/ 584 h 700"/>
                  <a:gd name="T86" fmla="*/ 736 w 1218"/>
                  <a:gd name="T87" fmla="*/ 584 h 700"/>
                  <a:gd name="T88" fmla="*/ 756 w 1218"/>
                  <a:gd name="T89" fmla="*/ 584 h 700"/>
                  <a:gd name="T90" fmla="*/ 761 w 1218"/>
                  <a:gd name="T91" fmla="*/ 609 h 700"/>
                  <a:gd name="T92" fmla="*/ 845 w 1218"/>
                  <a:gd name="T93" fmla="*/ 634 h 700"/>
                  <a:gd name="T94" fmla="*/ 940 w 1218"/>
                  <a:gd name="T95" fmla="*/ 634 h 700"/>
                  <a:gd name="T96" fmla="*/ 970 w 1218"/>
                  <a:gd name="T97" fmla="*/ 634 h 700"/>
                  <a:gd name="T98" fmla="*/ 1067 w 1218"/>
                  <a:gd name="T99" fmla="*/ 700 h 700"/>
                  <a:gd name="T100" fmla="*/ 1218 w 1218"/>
                  <a:gd name="T101" fmla="*/ 700 h 7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218" h="700">
                    <a:moveTo>
                      <a:pt x="0" y="0"/>
                    </a:moveTo>
                    <a:lnTo>
                      <a:pt x="63" y="0"/>
                    </a:lnTo>
                    <a:lnTo>
                      <a:pt x="63" y="13"/>
                    </a:lnTo>
                    <a:lnTo>
                      <a:pt x="64" y="27"/>
                    </a:lnTo>
                    <a:lnTo>
                      <a:pt x="70" y="27"/>
                    </a:lnTo>
                    <a:lnTo>
                      <a:pt x="70" y="41"/>
                    </a:lnTo>
                    <a:lnTo>
                      <a:pt x="72" y="54"/>
                    </a:lnTo>
                    <a:lnTo>
                      <a:pt x="148" y="54"/>
                    </a:lnTo>
                    <a:lnTo>
                      <a:pt x="148" y="68"/>
                    </a:lnTo>
                    <a:lnTo>
                      <a:pt x="162" y="68"/>
                    </a:lnTo>
                    <a:lnTo>
                      <a:pt x="162" y="82"/>
                    </a:lnTo>
                    <a:lnTo>
                      <a:pt x="181" y="82"/>
                    </a:lnTo>
                    <a:lnTo>
                      <a:pt x="181" y="95"/>
                    </a:lnTo>
                    <a:lnTo>
                      <a:pt x="201" y="95"/>
                    </a:lnTo>
                    <a:lnTo>
                      <a:pt x="201" y="109"/>
                    </a:lnTo>
                    <a:lnTo>
                      <a:pt x="206" y="109"/>
                    </a:lnTo>
                    <a:lnTo>
                      <a:pt x="206" y="123"/>
                    </a:lnTo>
                    <a:lnTo>
                      <a:pt x="232" y="123"/>
                    </a:lnTo>
                    <a:lnTo>
                      <a:pt x="232" y="136"/>
                    </a:lnTo>
                    <a:lnTo>
                      <a:pt x="242" y="136"/>
                    </a:lnTo>
                    <a:lnTo>
                      <a:pt x="242" y="150"/>
                    </a:lnTo>
                    <a:lnTo>
                      <a:pt x="260" y="150"/>
                    </a:lnTo>
                    <a:lnTo>
                      <a:pt x="260" y="164"/>
                    </a:lnTo>
                    <a:lnTo>
                      <a:pt x="274" y="164"/>
                    </a:lnTo>
                    <a:lnTo>
                      <a:pt x="274" y="177"/>
                    </a:lnTo>
                    <a:lnTo>
                      <a:pt x="280" y="177"/>
                    </a:lnTo>
                    <a:lnTo>
                      <a:pt x="280" y="191"/>
                    </a:lnTo>
                    <a:lnTo>
                      <a:pt x="281" y="191"/>
                    </a:lnTo>
                    <a:lnTo>
                      <a:pt x="281" y="205"/>
                    </a:lnTo>
                    <a:lnTo>
                      <a:pt x="282" y="218"/>
                    </a:lnTo>
                    <a:lnTo>
                      <a:pt x="285" y="218"/>
                    </a:lnTo>
                    <a:lnTo>
                      <a:pt x="285" y="232"/>
                    </a:lnTo>
                    <a:lnTo>
                      <a:pt x="293" y="232"/>
                    </a:lnTo>
                    <a:lnTo>
                      <a:pt x="293" y="246"/>
                    </a:lnTo>
                    <a:lnTo>
                      <a:pt x="305" y="246"/>
                    </a:lnTo>
                    <a:lnTo>
                      <a:pt x="305" y="259"/>
                    </a:lnTo>
                    <a:lnTo>
                      <a:pt x="312" y="259"/>
                    </a:lnTo>
                    <a:lnTo>
                      <a:pt x="312" y="273"/>
                    </a:lnTo>
                    <a:lnTo>
                      <a:pt x="365" y="273"/>
                    </a:lnTo>
                    <a:lnTo>
                      <a:pt x="365" y="287"/>
                    </a:lnTo>
                    <a:lnTo>
                      <a:pt x="366" y="300"/>
                    </a:lnTo>
                    <a:lnTo>
                      <a:pt x="373" y="300"/>
                    </a:lnTo>
                    <a:lnTo>
                      <a:pt x="373" y="314"/>
                    </a:lnTo>
                    <a:lnTo>
                      <a:pt x="379" y="314"/>
                    </a:lnTo>
                    <a:lnTo>
                      <a:pt x="379" y="328"/>
                    </a:lnTo>
                    <a:lnTo>
                      <a:pt x="383" y="328"/>
                    </a:lnTo>
                    <a:lnTo>
                      <a:pt x="383" y="341"/>
                    </a:lnTo>
                    <a:lnTo>
                      <a:pt x="390" y="341"/>
                    </a:lnTo>
                    <a:lnTo>
                      <a:pt x="390" y="355"/>
                    </a:lnTo>
                    <a:lnTo>
                      <a:pt x="394" y="355"/>
                    </a:lnTo>
                    <a:lnTo>
                      <a:pt x="394" y="369"/>
                    </a:lnTo>
                    <a:lnTo>
                      <a:pt x="412" y="369"/>
                    </a:lnTo>
                    <a:lnTo>
                      <a:pt x="412" y="382"/>
                    </a:lnTo>
                    <a:lnTo>
                      <a:pt x="426" y="382"/>
                    </a:lnTo>
                    <a:lnTo>
                      <a:pt x="426" y="396"/>
                    </a:lnTo>
                    <a:lnTo>
                      <a:pt x="450" y="396"/>
                    </a:lnTo>
                    <a:lnTo>
                      <a:pt x="450" y="409"/>
                    </a:lnTo>
                    <a:lnTo>
                      <a:pt x="463" y="409"/>
                    </a:lnTo>
                    <a:lnTo>
                      <a:pt x="463" y="423"/>
                    </a:lnTo>
                    <a:lnTo>
                      <a:pt x="467" y="423"/>
                    </a:lnTo>
                    <a:lnTo>
                      <a:pt x="467" y="437"/>
                    </a:lnTo>
                    <a:lnTo>
                      <a:pt x="469" y="437"/>
                    </a:lnTo>
                    <a:lnTo>
                      <a:pt x="469" y="450"/>
                    </a:lnTo>
                    <a:lnTo>
                      <a:pt x="488" y="450"/>
                    </a:lnTo>
                    <a:lnTo>
                      <a:pt x="488" y="464"/>
                    </a:lnTo>
                    <a:lnTo>
                      <a:pt x="497" y="464"/>
                    </a:lnTo>
                    <a:lnTo>
                      <a:pt x="497" y="478"/>
                    </a:lnTo>
                    <a:lnTo>
                      <a:pt x="512" y="478"/>
                    </a:lnTo>
                    <a:lnTo>
                      <a:pt x="512" y="491"/>
                    </a:lnTo>
                    <a:lnTo>
                      <a:pt x="514" y="491"/>
                    </a:lnTo>
                    <a:lnTo>
                      <a:pt x="568" y="491"/>
                    </a:lnTo>
                    <a:lnTo>
                      <a:pt x="568" y="506"/>
                    </a:lnTo>
                    <a:lnTo>
                      <a:pt x="580" y="506"/>
                    </a:lnTo>
                    <a:lnTo>
                      <a:pt x="580" y="520"/>
                    </a:lnTo>
                    <a:lnTo>
                      <a:pt x="599" y="520"/>
                    </a:lnTo>
                    <a:lnTo>
                      <a:pt x="617" y="520"/>
                    </a:lnTo>
                    <a:lnTo>
                      <a:pt x="632" y="520"/>
                    </a:lnTo>
                    <a:lnTo>
                      <a:pt x="632" y="536"/>
                    </a:lnTo>
                    <a:lnTo>
                      <a:pt x="646" y="536"/>
                    </a:lnTo>
                    <a:lnTo>
                      <a:pt x="646" y="551"/>
                    </a:lnTo>
                    <a:lnTo>
                      <a:pt x="660" y="551"/>
                    </a:lnTo>
                    <a:lnTo>
                      <a:pt x="676" y="551"/>
                    </a:lnTo>
                    <a:lnTo>
                      <a:pt x="676" y="568"/>
                    </a:lnTo>
                    <a:lnTo>
                      <a:pt x="688" y="568"/>
                    </a:lnTo>
                    <a:lnTo>
                      <a:pt x="688" y="584"/>
                    </a:lnTo>
                    <a:lnTo>
                      <a:pt x="699" y="584"/>
                    </a:lnTo>
                    <a:lnTo>
                      <a:pt x="724" y="584"/>
                    </a:lnTo>
                    <a:lnTo>
                      <a:pt x="736" y="584"/>
                    </a:lnTo>
                    <a:lnTo>
                      <a:pt x="737" y="584"/>
                    </a:lnTo>
                    <a:lnTo>
                      <a:pt x="756" y="584"/>
                    </a:lnTo>
                    <a:lnTo>
                      <a:pt x="756" y="609"/>
                    </a:lnTo>
                    <a:lnTo>
                      <a:pt x="761" y="609"/>
                    </a:lnTo>
                    <a:lnTo>
                      <a:pt x="761" y="634"/>
                    </a:lnTo>
                    <a:lnTo>
                      <a:pt x="845" y="634"/>
                    </a:lnTo>
                    <a:lnTo>
                      <a:pt x="859" y="634"/>
                    </a:lnTo>
                    <a:lnTo>
                      <a:pt x="940" y="634"/>
                    </a:lnTo>
                    <a:lnTo>
                      <a:pt x="948" y="634"/>
                    </a:lnTo>
                    <a:lnTo>
                      <a:pt x="970" y="634"/>
                    </a:lnTo>
                    <a:lnTo>
                      <a:pt x="1067" y="634"/>
                    </a:lnTo>
                    <a:lnTo>
                      <a:pt x="1067" y="700"/>
                    </a:lnTo>
                    <a:lnTo>
                      <a:pt x="1095" y="700"/>
                    </a:lnTo>
                    <a:lnTo>
                      <a:pt x="1218" y="700"/>
                    </a:ln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89" name="Freeform 36">
                <a:extLst>
                  <a:ext uri="{FF2B5EF4-FFF2-40B4-BE49-F238E27FC236}">
                    <a16:creationId xmlns:a16="http://schemas.microsoft.com/office/drawing/2014/main" id="{20F5BED3-8026-4C64-A3A7-D44B4B558B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16420" y="3438376"/>
                <a:ext cx="3088324" cy="2055344"/>
              </a:xfrm>
              <a:custGeom>
                <a:avLst/>
                <a:gdLst>
                  <a:gd name="T0" fmla="*/ 0 w 1166"/>
                  <a:gd name="T1" fmla="*/ 0 h 776"/>
                  <a:gd name="T2" fmla="*/ 36 w 1166"/>
                  <a:gd name="T3" fmla="*/ 0 h 776"/>
                  <a:gd name="T4" fmla="*/ 36 w 1166"/>
                  <a:gd name="T5" fmla="*/ 33 h 776"/>
                  <a:gd name="T6" fmla="*/ 46 w 1166"/>
                  <a:gd name="T7" fmla="*/ 33 h 776"/>
                  <a:gd name="T8" fmla="*/ 46 w 1166"/>
                  <a:gd name="T9" fmla="*/ 67 h 776"/>
                  <a:gd name="T10" fmla="*/ 81 w 1166"/>
                  <a:gd name="T11" fmla="*/ 67 h 776"/>
                  <a:gd name="T12" fmla="*/ 81 w 1166"/>
                  <a:gd name="T13" fmla="*/ 100 h 776"/>
                  <a:gd name="T14" fmla="*/ 267 w 1166"/>
                  <a:gd name="T15" fmla="*/ 100 h 776"/>
                  <a:gd name="T16" fmla="*/ 267 w 1166"/>
                  <a:gd name="T17" fmla="*/ 133 h 776"/>
                  <a:gd name="T18" fmla="*/ 268 w 1166"/>
                  <a:gd name="T19" fmla="*/ 166 h 776"/>
                  <a:gd name="T20" fmla="*/ 281 w 1166"/>
                  <a:gd name="T21" fmla="*/ 166 h 776"/>
                  <a:gd name="T22" fmla="*/ 281 w 1166"/>
                  <a:gd name="T23" fmla="*/ 200 h 776"/>
                  <a:gd name="T24" fmla="*/ 295 w 1166"/>
                  <a:gd name="T25" fmla="*/ 200 h 776"/>
                  <a:gd name="T26" fmla="*/ 295 w 1166"/>
                  <a:gd name="T27" fmla="*/ 233 h 776"/>
                  <a:gd name="T28" fmla="*/ 303 w 1166"/>
                  <a:gd name="T29" fmla="*/ 233 h 776"/>
                  <a:gd name="T30" fmla="*/ 303 w 1166"/>
                  <a:gd name="T31" fmla="*/ 266 h 776"/>
                  <a:gd name="T32" fmla="*/ 312 w 1166"/>
                  <a:gd name="T33" fmla="*/ 266 h 776"/>
                  <a:gd name="T34" fmla="*/ 312 w 1166"/>
                  <a:gd name="T35" fmla="*/ 300 h 776"/>
                  <a:gd name="T36" fmla="*/ 361 w 1166"/>
                  <a:gd name="T37" fmla="*/ 300 h 776"/>
                  <a:gd name="T38" fmla="*/ 361 w 1166"/>
                  <a:gd name="T39" fmla="*/ 333 h 776"/>
                  <a:gd name="T40" fmla="*/ 379 w 1166"/>
                  <a:gd name="T41" fmla="*/ 333 h 776"/>
                  <a:gd name="T42" fmla="*/ 379 w 1166"/>
                  <a:gd name="T43" fmla="*/ 366 h 776"/>
                  <a:gd name="T44" fmla="*/ 384 w 1166"/>
                  <a:gd name="T45" fmla="*/ 366 h 776"/>
                  <a:gd name="T46" fmla="*/ 384 w 1166"/>
                  <a:gd name="T47" fmla="*/ 400 h 776"/>
                  <a:gd name="T48" fmla="*/ 399 w 1166"/>
                  <a:gd name="T49" fmla="*/ 400 h 776"/>
                  <a:gd name="T50" fmla="*/ 399 w 1166"/>
                  <a:gd name="T51" fmla="*/ 433 h 776"/>
                  <a:gd name="T52" fmla="*/ 411 w 1166"/>
                  <a:gd name="T53" fmla="*/ 433 h 776"/>
                  <a:gd name="T54" fmla="*/ 411 w 1166"/>
                  <a:gd name="T55" fmla="*/ 466 h 776"/>
                  <a:gd name="T56" fmla="*/ 420 w 1166"/>
                  <a:gd name="T57" fmla="*/ 466 h 776"/>
                  <a:gd name="T58" fmla="*/ 420 w 1166"/>
                  <a:gd name="T59" fmla="*/ 500 h 776"/>
                  <a:gd name="T60" fmla="*/ 426 w 1166"/>
                  <a:gd name="T61" fmla="*/ 500 h 776"/>
                  <a:gd name="T62" fmla="*/ 426 w 1166"/>
                  <a:gd name="T63" fmla="*/ 533 h 776"/>
                  <a:gd name="T64" fmla="*/ 445 w 1166"/>
                  <a:gd name="T65" fmla="*/ 533 h 776"/>
                  <a:gd name="T66" fmla="*/ 445 w 1166"/>
                  <a:gd name="T67" fmla="*/ 566 h 776"/>
                  <a:gd name="T68" fmla="*/ 487 w 1166"/>
                  <a:gd name="T69" fmla="*/ 566 h 776"/>
                  <a:gd name="T70" fmla="*/ 490 w 1166"/>
                  <a:gd name="T71" fmla="*/ 566 h 776"/>
                  <a:gd name="T72" fmla="*/ 490 w 1166"/>
                  <a:gd name="T73" fmla="*/ 604 h 776"/>
                  <a:gd name="T74" fmla="*/ 500 w 1166"/>
                  <a:gd name="T75" fmla="*/ 604 h 776"/>
                  <a:gd name="T76" fmla="*/ 500 w 1166"/>
                  <a:gd name="T77" fmla="*/ 642 h 776"/>
                  <a:gd name="T78" fmla="*/ 525 w 1166"/>
                  <a:gd name="T79" fmla="*/ 642 h 776"/>
                  <a:gd name="T80" fmla="*/ 525 w 1166"/>
                  <a:gd name="T81" fmla="*/ 680 h 776"/>
                  <a:gd name="T82" fmla="*/ 550 w 1166"/>
                  <a:gd name="T83" fmla="*/ 680 h 776"/>
                  <a:gd name="T84" fmla="*/ 550 w 1166"/>
                  <a:gd name="T85" fmla="*/ 719 h 776"/>
                  <a:gd name="T86" fmla="*/ 568 w 1166"/>
                  <a:gd name="T87" fmla="*/ 719 h 776"/>
                  <a:gd name="T88" fmla="*/ 784 w 1166"/>
                  <a:gd name="T89" fmla="*/ 719 h 776"/>
                  <a:gd name="T90" fmla="*/ 784 w 1166"/>
                  <a:gd name="T91" fmla="*/ 776 h 776"/>
                  <a:gd name="T92" fmla="*/ 1166 w 1166"/>
                  <a:gd name="T93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166" h="776">
                    <a:moveTo>
                      <a:pt x="0" y="0"/>
                    </a:moveTo>
                    <a:lnTo>
                      <a:pt x="36" y="0"/>
                    </a:lnTo>
                    <a:lnTo>
                      <a:pt x="36" y="33"/>
                    </a:lnTo>
                    <a:lnTo>
                      <a:pt x="46" y="33"/>
                    </a:lnTo>
                    <a:lnTo>
                      <a:pt x="46" y="67"/>
                    </a:lnTo>
                    <a:lnTo>
                      <a:pt x="81" y="67"/>
                    </a:lnTo>
                    <a:lnTo>
                      <a:pt x="81" y="100"/>
                    </a:lnTo>
                    <a:lnTo>
                      <a:pt x="267" y="100"/>
                    </a:lnTo>
                    <a:lnTo>
                      <a:pt x="267" y="133"/>
                    </a:lnTo>
                    <a:lnTo>
                      <a:pt x="268" y="166"/>
                    </a:lnTo>
                    <a:lnTo>
                      <a:pt x="281" y="166"/>
                    </a:lnTo>
                    <a:lnTo>
                      <a:pt x="281" y="200"/>
                    </a:lnTo>
                    <a:lnTo>
                      <a:pt x="295" y="200"/>
                    </a:lnTo>
                    <a:lnTo>
                      <a:pt x="295" y="233"/>
                    </a:lnTo>
                    <a:lnTo>
                      <a:pt x="303" y="233"/>
                    </a:lnTo>
                    <a:lnTo>
                      <a:pt x="303" y="266"/>
                    </a:lnTo>
                    <a:lnTo>
                      <a:pt x="312" y="266"/>
                    </a:lnTo>
                    <a:lnTo>
                      <a:pt x="312" y="300"/>
                    </a:lnTo>
                    <a:lnTo>
                      <a:pt x="361" y="300"/>
                    </a:lnTo>
                    <a:lnTo>
                      <a:pt x="361" y="333"/>
                    </a:lnTo>
                    <a:lnTo>
                      <a:pt x="379" y="333"/>
                    </a:lnTo>
                    <a:lnTo>
                      <a:pt x="379" y="366"/>
                    </a:lnTo>
                    <a:lnTo>
                      <a:pt x="384" y="366"/>
                    </a:lnTo>
                    <a:lnTo>
                      <a:pt x="384" y="400"/>
                    </a:lnTo>
                    <a:lnTo>
                      <a:pt x="399" y="400"/>
                    </a:lnTo>
                    <a:lnTo>
                      <a:pt x="399" y="433"/>
                    </a:lnTo>
                    <a:lnTo>
                      <a:pt x="411" y="433"/>
                    </a:lnTo>
                    <a:lnTo>
                      <a:pt x="411" y="466"/>
                    </a:lnTo>
                    <a:lnTo>
                      <a:pt x="420" y="466"/>
                    </a:lnTo>
                    <a:lnTo>
                      <a:pt x="420" y="500"/>
                    </a:lnTo>
                    <a:lnTo>
                      <a:pt x="426" y="500"/>
                    </a:lnTo>
                    <a:lnTo>
                      <a:pt x="426" y="533"/>
                    </a:lnTo>
                    <a:lnTo>
                      <a:pt x="445" y="533"/>
                    </a:lnTo>
                    <a:lnTo>
                      <a:pt x="445" y="566"/>
                    </a:lnTo>
                    <a:lnTo>
                      <a:pt x="487" y="566"/>
                    </a:lnTo>
                    <a:lnTo>
                      <a:pt x="490" y="566"/>
                    </a:lnTo>
                    <a:lnTo>
                      <a:pt x="490" y="604"/>
                    </a:lnTo>
                    <a:lnTo>
                      <a:pt x="500" y="604"/>
                    </a:lnTo>
                    <a:lnTo>
                      <a:pt x="500" y="642"/>
                    </a:lnTo>
                    <a:lnTo>
                      <a:pt x="525" y="642"/>
                    </a:lnTo>
                    <a:lnTo>
                      <a:pt x="525" y="680"/>
                    </a:lnTo>
                    <a:lnTo>
                      <a:pt x="550" y="680"/>
                    </a:lnTo>
                    <a:lnTo>
                      <a:pt x="550" y="719"/>
                    </a:lnTo>
                    <a:lnTo>
                      <a:pt x="568" y="719"/>
                    </a:lnTo>
                    <a:lnTo>
                      <a:pt x="784" y="719"/>
                    </a:lnTo>
                    <a:lnTo>
                      <a:pt x="784" y="776"/>
                    </a:lnTo>
                    <a:lnTo>
                      <a:pt x="1166" y="776"/>
                    </a:lnTo>
                  </a:path>
                </a:pathLst>
              </a:custGeom>
              <a:noFill/>
              <a:ln w="19050" cap="flat">
                <a:solidFill>
                  <a:srgbClr val="4270DD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190" name="グループ化 189">
                <a:extLst>
                  <a:ext uri="{FF2B5EF4-FFF2-40B4-BE49-F238E27FC236}">
                    <a16:creationId xmlns:a16="http://schemas.microsoft.com/office/drawing/2014/main" id="{142215DD-C861-4B7E-8C07-4B8DA29CF31B}"/>
                  </a:ext>
                </a:extLst>
              </p:cNvPr>
              <p:cNvGrpSpPr/>
              <p:nvPr/>
            </p:nvGrpSpPr>
            <p:grpSpPr>
              <a:xfrm>
                <a:off x="2066096" y="3443673"/>
                <a:ext cx="55622" cy="2259289"/>
                <a:chOff x="2066096" y="3443673"/>
                <a:chExt cx="55622" cy="2259289"/>
              </a:xfrm>
            </p:grpSpPr>
            <p:sp>
              <p:nvSpPr>
                <p:cNvPr id="219" name="Line 16">
                  <a:extLst>
                    <a:ext uri="{FF2B5EF4-FFF2-40B4-BE49-F238E27FC236}">
                      <a16:creationId xmlns:a16="http://schemas.microsoft.com/office/drawing/2014/main" id="{1F68EFD6-B7E3-41DC-9765-2EFA08C20F4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95230" y="5427503"/>
                  <a:ext cx="2648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0" name="Line 17">
                  <a:extLst>
                    <a:ext uri="{FF2B5EF4-FFF2-40B4-BE49-F238E27FC236}">
                      <a16:creationId xmlns:a16="http://schemas.microsoft.com/office/drawing/2014/main" id="{2DF394F1-6642-4F81-A635-1652F78BFBA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95230" y="4987829"/>
                  <a:ext cx="2648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1" name="Line 18">
                  <a:extLst>
                    <a:ext uri="{FF2B5EF4-FFF2-40B4-BE49-F238E27FC236}">
                      <a16:creationId xmlns:a16="http://schemas.microsoft.com/office/drawing/2014/main" id="{857D3BFB-A6E7-499C-B607-7E17B9839DF6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95230" y="4545507"/>
                  <a:ext cx="2648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2" name="Line 19">
                  <a:extLst>
                    <a:ext uri="{FF2B5EF4-FFF2-40B4-BE49-F238E27FC236}">
                      <a16:creationId xmlns:a16="http://schemas.microsoft.com/office/drawing/2014/main" id="{A5174C13-6E81-4C8E-8E19-41B6D349001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95230" y="4103183"/>
                  <a:ext cx="2648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3" name="Line 20">
                  <a:extLst>
                    <a:ext uri="{FF2B5EF4-FFF2-40B4-BE49-F238E27FC236}">
                      <a16:creationId xmlns:a16="http://schemas.microsoft.com/office/drawing/2014/main" id="{3B0467F4-1A7C-40B9-83E0-BA74865828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95230" y="3663509"/>
                  <a:ext cx="26486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4" name="Line 22">
                  <a:extLst>
                    <a:ext uri="{FF2B5EF4-FFF2-40B4-BE49-F238E27FC236}">
                      <a16:creationId xmlns:a16="http://schemas.microsoft.com/office/drawing/2014/main" id="{EEED8701-74EB-49AB-8B09-F3A6B139FAE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6096" y="5207667"/>
                  <a:ext cx="55622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5" name="Line 23">
                  <a:extLst>
                    <a:ext uri="{FF2B5EF4-FFF2-40B4-BE49-F238E27FC236}">
                      <a16:creationId xmlns:a16="http://schemas.microsoft.com/office/drawing/2014/main" id="{975F9D58-A8EB-4931-B90C-3498967638D3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6096" y="4765343"/>
                  <a:ext cx="55622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6" name="Line 24">
                  <a:extLst>
                    <a:ext uri="{FF2B5EF4-FFF2-40B4-BE49-F238E27FC236}">
                      <a16:creationId xmlns:a16="http://schemas.microsoft.com/office/drawing/2014/main" id="{84BB6E07-7C44-4855-B724-3AAEBA1787C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6096" y="4325669"/>
                  <a:ext cx="55622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7" name="Line 25">
                  <a:extLst>
                    <a:ext uri="{FF2B5EF4-FFF2-40B4-BE49-F238E27FC236}">
                      <a16:creationId xmlns:a16="http://schemas.microsoft.com/office/drawing/2014/main" id="{FF44601F-23F1-4E52-812E-5FF628FE66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6096" y="3883347"/>
                  <a:ext cx="55622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8" name="Line 26">
                  <a:extLst>
                    <a:ext uri="{FF2B5EF4-FFF2-40B4-BE49-F238E27FC236}">
                      <a16:creationId xmlns:a16="http://schemas.microsoft.com/office/drawing/2014/main" id="{17930F8C-9831-407A-B2B1-9D37E58410A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066096" y="3443673"/>
                  <a:ext cx="55622" cy="0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9" name="Line 45">
                  <a:extLst>
                    <a:ext uri="{FF2B5EF4-FFF2-40B4-BE49-F238E27FC236}">
                      <a16:creationId xmlns:a16="http://schemas.microsoft.com/office/drawing/2014/main" id="{F843BCBA-72CB-4C68-87B2-919CAAA7E71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121717" y="5647341"/>
                  <a:ext cx="0" cy="55621"/>
                </a:xfrm>
                <a:prstGeom prst="line">
                  <a:avLst/>
                </a:prstGeom>
                <a:noFill/>
                <a:ln w="6350" cap="flat">
                  <a:solidFill>
                    <a:schemeClr val="tx1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91" name="グループ化 190">
                <a:extLst>
                  <a:ext uri="{FF2B5EF4-FFF2-40B4-BE49-F238E27FC236}">
                    <a16:creationId xmlns:a16="http://schemas.microsoft.com/office/drawing/2014/main" id="{977E014F-894F-4222-BC00-221662FFC574}"/>
                  </a:ext>
                </a:extLst>
              </p:cNvPr>
              <p:cNvGrpSpPr/>
              <p:nvPr/>
            </p:nvGrpSpPr>
            <p:grpSpPr>
              <a:xfrm>
                <a:off x="2066096" y="5647341"/>
                <a:ext cx="3334648" cy="55621"/>
                <a:chOff x="2066096" y="5647341"/>
                <a:chExt cx="3334648" cy="55621"/>
              </a:xfrm>
            </p:grpSpPr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3A27F05C-4F8D-4D28-9A75-DE6551FBC859}"/>
                    </a:ext>
                  </a:extLst>
                </p:cNvPr>
                <p:cNvGrpSpPr/>
                <p:nvPr/>
              </p:nvGrpSpPr>
              <p:grpSpPr>
                <a:xfrm>
                  <a:off x="2066096" y="5647341"/>
                  <a:ext cx="3334648" cy="29134"/>
                  <a:chOff x="2066096" y="5647341"/>
                  <a:chExt cx="3334648" cy="29134"/>
                </a:xfrm>
              </p:grpSpPr>
              <p:sp>
                <p:nvSpPr>
                  <p:cNvPr id="206" name="Line 21">
                    <a:extLst>
                      <a:ext uri="{FF2B5EF4-FFF2-40B4-BE49-F238E27FC236}">
                        <a16:creationId xmlns:a16="http://schemas.microsoft.com/office/drawing/2014/main" id="{A3C42C36-F074-4CF6-A645-ED7AB79E5360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066096" y="5647341"/>
                    <a:ext cx="55622" cy="0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7" name="Line 38">
                    <a:extLst>
                      <a:ext uri="{FF2B5EF4-FFF2-40B4-BE49-F238E27FC236}">
                        <a16:creationId xmlns:a16="http://schemas.microsoft.com/office/drawing/2014/main" id="{645BC43A-9E5A-4268-AA4E-E8391FA7B217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370690" y="5647341"/>
                    <a:ext cx="0" cy="29134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8" name="Line 39">
                    <a:extLst>
                      <a:ext uri="{FF2B5EF4-FFF2-40B4-BE49-F238E27FC236}">
                        <a16:creationId xmlns:a16="http://schemas.microsoft.com/office/drawing/2014/main" id="{BB3B9F3F-9693-4CA1-B666-8D91AE0217D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2876583" y="5647341"/>
                    <a:ext cx="0" cy="29134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09" name="Line 40">
                    <a:extLst>
                      <a:ext uri="{FF2B5EF4-FFF2-40B4-BE49-F238E27FC236}">
                        <a16:creationId xmlns:a16="http://schemas.microsoft.com/office/drawing/2014/main" id="{3ACD6524-034D-4728-AB37-B6F8BC1DACE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385123" y="5647341"/>
                    <a:ext cx="0" cy="29134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10" name="Line 41">
                    <a:extLst>
                      <a:ext uri="{FF2B5EF4-FFF2-40B4-BE49-F238E27FC236}">
                        <a16:creationId xmlns:a16="http://schemas.microsoft.com/office/drawing/2014/main" id="{13CC2247-6559-40C3-B4DB-8A4E57C5242E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3891014" y="5647341"/>
                    <a:ext cx="0" cy="29134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16" name="Line 42">
                    <a:extLst>
                      <a:ext uri="{FF2B5EF4-FFF2-40B4-BE49-F238E27FC236}">
                        <a16:creationId xmlns:a16="http://schemas.microsoft.com/office/drawing/2014/main" id="{4534F689-C2A0-4883-981B-EE688ADA974C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388960" y="5647341"/>
                    <a:ext cx="0" cy="29134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17" name="Line 43">
                    <a:extLst>
                      <a:ext uri="{FF2B5EF4-FFF2-40B4-BE49-F238E27FC236}">
                        <a16:creationId xmlns:a16="http://schemas.microsoft.com/office/drawing/2014/main" id="{F02457F9-5875-494D-BA28-11710171520A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4894853" y="5647341"/>
                    <a:ext cx="0" cy="29134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18" name="Line 44">
                    <a:extLst>
                      <a:ext uri="{FF2B5EF4-FFF2-40B4-BE49-F238E27FC236}">
                        <a16:creationId xmlns:a16="http://schemas.microsoft.com/office/drawing/2014/main" id="{C9FEB60F-6614-4D7F-9C41-F89F081FF9D2}"/>
                      </a:ext>
                    </a:extLst>
                  </p:cNvPr>
                  <p:cNvSpPr>
                    <a:spLocks noChangeShapeType="1"/>
                  </p:cNvSpPr>
                  <p:nvPr/>
                </p:nvSpPr>
                <p:spPr bwMode="auto">
                  <a:xfrm>
                    <a:off x="5400744" y="5647341"/>
                    <a:ext cx="0" cy="29134"/>
                  </a:xfrm>
                  <a:prstGeom prst="line">
                    <a:avLst/>
                  </a:prstGeom>
                  <a:noFill/>
                  <a:ln w="6350" cap="flat">
                    <a:solidFill>
                      <a:schemeClr val="tx1"/>
                    </a:solidFill>
                    <a:prstDash val="solid"/>
                    <a:miter lim="800000"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sp>
              <p:nvSpPr>
                <p:cNvPr id="200" name="Line 46">
                  <a:extLst>
                    <a:ext uri="{FF2B5EF4-FFF2-40B4-BE49-F238E27FC236}">
                      <a16:creationId xmlns:a16="http://schemas.microsoft.com/office/drawing/2014/main" id="{F9948C6A-0DE3-4CFC-8A84-AD76CA069F5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627610" y="5647341"/>
                  <a:ext cx="0" cy="55621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1" name="Line 47">
                  <a:extLst>
                    <a:ext uri="{FF2B5EF4-FFF2-40B4-BE49-F238E27FC236}">
                      <a16:creationId xmlns:a16="http://schemas.microsoft.com/office/drawing/2014/main" id="{94291A63-DBE4-404F-A5A8-104D3FA4D8E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136150" y="5647341"/>
                  <a:ext cx="0" cy="55621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2" name="Line 48">
                  <a:extLst>
                    <a:ext uri="{FF2B5EF4-FFF2-40B4-BE49-F238E27FC236}">
                      <a16:creationId xmlns:a16="http://schemas.microsoft.com/office/drawing/2014/main" id="{F111B23F-3F60-45C2-8A96-33F168D208C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3634096" y="5647341"/>
                  <a:ext cx="0" cy="55621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3" name="Line 49">
                  <a:extLst>
                    <a:ext uri="{FF2B5EF4-FFF2-40B4-BE49-F238E27FC236}">
                      <a16:creationId xmlns:a16="http://schemas.microsoft.com/office/drawing/2014/main" id="{4021A113-E72D-4733-A21D-94F20F4AFAD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139987" y="5647341"/>
                  <a:ext cx="0" cy="55621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4" name="Line 50">
                  <a:extLst>
                    <a:ext uri="{FF2B5EF4-FFF2-40B4-BE49-F238E27FC236}">
                      <a16:creationId xmlns:a16="http://schemas.microsoft.com/office/drawing/2014/main" id="{F27C5CD7-581E-4184-95BA-31F88CA1D025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4645880" y="5647341"/>
                  <a:ext cx="0" cy="55621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5" name="Line 51">
                  <a:extLst>
                    <a:ext uri="{FF2B5EF4-FFF2-40B4-BE49-F238E27FC236}">
                      <a16:creationId xmlns:a16="http://schemas.microsoft.com/office/drawing/2014/main" id="{81AF8C2C-0391-4A4F-A5C5-C73C2AEC054B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5154421" y="5647341"/>
                  <a:ext cx="0" cy="55621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92" name="Rectangle 52">
                <a:extLst>
                  <a:ext uri="{FF2B5EF4-FFF2-40B4-BE49-F238E27FC236}">
                    <a16:creationId xmlns:a16="http://schemas.microsoft.com/office/drawing/2014/main" id="{5BE9E39B-DECB-40A0-A4DE-63C8A4A06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4636" y="5700314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3" name="Rectangle 53">
                <a:extLst>
                  <a:ext uri="{FF2B5EF4-FFF2-40B4-BE49-F238E27FC236}">
                    <a16:creationId xmlns:a16="http://schemas.microsoft.com/office/drawing/2014/main" id="{95797951-69F3-429B-884E-69EB85BF2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3176" y="5700314"/>
                <a:ext cx="7694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4" name="Rectangle 54">
                <a:extLst>
                  <a:ext uri="{FF2B5EF4-FFF2-40B4-BE49-F238E27FC236}">
                    <a16:creationId xmlns:a16="http://schemas.microsoft.com/office/drawing/2014/main" id="{04CAA654-120B-4FB1-AAD4-C017744739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9933" y="5700314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5" name="Rectangle 55">
                <a:extLst>
                  <a:ext uri="{FF2B5EF4-FFF2-40B4-BE49-F238E27FC236}">
                    <a16:creationId xmlns:a16="http://schemas.microsoft.com/office/drawing/2014/main" id="{091A44C1-6115-49BA-B3C0-503A36C601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7879" y="5700314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6" name="Rectangle 56">
                <a:extLst>
                  <a:ext uri="{FF2B5EF4-FFF2-40B4-BE49-F238E27FC236}">
                    <a16:creationId xmlns:a16="http://schemas.microsoft.com/office/drawing/2014/main" id="{CCAD447B-42C6-4714-9BED-32BB4BE553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6420" y="5700314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7" name="Rectangle 57">
                <a:extLst>
                  <a:ext uri="{FF2B5EF4-FFF2-40B4-BE49-F238E27FC236}">
                    <a16:creationId xmlns:a16="http://schemas.microsoft.com/office/drawing/2014/main" id="{7CA77E8A-20EB-459A-864F-8DDDA5DFF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2312" y="5700314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25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198" name="Rectangle 58">
                <a:extLst>
                  <a:ext uri="{FF2B5EF4-FFF2-40B4-BE49-F238E27FC236}">
                    <a16:creationId xmlns:a16="http://schemas.microsoft.com/office/drawing/2014/main" id="{61CB43E3-471C-4BD1-8F78-BDBE1E24A1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088203" y="5700314"/>
                <a:ext cx="153888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ja-JP" altLang="ja-JP" sz="1200" b="0" i="0" u="none" strike="noStrike" cap="none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30</a:t>
                </a:r>
                <a:endParaRPr kumimoji="0" lang="ja-JP" altLang="ja-JP" sz="12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  <p:grpSp>
        <p:nvGrpSpPr>
          <p:cNvPr id="287" name="グループ化 286">
            <a:extLst>
              <a:ext uri="{FF2B5EF4-FFF2-40B4-BE49-F238E27FC236}">
                <a16:creationId xmlns:a16="http://schemas.microsoft.com/office/drawing/2014/main" id="{4B0D823A-A0AC-49E1-AF26-480D9F7D558B}"/>
              </a:ext>
            </a:extLst>
          </p:cNvPr>
          <p:cNvGrpSpPr/>
          <p:nvPr/>
        </p:nvGrpSpPr>
        <p:grpSpPr>
          <a:xfrm>
            <a:off x="2850400" y="2073360"/>
            <a:ext cx="2947332" cy="643132"/>
            <a:chOff x="905266" y="4852633"/>
            <a:chExt cx="2947332" cy="643132"/>
          </a:xfrm>
        </p:grpSpPr>
        <p:grpSp>
          <p:nvGrpSpPr>
            <p:cNvPr id="288" name="グループ化 287">
              <a:extLst>
                <a:ext uri="{FF2B5EF4-FFF2-40B4-BE49-F238E27FC236}">
                  <a16:creationId xmlns:a16="http://schemas.microsoft.com/office/drawing/2014/main" id="{29D7205B-657C-4A2E-ADF5-658CF88986F1}"/>
                </a:ext>
              </a:extLst>
            </p:cNvPr>
            <p:cNvGrpSpPr/>
            <p:nvPr/>
          </p:nvGrpSpPr>
          <p:grpSpPr>
            <a:xfrm>
              <a:off x="905266" y="4852633"/>
              <a:ext cx="2635521" cy="407754"/>
              <a:chOff x="1044000" y="4686803"/>
              <a:chExt cx="2635521" cy="407754"/>
            </a:xfrm>
          </p:grpSpPr>
          <p:grpSp>
            <p:nvGrpSpPr>
              <p:cNvPr id="290" name="グループ化 5">
                <a:extLst>
                  <a:ext uri="{FF2B5EF4-FFF2-40B4-BE49-F238E27FC236}">
                    <a16:creationId xmlns:a16="http://schemas.microsoft.com/office/drawing/2014/main" id="{EE6586D3-D117-4543-B6DB-A66FF08F44A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10" y="4686803"/>
                <a:ext cx="2635511" cy="184667"/>
                <a:chOff x="7451475" y="2452572"/>
                <a:chExt cx="1718785" cy="120452"/>
              </a:xfrm>
            </p:grpSpPr>
            <p:sp>
              <p:nvSpPr>
                <p:cNvPr id="294" name="Rectangle 64">
                  <a:extLst>
                    <a:ext uri="{FF2B5EF4-FFF2-40B4-BE49-F238E27FC236}">
                      <a16:creationId xmlns:a16="http://schemas.microsoft.com/office/drawing/2014/main" id="{905F94B2-2133-4C40-A95C-EB88BCEF294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530496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negative (n=61): </a:t>
                  </a:r>
                  <a:r>
                    <a:rPr kumimoji="0" lang="en-US" altLang="ja-JP" sz="1200" b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mPFS</a:t>
                  </a: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, 12.1m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7" name="Line 69">
                  <a:extLst>
                    <a:ext uri="{FF2B5EF4-FFF2-40B4-BE49-F238E27FC236}">
                      <a16:creationId xmlns:a16="http://schemas.microsoft.com/office/drawing/2014/main" id="{CC712BC1-717C-4886-9416-4B48DDB4D21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291" name="グループ化 6">
                <a:extLst>
                  <a:ext uri="{FF2B5EF4-FFF2-40B4-BE49-F238E27FC236}">
                    <a16:creationId xmlns:a16="http://schemas.microsoft.com/office/drawing/2014/main" id="{53DAFCC2-C1DB-45B8-AEDD-A156D1D4E83C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00" y="4909890"/>
                <a:ext cx="2633629" cy="184667"/>
                <a:chOff x="7451487" y="2664355"/>
                <a:chExt cx="1717562" cy="120452"/>
              </a:xfrm>
            </p:grpSpPr>
            <p:sp>
              <p:nvSpPr>
                <p:cNvPr id="292" name="Rectangle 66">
                  <a:extLst>
                    <a:ext uri="{FF2B5EF4-FFF2-40B4-BE49-F238E27FC236}">
                      <a16:creationId xmlns:a16="http://schemas.microsoft.com/office/drawing/2014/main" id="{450ECBCE-BBE2-4929-A26B-271BD88C87ED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527364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positive  (n=25): </a:t>
                  </a:r>
                  <a:r>
                    <a:rPr kumimoji="0" lang="en-US" altLang="ja-JP" sz="1200" b="1" dirty="0" err="1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mPFS</a:t>
                  </a: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, 10.5m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293" name="Line 73">
                  <a:extLst>
                    <a:ext uri="{FF2B5EF4-FFF2-40B4-BE49-F238E27FC236}">
                      <a16:creationId xmlns:a16="http://schemas.microsoft.com/office/drawing/2014/main" id="{32050D8A-DD04-4418-AF08-F43BDAC911B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289" name="Rectangle 64">
              <a:extLst>
                <a:ext uri="{FF2B5EF4-FFF2-40B4-BE49-F238E27FC236}">
                  <a16:creationId xmlns:a16="http://schemas.microsoft.com/office/drawing/2014/main" id="{76F1DC12-5FEC-410B-8B1D-944DE8D270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0381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1.52 (95% CI; 0.91-2.55,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.110)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D1D77150-D21B-426D-A7B7-25298F55FE74}"/>
              </a:ext>
            </a:extLst>
          </p:cNvPr>
          <p:cNvGrpSpPr/>
          <p:nvPr/>
        </p:nvGrpSpPr>
        <p:grpSpPr>
          <a:xfrm>
            <a:off x="6734059" y="1763360"/>
            <a:ext cx="3652996" cy="2552185"/>
            <a:chOff x="3423836" y="2900199"/>
            <a:chExt cx="3652996" cy="2552185"/>
          </a:xfrm>
        </p:grpSpPr>
        <p:grpSp>
          <p:nvGrpSpPr>
            <p:cNvPr id="299" name="グループ化 110">
              <a:extLst>
                <a:ext uri="{FF2B5EF4-FFF2-40B4-BE49-F238E27FC236}">
                  <a16:creationId xmlns:a16="http://schemas.microsoft.com/office/drawing/2014/main" id="{415317F4-1429-45DA-83F0-4A5C9460C3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90991" y="3003349"/>
              <a:ext cx="3207388" cy="2199667"/>
              <a:chOff x="7724724" y="2752488"/>
              <a:chExt cx="3207388" cy="2200120"/>
            </a:xfrm>
          </p:grpSpPr>
          <p:cxnSp>
            <p:nvCxnSpPr>
              <p:cNvPr id="404" name="直線コネクタ 111">
                <a:extLst>
                  <a:ext uri="{FF2B5EF4-FFF2-40B4-BE49-F238E27FC236}">
                    <a16:creationId xmlns:a16="http://schemas.microsoft.com/office/drawing/2014/main" id="{0444826F-7660-47BA-94E4-33599643292F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8112" y="4952608"/>
                <a:ext cx="3204000" cy="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405" name="直線コネクタ 112">
                <a:extLst>
                  <a:ext uri="{FF2B5EF4-FFF2-40B4-BE49-F238E27FC236}">
                    <a16:creationId xmlns:a16="http://schemas.microsoft.com/office/drawing/2014/main" id="{0550A947-64BB-4F19-91CF-CC121E48DD52}"/>
                  </a:ext>
                </a:extLst>
              </p:cNvPr>
              <p:cNvCxnSpPr>
                <a:cxnSpLocks noChangeShapeType="1"/>
              </p:cNvCxnSpPr>
              <p:nvPr/>
            </p:nvCxnSpPr>
            <p:spPr bwMode="auto">
              <a:xfrm>
                <a:off x="7724724" y="2752488"/>
                <a:ext cx="0" cy="2196000"/>
              </a:xfrm>
              <a:prstGeom prst="line">
                <a:avLst/>
              </a:prstGeom>
              <a:noFill/>
              <a:ln w="8001" algn="ctr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</p:grp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F5E3F3BC-F664-40E8-A48E-2FA74DF65808}"/>
                </a:ext>
              </a:extLst>
            </p:cNvPr>
            <p:cNvGrpSpPr/>
            <p:nvPr/>
          </p:nvGrpSpPr>
          <p:grpSpPr>
            <a:xfrm>
              <a:off x="3619123" y="2988480"/>
              <a:ext cx="56179" cy="2003695"/>
              <a:chOff x="3619123" y="2988480"/>
              <a:chExt cx="56179" cy="2003695"/>
            </a:xfrm>
          </p:grpSpPr>
          <p:sp>
            <p:nvSpPr>
              <p:cNvPr id="394" name="Line 218">
                <a:extLst>
                  <a:ext uri="{FF2B5EF4-FFF2-40B4-BE49-F238E27FC236}">
                    <a16:creationId xmlns:a16="http://schemas.microsoft.com/office/drawing/2014/main" id="{5C85AD76-29F6-4610-9D83-C72270655A5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8549" y="4992175"/>
                <a:ext cx="2675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5" name="Line 219">
                <a:extLst>
                  <a:ext uri="{FF2B5EF4-FFF2-40B4-BE49-F238E27FC236}">
                    <a16:creationId xmlns:a16="http://schemas.microsoft.com/office/drawing/2014/main" id="{D65CCC9C-AB09-4917-ACD0-E91B4A58D43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8549" y="4548099"/>
                <a:ext cx="2675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6" name="Line 220">
                <a:extLst>
                  <a:ext uri="{FF2B5EF4-FFF2-40B4-BE49-F238E27FC236}">
                    <a16:creationId xmlns:a16="http://schemas.microsoft.com/office/drawing/2014/main" id="{D9080B3B-5ECC-4161-989E-3CC0B7373C2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8549" y="4101347"/>
                <a:ext cx="2675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7" name="Line 221">
                <a:extLst>
                  <a:ext uri="{FF2B5EF4-FFF2-40B4-BE49-F238E27FC236}">
                    <a16:creationId xmlns:a16="http://schemas.microsoft.com/office/drawing/2014/main" id="{7A8D73E9-03C2-416A-852E-72457B29ECC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8549" y="3654595"/>
                <a:ext cx="2675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8" name="Line 222">
                <a:extLst>
                  <a:ext uri="{FF2B5EF4-FFF2-40B4-BE49-F238E27FC236}">
                    <a16:creationId xmlns:a16="http://schemas.microsoft.com/office/drawing/2014/main" id="{12BDAB51-58E7-48AB-A984-5CE8F97F179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8549" y="3210518"/>
                <a:ext cx="26752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9" name="Line 224">
                <a:extLst>
                  <a:ext uri="{FF2B5EF4-FFF2-40B4-BE49-F238E27FC236}">
                    <a16:creationId xmlns:a16="http://schemas.microsoft.com/office/drawing/2014/main" id="{A15770CF-5310-477B-AFC0-45D8D7F95BF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9123" y="4770138"/>
                <a:ext cx="5617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0" name="Line 225">
                <a:extLst>
                  <a:ext uri="{FF2B5EF4-FFF2-40B4-BE49-F238E27FC236}">
                    <a16:creationId xmlns:a16="http://schemas.microsoft.com/office/drawing/2014/main" id="{CE8363E2-500C-41C0-8E08-AF674A322B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9123" y="4323385"/>
                <a:ext cx="5617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1" name="Line 226">
                <a:extLst>
                  <a:ext uri="{FF2B5EF4-FFF2-40B4-BE49-F238E27FC236}">
                    <a16:creationId xmlns:a16="http://schemas.microsoft.com/office/drawing/2014/main" id="{DA0133C9-0982-4EC5-AF61-B7E9A36B3B7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9123" y="3879308"/>
                <a:ext cx="5617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2" name="Line 227">
                <a:extLst>
                  <a:ext uri="{FF2B5EF4-FFF2-40B4-BE49-F238E27FC236}">
                    <a16:creationId xmlns:a16="http://schemas.microsoft.com/office/drawing/2014/main" id="{A2488A79-FEB5-4186-A0E3-90B5267C3E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9123" y="3432557"/>
                <a:ext cx="5617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3" name="Line 228">
                <a:extLst>
                  <a:ext uri="{FF2B5EF4-FFF2-40B4-BE49-F238E27FC236}">
                    <a16:creationId xmlns:a16="http://schemas.microsoft.com/office/drawing/2014/main" id="{F3742807-333D-46B7-B20E-455C42193E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9123" y="2988480"/>
                <a:ext cx="5617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01" name="Rectangle 229">
              <a:extLst>
                <a:ext uri="{FF2B5EF4-FFF2-40B4-BE49-F238E27FC236}">
                  <a16:creationId xmlns:a16="http://schemas.microsoft.com/office/drawing/2014/main" id="{AA8E43C4-92EC-4060-98F1-657C5B25CD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3836" y="513931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2" name="Rectangle 230">
              <a:extLst>
                <a:ext uri="{FF2B5EF4-FFF2-40B4-BE49-F238E27FC236}">
                  <a16:creationId xmlns:a16="http://schemas.microsoft.com/office/drawing/2014/main" id="{FC439E2D-7F93-4515-A8BA-56F980D2B1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3836" y="4684533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0.2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3" name="Rectangle 231">
              <a:extLst>
                <a:ext uri="{FF2B5EF4-FFF2-40B4-BE49-F238E27FC236}">
                  <a16:creationId xmlns:a16="http://schemas.microsoft.com/office/drawing/2014/main" id="{76878E53-6D23-4CF2-BCF3-0915860705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3836" y="4237780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0.4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4" name="Rectangle 232">
              <a:extLst>
                <a:ext uri="{FF2B5EF4-FFF2-40B4-BE49-F238E27FC236}">
                  <a16:creationId xmlns:a16="http://schemas.microsoft.com/office/drawing/2014/main" id="{5C51328D-164A-437F-95B2-358E955949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3836" y="3793703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0.6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05" name="Rectangle 233">
              <a:extLst>
                <a:ext uri="{FF2B5EF4-FFF2-40B4-BE49-F238E27FC236}">
                  <a16:creationId xmlns:a16="http://schemas.microsoft.com/office/drawing/2014/main" id="{CD655991-ACE4-44FA-81B4-2043576749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3836" y="3346952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0.8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2" name="Rectangle 234">
              <a:extLst>
                <a:ext uri="{FF2B5EF4-FFF2-40B4-BE49-F238E27FC236}">
                  <a16:creationId xmlns:a16="http://schemas.microsoft.com/office/drawing/2014/main" id="{D3DB33CA-B260-4CBE-8A64-26A3EAB7B1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23836" y="2900199"/>
              <a:ext cx="1923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1.0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3" name="Freeform 237">
              <a:extLst>
                <a:ext uri="{FF2B5EF4-FFF2-40B4-BE49-F238E27FC236}">
                  <a16:creationId xmlns:a16="http://schemas.microsoft.com/office/drawing/2014/main" id="{246BBC02-7C5B-4FFC-B761-32F46CAED6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301" y="2988480"/>
              <a:ext cx="3311846" cy="909555"/>
            </a:xfrm>
            <a:custGeom>
              <a:avLst/>
              <a:gdLst>
                <a:gd name="T0" fmla="*/ 0 w 1238"/>
                <a:gd name="T1" fmla="*/ 0 h 340"/>
                <a:gd name="T2" fmla="*/ 0 w 1238"/>
                <a:gd name="T3" fmla="*/ 0 h 340"/>
                <a:gd name="T4" fmla="*/ 48 w 1238"/>
                <a:gd name="T5" fmla="*/ 0 h 340"/>
                <a:gd name="T6" fmla="*/ 48 w 1238"/>
                <a:gd name="T7" fmla="*/ 19 h 340"/>
                <a:gd name="T8" fmla="*/ 81 w 1238"/>
                <a:gd name="T9" fmla="*/ 19 h 340"/>
                <a:gd name="T10" fmla="*/ 81 w 1238"/>
                <a:gd name="T11" fmla="*/ 39 h 340"/>
                <a:gd name="T12" fmla="*/ 91 w 1238"/>
                <a:gd name="T13" fmla="*/ 39 h 340"/>
                <a:gd name="T14" fmla="*/ 91 w 1238"/>
                <a:gd name="T15" fmla="*/ 59 h 340"/>
                <a:gd name="T16" fmla="*/ 104 w 1238"/>
                <a:gd name="T17" fmla="*/ 59 h 340"/>
                <a:gd name="T18" fmla="*/ 141 w 1238"/>
                <a:gd name="T19" fmla="*/ 59 h 340"/>
                <a:gd name="T20" fmla="*/ 141 w 1238"/>
                <a:gd name="T21" fmla="*/ 80 h 340"/>
                <a:gd name="T22" fmla="*/ 165 w 1238"/>
                <a:gd name="T23" fmla="*/ 80 h 340"/>
                <a:gd name="T24" fmla="*/ 175 w 1238"/>
                <a:gd name="T25" fmla="*/ 80 h 340"/>
                <a:gd name="T26" fmla="*/ 175 w 1238"/>
                <a:gd name="T27" fmla="*/ 100 h 340"/>
                <a:gd name="T28" fmla="*/ 197 w 1238"/>
                <a:gd name="T29" fmla="*/ 100 h 340"/>
                <a:gd name="T30" fmla="*/ 197 w 1238"/>
                <a:gd name="T31" fmla="*/ 121 h 340"/>
                <a:gd name="T32" fmla="*/ 231 w 1238"/>
                <a:gd name="T33" fmla="*/ 121 h 340"/>
                <a:gd name="T34" fmla="*/ 235 w 1238"/>
                <a:gd name="T35" fmla="*/ 121 h 340"/>
                <a:gd name="T36" fmla="*/ 235 w 1238"/>
                <a:gd name="T37" fmla="*/ 143 h 340"/>
                <a:gd name="T38" fmla="*/ 246 w 1238"/>
                <a:gd name="T39" fmla="*/ 143 h 340"/>
                <a:gd name="T40" fmla="*/ 276 w 1238"/>
                <a:gd name="T41" fmla="*/ 143 h 340"/>
                <a:gd name="T42" fmla="*/ 276 w 1238"/>
                <a:gd name="T43" fmla="*/ 165 h 340"/>
                <a:gd name="T44" fmla="*/ 299 w 1238"/>
                <a:gd name="T45" fmla="*/ 165 h 340"/>
                <a:gd name="T46" fmla="*/ 307 w 1238"/>
                <a:gd name="T47" fmla="*/ 165 h 340"/>
                <a:gd name="T48" fmla="*/ 314 w 1238"/>
                <a:gd name="T49" fmla="*/ 165 h 340"/>
                <a:gd name="T50" fmla="*/ 378 w 1238"/>
                <a:gd name="T51" fmla="*/ 165 h 340"/>
                <a:gd name="T52" fmla="*/ 385 w 1238"/>
                <a:gd name="T53" fmla="*/ 165 h 340"/>
                <a:gd name="T54" fmla="*/ 385 w 1238"/>
                <a:gd name="T55" fmla="*/ 191 h 340"/>
                <a:gd name="T56" fmla="*/ 401 w 1238"/>
                <a:gd name="T57" fmla="*/ 191 h 340"/>
                <a:gd name="T58" fmla="*/ 415 w 1238"/>
                <a:gd name="T59" fmla="*/ 191 h 340"/>
                <a:gd name="T60" fmla="*/ 440 w 1238"/>
                <a:gd name="T61" fmla="*/ 191 h 340"/>
                <a:gd name="T62" fmla="*/ 440 w 1238"/>
                <a:gd name="T63" fmla="*/ 219 h 340"/>
                <a:gd name="T64" fmla="*/ 443 w 1238"/>
                <a:gd name="T65" fmla="*/ 219 h 340"/>
                <a:gd name="T66" fmla="*/ 492 w 1238"/>
                <a:gd name="T67" fmla="*/ 219 h 340"/>
                <a:gd name="T68" fmla="*/ 512 w 1238"/>
                <a:gd name="T69" fmla="*/ 219 h 340"/>
                <a:gd name="T70" fmla="*/ 525 w 1238"/>
                <a:gd name="T71" fmla="*/ 219 h 340"/>
                <a:gd name="T72" fmla="*/ 530 w 1238"/>
                <a:gd name="T73" fmla="*/ 219 h 340"/>
                <a:gd name="T74" fmla="*/ 535 w 1238"/>
                <a:gd name="T75" fmla="*/ 219 h 340"/>
                <a:gd name="T76" fmla="*/ 535 w 1238"/>
                <a:gd name="T77" fmla="*/ 257 h 340"/>
                <a:gd name="T78" fmla="*/ 568 w 1238"/>
                <a:gd name="T79" fmla="*/ 257 h 340"/>
                <a:gd name="T80" fmla="*/ 568 w 1238"/>
                <a:gd name="T81" fmla="*/ 295 h 340"/>
                <a:gd name="T82" fmla="*/ 588 w 1238"/>
                <a:gd name="T83" fmla="*/ 295 h 340"/>
                <a:gd name="T84" fmla="*/ 601 w 1238"/>
                <a:gd name="T85" fmla="*/ 295 h 340"/>
                <a:gd name="T86" fmla="*/ 641 w 1238"/>
                <a:gd name="T87" fmla="*/ 295 h 340"/>
                <a:gd name="T88" fmla="*/ 641 w 1238"/>
                <a:gd name="T89" fmla="*/ 340 h 340"/>
                <a:gd name="T90" fmla="*/ 649 w 1238"/>
                <a:gd name="T91" fmla="*/ 340 h 340"/>
                <a:gd name="T92" fmla="*/ 676 w 1238"/>
                <a:gd name="T93" fmla="*/ 340 h 340"/>
                <a:gd name="T94" fmla="*/ 689 w 1238"/>
                <a:gd name="T95" fmla="*/ 340 h 340"/>
                <a:gd name="T96" fmla="*/ 738 w 1238"/>
                <a:gd name="T97" fmla="*/ 340 h 340"/>
                <a:gd name="T98" fmla="*/ 801 w 1238"/>
                <a:gd name="T99" fmla="*/ 340 h 340"/>
                <a:gd name="T100" fmla="*/ 856 w 1238"/>
                <a:gd name="T101" fmla="*/ 340 h 340"/>
                <a:gd name="T102" fmla="*/ 926 w 1238"/>
                <a:gd name="T103" fmla="*/ 340 h 340"/>
                <a:gd name="T104" fmla="*/ 945 w 1238"/>
                <a:gd name="T105" fmla="*/ 340 h 340"/>
                <a:gd name="T106" fmla="*/ 1072 w 1238"/>
                <a:gd name="T107" fmla="*/ 340 h 340"/>
                <a:gd name="T108" fmla="*/ 1087 w 1238"/>
                <a:gd name="T109" fmla="*/ 340 h 340"/>
                <a:gd name="T110" fmla="*/ 1238 w 1238"/>
                <a:gd name="T11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238" h="340">
                  <a:moveTo>
                    <a:pt x="0" y="0"/>
                  </a:moveTo>
                  <a:lnTo>
                    <a:pt x="0" y="0"/>
                  </a:lnTo>
                  <a:lnTo>
                    <a:pt x="48" y="0"/>
                  </a:lnTo>
                  <a:lnTo>
                    <a:pt x="48" y="19"/>
                  </a:lnTo>
                  <a:lnTo>
                    <a:pt x="81" y="19"/>
                  </a:lnTo>
                  <a:lnTo>
                    <a:pt x="81" y="39"/>
                  </a:lnTo>
                  <a:lnTo>
                    <a:pt x="91" y="39"/>
                  </a:lnTo>
                  <a:lnTo>
                    <a:pt x="91" y="59"/>
                  </a:lnTo>
                  <a:lnTo>
                    <a:pt x="104" y="59"/>
                  </a:lnTo>
                  <a:lnTo>
                    <a:pt x="141" y="59"/>
                  </a:lnTo>
                  <a:lnTo>
                    <a:pt x="141" y="80"/>
                  </a:lnTo>
                  <a:lnTo>
                    <a:pt x="165" y="80"/>
                  </a:lnTo>
                  <a:lnTo>
                    <a:pt x="175" y="80"/>
                  </a:lnTo>
                  <a:lnTo>
                    <a:pt x="175" y="100"/>
                  </a:lnTo>
                  <a:lnTo>
                    <a:pt x="197" y="100"/>
                  </a:lnTo>
                  <a:lnTo>
                    <a:pt x="197" y="121"/>
                  </a:lnTo>
                  <a:lnTo>
                    <a:pt x="231" y="121"/>
                  </a:lnTo>
                  <a:lnTo>
                    <a:pt x="235" y="121"/>
                  </a:lnTo>
                  <a:lnTo>
                    <a:pt x="235" y="143"/>
                  </a:lnTo>
                  <a:lnTo>
                    <a:pt x="246" y="143"/>
                  </a:lnTo>
                  <a:lnTo>
                    <a:pt x="276" y="143"/>
                  </a:lnTo>
                  <a:lnTo>
                    <a:pt x="276" y="165"/>
                  </a:lnTo>
                  <a:lnTo>
                    <a:pt x="299" y="165"/>
                  </a:lnTo>
                  <a:lnTo>
                    <a:pt x="307" y="165"/>
                  </a:lnTo>
                  <a:lnTo>
                    <a:pt x="314" y="165"/>
                  </a:lnTo>
                  <a:lnTo>
                    <a:pt x="378" y="165"/>
                  </a:lnTo>
                  <a:lnTo>
                    <a:pt x="385" y="165"/>
                  </a:lnTo>
                  <a:lnTo>
                    <a:pt x="385" y="191"/>
                  </a:lnTo>
                  <a:lnTo>
                    <a:pt x="401" y="191"/>
                  </a:lnTo>
                  <a:lnTo>
                    <a:pt x="415" y="191"/>
                  </a:lnTo>
                  <a:lnTo>
                    <a:pt x="440" y="191"/>
                  </a:lnTo>
                  <a:lnTo>
                    <a:pt x="440" y="219"/>
                  </a:lnTo>
                  <a:lnTo>
                    <a:pt x="443" y="219"/>
                  </a:lnTo>
                  <a:lnTo>
                    <a:pt x="492" y="219"/>
                  </a:lnTo>
                  <a:lnTo>
                    <a:pt x="512" y="219"/>
                  </a:lnTo>
                  <a:lnTo>
                    <a:pt x="525" y="219"/>
                  </a:lnTo>
                  <a:lnTo>
                    <a:pt x="530" y="219"/>
                  </a:lnTo>
                  <a:lnTo>
                    <a:pt x="535" y="219"/>
                  </a:lnTo>
                  <a:lnTo>
                    <a:pt x="535" y="257"/>
                  </a:lnTo>
                  <a:lnTo>
                    <a:pt x="568" y="257"/>
                  </a:lnTo>
                  <a:lnTo>
                    <a:pt x="568" y="295"/>
                  </a:lnTo>
                  <a:lnTo>
                    <a:pt x="588" y="295"/>
                  </a:lnTo>
                  <a:lnTo>
                    <a:pt x="601" y="295"/>
                  </a:lnTo>
                  <a:lnTo>
                    <a:pt x="641" y="295"/>
                  </a:lnTo>
                  <a:lnTo>
                    <a:pt x="641" y="340"/>
                  </a:lnTo>
                  <a:lnTo>
                    <a:pt x="649" y="340"/>
                  </a:lnTo>
                  <a:lnTo>
                    <a:pt x="676" y="340"/>
                  </a:lnTo>
                  <a:lnTo>
                    <a:pt x="689" y="340"/>
                  </a:lnTo>
                  <a:lnTo>
                    <a:pt x="738" y="340"/>
                  </a:lnTo>
                  <a:lnTo>
                    <a:pt x="801" y="340"/>
                  </a:lnTo>
                  <a:lnTo>
                    <a:pt x="856" y="340"/>
                  </a:lnTo>
                  <a:lnTo>
                    <a:pt x="926" y="340"/>
                  </a:lnTo>
                  <a:lnTo>
                    <a:pt x="945" y="340"/>
                  </a:lnTo>
                  <a:lnTo>
                    <a:pt x="1072" y="340"/>
                  </a:lnTo>
                  <a:lnTo>
                    <a:pt x="1087" y="340"/>
                  </a:lnTo>
                  <a:lnTo>
                    <a:pt x="1238" y="340"/>
                  </a:lnTo>
                </a:path>
              </a:pathLst>
            </a:custGeom>
            <a:noFill/>
            <a:ln w="19050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74" name="Freeform 238">
              <a:extLst>
                <a:ext uri="{FF2B5EF4-FFF2-40B4-BE49-F238E27FC236}">
                  <a16:creationId xmlns:a16="http://schemas.microsoft.com/office/drawing/2014/main" id="{2E31E2CC-31AA-4372-A3C6-FE18E00B090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5301" y="2988480"/>
              <a:ext cx="2289936" cy="1717454"/>
            </a:xfrm>
            <a:custGeom>
              <a:avLst/>
              <a:gdLst>
                <a:gd name="T0" fmla="*/ 0 w 856"/>
                <a:gd name="T1" fmla="*/ 0 h 642"/>
                <a:gd name="T2" fmla="*/ 0 w 856"/>
                <a:gd name="T3" fmla="*/ 0 h 642"/>
                <a:gd name="T4" fmla="*/ 0 w 856"/>
                <a:gd name="T5" fmla="*/ 66 h 642"/>
                <a:gd name="T6" fmla="*/ 25 w 856"/>
                <a:gd name="T7" fmla="*/ 66 h 642"/>
                <a:gd name="T8" fmla="*/ 35 w 856"/>
                <a:gd name="T9" fmla="*/ 66 h 642"/>
                <a:gd name="T10" fmla="*/ 99 w 856"/>
                <a:gd name="T11" fmla="*/ 66 h 642"/>
                <a:gd name="T12" fmla="*/ 99 w 856"/>
                <a:gd name="T13" fmla="*/ 109 h 642"/>
                <a:gd name="T14" fmla="*/ 141 w 856"/>
                <a:gd name="T15" fmla="*/ 109 h 642"/>
                <a:gd name="T16" fmla="*/ 152 w 856"/>
                <a:gd name="T17" fmla="*/ 109 h 642"/>
                <a:gd name="T18" fmla="*/ 152 w 856"/>
                <a:gd name="T19" fmla="*/ 154 h 642"/>
                <a:gd name="T20" fmla="*/ 164 w 856"/>
                <a:gd name="T21" fmla="*/ 154 h 642"/>
                <a:gd name="T22" fmla="*/ 231 w 856"/>
                <a:gd name="T23" fmla="*/ 154 h 642"/>
                <a:gd name="T24" fmla="*/ 231 w 856"/>
                <a:gd name="T25" fmla="*/ 203 h 642"/>
                <a:gd name="T26" fmla="*/ 283 w 856"/>
                <a:gd name="T27" fmla="*/ 203 h 642"/>
                <a:gd name="T28" fmla="*/ 286 w 856"/>
                <a:gd name="T29" fmla="*/ 203 h 642"/>
                <a:gd name="T30" fmla="*/ 286 w 856"/>
                <a:gd name="T31" fmla="*/ 260 h 642"/>
                <a:gd name="T32" fmla="*/ 382 w 856"/>
                <a:gd name="T33" fmla="*/ 260 h 642"/>
                <a:gd name="T34" fmla="*/ 382 w 856"/>
                <a:gd name="T35" fmla="*/ 317 h 642"/>
                <a:gd name="T36" fmla="*/ 403 w 856"/>
                <a:gd name="T37" fmla="*/ 317 h 642"/>
                <a:gd name="T38" fmla="*/ 403 w 856"/>
                <a:gd name="T39" fmla="*/ 374 h 642"/>
                <a:gd name="T40" fmla="*/ 463 w 856"/>
                <a:gd name="T41" fmla="*/ 374 h 642"/>
                <a:gd name="T42" fmla="*/ 534 w 856"/>
                <a:gd name="T43" fmla="*/ 374 h 642"/>
                <a:gd name="T44" fmla="*/ 695 w 856"/>
                <a:gd name="T45" fmla="*/ 374 h 642"/>
                <a:gd name="T46" fmla="*/ 695 w 856"/>
                <a:gd name="T47" fmla="*/ 451 h 642"/>
                <a:gd name="T48" fmla="*/ 725 w 856"/>
                <a:gd name="T49" fmla="*/ 451 h 642"/>
                <a:gd name="T50" fmla="*/ 786 w 856"/>
                <a:gd name="T51" fmla="*/ 451 h 642"/>
                <a:gd name="T52" fmla="*/ 786 w 856"/>
                <a:gd name="T53" fmla="*/ 546 h 642"/>
                <a:gd name="T54" fmla="*/ 790 w 856"/>
                <a:gd name="T55" fmla="*/ 546 h 642"/>
                <a:gd name="T56" fmla="*/ 790 w 856"/>
                <a:gd name="T57" fmla="*/ 642 h 642"/>
                <a:gd name="T58" fmla="*/ 832 w 856"/>
                <a:gd name="T59" fmla="*/ 642 h 642"/>
                <a:gd name="T60" fmla="*/ 856 w 856"/>
                <a:gd name="T61" fmla="*/ 642 h 6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56" h="642">
                  <a:moveTo>
                    <a:pt x="0" y="0"/>
                  </a:moveTo>
                  <a:lnTo>
                    <a:pt x="0" y="0"/>
                  </a:lnTo>
                  <a:lnTo>
                    <a:pt x="0" y="66"/>
                  </a:lnTo>
                  <a:lnTo>
                    <a:pt x="25" y="66"/>
                  </a:lnTo>
                  <a:lnTo>
                    <a:pt x="35" y="66"/>
                  </a:lnTo>
                  <a:lnTo>
                    <a:pt x="99" y="66"/>
                  </a:lnTo>
                  <a:lnTo>
                    <a:pt x="99" y="109"/>
                  </a:lnTo>
                  <a:lnTo>
                    <a:pt x="141" y="109"/>
                  </a:lnTo>
                  <a:lnTo>
                    <a:pt x="152" y="109"/>
                  </a:lnTo>
                  <a:lnTo>
                    <a:pt x="152" y="154"/>
                  </a:lnTo>
                  <a:lnTo>
                    <a:pt x="164" y="154"/>
                  </a:lnTo>
                  <a:lnTo>
                    <a:pt x="231" y="154"/>
                  </a:lnTo>
                  <a:lnTo>
                    <a:pt x="231" y="203"/>
                  </a:lnTo>
                  <a:lnTo>
                    <a:pt x="283" y="203"/>
                  </a:lnTo>
                  <a:lnTo>
                    <a:pt x="286" y="203"/>
                  </a:lnTo>
                  <a:lnTo>
                    <a:pt x="286" y="260"/>
                  </a:lnTo>
                  <a:lnTo>
                    <a:pt x="382" y="260"/>
                  </a:lnTo>
                  <a:lnTo>
                    <a:pt x="382" y="317"/>
                  </a:lnTo>
                  <a:lnTo>
                    <a:pt x="403" y="317"/>
                  </a:lnTo>
                  <a:lnTo>
                    <a:pt x="403" y="374"/>
                  </a:lnTo>
                  <a:lnTo>
                    <a:pt x="463" y="374"/>
                  </a:lnTo>
                  <a:lnTo>
                    <a:pt x="534" y="374"/>
                  </a:lnTo>
                  <a:lnTo>
                    <a:pt x="695" y="374"/>
                  </a:lnTo>
                  <a:lnTo>
                    <a:pt x="695" y="451"/>
                  </a:lnTo>
                  <a:lnTo>
                    <a:pt x="725" y="451"/>
                  </a:lnTo>
                  <a:lnTo>
                    <a:pt x="786" y="451"/>
                  </a:lnTo>
                  <a:lnTo>
                    <a:pt x="786" y="546"/>
                  </a:lnTo>
                  <a:lnTo>
                    <a:pt x="790" y="546"/>
                  </a:lnTo>
                  <a:lnTo>
                    <a:pt x="790" y="642"/>
                  </a:lnTo>
                  <a:lnTo>
                    <a:pt x="832" y="642"/>
                  </a:lnTo>
                  <a:lnTo>
                    <a:pt x="856" y="642"/>
                  </a:lnTo>
                </a:path>
              </a:pathLst>
            </a:custGeom>
            <a:noFill/>
            <a:ln w="19050" cap="flat">
              <a:solidFill>
                <a:srgbClr val="4270DD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grpSp>
          <p:nvGrpSpPr>
            <p:cNvPr id="375" name="グループ化 374">
              <a:extLst>
                <a:ext uri="{FF2B5EF4-FFF2-40B4-BE49-F238E27FC236}">
                  <a16:creationId xmlns:a16="http://schemas.microsoft.com/office/drawing/2014/main" id="{600C3CF7-C0B0-4540-94EC-1FAD8A2D4929}"/>
                </a:ext>
              </a:extLst>
            </p:cNvPr>
            <p:cNvGrpSpPr/>
            <p:nvPr/>
          </p:nvGrpSpPr>
          <p:grpSpPr>
            <a:xfrm>
              <a:off x="3619123" y="5214215"/>
              <a:ext cx="3368024" cy="56178"/>
              <a:chOff x="3619123" y="5214215"/>
              <a:chExt cx="3368024" cy="56178"/>
            </a:xfrm>
          </p:grpSpPr>
          <p:sp>
            <p:nvSpPr>
              <p:cNvPr id="382" name="Line 223">
                <a:extLst>
                  <a:ext uri="{FF2B5EF4-FFF2-40B4-BE49-F238E27FC236}">
                    <a16:creationId xmlns:a16="http://schemas.microsoft.com/office/drawing/2014/main" id="{BA56CA2F-C3E9-4CE7-A6F0-A40482D2F9D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19123" y="5214215"/>
                <a:ext cx="56179" cy="0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3" name="Line 240">
                <a:extLst>
                  <a:ext uri="{FF2B5EF4-FFF2-40B4-BE49-F238E27FC236}">
                    <a16:creationId xmlns:a16="http://schemas.microsoft.com/office/drawing/2014/main" id="{6A57CE85-B96B-45ED-B163-A12159EB9B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009697" y="5214215"/>
                <a:ext cx="0" cy="2942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4" name="Line 241">
                <a:extLst>
                  <a:ext uri="{FF2B5EF4-FFF2-40B4-BE49-F238E27FC236}">
                    <a16:creationId xmlns:a16="http://schemas.microsoft.com/office/drawing/2014/main" id="{78F7190F-E655-458D-A91F-69FB07967E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670460" y="5214215"/>
                <a:ext cx="0" cy="2942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5" name="Line 242">
                <a:extLst>
                  <a:ext uri="{FF2B5EF4-FFF2-40B4-BE49-F238E27FC236}">
                    <a16:creationId xmlns:a16="http://schemas.microsoft.com/office/drawing/2014/main" id="{C4E33C84-4BB2-439A-8EF4-97DFA2C77D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331225" y="5214215"/>
                <a:ext cx="0" cy="2942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6" name="Line 243">
                <a:extLst>
                  <a:ext uri="{FF2B5EF4-FFF2-40B4-BE49-F238E27FC236}">
                    <a16:creationId xmlns:a16="http://schemas.microsoft.com/office/drawing/2014/main" id="{C4B6A603-548B-4D1B-93FA-AD75C8D4D83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991988" y="5214215"/>
                <a:ext cx="0" cy="2942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7" name="Line 244">
                <a:extLst>
                  <a:ext uri="{FF2B5EF4-FFF2-40B4-BE49-F238E27FC236}">
                    <a16:creationId xmlns:a16="http://schemas.microsoft.com/office/drawing/2014/main" id="{3F630C53-4BEC-429F-B314-C338F6733C1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652753" y="5214215"/>
                <a:ext cx="0" cy="29426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8" name="Line 245">
                <a:extLst>
                  <a:ext uri="{FF2B5EF4-FFF2-40B4-BE49-F238E27FC236}">
                    <a16:creationId xmlns:a16="http://schemas.microsoft.com/office/drawing/2014/main" id="{C5A4E149-DC97-48EC-8931-42B4A7FF089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75301" y="5214215"/>
                <a:ext cx="0" cy="561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89" name="Line 246">
                <a:extLst>
                  <a:ext uri="{FF2B5EF4-FFF2-40B4-BE49-F238E27FC236}">
                    <a16:creationId xmlns:a16="http://schemas.microsoft.com/office/drawing/2014/main" id="{F21E7AD9-3E29-485E-AD42-AFDA5CCFF3C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36066" y="5214215"/>
                <a:ext cx="0" cy="561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0" name="Line 247">
                <a:extLst>
                  <a:ext uri="{FF2B5EF4-FFF2-40B4-BE49-F238E27FC236}">
                    <a16:creationId xmlns:a16="http://schemas.microsoft.com/office/drawing/2014/main" id="{A624F826-625B-4820-8C14-8C99F46EF86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996829" y="5214215"/>
                <a:ext cx="0" cy="561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1" name="Line 248">
                <a:extLst>
                  <a:ext uri="{FF2B5EF4-FFF2-40B4-BE49-F238E27FC236}">
                    <a16:creationId xmlns:a16="http://schemas.microsoft.com/office/drawing/2014/main" id="{370DC155-E2BC-47F6-9F94-DDA3E93FBE4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668295" y="5214215"/>
                <a:ext cx="0" cy="561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2" name="Line 249">
                <a:extLst>
                  <a:ext uri="{FF2B5EF4-FFF2-40B4-BE49-F238E27FC236}">
                    <a16:creationId xmlns:a16="http://schemas.microsoft.com/office/drawing/2014/main" id="{FB033208-C226-41A2-9A01-FBBEB02979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326384" y="5214215"/>
                <a:ext cx="0" cy="561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93" name="Line 250">
                <a:extLst>
                  <a:ext uri="{FF2B5EF4-FFF2-40B4-BE49-F238E27FC236}">
                    <a16:creationId xmlns:a16="http://schemas.microsoft.com/office/drawing/2014/main" id="{4D2F05DC-5405-498D-9876-0A5A70B5F2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6987147" y="5214215"/>
                <a:ext cx="0" cy="56178"/>
              </a:xfrm>
              <a:prstGeom prst="line">
                <a:avLst/>
              </a:prstGeom>
              <a:noFill/>
              <a:ln w="6350" cap="flat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376" name="Rectangle 251">
              <a:extLst>
                <a:ext uri="{FF2B5EF4-FFF2-40B4-BE49-F238E27FC236}">
                  <a16:creationId xmlns:a16="http://schemas.microsoft.com/office/drawing/2014/main" id="{977A5084-E0CB-4E4F-9D82-26EA0BF36D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37849" y="5267718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7" name="Rectangle 252">
              <a:extLst>
                <a:ext uri="{FF2B5EF4-FFF2-40B4-BE49-F238E27FC236}">
                  <a16:creationId xmlns:a16="http://schemas.microsoft.com/office/drawing/2014/main" id="{60B14594-933E-4810-B17C-A21363B2B0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8614" y="5267718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8" name="Rectangle 253">
              <a:extLst>
                <a:ext uri="{FF2B5EF4-FFF2-40B4-BE49-F238E27FC236}">
                  <a16:creationId xmlns:a16="http://schemas.microsoft.com/office/drawing/2014/main" id="{92B2242F-7128-4AA2-8B5B-AC1725B81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32625" y="52677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9" name="Rectangle 254">
              <a:extLst>
                <a:ext uri="{FF2B5EF4-FFF2-40B4-BE49-F238E27FC236}">
                  <a16:creationId xmlns:a16="http://schemas.microsoft.com/office/drawing/2014/main" id="{4F7284A2-4BDC-4000-960D-70BB6FCB2A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01415" y="52677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0" name="Rectangle 255">
              <a:extLst>
                <a:ext uri="{FF2B5EF4-FFF2-40B4-BE49-F238E27FC236}">
                  <a16:creationId xmlns:a16="http://schemas.microsoft.com/office/drawing/2014/main" id="{623AEB9C-9C2D-485C-A36B-70BCC2427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62180" y="52677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1" name="Rectangle 256">
              <a:extLst>
                <a:ext uri="{FF2B5EF4-FFF2-40B4-BE49-F238E27FC236}">
                  <a16:creationId xmlns:a16="http://schemas.microsoft.com/office/drawing/2014/main" id="{988F8C6E-ABFE-41D9-9C95-7B43EA4A03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2944" y="5267718"/>
              <a:ext cx="15388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25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6" name="グループ化 405">
            <a:extLst>
              <a:ext uri="{FF2B5EF4-FFF2-40B4-BE49-F238E27FC236}">
                <a16:creationId xmlns:a16="http://schemas.microsoft.com/office/drawing/2014/main" id="{B970678E-A2E1-4993-983A-3C2F73A6DB1D}"/>
              </a:ext>
            </a:extLst>
          </p:cNvPr>
          <p:cNvGrpSpPr/>
          <p:nvPr/>
        </p:nvGrpSpPr>
        <p:grpSpPr>
          <a:xfrm>
            <a:off x="8441438" y="2062601"/>
            <a:ext cx="2988634" cy="643132"/>
            <a:chOff x="905262" y="4852633"/>
            <a:chExt cx="2988634" cy="643132"/>
          </a:xfrm>
        </p:grpSpPr>
        <p:grpSp>
          <p:nvGrpSpPr>
            <p:cNvPr id="407" name="グループ化 406">
              <a:extLst>
                <a:ext uri="{FF2B5EF4-FFF2-40B4-BE49-F238E27FC236}">
                  <a16:creationId xmlns:a16="http://schemas.microsoft.com/office/drawing/2014/main" id="{E3B97CF6-93DA-4C14-96EA-BB6805914C13}"/>
                </a:ext>
              </a:extLst>
            </p:cNvPr>
            <p:cNvGrpSpPr/>
            <p:nvPr/>
          </p:nvGrpSpPr>
          <p:grpSpPr>
            <a:xfrm>
              <a:off x="905262" y="4852633"/>
              <a:ext cx="2988634" cy="407754"/>
              <a:chOff x="1043996" y="4686803"/>
              <a:chExt cx="2988634" cy="407754"/>
            </a:xfrm>
          </p:grpSpPr>
          <p:grpSp>
            <p:nvGrpSpPr>
              <p:cNvPr id="409" name="グループ化 5">
                <a:extLst>
                  <a:ext uri="{FF2B5EF4-FFF2-40B4-BE49-F238E27FC236}">
                    <a16:creationId xmlns:a16="http://schemas.microsoft.com/office/drawing/2014/main" id="{FD2ACBE5-9D19-443F-9A7F-FD058D28AAE7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4010" y="4686803"/>
                <a:ext cx="2988620" cy="184667"/>
                <a:chOff x="7451475" y="2452572"/>
                <a:chExt cx="1949070" cy="120452"/>
              </a:xfrm>
            </p:grpSpPr>
            <p:sp>
              <p:nvSpPr>
                <p:cNvPr id="413" name="Rectangle 64">
                  <a:extLst>
                    <a:ext uri="{FF2B5EF4-FFF2-40B4-BE49-F238E27FC236}">
                      <a16:creationId xmlns:a16="http://schemas.microsoft.com/office/drawing/2014/main" id="{98029FCA-2A9B-4570-83CC-E224B3C0CE9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39764" y="2452572"/>
                  <a:ext cx="1760781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negative (n=62): 2-year PPS, 59.1%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4" name="Line 69">
                  <a:extLst>
                    <a:ext uri="{FF2B5EF4-FFF2-40B4-BE49-F238E27FC236}">
                      <a16:creationId xmlns:a16="http://schemas.microsoft.com/office/drawing/2014/main" id="{1F963EC9-64A6-44F0-B2C4-8153DEBB3672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75" y="2518586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FF0000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410" name="グループ化 6">
                <a:extLst>
                  <a:ext uri="{FF2B5EF4-FFF2-40B4-BE49-F238E27FC236}">
                    <a16:creationId xmlns:a16="http://schemas.microsoft.com/office/drawing/2014/main" id="{6F65670F-3230-48A3-8B72-109EFF07704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043996" y="4909890"/>
                <a:ext cx="2909794" cy="184667"/>
                <a:chOff x="7451487" y="2664355"/>
                <a:chExt cx="1897668" cy="120452"/>
              </a:xfrm>
            </p:grpSpPr>
            <p:sp>
              <p:nvSpPr>
                <p:cNvPr id="411" name="Rectangle 66">
                  <a:extLst>
                    <a:ext uri="{FF2B5EF4-FFF2-40B4-BE49-F238E27FC236}">
                      <a16:creationId xmlns:a16="http://schemas.microsoft.com/office/drawing/2014/main" id="{B076C745-281F-4F71-A440-0A1DE93B210A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7641685" y="2664355"/>
                  <a:ext cx="1707470" cy="12045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0" tIns="0" rIns="0" bIns="0">
                  <a:spAutoFit/>
                </a:bodyPr>
                <a:lstStyle>
                  <a:lvl1pPr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1pPr>
                  <a:lvl2pPr marL="742950" indent="-28575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2pPr>
                  <a:lvl3pPr marL="11430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3pPr>
                  <a:lvl4pPr marL="16002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4pPr>
                  <a:lvl5pPr marL="2057400" indent="-228600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5pPr>
                  <a:lvl6pPr marL="25146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6pPr>
                  <a:lvl7pPr marL="29718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7pPr>
                  <a:lvl8pPr marL="34290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8pPr>
                  <a:lvl9pPr marL="3886200" indent="-228600" eaLnBrk="0" fontAlgn="base" hangingPunct="0">
                    <a:lnSpc>
                      <a:spcPct val="90000"/>
                    </a:lnSpc>
                    <a:spcBef>
                      <a:spcPts val="5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•"/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  <a:ea typeface="ＭＳ Ｐゴシック" panose="020B0600070205080204" pitchFamily="50" charset="-128"/>
                    </a:defRPr>
                  </a:lvl9pPr>
                </a:lstStyle>
                <a:p>
                  <a:pPr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None/>
                  </a:pPr>
                  <a:r>
                    <a:rPr kumimoji="0" lang="en-US" altLang="ja-JP" sz="1200" b="1" dirty="0">
                      <a:solidFill>
                        <a:srgbClr val="000000"/>
                      </a:solidFill>
                      <a:latin typeface="Times New Roman" panose="02020603050405020304" pitchFamily="18" charset="0"/>
                      <a:ea typeface="メイリオ" panose="020B0604030504040204" pitchFamily="50" charset="-128"/>
                      <a:cs typeface="Times New Roman" panose="02020603050405020304" pitchFamily="18" charset="0"/>
                    </a:rPr>
                    <a:t>PRO positive  (n=25): 2-year PPS, 0.0%</a:t>
                  </a:r>
                  <a:endParaRPr kumimoji="0" lang="ja-JP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endParaRPr>
                </a:p>
              </p:txBody>
            </p:sp>
            <p:sp>
              <p:nvSpPr>
                <p:cNvPr id="412" name="Line 73">
                  <a:extLst>
                    <a:ext uri="{FF2B5EF4-FFF2-40B4-BE49-F238E27FC236}">
                      <a16:creationId xmlns:a16="http://schemas.microsoft.com/office/drawing/2014/main" id="{E1C441A9-10F7-4B2F-96A4-80010E95E2B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7451487" y="2729921"/>
                  <a:ext cx="140868" cy="0"/>
                </a:xfrm>
                <a:prstGeom prst="line">
                  <a:avLst/>
                </a:prstGeom>
                <a:noFill/>
                <a:ln w="17463">
                  <a:solidFill>
                    <a:srgbClr val="0000FF"/>
                  </a:solidFill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kumimoji="0" lang="ja-JP" altLang="en-US" sz="1200" b="1">
                    <a:solidFill>
                      <a:prstClr val="black"/>
                    </a:solidFill>
                    <a:latin typeface="Times New Roman" panose="02020603050405020304" pitchFamily="18" charset="0"/>
                    <a:ea typeface="ＭＳ Ｐゴシック" panose="020B0600070205080204" pitchFamily="50" charset="-128"/>
                    <a:cs typeface="Times New Roman" panose="02020603050405020304" pitchFamily="18" charset="0"/>
                  </a:endParaRPr>
                </a:p>
              </p:txBody>
            </p:sp>
          </p:grpSp>
        </p:grpSp>
        <p:sp>
          <p:nvSpPr>
            <p:cNvPr id="408" name="Rectangle 64">
              <a:extLst>
                <a:ext uri="{FF2B5EF4-FFF2-40B4-BE49-F238E27FC236}">
                  <a16:creationId xmlns:a16="http://schemas.microsoft.com/office/drawing/2014/main" id="{F7F25F9E-199C-4477-9C5D-066D5E482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8781" y="5311099"/>
              <a:ext cx="2712281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    HR 2.00 (95% CI; 0.89-4.48, </a:t>
              </a:r>
              <a:r>
                <a:rPr kumimoji="0" lang="en-US" altLang="ja-JP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</a:t>
              </a: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= .092)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416" name="Rectangle 64">
            <a:extLst>
              <a:ext uri="{FF2B5EF4-FFF2-40B4-BE49-F238E27FC236}">
                <a16:creationId xmlns:a16="http://schemas.microsoft.com/office/drawing/2014/main" id="{C5EEA662-B080-4C86-AFDC-80E2A54A26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62066" y="1123338"/>
            <a:ext cx="117660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6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Appetite loss </a:t>
            </a:r>
            <a:endParaRPr kumimoji="0" lang="ja-JP" altLang="ja-JP" sz="1600" b="1" dirty="0">
              <a:solidFill>
                <a:srgbClr val="000000"/>
              </a:solidFill>
              <a:latin typeface="Times New Roman" panose="02020603050405020304" pitchFamily="18" charset="0"/>
              <a:ea typeface="メイリオ" panose="020B060403050404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417" name="テキスト ボックス 406">
            <a:extLst>
              <a:ext uri="{FF2B5EF4-FFF2-40B4-BE49-F238E27FC236}">
                <a16:creationId xmlns:a16="http://schemas.microsoft.com/office/drawing/2014/main" id="{635D9DC9-384B-4F9C-9C8B-7F59059F02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2000" y="0"/>
            <a:ext cx="230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lang="ja-JP" altLang="en-US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S6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496773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2320</TotalTime>
  <Words>124</Words>
  <Application>Microsoft Office PowerPoint</Application>
  <PresentationFormat>ワイド画面</PresentationFormat>
  <Paragraphs>39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大木 暁</dc:creator>
  <cp:lastModifiedBy>大木 暁</cp:lastModifiedBy>
  <cp:revision>66</cp:revision>
  <cp:lastPrinted>2020-02-02T02:19:20Z</cp:lastPrinted>
  <dcterms:created xsi:type="dcterms:W3CDTF">2019-08-24T05:09:44Z</dcterms:created>
  <dcterms:modified xsi:type="dcterms:W3CDTF">2020-09-20T10:35:33Z</dcterms:modified>
</cp:coreProperties>
</file>