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7" r:id="rId2"/>
  </p:sldIdLst>
  <p:sldSz cx="12192000" cy="6858000"/>
  <p:notesSz cx="6888163" cy="100203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07E8"/>
    <a:srgbClr val="AEEF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76E26A-7078-448F-8AEC-FFF687A95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54784-5FF2-4CC1-921A-8BB79DCFAD98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BC8220-4DED-4074-BBC5-C0CC8B836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54F01-F25D-4D60-ADA5-91C3A4D6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8E55E-C530-4AA0-B7F8-25E83592573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44172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4EEFD-047D-43CB-8F16-509433B32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BCBAB-5799-4007-95B8-11D1D17DD87E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7089AE-9A34-4BFA-A1AF-8478C366D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EEF619-AADE-4976-A463-04AD8FA7E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F18E0-B414-4142-8D3E-F0AEA620812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53898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565D97-597C-4F64-A7C1-7F0FF2D94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A6F9F-3BF7-449D-9761-A98205C4DB40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37BE2F-4C59-4FAC-A629-FB65A87E5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27E059-4EB9-4AEF-8A94-B44A7E5B2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BFAC8-414B-4088-8C0B-3FFEFAA5626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35938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69B156-8563-4DE2-8A98-13D3C508E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8F961-AAC8-4B7E-8ABD-D26846CF5927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7EBF07-A447-4944-AFD0-46478E7EB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F571D-6893-43D1-B38C-3E50CE772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BDADC-4B79-4E04-A842-A988D1A1F5D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23664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06743C-1294-495E-ACAA-4EAFA0D80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5E8FE-7CAA-4D8D-A77E-C717CEF65274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B91482-05DD-4DE0-8A8E-EFA483FBF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3C0FB4-6C20-4794-8FF7-05D181EF3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290B9-EAD4-4590-8C48-12147F93E4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16900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A282943-3ECD-4839-B0BA-A0EE06395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CFD6E-4DD3-4A35-B727-1302BCB2C3DA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42A1575-FA45-4AA2-A150-2787C0921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F3C6A29-773F-49D4-A1D9-EE81760E1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0E856-1F9B-42B4-903C-97D4EA7036C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57163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E55ED70-4A9A-4E23-BD47-2D876BF73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F902B-A2A7-4DF4-8BE0-997AF0125715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B753BE8-FC86-4EE2-BE1C-ADBE04A45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D6B6D61-BD4E-4EE6-ADB8-8213D1A90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8CA65-894D-410D-AD89-B24AB3DCFD8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85777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8289B278-4187-45E6-801A-6142384DE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56027-5552-486D-98D6-466A0B8F0241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81A07EE-6198-47FA-ACE0-76B7386AA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21CE0F4-40FA-4F06-A47E-1E74457F8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D5FDC-DF5D-44F0-B612-54DE262EA49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57034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B1A6CA9-00AC-4591-867A-0342EC3ED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FF08C-9877-4B43-B004-E0782AB6F9FE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D685CB9-4ADE-4BB7-AC4A-EDC702467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6586338-9D4E-4C36-8D5E-8843170B5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557F7-CD27-4897-A071-12B5FC1616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2403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E748474-21DF-4187-9A87-120DB069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AE9B9-049E-4F0B-9BB5-3D0A861F916F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4177A9D-93A6-4090-9EFB-00434B7F4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E8F7BB7-9CA3-4064-964A-8D0FFD5C6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950B8-2A9B-4E61-9B50-3DA7220125F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50627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49E8867-E022-4250-9E1B-1166493B7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EFC42-6021-4C16-BEB7-3FD9A183DB70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9B1585D-919D-4E9B-8A48-0A96C56F1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B8825C6-229E-4A80-AE56-61712F7D9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1FC01-5BD3-4043-BD1E-8D5A0B64DC5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0501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F91E3E2-F179-42AE-BCD3-CD870777A6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D007FBE4-7C52-47B4-9E8C-18F1A93B63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47599C-0567-494E-B5BF-F7EBC37761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EDBE867-ADB9-4297-8AD5-0B212C5BA82B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0EB35C-B8D3-4811-8AD7-7B77792A84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DDE0C-6FB5-4D21-838D-3E462ABDCC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BDBA5D8-916C-47DF-B925-F41B9CE641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121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テキスト ボックス 68">
            <a:extLst>
              <a:ext uri="{FF2B5EF4-FFF2-40B4-BE49-F238E27FC236}">
                <a16:creationId xmlns:a16="http://schemas.microsoft.com/office/drawing/2014/main" id="{A917780B-D608-420A-9F56-26808FA808ED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275041" y="4148222"/>
            <a:ext cx="2227936" cy="246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Proportion</a:t>
            </a:r>
            <a:r>
              <a:rPr lang="ja-JP" altLang="en-US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survival</a:t>
            </a:r>
            <a:endParaRPr lang="ja-JP" alt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4" name="テキスト ボックス 2">
            <a:extLst>
              <a:ext uri="{FF2B5EF4-FFF2-40B4-BE49-F238E27FC236}">
                <a16:creationId xmlns:a16="http://schemas.microsoft.com/office/drawing/2014/main" id="{149710CF-082E-40ED-A9DA-B03DA5A9756A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326596" y="4509520"/>
            <a:ext cx="178884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ja-JP" sz="16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             PPS</a:t>
            </a:r>
            <a:endParaRPr lang="ja-JP" altLang="en-US" sz="1600" b="1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8" name="テキスト ボックス 68">
            <a:extLst>
              <a:ext uri="{FF2B5EF4-FFF2-40B4-BE49-F238E27FC236}">
                <a16:creationId xmlns:a16="http://schemas.microsoft.com/office/drawing/2014/main" id="{A7A1FC55-6BE8-4555-8710-4E4CD1D6C3B2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275041" y="738638"/>
            <a:ext cx="2227936" cy="246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Proportion</a:t>
            </a:r>
            <a:r>
              <a:rPr lang="ja-JP" altLang="en-US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survival</a:t>
            </a:r>
            <a:endParaRPr lang="ja-JP" alt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3" name="テキスト ボックス 2">
            <a:extLst>
              <a:ext uri="{FF2B5EF4-FFF2-40B4-BE49-F238E27FC236}">
                <a16:creationId xmlns:a16="http://schemas.microsoft.com/office/drawing/2014/main" id="{61CD5EDA-178C-48A2-BE8D-F11843E8F949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391232" y="1091622"/>
            <a:ext cx="178884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ja-JP" sz="16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         OS</a:t>
            </a:r>
            <a:endParaRPr lang="ja-JP" altLang="en-US" sz="1600" b="1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4" name="テキスト ボックス 2">
            <a:extLst>
              <a:ext uri="{FF2B5EF4-FFF2-40B4-BE49-F238E27FC236}">
                <a16:creationId xmlns:a16="http://schemas.microsoft.com/office/drawing/2014/main" id="{236103E3-F8F2-4A56-99F6-A7BD43C6B0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2116" y="335286"/>
            <a:ext cx="178884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ja-JP" sz="16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Constipation</a:t>
            </a:r>
            <a:endParaRPr lang="ja-JP" altLang="en-US" sz="1600" b="1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" name="テキスト ボックス 214">
            <a:extLst>
              <a:ext uri="{FF2B5EF4-FFF2-40B4-BE49-F238E27FC236}">
                <a16:creationId xmlns:a16="http://schemas.microsoft.com/office/drawing/2014/main" id="{AD161D34-4A5E-412B-A23F-DBB92043AA20}"/>
              </a:ext>
            </a:extLst>
          </p:cNvPr>
          <p:cNvSpPr txBox="1"/>
          <p:nvPr/>
        </p:nvSpPr>
        <p:spPr bwMode="auto">
          <a:xfrm>
            <a:off x="1256042" y="2224306"/>
            <a:ext cx="1375166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600" b="1" i="1" kern="0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P</a:t>
            </a:r>
            <a:r>
              <a:rPr lang="en-US" altLang="ja-JP" sz="1600" b="1" kern="0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 = .065</a:t>
            </a:r>
            <a:endParaRPr lang="ja-JP" altLang="en-US" sz="1600" b="1" kern="0" dirty="0">
              <a:solidFill>
                <a:prstClr val="black"/>
              </a:solidFill>
              <a:latin typeface="Times New Roman" panose="02020603050405020304" pitchFamily="18" charset="0"/>
              <a:ea typeface="ＭＳ Ｐゴシック" charset="-128"/>
              <a:cs typeface="Times New Roman" panose="02020603050405020304" pitchFamily="18" charset="0"/>
            </a:endParaRPr>
          </a:p>
        </p:txBody>
      </p:sp>
      <p:sp>
        <p:nvSpPr>
          <p:cNvPr id="239" name="Rectangle 50">
            <a:extLst>
              <a:ext uri="{FF2B5EF4-FFF2-40B4-BE49-F238E27FC236}">
                <a16:creationId xmlns:a16="http://schemas.microsoft.com/office/drawing/2014/main" id="{BFD0BD88-7CC3-41BF-98BC-676F36EFD4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3099" y="2754505"/>
            <a:ext cx="860074" cy="164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Time </a:t>
            </a:r>
            <a:r>
              <a: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(month</a:t>
            </a:r>
            <a:r>
              <a:rPr kumimoji="0"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s</a:t>
            </a:r>
            <a:r>
              <a: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360" name="テキスト ボックス 2">
            <a:extLst>
              <a:ext uri="{FF2B5EF4-FFF2-40B4-BE49-F238E27FC236}">
                <a16:creationId xmlns:a16="http://schemas.microsoft.com/office/drawing/2014/main" id="{83E800DD-A341-4374-A0C0-DAA7571FE8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71462" y="335286"/>
            <a:ext cx="178884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ja-JP" sz="16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       Diarrhea</a:t>
            </a:r>
            <a:endParaRPr lang="ja-JP" altLang="en-US" sz="1600" b="1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471" name="Rectangle 50">
            <a:extLst>
              <a:ext uri="{FF2B5EF4-FFF2-40B4-BE49-F238E27FC236}">
                <a16:creationId xmlns:a16="http://schemas.microsoft.com/office/drawing/2014/main" id="{2D0B3F05-668D-4F3F-A2D7-FDBB83CCA6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1659" y="2755360"/>
            <a:ext cx="860074" cy="164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Time </a:t>
            </a:r>
            <a:r>
              <a: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(month</a:t>
            </a:r>
            <a:r>
              <a:rPr kumimoji="0"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s</a:t>
            </a:r>
            <a:r>
              <a: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76" name="テキスト ボックス 175">
            <a:extLst>
              <a:ext uri="{FF2B5EF4-FFF2-40B4-BE49-F238E27FC236}">
                <a16:creationId xmlns:a16="http://schemas.microsoft.com/office/drawing/2014/main" id="{CA39748C-5069-44A5-B8D5-E6FBB382E16A}"/>
              </a:ext>
            </a:extLst>
          </p:cNvPr>
          <p:cNvSpPr txBox="1"/>
          <p:nvPr/>
        </p:nvSpPr>
        <p:spPr bwMode="auto">
          <a:xfrm>
            <a:off x="1256042" y="5369730"/>
            <a:ext cx="1375166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600" b="1" i="1" kern="0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P</a:t>
            </a:r>
            <a:r>
              <a:rPr lang="en-US" altLang="ja-JP" sz="1600" b="1" kern="0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 = .048</a:t>
            </a:r>
            <a:endParaRPr lang="ja-JP" altLang="en-US" sz="1600" b="1" kern="0" dirty="0">
              <a:solidFill>
                <a:prstClr val="black"/>
              </a:solidFill>
              <a:latin typeface="Times New Roman" panose="02020603050405020304" pitchFamily="18" charset="0"/>
              <a:ea typeface="ＭＳ Ｐゴシック" charset="-128"/>
              <a:cs typeface="Times New Roman" panose="02020603050405020304" pitchFamily="18" charset="0"/>
            </a:endParaRPr>
          </a:p>
        </p:txBody>
      </p:sp>
      <p:sp>
        <p:nvSpPr>
          <p:cNvPr id="178" name="Rectangle 50">
            <a:extLst>
              <a:ext uri="{FF2B5EF4-FFF2-40B4-BE49-F238E27FC236}">
                <a16:creationId xmlns:a16="http://schemas.microsoft.com/office/drawing/2014/main" id="{22A2A89C-568C-4600-9B7E-A16F7777E6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3099" y="5899929"/>
            <a:ext cx="860074" cy="164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Time </a:t>
            </a:r>
            <a:r>
              <a: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(month</a:t>
            </a:r>
            <a:r>
              <a:rPr kumimoji="0"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s</a:t>
            </a:r>
            <a:r>
              <a: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87" name="テキスト ボックス 186">
            <a:extLst>
              <a:ext uri="{FF2B5EF4-FFF2-40B4-BE49-F238E27FC236}">
                <a16:creationId xmlns:a16="http://schemas.microsoft.com/office/drawing/2014/main" id="{18EC14ED-AA34-4143-9257-6ACB74C50501}"/>
              </a:ext>
            </a:extLst>
          </p:cNvPr>
          <p:cNvSpPr txBox="1"/>
          <p:nvPr/>
        </p:nvSpPr>
        <p:spPr bwMode="auto">
          <a:xfrm>
            <a:off x="4833869" y="5369730"/>
            <a:ext cx="1375166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600" b="1" i="1" kern="0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P</a:t>
            </a:r>
            <a:r>
              <a:rPr lang="en-US" altLang="ja-JP" sz="1600" b="1" kern="0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 = .163</a:t>
            </a:r>
            <a:endParaRPr lang="ja-JP" altLang="en-US" sz="1600" b="1" kern="0" dirty="0">
              <a:solidFill>
                <a:prstClr val="black"/>
              </a:solidFill>
              <a:latin typeface="Times New Roman" panose="02020603050405020304" pitchFamily="18" charset="0"/>
              <a:ea typeface="ＭＳ Ｐゴシック" charset="-128"/>
              <a:cs typeface="Times New Roman" panose="02020603050405020304" pitchFamily="18" charset="0"/>
            </a:endParaRPr>
          </a:p>
        </p:txBody>
      </p:sp>
      <p:sp>
        <p:nvSpPr>
          <p:cNvPr id="472" name="Rectangle 50">
            <a:extLst>
              <a:ext uri="{FF2B5EF4-FFF2-40B4-BE49-F238E27FC236}">
                <a16:creationId xmlns:a16="http://schemas.microsoft.com/office/drawing/2014/main" id="{416A1CA8-10F1-4BF6-AF86-93B7715C81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0960" y="5900400"/>
            <a:ext cx="860074" cy="164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Time </a:t>
            </a:r>
            <a:r>
              <a: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(month</a:t>
            </a:r>
            <a:r>
              <a:rPr kumimoji="0"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s</a:t>
            </a:r>
            <a:r>
              <a: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86" name="テキスト ボックス 285">
            <a:extLst>
              <a:ext uri="{FF2B5EF4-FFF2-40B4-BE49-F238E27FC236}">
                <a16:creationId xmlns:a16="http://schemas.microsoft.com/office/drawing/2014/main" id="{94C498A8-9FB8-4226-861A-2B029DC0A165}"/>
              </a:ext>
            </a:extLst>
          </p:cNvPr>
          <p:cNvSpPr txBox="1"/>
          <p:nvPr/>
        </p:nvSpPr>
        <p:spPr bwMode="auto">
          <a:xfrm>
            <a:off x="8388000" y="2226160"/>
            <a:ext cx="1375166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600" b="1" i="1" kern="0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P</a:t>
            </a:r>
            <a:r>
              <a:rPr lang="en-US" altLang="ja-JP" sz="1600" b="1" kern="0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 = .301</a:t>
            </a:r>
            <a:endParaRPr lang="ja-JP" altLang="en-US" sz="1600" b="1" kern="0" dirty="0">
              <a:solidFill>
                <a:prstClr val="black"/>
              </a:solidFill>
              <a:latin typeface="Times New Roman" panose="02020603050405020304" pitchFamily="18" charset="0"/>
              <a:ea typeface="ＭＳ Ｐゴシック" charset="-128"/>
              <a:cs typeface="Times New Roman" panose="02020603050405020304" pitchFamily="18" charset="0"/>
            </a:endParaRPr>
          </a:p>
        </p:txBody>
      </p:sp>
      <p:sp>
        <p:nvSpPr>
          <p:cNvPr id="287" name="テキスト ボックス 2">
            <a:extLst>
              <a:ext uri="{FF2B5EF4-FFF2-40B4-BE49-F238E27FC236}">
                <a16:creationId xmlns:a16="http://schemas.microsoft.com/office/drawing/2014/main" id="{C25A1BC1-D519-454C-A12C-EE10FB57AA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68736" y="336160"/>
            <a:ext cx="178884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ja-JP" sz="16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     Dyspnea</a:t>
            </a:r>
            <a:endParaRPr lang="ja-JP" altLang="en-US" sz="1600" b="1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37" name="テキスト ボックス 336">
            <a:extLst>
              <a:ext uri="{FF2B5EF4-FFF2-40B4-BE49-F238E27FC236}">
                <a16:creationId xmlns:a16="http://schemas.microsoft.com/office/drawing/2014/main" id="{5E11B13E-4451-43EA-9811-8ECC105275B3}"/>
              </a:ext>
            </a:extLst>
          </p:cNvPr>
          <p:cNvSpPr txBox="1"/>
          <p:nvPr/>
        </p:nvSpPr>
        <p:spPr bwMode="auto">
          <a:xfrm>
            <a:off x="8388000" y="5371200"/>
            <a:ext cx="1375166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600" b="1" i="1" kern="0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P</a:t>
            </a:r>
            <a:r>
              <a:rPr lang="en-US" altLang="ja-JP" sz="1600" b="1" kern="0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 = .357</a:t>
            </a:r>
            <a:endParaRPr lang="ja-JP" altLang="en-US" sz="1600" b="1" kern="0" dirty="0">
              <a:solidFill>
                <a:prstClr val="black"/>
              </a:solidFill>
              <a:latin typeface="Times New Roman" panose="02020603050405020304" pitchFamily="18" charset="0"/>
              <a:ea typeface="ＭＳ Ｐゴシック" charset="-128"/>
              <a:cs typeface="Times New Roman" panose="02020603050405020304" pitchFamily="18" charset="0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2F1E7B8-C430-464B-A5F9-BD830457EA73}"/>
              </a:ext>
            </a:extLst>
          </p:cNvPr>
          <p:cNvGrpSpPr/>
          <p:nvPr/>
        </p:nvGrpSpPr>
        <p:grpSpPr>
          <a:xfrm>
            <a:off x="1015200" y="505360"/>
            <a:ext cx="3168000" cy="2289520"/>
            <a:chOff x="1683920" y="905670"/>
            <a:chExt cx="3168000" cy="2289520"/>
          </a:xfrm>
        </p:grpSpPr>
        <p:grpSp>
          <p:nvGrpSpPr>
            <p:cNvPr id="338" name="グループ化 110">
              <a:extLst>
                <a:ext uri="{FF2B5EF4-FFF2-40B4-BE49-F238E27FC236}">
                  <a16:creationId xmlns:a16="http://schemas.microsoft.com/office/drawing/2014/main" id="{66A608EA-8AB3-4740-A6F5-6EDCBD6F6B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09508" y="996514"/>
              <a:ext cx="2852555" cy="1956316"/>
              <a:chOff x="7724724" y="2752488"/>
              <a:chExt cx="3207388" cy="2200120"/>
            </a:xfrm>
          </p:grpSpPr>
          <p:cxnSp>
            <p:nvCxnSpPr>
              <p:cNvPr id="339" name="直線コネクタ 111">
                <a:extLst>
                  <a:ext uri="{FF2B5EF4-FFF2-40B4-BE49-F238E27FC236}">
                    <a16:creationId xmlns:a16="http://schemas.microsoft.com/office/drawing/2014/main" id="{BA1B3E10-F91A-4FE6-B317-9BCC75B8E21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7728112" y="4952608"/>
                <a:ext cx="3204000" cy="0"/>
              </a:xfrm>
              <a:prstGeom prst="line">
                <a:avLst/>
              </a:prstGeom>
              <a:noFill/>
              <a:ln w="8001" algn="ctr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40" name="直線コネクタ 112">
                <a:extLst>
                  <a:ext uri="{FF2B5EF4-FFF2-40B4-BE49-F238E27FC236}">
                    <a16:creationId xmlns:a16="http://schemas.microsoft.com/office/drawing/2014/main" id="{6F7F8138-5DF2-4891-B23F-D5F18EC84BF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7724724" y="2752488"/>
                <a:ext cx="0" cy="2196000"/>
              </a:xfrm>
              <a:prstGeom prst="line">
                <a:avLst/>
              </a:prstGeom>
              <a:noFill/>
              <a:ln w="8001" algn="ctr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41" name="グループ化 340">
              <a:extLst>
                <a:ext uri="{FF2B5EF4-FFF2-40B4-BE49-F238E27FC236}">
                  <a16:creationId xmlns:a16="http://schemas.microsoft.com/office/drawing/2014/main" id="{F423F076-0FA5-42E0-B91B-45D8FA1DF95F}"/>
                </a:ext>
              </a:extLst>
            </p:cNvPr>
            <p:cNvGrpSpPr/>
            <p:nvPr/>
          </p:nvGrpSpPr>
          <p:grpSpPr>
            <a:xfrm>
              <a:off x="1857542" y="984157"/>
              <a:ext cx="49947" cy="1781394"/>
              <a:chOff x="1857542" y="984157"/>
              <a:chExt cx="49947" cy="1781394"/>
            </a:xfrm>
          </p:grpSpPr>
          <p:sp>
            <p:nvSpPr>
              <p:cNvPr id="342" name="Line 16">
                <a:extLst>
                  <a:ext uri="{FF2B5EF4-FFF2-40B4-BE49-F238E27FC236}">
                    <a16:creationId xmlns:a16="http://schemas.microsoft.com/office/drawing/2014/main" id="{505E7217-F18E-4505-BC29-F613EB080F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83704" y="2765551"/>
                <a:ext cx="23784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3" name="Line 17">
                <a:extLst>
                  <a:ext uri="{FF2B5EF4-FFF2-40B4-BE49-F238E27FC236}">
                    <a16:creationId xmlns:a16="http://schemas.microsoft.com/office/drawing/2014/main" id="{FA46AF58-9FAF-4820-B1BC-DA468EED51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83704" y="2370743"/>
                <a:ext cx="23784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4" name="Line 18">
                <a:extLst>
                  <a:ext uri="{FF2B5EF4-FFF2-40B4-BE49-F238E27FC236}">
                    <a16:creationId xmlns:a16="http://schemas.microsoft.com/office/drawing/2014/main" id="{26B3199E-01DD-488F-BF82-1D5CD6852D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83704" y="1973557"/>
                <a:ext cx="23784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5" name="Line 19">
                <a:extLst>
                  <a:ext uri="{FF2B5EF4-FFF2-40B4-BE49-F238E27FC236}">
                    <a16:creationId xmlns:a16="http://schemas.microsoft.com/office/drawing/2014/main" id="{22EADA7E-2318-4E17-84C8-D9B09AC282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83704" y="1576369"/>
                <a:ext cx="23784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6" name="Line 20">
                <a:extLst>
                  <a:ext uri="{FF2B5EF4-FFF2-40B4-BE49-F238E27FC236}">
                    <a16:creationId xmlns:a16="http://schemas.microsoft.com/office/drawing/2014/main" id="{C049BEF2-2AB5-4FB3-AE21-FE024498CD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83704" y="1181560"/>
                <a:ext cx="23784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7" name="Line 22">
                <a:extLst>
                  <a:ext uri="{FF2B5EF4-FFF2-40B4-BE49-F238E27FC236}">
                    <a16:creationId xmlns:a16="http://schemas.microsoft.com/office/drawing/2014/main" id="{83F1D22B-D73B-45F7-A6E0-0FBB6CF00B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57542" y="2568148"/>
                <a:ext cx="49947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8" name="Line 23">
                <a:extLst>
                  <a:ext uri="{FF2B5EF4-FFF2-40B4-BE49-F238E27FC236}">
                    <a16:creationId xmlns:a16="http://schemas.microsoft.com/office/drawing/2014/main" id="{472F5A11-87DE-4BDF-9C67-DDBEF2DB82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57542" y="2170960"/>
                <a:ext cx="49947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9" name="Line 24">
                <a:extLst>
                  <a:ext uri="{FF2B5EF4-FFF2-40B4-BE49-F238E27FC236}">
                    <a16:creationId xmlns:a16="http://schemas.microsoft.com/office/drawing/2014/main" id="{B2C57A5B-319C-4FC9-B24F-1D7FFCBEDB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57542" y="1776152"/>
                <a:ext cx="49947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0" name="Line 25">
                <a:extLst>
                  <a:ext uri="{FF2B5EF4-FFF2-40B4-BE49-F238E27FC236}">
                    <a16:creationId xmlns:a16="http://schemas.microsoft.com/office/drawing/2014/main" id="{0E9FBD87-41FB-4839-BA70-C9D47BF7C8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57542" y="1378965"/>
                <a:ext cx="49947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1" name="Line 26">
                <a:extLst>
                  <a:ext uri="{FF2B5EF4-FFF2-40B4-BE49-F238E27FC236}">
                    <a16:creationId xmlns:a16="http://schemas.microsoft.com/office/drawing/2014/main" id="{84E2AE97-65F3-40B8-88DD-228E7B91E6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57542" y="984157"/>
                <a:ext cx="49947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52" name="Rectangle 27">
              <a:extLst>
                <a:ext uri="{FF2B5EF4-FFF2-40B4-BE49-F238E27FC236}">
                  <a16:creationId xmlns:a16="http://schemas.microsoft.com/office/drawing/2014/main" id="{14642795-DC49-41DD-8FCF-F1651DE159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3920" y="2896362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3" name="Rectangle 28">
              <a:extLst>
                <a:ext uri="{FF2B5EF4-FFF2-40B4-BE49-F238E27FC236}">
                  <a16:creationId xmlns:a16="http://schemas.microsoft.com/office/drawing/2014/main" id="{F769944E-A2C6-458D-B743-60D4FE7006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3920" y="2492040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0.2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4" name="Rectangle 29">
              <a:extLst>
                <a:ext uri="{FF2B5EF4-FFF2-40B4-BE49-F238E27FC236}">
                  <a16:creationId xmlns:a16="http://schemas.microsoft.com/office/drawing/2014/main" id="{9864A530-4DE3-40FC-9C58-2051207A35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3920" y="2094852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0.4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5" name="Rectangle 30">
              <a:extLst>
                <a:ext uri="{FF2B5EF4-FFF2-40B4-BE49-F238E27FC236}">
                  <a16:creationId xmlns:a16="http://schemas.microsoft.com/office/drawing/2014/main" id="{C92B6846-E51A-49AD-951E-CE65804C41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3920" y="1700044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0.6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6" name="Rectangle 31">
              <a:extLst>
                <a:ext uri="{FF2B5EF4-FFF2-40B4-BE49-F238E27FC236}">
                  <a16:creationId xmlns:a16="http://schemas.microsoft.com/office/drawing/2014/main" id="{8811AB40-A056-434D-B834-54E3A1CB90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3920" y="1302858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0.8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7" name="Rectangle 32">
              <a:extLst>
                <a:ext uri="{FF2B5EF4-FFF2-40B4-BE49-F238E27FC236}">
                  <a16:creationId xmlns:a16="http://schemas.microsoft.com/office/drawing/2014/main" id="{EE1BE9CD-B263-4726-9BA7-076D675E41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3920" y="905670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1.0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8" name="Freeform 35">
              <a:extLst>
                <a:ext uri="{FF2B5EF4-FFF2-40B4-BE49-F238E27FC236}">
                  <a16:creationId xmlns:a16="http://schemas.microsoft.com/office/drawing/2014/main" id="{54F46A46-1EFA-4CB6-B384-FB4D2A5F3F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7488" y="994317"/>
              <a:ext cx="2858811" cy="654050"/>
            </a:xfrm>
            <a:custGeom>
              <a:avLst/>
              <a:gdLst>
                <a:gd name="T0" fmla="*/ 141 w 1202"/>
                <a:gd name="T1" fmla="*/ 0 h 275"/>
                <a:gd name="T2" fmla="*/ 161 w 1202"/>
                <a:gd name="T3" fmla="*/ 14 h 275"/>
                <a:gd name="T4" fmla="*/ 212 w 1202"/>
                <a:gd name="T5" fmla="*/ 28 h 275"/>
                <a:gd name="T6" fmla="*/ 266 w 1202"/>
                <a:gd name="T7" fmla="*/ 42 h 275"/>
                <a:gd name="T8" fmla="*/ 343 w 1202"/>
                <a:gd name="T9" fmla="*/ 57 h 275"/>
                <a:gd name="T10" fmla="*/ 352 w 1202"/>
                <a:gd name="T11" fmla="*/ 71 h 275"/>
                <a:gd name="T12" fmla="*/ 361 w 1202"/>
                <a:gd name="T13" fmla="*/ 85 h 275"/>
                <a:gd name="T14" fmla="*/ 445 w 1202"/>
                <a:gd name="T15" fmla="*/ 100 h 275"/>
                <a:gd name="T16" fmla="*/ 468 w 1202"/>
                <a:gd name="T17" fmla="*/ 114 h 275"/>
                <a:gd name="T18" fmla="*/ 475 w 1202"/>
                <a:gd name="T19" fmla="*/ 128 h 275"/>
                <a:gd name="T20" fmla="*/ 487 w 1202"/>
                <a:gd name="T21" fmla="*/ 143 h 275"/>
                <a:gd name="T22" fmla="*/ 545 w 1202"/>
                <a:gd name="T23" fmla="*/ 143 h 275"/>
                <a:gd name="T24" fmla="*/ 562 w 1202"/>
                <a:gd name="T25" fmla="*/ 158 h 275"/>
                <a:gd name="T26" fmla="*/ 572 w 1202"/>
                <a:gd name="T27" fmla="*/ 158 h 275"/>
                <a:gd name="T28" fmla="*/ 591 w 1202"/>
                <a:gd name="T29" fmla="*/ 158 h 275"/>
                <a:gd name="T30" fmla="*/ 602 w 1202"/>
                <a:gd name="T31" fmla="*/ 175 h 275"/>
                <a:gd name="T32" fmla="*/ 651 w 1202"/>
                <a:gd name="T33" fmla="*/ 175 h 275"/>
                <a:gd name="T34" fmla="*/ 677 w 1202"/>
                <a:gd name="T35" fmla="*/ 175 h 275"/>
                <a:gd name="T36" fmla="*/ 683 w 1202"/>
                <a:gd name="T37" fmla="*/ 195 h 275"/>
                <a:gd name="T38" fmla="*/ 699 w 1202"/>
                <a:gd name="T39" fmla="*/ 195 h 275"/>
                <a:gd name="T40" fmla="*/ 736 w 1202"/>
                <a:gd name="T41" fmla="*/ 195 h 275"/>
                <a:gd name="T42" fmla="*/ 766 w 1202"/>
                <a:gd name="T43" fmla="*/ 195 h 275"/>
                <a:gd name="T44" fmla="*/ 780 w 1202"/>
                <a:gd name="T45" fmla="*/ 195 h 275"/>
                <a:gd name="T46" fmla="*/ 847 w 1202"/>
                <a:gd name="T47" fmla="*/ 195 h 275"/>
                <a:gd name="T48" fmla="*/ 866 w 1202"/>
                <a:gd name="T49" fmla="*/ 195 h 275"/>
                <a:gd name="T50" fmla="*/ 878 w 1202"/>
                <a:gd name="T51" fmla="*/ 195 h 275"/>
                <a:gd name="T52" fmla="*/ 933 w 1202"/>
                <a:gd name="T53" fmla="*/ 195 h 275"/>
                <a:gd name="T54" fmla="*/ 948 w 1202"/>
                <a:gd name="T55" fmla="*/ 195 h 275"/>
                <a:gd name="T56" fmla="*/ 960 w 1202"/>
                <a:gd name="T57" fmla="*/ 195 h 275"/>
                <a:gd name="T58" fmla="*/ 986 w 1202"/>
                <a:gd name="T59" fmla="*/ 195 h 275"/>
                <a:gd name="T60" fmla="*/ 1025 w 1202"/>
                <a:gd name="T61" fmla="*/ 275 h 275"/>
                <a:gd name="T62" fmla="*/ 1165 w 1202"/>
                <a:gd name="T63" fmla="*/ 275 h 275"/>
                <a:gd name="T64" fmla="*/ 1190 w 1202"/>
                <a:gd name="T65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2" h="275">
                  <a:moveTo>
                    <a:pt x="0" y="0"/>
                  </a:moveTo>
                  <a:lnTo>
                    <a:pt x="141" y="0"/>
                  </a:lnTo>
                  <a:lnTo>
                    <a:pt x="141" y="14"/>
                  </a:lnTo>
                  <a:lnTo>
                    <a:pt x="161" y="14"/>
                  </a:lnTo>
                  <a:lnTo>
                    <a:pt x="161" y="28"/>
                  </a:lnTo>
                  <a:lnTo>
                    <a:pt x="212" y="28"/>
                  </a:lnTo>
                  <a:lnTo>
                    <a:pt x="266" y="28"/>
                  </a:lnTo>
                  <a:lnTo>
                    <a:pt x="266" y="42"/>
                  </a:lnTo>
                  <a:lnTo>
                    <a:pt x="343" y="42"/>
                  </a:lnTo>
                  <a:lnTo>
                    <a:pt x="343" y="57"/>
                  </a:lnTo>
                  <a:lnTo>
                    <a:pt x="352" y="57"/>
                  </a:lnTo>
                  <a:lnTo>
                    <a:pt x="352" y="71"/>
                  </a:lnTo>
                  <a:lnTo>
                    <a:pt x="361" y="71"/>
                  </a:lnTo>
                  <a:lnTo>
                    <a:pt x="361" y="85"/>
                  </a:lnTo>
                  <a:lnTo>
                    <a:pt x="445" y="85"/>
                  </a:lnTo>
                  <a:lnTo>
                    <a:pt x="445" y="100"/>
                  </a:lnTo>
                  <a:lnTo>
                    <a:pt x="468" y="100"/>
                  </a:lnTo>
                  <a:lnTo>
                    <a:pt x="468" y="114"/>
                  </a:lnTo>
                  <a:lnTo>
                    <a:pt x="475" y="114"/>
                  </a:lnTo>
                  <a:lnTo>
                    <a:pt x="475" y="128"/>
                  </a:lnTo>
                  <a:lnTo>
                    <a:pt x="487" y="128"/>
                  </a:lnTo>
                  <a:lnTo>
                    <a:pt x="487" y="143"/>
                  </a:lnTo>
                  <a:lnTo>
                    <a:pt x="513" y="143"/>
                  </a:lnTo>
                  <a:lnTo>
                    <a:pt x="545" y="143"/>
                  </a:lnTo>
                  <a:lnTo>
                    <a:pt x="545" y="158"/>
                  </a:lnTo>
                  <a:lnTo>
                    <a:pt x="562" y="158"/>
                  </a:lnTo>
                  <a:lnTo>
                    <a:pt x="568" y="158"/>
                  </a:lnTo>
                  <a:lnTo>
                    <a:pt x="572" y="158"/>
                  </a:lnTo>
                  <a:lnTo>
                    <a:pt x="577" y="158"/>
                  </a:lnTo>
                  <a:lnTo>
                    <a:pt x="591" y="158"/>
                  </a:lnTo>
                  <a:lnTo>
                    <a:pt x="591" y="175"/>
                  </a:lnTo>
                  <a:lnTo>
                    <a:pt x="602" y="175"/>
                  </a:lnTo>
                  <a:lnTo>
                    <a:pt x="616" y="175"/>
                  </a:lnTo>
                  <a:lnTo>
                    <a:pt x="651" y="175"/>
                  </a:lnTo>
                  <a:lnTo>
                    <a:pt x="676" y="175"/>
                  </a:lnTo>
                  <a:lnTo>
                    <a:pt x="677" y="175"/>
                  </a:lnTo>
                  <a:lnTo>
                    <a:pt x="683" y="175"/>
                  </a:lnTo>
                  <a:lnTo>
                    <a:pt x="683" y="195"/>
                  </a:lnTo>
                  <a:lnTo>
                    <a:pt x="689" y="195"/>
                  </a:lnTo>
                  <a:lnTo>
                    <a:pt x="699" y="195"/>
                  </a:lnTo>
                  <a:lnTo>
                    <a:pt x="724" y="195"/>
                  </a:lnTo>
                  <a:lnTo>
                    <a:pt x="736" y="195"/>
                  </a:lnTo>
                  <a:lnTo>
                    <a:pt x="737" y="195"/>
                  </a:lnTo>
                  <a:lnTo>
                    <a:pt x="766" y="195"/>
                  </a:lnTo>
                  <a:lnTo>
                    <a:pt x="775" y="195"/>
                  </a:lnTo>
                  <a:lnTo>
                    <a:pt x="780" y="195"/>
                  </a:lnTo>
                  <a:lnTo>
                    <a:pt x="809" y="195"/>
                  </a:lnTo>
                  <a:lnTo>
                    <a:pt x="847" y="195"/>
                  </a:lnTo>
                  <a:lnTo>
                    <a:pt x="855" y="195"/>
                  </a:lnTo>
                  <a:lnTo>
                    <a:pt x="866" y="195"/>
                  </a:lnTo>
                  <a:lnTo>
                    <a:pt x="870" y="195"/>
                  </a:lnTo>
                  <a:lnTo>
                    <a:pt x="878" y="195"/>
                  </a:lnTo>
                  <a:lnTo>
                    <a:pt x="912" y="195"/>
                  </a:lnTo>
                  <a:lnTo>
                    <a:pt x="933" y="195"/>
                  </a:lnTo>
                  <a:lnTo>
                    <a:pt x="939" y="195"/>
                  </a:lnTo>
                  <a:lnTo>
                    <a:pt x="948" y="195"/>
                  </a:lnTo>
                  <a:lnTo>
                    <a:pt x="950" y="195"/>
                  </a:lnTo>
                  <a:lnTo>
                    <a:pt x="960" y="195"/>
                  </a:lnTo>
                  <a:lnTo>
                    <a:pt x="969" y="195"/>
                  </a:lnTo>
                  <a:lnTo>
                    <a:pt x="986" y="195"/>
                  </a:lnTo>
                  <a:lnTo>
                    <a:pt x="986" y="275"/>
                  </a:lnTo>
                  <a:lnTo>
                    <a:pt x="1025" y="275"/>
                  </a:lnTo>
                  <a:lnTo>
                    <a:pt x="1114" y="275"/>
                  </a:lnTo>
                  <a:lnTo>
                    <a:pt x="1165" y="275"/>
                  </a:lnTo>
                  <a:lnTo>
                    <a:pt x="1167" y="275"/>
                  </a:lnTo>
                  <a:lnTo>
                    <a:pt x="1190" y="275"/>
                  </a:lnTo>
                  <a:lnTo>
                    <a:pt x="1202" y="275"/>
                  </a:lnTo>
                </a:path>
              </a:pathLst>
            </a:custGeom>
            <a:noFill/>
            <a:ln w="19050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9" name="Freeform 36">
              <a:extLst>
                <a:ext uri="{FF2B5EF4-FFF2-40B4-BE49-F238E27FC236}">
                  <a16:creationId xmlns:a16="http://schemas.microsoft.com/office/drawing/2014/main" id="{D8B2CEA2-5D90-4ED1-9394-C0AA66DA8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2731" y="989560"/>
              <a:ext cx="2896865" cy="1262911"/>
            </a:xfrm>
            <a:custGeom>
              <a:avLst/>
              <a:gdLst>
                <a:gd name="T0" fmla="*/ 0 w 1218"/>
                <a:gd name="T1" fmla="*/ 0 h 531"/>
                <a:gd name="T2" fmla="*/ 66 w 1218"/>
                <a:gd name="T3" fmla="*/ 0 h 531"/>
                <a:gd name="T4" fmla="*/ 66 w 1218"/>
                <a:gd name="T5" fmla="*/ 21 h 531"/>
                <a:gd name="T6" fmla="*/ 107 w 1218"/>
                <a:gd name="T7" fmla="*/ 21 h 531"/>
                <a:gd name="T8" fmla="*/ 108 w 1218"/>
                <a:gd name="T9" fmla="*/ 42 h 531"/>
                <a:gd name="T10" fmla="*/ 162 w 1218"/>
                <a:gd name="T11" fmla="*/ 42 h 531"/>
                <a:gd name="T12" fmla="*/ 162 w 1218"/>
                <a:gd name="T13" fmla="*/ 64 h 531"/>
                <a:gd name="T14" fmla="*/ 169 w 1218"/>
                <a:gd name="T15" fmla="*/ 64 h 531"/>
                <a:gd name="T16" fmla="*/ 169 w 1218"/>
                <a:gd name="T17" fmla="*/ 85 h 531"/>
                <a:gd name="T18" fmla="*/ 360 w 1218"/>
                <a:gd name="T19" fmla="*/ 85 h 531"/>
                <a:gd name="T20" fmla="*/ 360 w 1218"/>
                <a:gd name="T21" fmla="*/ 106 h 531"/>
                <a:gd name="T22" fmla="*/ 411 w 1218"/>
                <a:gd name="T23" fmla="*/ 106 h 531"/>
                <a:gd name="T24" fmla="*/ 411 w 1218"/>
                <a:gd name="T25" fmla="*/ 128 h 531"/>
                <a:gd name="T26" fmla="*/ 464 w 1218"/>
                <a:gd name="T27" fmla="*/ 128 h 531"/>
                <a:gd name="T28" fmla="*/ 481 w 1218"/>
                <a:gd name="T29" fmla="*/ 128 h 531"/>
                <a:gd name="T30" fmla="*/ 547 w 1218"/>
                <a:gd name="T31" fmla="*/ 128 h 531"/>
                <a:gd name="T32" fmla="*/ 547 w 1218"/>
                <a:gd name="T33" fmla="*/ 150 h 531"/>
                <a:gd name="T34" fmla="*/ 550 w 1218"/>
                <a:gd name="T35" fmla="*/ 150 h 531"/>
                <a:gd name="T36" fmla="*/ 581 w 1218"/>
                <a:gd name="T37" fmla="*/ 150 h 531"/>
                <a:gd name="T38" fmla="*/ 581 w 1218"/>
                <a:gd name="T39" fmla="*/ 174 h 531"/>
                <a:gd name="T40" fmla="*/ 588 w 1218"/>
                <a:gd name="T41" fmla="*/ 174 h 531"/>
                <a:gd name="T42" fmla="*/ 588 w 1218"/>
                <a:gd name="T43" fmla="*/ 197 h 531"/>
                <a:gd name="T44" fmla="*/ 605 w 1218"/>
                <a:gd name="T45" fmla="*/ 197 h 531"/>
                <a:gd name="T46" fmla="*/ 605 w 1218"/>
                <a:gd name="T47" fmla="*/ 221 h 531"/>
                <a:gd name="T48" fmla="*/ 615 w 1218"/>
                <a:gd name="T49" fmla="*/ 221 h 531"/>
                <a:gd name="T50" fmla="*/ 615 w 1218"/>
                <a:gd name="T51" fmla="*/ 244 h 531"/>
                <a:gd name="T52" fmla="*/ 629 w 1218"/>
                <a:gd name="T53" fmla="*/ 244 h 531"/>
                <a:gd name="T54" fmla="*/ 637 w 1218"/>
                <a:gd name="T55" fmla="*/ 244 h 531"/>
                <a:gd name="T56" fmla="*/ 660 w 1218"/>
                <a:gd name="T57" fmla="*/ 244 h 531"/>
                <a:gd name="T58" fmla="*/ 697 w 1218"/>
                <a:gd name="T59" fmla="*/ 244 h 531"/>
                <a:gd name="T60" fmla="*/ 697 w 1218"/>
                <a:gd name="T61" fmla="*/ 272 h 531"/>
                <a:gd name="T62" fmla="*/ 709 w 1218"/>
                <a:gd name="T63" fmla="*/ 272 h 531"/>
                <a:gd name="T64" fmla="*/ 728 w 1218"/>
                <a:gd name="T65" fmla="*/ 272 h 531"/>
                <a:gd name="T66" fmla="*/ 732 w 1218"/>
                <a:gd name="T67" fmla="*/ 272 h 531"/>
                <a:gd name="T68" fmla="*/ 732 w 1218"/>
                <a:gd name="T69" fmla="*/ 304 h 531"/>
                <a:gd name="T70" fmla="*/ 815 w 1218"/>
                <a:gd name="T71" fmla="*/ 304 h 531"/>
                <a:gd name="T72" fmla="*/ 815 w 1218"/>
                <a:gd name="T73" fmla="*/ 335 h 531"/>
                <a:gd name="T74" fmla="*/ 823 w 1218"/>
                <a:gd name="T75" fmla="*/ 335 h 531"/>
                <a:gd name="T76" fmla="*/ 823 w 1218"/>
                <a:gd name="T77" fmla="*/ 366 h 531"/>
                <a:gd name="T78" fmla="*/ 830 w 1218"/>
                <a:gd name="T79" fmla="*/ 366 h 531"/>
                <a:gd name="T80" fmla="*/ 830 w 1218"/>
                <a:gd name="T81" fmla="*/ 397 h 531"/>
                <a:gd name="T82" fmla="*/ 845 w 1218"/>
                <a:gd name="T83" fmla="*/ 397 h 531"/>
                <a:gd name="T84" fmla="*/ 850 w 1218"/>
                <a:gd name="T85" fmla="*/ 397 h 531"/>
                <a:gd name="T86" fmla="*/ 850 w 1218"/>
                <a:gd name="T87" fmla="*/ 431 h 531"/>
                <a:gd name="T88" fmla="*/ 859 w 1218"/>
                <a:gd name="T89" fmla="*/ 431 h 531"/>
                <a:gd name="T90" fmla="*/ 883 w 1218"/>
                <a:gd name="T91" fmla="*/ 431 h 531"/>
                <a:gd name="T92" fmla="*/ 892 w 1218"/>
                <a:gd name="T93" fmla="*/ 431 h 531"/>
                <a:gd name="T94" fmla="*/ 895 w 1218"/>
                <a:gd name="T95" fmla="*/ 431 h 531"/>
                <a:gd name="T96" fmla="*/ 956 w 1218"/>
                <a:gd name="T97" fmla="*/ 431 h 531"/>
                <a:gd name="T98" fmla="*/ 995 w 1218"/>
                <a:gd name="T99" fmla="*/ 431 h 531"/>
                <a:gd name="T100" fmla="*/ 1037 w 1218"/>
                <a:gd name="T101" fmla="*/ 431 h 531"/>
                <a:gd name="T102" fmla="*/ 1052 w 1218"/>
                <a:gd name="T103" fmla="*/ 431 h 531"/>
                <a:gd name="T104" fmla="*/ 1052 w 1218"/>
                <a:gd name="T105" fmla="*/ 531 h 531"/>
                <a:gd name="T106" fmla="*/ 1095 w 1218"/>
                <a:gd name="T107" fmla="*/ 531 h 531"/>
                <a:gd name="T108" fmla="*/ 1184 w 1218"/>
                <a:gd name="T109" fmla="*/ 531 h 531"/>
                <a:gd name="T110" fmla="*/ 1218 w 1218"/>
                <a:gd name="T111" fmla="*/ 531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18" h="531">
                  <a:moveTo>
                    <a:pt x="0" y="0"/>
                  </a:moveTo>
                  <a:lnTo>
                    <a:pt x="66" y="0"/>
                  </a:lnTo>
                  <a:lnTo>
                    <a:pt x="66" y="21"/>
                  </a:lnTo>
                  <a:lnTo>
                    <a:pt x="107" y="21"/>
                  </a:lnTo>
                  <a:lnTo>
                    <a:pt x="108" y="42"/>
                  </a:lnTo>
                  <a:lnTo>
                    <a:pt x="162" y="42"/>
                  </a:lnTo>
                  <a:lnTo>
                    <a:pt x="162" y="64"/>
                  </a:lnTo>
                  <a:lnTo>
                    <a:pt x="169" y="64"/>
                  </a:lnTo>
                  <a:lnTo>
                    <a:pt x="169" y="85"/>
                  </a:lnTo>
                  <a:lnTo>
                    <a:pt x="360" y="85"/>
                  </a:lnTo>
                  <a:lnTo>
                    <a:pt x="360" y="106"/>
                  </a:lnTo>
                  <a:lnTo>
                    <a:pt x="411" y="106"/>
                  </a:lnTo>
                  <a:lnTo>
                    <a:pt x="411" y="128"/>
                  </a:lnTo>
                  <a:lnTo>
                    <a:pt x="464" y="128"/>
                  </a:lnTo>
                  <a:lnTo>
                    <a:pt x="481" y="128"/>
                  </a:lnTo>
                  <a:lnTo>
                    <a:pt x="547" y="128"/>
                  </a:lnTo>
                  <a:lnTo>
                    <a:pt x="547" y="150"/>
                  </a:lnTo>
                  <a:lnTo>
                    <a:pt x="550" y="150"/>
                  </a:lnTo>
                  <a:lnTo>
                    <a:pt x="581" y="150"/>
                  </a:lnTo>
                  <a:lnTo>
                    <a:pt x="581" y="174"/>
                  </a:lnTo>
                  <a:lnTo>
                    <a:pt x="588" y="174"/>
                  </a:lnTo>
                  <a:lnTo>
                    <a:pt x="588" y="197"/>
                  </a:lnTo>
                  <a:lnTo>
                    <a:pt x="605" y="197"/>
                  </a:lnTo>
                  <a:lnTo>
                    <a:pt x="605" y="221"/>
                  </a:lnTo>
                  <a:lnTo>
                    <a:pt x="615" y="221"/>
                  </a:lnTo>
                  <a:lnTo>
                    <a:pt x="615" y="244"/>
                  </a:lnTo>
                  <a:lnTo>
                    <a:pt x="629" y="244"/>
                  </a:lnTo>
                  <a:lnTo>
                    <a:pt x="637" y="244"/>
                  </a:lnTo>
                  <a:lnTo>
                    <a:pt x="660" y="244"/>
                  </a:lnTo>
                  <a:lnTo>
                    <a:pt x="697" y="244"/>
                  </a:lnTo>
                  <a:lnTo>
                    <a:pt x="697" y="272"/>
                  </a:lnTo>
                  <a:lnTo>
                    <a:pt x="709" y="272"/>
                  </a:lnTo>
                  <a:lnTo>
                    <a:pt x="728" y="272"/>
                  </a:lnTo>
                  <a:lnTo>
                    <a:pt x="732" y="272"/>
                  </a:lnTo>
                  <a:lnTo>
                    <a:pt x="732" y="304"/>
                  </a:lnTo>
                  <a:lnTo>
                    <a:pt x="815" y="304"/>
                  </a:lnTo>
                  <a:lnTo>
                    <a:pt x="815" y="335"/>
                  </a:lnTo>
                  <a:lnTo>
                    <a:pt x="823" y="335"/>
                  </a:lnTo>
                  <a:lnTo>
                    <a:pt x="823" y="366"/>
                  </a:lnTo>
                  <a:lnTo>
                    <a:pt x="830" y="366"/>
                  </a:lnTo>
                  <a:lnTo>
                    <a:pt x="830" y="397"/>
                  </a:lnTo>
                  <a:lnTo>
                    <a:pt x="845" y="397"/>
                  </a:lnTo>
                  <a:lnTo>
                    <a:pt x="850" y="397"/>
                  </a:lnTo>
                  <a:lnTo>
                    <a:pt x="850" y="431"/>
                  </a:lnTo>
                  <a:lnTo>
                    <a:pt x="859" y="431"/>
                  </a:lnTo>
                  <a:lnTo>
                    <a:pt x="883" y="431"/>
                  </a:lnTo>
                  <a:lnTo>
                    <a:pt x="892" y="431"/>
                  </a:lnTo>
                  <a:lnTo>
                    <a:pt x="895" y="431"/>
                  </a:lnTo>
                  <a:lnTo>
                    <a:pt x="956" y="431"/>
                  </a:lnTo>
                  <a:lnTo>
                    <a:pt x="995" y="431"/>
                  </a:lnTo>
                  <a:lnTo>
                    <a:pt x="1037" y="431"/>
                  </a:lnTo>
                  <a:lnTo>
                    <a:pt x="1052" y="431"/>
                  </a:lnTo>
                  <a:lnTo>
                    <a:pt x="1052" y="531"/>
                  </a:lnTo>
                  <a:lnTo>
                    <a:pt x="1095" y="531"/>
                  </a:lnTo>
                  <a:lnTo>
                    <a:pt x="1184" y="531"/>
                  </a:lnTo>
                  <a:lnTo>
                    <a:pt x="1218" y="531"/>
                  </a:lnTo>
                </a:path>
              </a:pathLst>
            </a:custGeom>
            <a:noFill/>
            <a:ln w="19050" cap="flat">
              <a:solidFill>
                <a:srgbClr val="4270D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362" name="グループ化 361">
              <a:extLst>
                <a:ext uri="{FF2B5EF4-FFF2-40B4-BE49-F238E27FC236}">
                  <a16:creationId xmlns:a16="http://schemas.microsoft.com/office/drawing/2014/main" id="{CC63A397-9225-4619-90A9-9D226595C1F8}"/>
                </a:ext>
              </a:extLst>
            </p:cNvPr>
            <p:cNvGrpSpPr/>
            <p:nvPr/>
          </p:nvGrpSpPr>
          <p:grpSpPr>
            <a:xfrm>
              <a:off x="1857542" y="2962956"/>
              <a:ext cx="2994378" cy="49945"/>
              <a:chOff x="1857542" y="2962956"/>
              <a:chExt cx="2994378" cy="49945"/>
            </a:xfrm>
          </p:grpSpPr>
          <p:sp>
            <p:nvSpPr>
              <p:cNvPr id="363" name="Line 21">
                <a:extLst>
                  <a:ext uri="{FF2B5EF4-FFF2-40B4-BE49-F238E27FC236}">
                    <a16:creationId xmlns:a16="http://schemas.microsoft.com/office/drawing/2014/main" id="{6DC6926D-BE5D-4753-B0D8-B4AB8A8056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57542" y="2962956"/>
                <a:ext cx="49947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4" name="Line 38">
                <a:extLst>
                  <a:ext uri="{FF2B5EF4-FFF2-40B4-BE49-F238E27FC236}">
                    <a16:creationId xmlns:a16="http://schemas.microsoft.com/office/drawing/2014/main" id="{81077EFC-EF27-4104-886C-6B99A3D124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31055" y="2962956"/>
                <a:ext cx="0" cy="26161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5" name="Line 39">
                <a:extLst>
                  <a:ext uri="{FF2B5EF4-FFF2-40B4-BE49-F238E27FC236}">
                    <a16:creationId xmlns:a16="http://schemas.microsoft.com/office/drawing/2014/main" id="{C3CCBB1F-EBB0-44BA-917F-D8A9273A87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85326" y="2962956"/>
                <a:ext cx="0" cy="26161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6" name="Line 40">
                <a:extLst>
                  <a:ext uri="{FF2B5EF4-FFF2-40B4-BE49-F238E27FC236}">
                    <a16:creationId xmlns:a16="http://schemas.microsoft.com/office/drawing/2014/main" id="{E630BE27-6737-4EBA-ACC6-9AC20DA3CD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41975" y="2962956"/>
                <a:ext cx="0" cy="26161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7" name="Line 41">
                <a:extLst>
                  <a:ext uri="{FF2B5EF4-FFF2-40B4-BE49-F238E27FC236}">
                    <a16:creationId xmlns:a16="http://schemas.microsoft.com/office/drawing/2014/main" id="{9FD8EE4B-2230-4BDA-99A0-D7B34C5D0F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96244" y="2962956"/>
                <a:ext cx="0" cy="26161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8" name="Line 42">
                <a:extLst>
                  <a:ext uri="{FF2B5EF4-FFF2-40B4-BE49-F238E27FC236}">
                    <a16:creationId xmlns:a16="http://schemas.microsoft.com/office/drawing/2014/main" id="{405B1147-8DFE-4B83-9681-2263009ECF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3379" y="2962956"/>
                <a:ext cx="0" cy="26161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9" name="Line 43">
                <a:extLst>
                  <a:ext uri="{FF2B5EF4-FFF2-40B4-BE49-F238E27FC236}">
                    <a16:creationId xmlns:a16="http://schemas.microsoft.com/office/drawing/2014/main" id="{815450D9-9CC6-44CC-BCB6-8058EE6FDF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97650" y="2962956"/>
                <a:ext cx="0" cy="26161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70" name="Line 44">
                <a:extLst>
                  <a:ext uri="{FF2B5EF4-FFF2-40B4-BE49-F238E27FC236}">
                    <a16:creationId xmlns:a16="http://schemas.microsoft.com/office/drawing/2014/main" id="{E990A8B7-B64A-42FB-9BCB-CEA3717B61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1920" y="2962956"/>
                <a:ext cx="0" cy="26161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71" name="Line 45">
                <a:extLst>
                  <a:ext uri="{FF2B5EF4-FFF2-40B4-BE49-F238E27FC236}">
                    <a16:creationId xmlns:a16="http://schemas.microsoft.com/office/drawing/2014/main" id="{BB4ED05C-77F7-4F69-99E8-48B1EFBA90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7488" y="2962956"/>
                <a:ext cx="0" cy="49945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72" name="Line 46">
                <a:extLst>
                  <a:ext uri="{FF2B5EF4-FFF2-40B4-BE49-F238E27FC236}">
                    <a16:creationId xmlns:a16="http://schemas.microsoft.com/office/drawing/2014/main" id="{B06124EE-F72B-4AA0-AA52-44F0D35529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61759" y="2962956"/>
                <a:ext cx="0" cy="49945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73" name="Line 47">
                <a:extLst>
                  <a:ext uri="{FF2B5EF4-FFF2-40B4-BE49-F238E27FC236}">
                    <a16:creationId xmlns:a16="http://schemas.microsoft.com/office/drawing/2014/main" id="{87EDB083-25AE-449D-8B4F-CA4D7454BB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18407" y="2962956"/>
                <a:ext cx="0" cy="49945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74" name="Line 48">
                <a:extLst>
                  <a:ext uri="{FF2B5EF4-FFF2-40B4-BE49-F238E27FC236}">
                    <a16:creationId xmlns:a16="http://schemas.microsoft.com/office/drawing/2014/main" id="{F1D19745-19BF-4F6D-B7A8-E950E346CF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65542" y="2962956"/>
                <a:ext cx="0" cy="49945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75" name="Line 49">
                <a:extLst>
                  <a:ext uri="{FF2B5EF4-FFF2-40B4-BE49-F238E27FC236}">
                    <a16:creationId xmlns:a16="http://schemas.microsoft.com/office/drawing/2014/main" id="{B48FA006-7D7B-4FCA-919B-D86E766E14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19812" y="2962956"/>
                <a:ext cx="0" cy="49945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76" name="Line 50">
                <a:extLst>
                  <a:ext uri="{FF2B5EF4-FFF2-40B4-BE49-F238E27FC236}">
                    <a16:creationId xmlns:a16="http://schemas.microsoft.com/office/drawing/2014/main" id="{CE3C0D2F-F036-495F-B7DA-0B8A8D4159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4083" y="2962956"/>
                <a:ext cx="0" cy="49945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77" name="Line 51">
                <a:extLst>
                  <a:ext uri="{FF2B5EF4-FFF2-40B4-BE49-F238E27FC236}">
                    <a16:creationId xmlns:a16="http://schemas.microsoft.com/office/drawing/2014/main" id="{5AEC67D0-D226-4B4E-8CCA-9781D82974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30732" y="2962956"/>
                <a:ext cx="0" cy="49945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78" name="Rectangle 52">
              <a:extLst>
                <a:ext uri="{FF2B5EF4-FFF2-40B4-BE49-F238E27FC236}">
                  <a16:creationId xmlns:a16="http://schemas.microsoft.com/office/drawing/2014/main" id="{38DF4837-8A6B-4324-8472-8F6CA7533F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4190" y="3010524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9" name="Rectangle 53">
              <a:extLst>
                <a:ext uri="{FF2B5EF4-FFF2-40B4-BE49-F238E27FC236}">
                  <a16:creationId xmlns:a16="http://schemas.microsoft.com/office/drawing/2014/main" id="{90B70CB6-F668-4342-8A53-E2436F46C2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0839" y="3010524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0" name="Rectangle 54">
              <a:extLst>
                <a:ext uri="{FF2B5EF4-FFF2-40B4-BE49-F238E27FC236}">
                  <a16:creationId xmlns:a16="http://schemas.microsoft.com/office/drawing/2014/main" id="{200FE820-28AF-4E66-988B-671EBDA77E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8947" y="3010524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1" name="Rectangle 55">
              <a:extLst>
                <a:ext uri="{FF2B5EF4-FFF2-40B4-BE49-F238E27FC236}">
                  <a16:creationId xmlns:a16="http://schemas.microsoft.com/office/drawing/2014/main" id="{FF6713F0-FE3B-4B7A-9583-25387CE6A1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6082" y="3010524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2" name="Rectangle 56">
              <a:extLst>
                <a:ext uri="{FF2B5EF4-FFF2-40B4-BE49-F238E27FC236}">
                  <a16:creationId xmlns:a16="http://schemas.microsoft.com/office/drawing/2014/main" id="{08C554E3-ABB9-4BB8-B467-9EB220C9B2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2731" y="3010524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20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3" name="Rectangle 57">
              <a:extLst>
                <a:ext uri="{FF2B5EF4-FFF2-40B4-BE49-F238E27FC236}">
                  <a16:creationId xmlns:a16="http://schemas.microsoft.com/office/drawing/2014/main" id="{56358002-7F55-47A6-888D-972D828120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7002" y="3010524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25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4" name="Rectangle 58">
              <a:extLst>
                <a:ext uri="{FF2B5EF4-FFF2-40B4-BE49-F238E27FC236}">
                  <a16:creationId xmlns:a16="http://schemas.microsoft.com/office/drawing/2014/main" id="{0BB2C92A-99A3-4991-B667-B72A83ADEC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1271" y="3010524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30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85" name="グループ化 384">
            <a:extLst>
              <a:ext uri="{FF2B5EF4-FFF2-40B4-BE49-F238E27FC236}">
                <a16:creationId xmlns:a16="http://schemas.microsoft.com/office/drawing/2014/main" id="{9B8C6056-C4DE-46DB-81DF-39E5589636C7}"/>
              </a:ext>
            </a:extLst>
          </p:cNvPr>
          <p:cNvGrpSpPr/>
          <p:nvPr/>
        </p:nvGrpSpPr>
        <p:grpSpPr>
          <a:xfrm>
            <a:off x="1223667" y="2989360"/>
            <a:ext cx="2994753" cy="643132"/>
            <a:chOff x="905262" y="4852633"/>
            <a:chExt cx="2994753" cy="643132"/>
          </a:xfrm>
        </p:grpSpPr>
        <p:grpSp>
          <p:nvGrpSpPr>
            <p:cNvPr id="386" name="グループ化 385">
              <a:extLst>
                <a:ext uri="{FF2B5EF4-FFF2-40B4-BE49-F238E27FC236}">
                  <a16:creationId xmlns:a16="http://schemas.microsoft.com/office/drawing/2014/main" id="{45786A26-996C-4D61-BFEC-93EF115A0323}"/>
                </a:ext>
              </a:extLst>
            </p:cNvPr>
            <p:cNvGrpSpPr/>
            <p:nvPr/>
          </p:nvGrpSpPr>
          <p:grpSpPr>
            <a:xfrm>
              <a:off x="905262" y="4852633"/>
              <a:ext cx="2994753" cy="407742"/>
              <a:chOff x="1043996" y="4686803"/>
              <a:chExt cx="2994753" cy="407742"/>
            </a:xfrm>
          </p:grpSpPr>
          <p:grpSp>
            <p:nvGrpSpPr>
              <p:cNvPr id="388" name="グループ化 5">
                <a:extLst>
                  <a:ext uri="{FF2B5EF4-FFF2-40B4-BE49-F238E27FC236}">
                    <a16:creationId xmlns:a16="http://schemas.microsoft.com/office/drawing/2014/main" id="{A61B45E0-5C0E-4274-8C48-DD91F7474BC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44010" y="4686803"/>
                <a:ext cx="2919691" cy="184667"/>
                <a:chOff x="7451475" y="2452572"/>
                <a:chExt cx="1904117" cy="120452"/>
              </a:xfrm>
            </p:grpSpPr>
            <p:sp>
              <p:nvSpPr>
                <p:cNvPr id="392" name="Rectangle 64">
                  <a:extLst>
                    <a:ext uri="{FF2B5EF4-FFF2-40B4-BE49-F238E27FC236}">
                      <a16:creationId xmlns:a16="http://schemas.microsoft.com/office/drawing/2014/main" id="{DBEA9D7B-B274-48E4-8822-5604D7D446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39764" y="2452572"/>
                  <a:ext cx="1715828" cy="1204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</a:pPr>
                  <a:r>
                    <a:rPr kumimoji="0" lang="en-US" altLang="ja-JP" sz="12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PRO negative (n=59): 2-year OS, 76.5%</a:t>
                  </a:r>
                  <a:endParaRPr kumimoji="0" lang="ja-JP" altLang="ja-JP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3" name="Line 69">
                  <a:extLst>
                    <a:ext uri="{FF2B5EF4-FFF2-40B4-BE49-F238E27FC236}">
                      <a16:creationId xmlns:a16="http://schemas.microsoft.com/office/drawing/2014/main" id="{867867E7-A213-4E9B-92EA-0D0A36D049B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451475" y="2518586"/>
                  <a:ext cx="140868" cy="0"/>
                </a:xfrm>
                <a:prstGeom prst="line">
                  <a:avLst/>
                </a:prstGeom>
                <a:noFill/>
                <a:ln w="17463">
                  <a:solidFill>
                    <a:srgbClr val="FF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0" lang="ja-JP" altLang="en-US" sz="1200" b="1">
                    <a:solidFill>
                      <a:prstClr val="black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389" name="グループ化 6">
                <a:extLst>
                  <a:ext uri="{FF2B5EF4-FFF2-40B4-BE49-F238E27FC236}">
                    <a16:creationId xmlns:a16="http://schemas.microsoft.com/office/drawing/2014/main" id="{A0EFFACE-6529-4028-9BB0-AE469BAB352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43996" y="4909880"/>
                <a:ext cx="2994753" cy="184665"/>
                <a:chOff x="7451487" y="2664355"/>
                <a:chExt cx="1953075" cy="120451"/>
              </a:xfrm>
            </p:grpSpPr>
            <p:sp>
              <p:nvSpPr>
                <p:cNvPr id="390" name="Rectangle 66">
                  <a:extLst>
                    <a:ext uri="{FF2B5EF4-FFF2-40B4-BE49-F238E27FC236}">
                      <a16:creationId xmlns:a16="http://schemas.microsoft.com/office/drawing/2014/main" id="{97EB8842-341E-41E6-B62B-D4B8C2846F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41685" y="2664355"/>
                  <a:ext cx="1762877" cy="12045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</a:pPr>
                  <a:r>
                    <a:rPr kumimoji="0" lang="en-US" altLang="ja-JP" sz="12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PRO positive  (n=40): 2-year OS, 48.3%</a:t>
                  </a:r>
                  <a:endParaRPr kumimoji="0" lang="ja-JP" altLang="ja-JP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1" name="Line 73">
                  <a:extLst>
                    <a:ext uri="{FF2B5EF4-FFF2-40B4-BE49-F238E27FC236}">
                      <a16:creationId xmlns:a16="http://schemas.microsoft.com/office/drawing/2014/main" id="{D102EF09-323A-4D03-BB12-A2BBAEFB9FA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451487" y="2729921"/>
                  <a:ext cx="140868" cy="0"/>
                </a:xfrm>
                <a:prstGeom prst="line">
                  <a:avLst/>
                </a:prstGeom>
                <a:noFill/>
                <a:ln w="17463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0" lang="ja-JP" altLang="en-US" sz="1200" b="1">
                    <a:solidFill>
                      <a:prstClr val="black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387" name="Rectangle 64">
              <a:extLst>
                <a:ext uri="{FF2B5EF4-FFF2-40B4-BE49-F238E27FC236}">
                  <a16:creationId xmlns:a16="http://schemas.microsoft.com/office/drawing/2014/main" id="{2EB78C51-43FB-4D60-B85D-024B737B48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8781" y="5311099"/>
              <a:ext cx="271228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     HR 1.91 (95% CI; 0.95-3.84, </a:t>
              </a:r>
              <a:r>
                <a:rPr kumimoji="0" lang="en-US" altLang="ja-JP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P</a:t>
              </a: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= .070)</a:t>
              </a:r>
              <a:endPara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37" name="グループ化 436">
            <a:extLst>
              <a:ext uri="{FF2B5EF4-FFF2-40B4-BE49-F238E27FC236}">
                <a16:creationId xmlns:a16="http://schemas.microsoft.com/office/drawing/2014/main" id="{689DA161-C907-4986-AC24-4B728662C378}"/>
              </a:ext>
            </a:extLst>
          </p:cNvPr>
          <p:cNvGrpSpPr/>
          <p:nvPr/>
        </p:nvGrpSpPr>
        <p:grpSpPr>
          <a:xfrm>
            <a:off x="4824000" y="2989350"/>
            <a:ext cx="2955803" cy="643142"/>
            <a:chOff x="905259" y="4852623"/>
            <a:chExt cx="2955803" cy="643142"/>
          </a:xfrm>
        </p:grpSpPr>
        <p:grpSp>
          <p:nvGrpSpPr>
            <p:cNvPr id="438" name="グループ化 437">
              <a:extLst>
                <a:ext uri="{FF2B5EF4-FFF2-40B4-BE49-F238E27FC236}">
                  <a16:creationId xmlns:a16="http://schemas.microsoft.com/office/drawing/2014/main" id="{113D89DC-DCAD-43EE-B09F-4E5272BF6D4A}"/>
                </a:ext>
              </a:extLst>
            </p:cNvPr>
            <p:cNvGrpSpPr/>
            <p:nvPr/>
          </p:nvGrpSpPr>
          <p:grpSpPr>
            <a:xfrm>
              <a:off x="905259" y="4852623"/>
              <a:ext cx="2919708" cy="407764"/>
              <a:chOff x="1043993" y="4686793"/>
              <a:chExt cx="2919708" cy="407764"/>
            </a:xfrm>
          </p:grpSpPr>
          <p:grpSp>
            <p:nvGrpSpPr>
              <p:cNvPr id="440" name="グループ化 5">
                <a:extLst>
                  <a:ext uri="{FF2B5EF4-FFF2-40B4-BE49-F238E27FC236}">
                    <a16:creationId xmlns:a16="http://schemas.microsoft.com/office/drawing/2014/main" id="{3CC7DA9B-7005-4136-9AE7-84C60E84E81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44010" y="4686793"/>
                <a:ext cx="2919691" cy="184665"/>
                <a:chOff x="7451475" y="2452572"/>
                <a:chExt cx="1904117" cy="120451"/>
              </a:xfrm>
            </p:grpSpPr>
            <p:sp>
              <p:nvSpPr>
                <p:cNvPr id="444" name="Rectangle 64">
                  <a:extLst>
                    <a:ext uri="{FF2B5EF4-FFF2-40B4-BE49-F238E27FC236}">
                      <a16:creationId xmlns:a16="http://schemas.microsoft.com/office/drawing/2014/main" id="{2D65C255-BC70-41F7-9A49-687B6CE92E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39764" y="2452572"/>
                  <a:ext cx="1715828" cy="12045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</a:pPr>
                  <a:r>
                    <a:rPr kumimoji="0" lang="en-US" altLang="ja-JP" sz="12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PRO negative (n=72): 2-year OS, 66.9%</a:t>
                  </a:r>
                  <a:endParaRPr kumimoji="0" lang="ja-JP" altLang="ja-JP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45" name="Line 69">
                  <a:extLst>
                    <a:ext uri="{FF2B5EF4-FFF2-40B4-BE49-F238E27FC236}">
                      <a16:creationId xmlns:a16="http://schemas.microsoft.com/office/drawing/2014/main" id="{EAFFE6F6-871E-4864-A327-9AE2B4B6A85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451475" y="2518586"/>
                  <a:ext cx="140868" cy="0"/>
                </a:xfrm>
                <a:prstGeom prst="line">
                  <a:avLst/>
                </a:prstGeom>
                <a:noFill/>
                <a:ln w="17463">
                  <a:solidFill>
                    <a:srgbClr val="FF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0" lang="ja-JP" altLang="en-US" sz="1200" b="1">
                    <a:solidFill>
                      <a:prstClr val="black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441" name="グループ化 6">
                <a:extLst>
                  <a:ext uri="{FF2B5EF4-FFF2-40B4-BE49-F238E27FC236}">
                    <a16:creationId xmlns:a16="http://schemas.microsoft.com/office/drawing/2014/main" id="{7A567B0F-5394-4F95-B404-9831D1B8930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43993" y="4909890"/>
                <a:ext cx="2917809" cy="184667"/>
                <a:chOff x="7451487" y="2664355"/>
                <a:chExt cx="1902895" cy="120452"/>
              </a:xfrm>
            </p:grpSpPr>
            <p:sp>
              <p:nvSpPr>
                <p:cNvPr id="442" name="Rectangle 66">
                  <a:extLst>
                    <a:ext uri="{FF2B5EF4-FFF2-40B4-BE49-F238E27FC236}">
                      <a16:creationId xmlns:a16="http://schemas.microsoft.com/office/drawing/2014/main" id="{8FF992D8-128E-4B59-97A2-12E15D1841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41685" y="2664355"/>
                  <a:ext cx="1712697" cy="1204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</a:pPr>
                  <a:r>
                    <a:rPr kumimoji="0" lang="en-US" altLang="ja-JP" sz="12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PRO positive  (n=31): 2-year OS, 55.9%</a:t>
                  </a:r>
                  <a:endParaRPr kumimoji="0" lang="ja-JP" altLang="ja-JP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43" name="Line 73">
                  <a:extLst>
                    <a:ext uri="{FF2B5EF4-FFF2-40B4-BE49-F238E27FC236}">
                      <a16:creationId xmlns:a16="http://schemas.microsoft.com/office/drawing/2014/main" id="{E61BE883-8BF8-4EB6-B118-8686F9707EF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451487" y="2729921"/>
                  <a:ext cx="140868" cy="0"/>
                </a:xfrm>
                <a:prstGeom prst="line">
                  <a:avLst/>
                </a:prstGeom>
                <a:noFill/>
                <a:ln w="17463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0" lang="ja-JP" altLang="en-US" sz="1200" b="1">
                    <a:solidFill>
                      <a:prstClr val="black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439" name="Rectangle 64">
              <a:extLst>
                <a:ext uri="{FF2B5EF4-FFF2-40B4-BE49-F238E27FC236}">
                  <a16:creationId xmlns:a16="http://schemas.microsoft.com/office/drawing/2014/main" id="{C6D8259D-166F-4AAE-942D-7C3BA91963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8781" y="5311099"/>
              <a:ext cx="271228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     HR 1.67 (95% CI; 0.84-3.32, </a:t>
              </a:r>
              <a:r>
                <a:rPr kumimoji="0" lang="en-US" altLang="ja-JP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P</a:t>
              </a: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= .141)</a:t>
              </a:r>
              <a:endPara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F2DFE041-A78C-412B-B82D-04A566639611}"/>
              </a:ext>
            </a:extLst>
          </p:cNvPr>
          <p:cNvGrpSpPr/>
          <p:nvPr/>
        </p:nvGrpSpPr>
        <p:grpSpPr>
          <a:xfrm>
            <a:off x="8166701" y="505360"/>
            <a:ext cx="3168000" cy="2287961"/>
            <a:chOff x="3500011" y="383337"/>
            <a:chExt cx="3168000" cy="2287961"/>
          </a:xfrm>
        </p:grpSpPr>
        <p:grpSp>
          <p:nvGrpSpPr>
            <p:cNvPr id="446" name="グループ化 110">
              <a:extLst>
                <a:ext uri="{FF2B5EF4-FFF2-40B4-BE49-F238E27FC236}">
                  <a16:creationId xmlns:a16="http://schemas.microsoft.com/office/drawing/2014/main" id="{D33D2813-8305-4F5A-A2A8-D22FF54FC2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14998" y="478760"/>
              <a:ext cx="2852555" cy="1956316"/>
              <a:chOff x="7724724" y="2752488"/>
              <a:chExt cx="3207388" cy="2200120"/>
            </a:xfrm>
          </p:grpSpPr>
          <p:cxnSp>
            <p:nvCxnSpPr>
              <p:cNvPr id="447" name="直線コネクタ 111">
                <a:extLst>
                  <a:ext uri="{FF2B5EF4-FFF2-40B4-BE49-F238E27FC236}">
                    <a16:creationId xmlns:a16="http://schemas.microsoft.com/office/drawing/2014/main" id="{C2AAEE83-4C9D-42FD-AE1E-74A0D38A9F6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7728112" y="4952608"/>
                <a:ext cx="3204000" cy="0"/>
              </a:xfrm>
              <a:prstGeom prst="line">
                <a:avLst/>
              </a:prstGeom>
              <a:noFill/>
              <a:ln w="8001" algn="ctr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48" name="直線コネクタ 112">
                <a:extLst>
                  <a:ext uri="{FF2B5EF4-FFF2-40B4-BE49-F238E27FC236}">
                    <a16:creationId xmlns:a16="http://schemas.microsoft.com/office/drawing/2014/main" id="{3D1BCA33-132F-4B80-91A3-A80BED5ED7E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7724724" y="2752488"/>
                <a:ext cx="0" cy="2196000"/>
              </a:xfrm>
              <a:prstGeom prst="line">
                <a:avLst/>
              </a:prstGeom>
              <a:noFill/>
              <a:ln w="8001" algn="ctr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449" name="グループ化 448">
              <a:extLst>
                <a:ext uri="{FF2B5EF4-FFF2-40B4-BE49-F238E27FC236}">
                  <a16:creationId xmlns:a16="http://schemas.microsoft.com/office/drawing/2014/main" id="{07F644FF-DC9B-4821-8A54-AB2448627B5A}"/>
                </a:ext>
              </a:extLst>
            </p:cNvPr>
            <p:cNvGrpSpPr/>
            <p:nvPr/>
          </p:nvGrpSpPr>
          <p:grpSpPr>
            <a:xfrm>
              <a:off x="3673503" y="457011"/>
              <a:ext cx="49908" cy="1782454"/>
              <a:chOff x="3673503" y="457011"/>
              <a:chExt cx="49908" cy="1782454"/>
            </a:xfrm>
          </p:grpSpPr>
          <p:sp>
            <p:nvSpPr>
              <p:cNvPr id="450" name="Line 418">
                <a:extLst>
                  <a:ext uri="{FF2B5EF4-FFF2-40B4-BE49-F238E27FC236}">
                    <a16:creationId xmlns:a16="http://schemas.microsoft.com/office/drawing/2014/main" id="{25929213-B6C0-4B52-9050-3A17A3CDCF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99645" y="2239465"/>
                <a:ext cx="23766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1" name="Line 419">
                <a:extLst>
                  <a:ext uri="{FF2B5EF4-FFF2-40B4-BE49-F238E27FC236}">
                    <a16:creationId xmlns:a16="http://schemas.microsoft.com/office/drawing/2014/main" id="{6CA15EE8-942E-4D18-9174-6B83B260C8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99645" y="1842573"/>
                <a:ext cx="23766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2" name="Line 420">
                <a:extLst>
                  <a:ext uri="{FF2B5EF4-FFF2-40B4-BE49-F238E27FC236}">
                    <a16:creationId xmlns:a16="http://schemas.microsoft.com/office/drawing/2014/main" id="{92C302ED-019E-45A0-B674-5027DEDB53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99645" y="1448056"/>
                <a:ext cx="23766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3" name="Line 421">
                <a:extLst>
                  <a:ext uri="{FF2B5EF4-FFF2-40B4-BE49-F238E27FC236}">
                    <a16:creationId xmlns:a16="http://schemas.microsoft.com/office/drawing/2014/main" id="{BC32D006-5FC1-460D-BF34-89FF730AC2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99645" y="1051162"/>
                <a:ext cx="23766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4" name="Line 422">
                <a:extLst>
                  <a:ext uri="{FF2B5EF4-FFF2-40B4-BE49-F238E27FC236}">
                    <a16:creationId xmlns:a16="http://schemas.microsoft.com/office/drawing/2014/main" id="{8C73CFA6-5353-4586-BACC-E16B485A52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99645" y="656646"/>
                <a:ext cx="23766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5" name="Line 424">
                <a:extLst>
                  <a:ext uri="{FF2B5EF4-FFF2-40B4-BE49-F238E27FC236}">
                    <a16:creationId xmlns:a16="http://schemas.microsoft.com/office/drawing/2014/main" id="{0718F82D-AEA1-47A3-A09A-8B536192D9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73503" y="2039830"/>
                <a:ext cx="49908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6" name="Line 425">
                <a:extLst>
                  <a:ext uri="{FF2B5EF4-FFF2-40B4-BE49-F238E27FC236}">
                    <a16:creationId xmlns:a16="http://schemas.microsoft.com/office/drawing/2014/main" id="{BE77E0D9-3648-4949-96E3-A55FF5EC3A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73503" y="1645314"/>
                <a:ext cx="49908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7" name="Line 426">
                <a:extLst>
                  <a:ext uri="{FF2B5EF4-FFF2-40B4-BE49-F238E27FC236}">
                    <a16:creationId xmlns:a16="http://schemas.microsoft.com/office/drawing/2014/main" id="{727F7758-45FA-4D66-A09B-E6BED9B852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73503" y="1248421"/>
                <a:ext cx="49908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8" name="Line 427">
                <a:extLst>
                  <a:ext uri="{FF2B5EF4-FFF2-40B4-BE49-F238E27FC236}">
                    <a16:creationId xmlns:a16="http://schemas.microsoft.com/office/drawing/2014/main" id="{BE2E286B-123C-4994-A4D8-09615D6FCA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73503" y="853905"/>
                <a:ext cx="49908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9" name="Line 428">
                <a:extLst>
                  <a:ext uri="{FF2B5EF4-FFF2-40B4-BE49-F238E27FC236}">
                    <a16:creationId xmlns:a16="http://schemas.microsoft.com/office/drawing/2014/main" id="{F32FC26B-B0B4-4D36-A744-E07C6E61F1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73503" y="457011"/>
                <a:ext cx="49908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60" name="Rectangle 429">
              <a:extLst>
                <a:ext uri="{FF2B5EF4-FFF2-40B4-BE49-F238E27FC236}">
                  <a16:creationId xmlns:a16="http://schemas.microsoft.com/office/drawing/2014/main" id="{E9AE5B8C-551F-4E5C-9C57-DAFA0145C7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0011" y="2370179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0.0</a:t>
              </a:r>
              <a:endParaRPr kumimoji="0" lang="ja-JP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1" name="Rectangle 430">
              <a:extLst>
                <a:ext uri="{FF2B5EF4-FFF2-40B4-BE49-F238E27FC236}">
                  <a16:creationId xmlns:a16="http://schemas.microsoft.com/office/drawing/2014/main" id="{170E9B06-5C7C-4475-B81A-14894C47AC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0011" y="1966156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0.2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2" name="Rectangle 431">
              <a:extLst>
                <a:ext uri="{FF2B5EF4-FFF2-40B4-BE49-F238E27FC236}">
                  <a16:creationId xmlns:a16="http://schemas.microsoft.com/office/drawing/2014/main" id="{D7771654-1B95-47DD-A2B3-9C2CC50815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0011" y="1571640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0.4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3" name="Rectangle 432">
              <a:extLst>
                <a:ext uri="{FF2B5EF4-FFF2-40B4-BE49-F238E27FC236}">
                  <a16:creationId xmlns:a16="http://schemas.microsoft.com/office/drawing/2014/main" id="{A042BB6D-0B53-4763-941E-EA37F0A77A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0011" y="1174746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0.6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4" name="Rectangle 433">
              <a:extLst>
                <a:ext uri="{FF2B5EF4-FFF2-40B4-BE49-F238E27FC236}">
                  <a16:creationId xmlns:a16="http://schemas.microsoft.com/office/drawing/2014/main" id="{383CF876-9D39-4F0E-BAFB-AAA7B6C3A0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0011" y="780229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0.8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5" name="Rectangle 434">
              <a:extLst>
                <a:ext uri="{FF2B5EF4-FFF2-40B4-BE49-F238E27FC236}">
                  <a16:creationId xmlns:a16="http://schemas.microsoft.com/office/drawing/2014/main" id="{58D6D9E2-46AE-4276-A713-10619C49BD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0011" y="383337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1.0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6" name="Freeform 437">
              <a:extLst>
                <a:ext uri="{FF2B5EF4-FFF2-40B4-BE49-F238E27FC236}">
                  <a16:creationId xmlns:a16="http://schemas.microsoft.com/office/drawing/2014/main" id="{C192900D-2F0E-453D-BA4D-878648C27B8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1035" y="454635"/>
              <a:ext cx="2894691" cy="670203"/>
            </a:xfrm>
            <a:custGeom>
              <a:avLst/>
              <a:gdLst>
                <a:gd name="T0" fmla="*/ 66 w 1218"/>
                <a:gd name="T1" fmla="*/ 0 h 282"/>
                <a:gd name="T2" fmla="*/ 108 w 1218"/>
                <a:gd name="T3" fmla="*/ 11 h 282"/>
                <a:gd name="T4" fmla="*/ 110 w 1218"/>
                <a:gd name="T5" fmla="*/ 23 h 282"/>
                <a:gd name="T6" fmla="*/ 141 w 1218"/>
                <a:gd name="T7" fmla="*/ 34 h 282"/>
                <a:gd name="T8" fmla="*/ 161 w 1218"/>
                <a:gd name="T9" fmla="*/ 45 h 282"/>
                <a:gd name="T10" fmla="*/ 212 w 1218"/>
                <a:gd name="T11" fmla="*/ 57 h 282"/>
                <a:gd name="T12" fmla="*/ 343 w 1218"/>
                <a:gd name="T13" fmla="*/ 68 h 282"/>
                <a:gd name="T14" fmla="*/ 352 w 1218"/>
                <a:gd name="T15" fmla="*/ 80 h 282"/>
                <a:gd name="T16" fmla="*/ 385 w 1218"/>
                <a:gd name="T17" fmla="*/ 92 h 282"/>
                <a:gd name="T18" fmla="*/ 410 w 1218"/>
                <a:gd name="T19" fmla="*/ 103 h 282"/>
                <a:gd name="T20" fmla="*/ 426 w 1218"/>
                <a:gd name="T21" fmla="*/ 115 h 282"/>
                <a:gd name="T22" fmla="*/ 469 w 1218"/>
                <a:gd name="T23" fmla="*/ 115 h 282"/>
                <a:gd name="T24" fmla="*/ 475 w 1218"/>
                <a:gd name="T25" fmla="*/ 126 h 282"/>
                <a:gd name="T26" fmla="*/ 480 w 1218"/>
                <a:gd name="T27" fmla="*/ 138 h 282"/>
                <a:gd name="T28" fmla="*/ 513 w 1218"/>
                <a:gd name="T29" fmla="*/ 138 h 282"/>
                <a:gd name="T30" fmla="*/ 545 w 1218"/>
                <a:gd name="T31" fmla="*/ 151 h 282"/>
                <a:gd name="T32" fmla="*/ 550 w 1218"/>
                <a:gd name="T33" fmla="*/ 163 h 282"/>
                <a:gd name="T34" fmla="*/ 568 w 1218"/>
                <a:gd name="T35" fmla="*/ 163 h 282"/>
                <a:gd name="T36" fmla="*/ 580 w 1218"/>
                <a:gd name="T37" fmla="*/ 163 h 282"/>
                <a:gd name="T38" fmla="*/ 598 w 1218"/>
                <a:gd name="T39" fmla="*/ 177 h 282"/>
                <a:gd name="T40" fmla="*/ 616 w 1218"/>
                <a:gd name="T41" fmla="*/ 177 h 282"/>
                <a:gd name="T42" fmla="*/ 640 w 1218"/>
                <a:gd name="T43" fmla="*/ 177 h 282"/>
                <a:gd name="T44" fmla="*/ 650 w 1218"/>
                <a:gd name="T45" fmla="*/ 192 h 282"/>
                <a:gd name="T46" fmla="*/ 676 w 1218"/>
                <a:gd name="T47" fmla="*/ 192 h 282"/>
                <a:gd name="T48" fmla="*/ 683 w 1218"/>
                <a:gd name="T49" fmla="*/ 192 h 282"/>
                <a:gd name="T50" fmla="*/ 688 w 1218"/>
                <a:gd name="T51" fmla="*/ 209 h 282"/>
                <a:gd name="T52" fmla="*/ 709 w 1218"/>
                <a:gd name="T53" fmla="*/ 209 h 282"/>
                <a:gd name="T54" fmla="*/ 728 w 1218"/>
                <a:gd name="T55" fmla="*/ 209 h 282"/>
                <a:gd name="T56" fmla="*/ 775 w 1218"/>
                <a:gd name="T57" fmla="*/ 209 h 282"/>
                <a:gd name="T58" fmla="*/ 809 w 1218"/>
                <a:gd name="T59" fmla="*/ 209 h 282"/>
                <a:gd name="T60" fmla="*/ 829 w 1218"/>
                <a:gd name="T61" fmla="*/ 232 h 282"/>
                <a:gd name="T62" fmla="*/ 855 w 1218"/>
                <a:gd name="T63" fmla="*/ 232 h 282"/>
                <a:gd name="T64" fmla="*/ 866 w 1218"/>
                <a:gd name="T65" fmla="*/ 232 h 282"/>
                <a:gd name="T66" fmla="*/ 878 w 1218"/>
                <a:gd name="T67" fmla="*/ 232 h 282"/>
                <a:gd name="T68" fmla="*/ 894 w 1218"/>
                <a:gd name="T69" fmla="*/ 232 h 282"/>
                <a:gd name="T70" fmla="*/ 939 w 1218"/>
                <a:gd name="T71" fmla="*/ 232 h 282"/>
                <a:gd name="T72" fmla="*/ 969 w 1218"/>
                <a:gd name="T73" fmla="*/ 232 h 282"/>
                <a:gd name="T74" fmla="*/ 990 w 1218"/>
                <a:gd name="T75" fmla="*/ 282 h 282"/>
                <a:gd name="T76" fmla="*/ 1024 w 1218"/>
                <a:gd name="T77" fmla="*/ 282 h 282"/>
                <a:gd name="T78" fmla="*/ 1037 w 1218"/>
                <a:gd name="T79" fmla="*/ 282 h 282"/>
                <a:gd name="T80" fmla="*/ 1114 w 1218"/>
                <a:gd name="T81" fmla="*/ 282 h 282"/>
                <a:gd name="T82" fmla="*/ 1165 w 1218"/>
                <a:gd name="T83" fmla="*/ 282 h 282"/>
                <a:gd name="T84" fmla="*/ 1190 w 1218"/>
                <a:gd name="T85" fmla="*/ 28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8" h="282">
                  <a:moveTo>
                    <a:pt x="0" y="0"/>
                  </a:moveTo>
                  <a:lnTo>
                    <a:pt x="66" y="0"/>
                  </a:lnTo>
                  <a:lnTo>
                    <a:pt x="66" y="11"/>
                  </a:lnTo>
                  <a:lnTo>
                    <a:pt x="108" y="11"/>
                  </a:lnTo>
                  <a:lnTo>
                    <a:pt x="108" y="23"/>
                  </a:lnTo>
                  <a:lnTo>
                    <a:pt x="110" y="23"/>
                  </a:lnTo>
                  <a:lnTo>
                    <a:pt x="110" y="34"/>
                  </a:lnTo>
                  <a:lnTo>
                    <a:pt x="141" y="34"/>
                  </a:lnTo>
                  <a:lnTo>
                    <a:pt x="141" y="45"/>
                  </a:lnTo>
                  <a:lnTo>
                    <a:pt x="161" y="45"/>
                  </a:lnTo>
                  <a:lnTo>
                    <a:pt x="161" y="57"/>
                  </a:lnTo>
                  <a:lnTo>
                    <a:pt x="212" y="57"/>
                  </a:lnTo>
                  <a:lnTo>
                    <a:pt x="343" y="57"/>
                  </a:lnTo>
                  <a:lnTo>
                    <a:pt x="343" y="68"/>
                  </a:lnTo>
                  <a:lnTo>
                    <a:pt x="352" y="68"/>
                  </a:lnTo>
                  <a:lnTo>
                    <a:pt x="352" y="80"/>
                  </a:lnTo>
                  <a:lnTo>
                    <a:pt x="385" y="80"/>
                  </a:lnTo>
                  <a:lnTo>
                    <a:pt x="385" y="92"/>
                  </a:lnTo>
                  <a:lnTo>
                    <a:pt x="410" y="92"/>
                  </a:lnTo>
                  <a:lnTo>
                    <a:pt x="410" y="103"/>
                  </a:lnTo>
                  <a:lnTo>
                    <a:pt x="426" y="103"/>
                  </a:lnTo>
                  <a:lnTo>
                    <a:pt x="426" y="115"/>
                  </a:lnTo>
                  <a:lnTo>
                    <a:pt x="464" y="115"/>
                  </a:lnTo>
                  <a:lnTo>
                    <a:pt x="469" y="115"/>
                  </a:lnTo>
                  <a:lnTo>
                    <a:pt x="469" y="126"/>
                  </a:lnTo>
                  <a:lnTo>
                    <a:pt x="475" y="126"/>
                  </a:lnTo>
                  <a:lnTo>
                    <a:pt x="475" y="138"/>
                  </a:lnTo>
                  <a:lnTo>
                    <a:pt x="480" y="138"/>
                  </a:lnTo>
                  <a:lnTo>
                    <a:pt x="508" y="138"/>
                  </a:lnTo>
                  <a:lnTo>
                    <a:pt x="513" y="138"/>
                  </a:lnTo>
                  <a:lnTo>
                    <a:pt x="545" y="138"/>
                  </a:lnTo>
                  <a:lnTo>
                    <a:pt x="545" y="151"/>
                  </a:lnTo>
                  <a:lnTo>
                    <a:pt x="546" y="163"/>
                  </a:lnTo>
                  <a:lnTo>
                    <a:pt x="550" y="163"/>
                  </a:lnTo>
                  <a:lnTo>
                    <a:pt x="561" y="163"/>
                  </a:lnTo>
                  <a:lnTo>
                    <a:pt x="568" y="163"/>
                  </a:lnTo>
                  <a:lnTo>
                    <a:pt x="571" y="163"/>
                  </a:lnTo>
                  <a:lnTo>
                    <a:pt x="580" y="163"/>
                  </a:lnTo>
                  <a:lnTo>
                    <a:pt x="580" y="177"/>
                  </a:lnTo>
                  <a:lnTo>
                    <a:pt x="598" y="177"/>
                  </a:lnTo>
                  <a:lnTo>
                    <a:pt x="602" y="177"/>
                  </a:lnTo>
                  <a:lnTo>
                    <a:pt x="616" y="177"/>
                  </a:lnTo>
                  <a:lnTo>
                    <a:pt x="636" y="177"/>
                  </a:lnTo>
                  <a:lnTo>
                    <a:pt x="640" y="177"/>
                  </a:lnTo>
                  <a:lnTo>
                    <a:pt x="640" y="192"/>
                  </a:lnTo>
                  <a:lnTo>
                    <a:pt x="650" y="192"/>
                  </a:lnTo>
                  <a:lnTo>
                    <a:pt x="660" y="192"/>
                  </a:lnTo>
                  <a:lnTo>
                    <a:pt x="676" y="192"/>
                  </a:lnTo>
                  <a:lnTo>
                    <a:pt x="677" y="192"/>
                  </a:lnTo>
                  <a:lnTo>
                    <a:pt x="683" y="192"/>
                  </a:lnTo>
                  <a:lnTo>
                    <a:pt x="683" y="209"/>
                  </a:lnTo>
                  <a:lnTo>
                    <a:pt x="688" y="209"/>
                  </a:lnTo>
                  <a:lnTo>
                    <a:pt x="699" y="209"/>
                  </a:lnTo>
                  <a:lnTo>
                    <a:pt x="709" y="209"/>
                  </a:lnTo>
                  <a:lnTo>
                    <a:pt x="724" y="209"/>
                  </a:lnTo>
                  <a:lnTo>
                    <a:pt x="728" y="209"/>
                  </a:lnTo>
                  <a:lnTo>
                    <a:pt x="737" y="209"/>
                  </a:lnTo>
                  <a:lnTo>
                    <a:pt x="775" y="209"/>
                  </a:lnTo>
                  <a:lnTo>
                    <a:pt x="780" y="209"/>
                  </a:lnTo>
                  <a:lnTo>
                    <a:pt x="809" y="209"/>
                  </a:lnTo>
                  <a:lnTo>
                    <a:pt x="829" y="209"/>
                  </a:lnTo>
                  <a:lnTo>
                    <a:pt x="829" y="232"/>
                  </a:lnTo>
                  <a:lnTo>
                    <a:pt x="847" y="232"/>
                  </a:lnTo>
                  <a:lnTo>
                    <a:pt x="855" y="232"/>
                  </a:lnTo>
                  <a:lnTo>
                    <a:pt x="859" y="232"/>
                  </a:lnTo>
                  <a:lnTo>
                    <a:pt x="866" y="232"/>
                  </a:lnTo>
                  <a:lnTo>
                    <a:pt x="870" y="232"/>
                  </a:lnTo>
                  <a:lnTo>
                    <a:pt x="878" y="232"/>
                  </a:lnTo>
                  <a:lnTo>
                    <a:pt x="883" y="232"/>
                  </a:lnTo>
                  <a:lnTo>
                    <a:pt x="894" y="232"/>
                  </a:lnTo>
                  <a:lnTo>
                    <a:pt x="933" y="232"/>
                  </a:lnTo>
                  <a:lnTo>
                    <a:pt x="939" y="232"/>
                  </a:lnTo>
                  <a:lnTo>
                    <a:pt x="950" y="232"/>
                  </a:lnTo>
                  <a:lnTo>
                    <a:pt x="969" y="232"/>
                  </a:lnTo>
                  <a:lnTo>
                    <a:pt x="990" y="232"/>
                  </a:lnTo>
                  <a:lnTo>
                    <a:pt x="990" y="282"/>
                  </a:lnTo>
                  <a:lnTo>
                    <a:pt x="995" y="282"/>
                  </a:lnTo>
                  <a:lnTo>
                    <a:pt x="1024" y="282"/>
                  </a:lnTo>
                  <a:lnTo>
                    <a:pt x="1025" y="282"/>
                  </a:lnTo>
                  <a:lnTo>
                    <a:pt x="1037" y="282"/>
                  </a:lnTo>
                  <a:lnTo>
                    <a:pt x="1095" y="282"/>
                  </a:lnTo>
                  <a:lnTo>
                    <a:pt x="1114" y="282"/>
                  </a:lnTo>
                  <a:lnTo>
                    <a:pt x="1155" y="282"/>
                  </a:lnTo>
                  <a:lnTo>
                    <a:pt x="1165" y="282"/>
                  </a:lnTo>
                  <a:lnTo>
                    <a:pt x="1184" y="282"/>
                  </a:lnTo>
                  <a:lnTo>
                    <a:pt x="1190" y="282"/>
                  </a:lnTo>
                  <a:lnTo>
                    <a:pt x="1218" y="282"/>
                  </a:lnTo>
                </a:path>
              </a:pathLst>
            </a:custGeom>
            <a:noFill/>
            <a:ln w="19050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7" name="Freeform 438">
              <a:extLst>
                <a:ext uri="{FF2B5EF4-FFF2-40B4-BE49-F238E27FC236}">
                  <a16:creationId xmlns:a16="http://schemas.microsoft.com/office/drawing/2014/main" id="{D1E149D5-6C9C-45EB-A589-1D697C6CDB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411" y="457011"/>
              <a:ext cx="2859041" cy="1074226"/>
            </a:xfrm>
            <a:custGeom>
              <a:avLst/>
              <a:gdLst>
                <a:gd name="T0" fmla="*/ 107 w 1203"/>
                <a:gd name="T1" fmla="*/ 0 h 452"/>
                <a:gd name="T2" fmla="*/ 122 w 1203"/>
                <a:gd name="T3" fmla="*/ 17 h 452"/>
                <a:gd name="T4" fmla="*/ 162 w 1203"/>
                <a:gd name="T5" fmla="*/ 33 h 452"/>
                <a:gd name="T6" fmla="*/ 169 w 1203"/>
                <a:gd name="T7" fmla="*/ 49 h 452"/>
                <a:gd name="T8" fmla="*/ 229 w 1203"/>
                <a:gd name="T9" fmla="*/ 66 h 452"/>
                <a:gd name="T10" fmla="*/ 266 w 1203"/>
                <a:gd name="T11" fmla="*/ 82 h 452"/>
                <a:gd name="T12" fmla="*/ 360 w 1203"/>
                <a:gd name="T13" fmla="*/ 98 h 452"/>
                <a:gd name="T14" fmla="*/ 361 w 1203"/>
                <a:gd name="T15" fmla="*/ 115 h 452"/>
                <a:gd name="T16" fmla="*/ 441 w 1203"/>
                <a:gd name="T17" fmla="*/ 115 h 452"/>
                <a:gd name="T18" fmla="*/ 468 w 1203"/>
                <a:gd name="T19" fmla="*/ 132 h 452"/>
                <a:gd name="T20" fmla="*/ 487 w 1203"/>
                <a:gd name="T21" fmla="*/ 149 h 452"/>
                <a:gd name="T22" fmla="*/ 569 w 1203"/>
                <a:gd name="T23" fmla="*/ 149 h 452"/>
                <a:gd name="T24" fmla="*/ 589 w 1203"/>
                <a:gd name="T25" fmla="*/ 149 h 452"/>
                <a:gd name="T26" fmla="*/ 591 w 1203"/>
                <a:gd name="T27" fmla="*/ 168 h 452"/>
                <a:gd name="T28" fmla="*/ 605 w 1203"/>
                <a:gd name="T29" fmla="*/ 187 h 452"/>
                <a:gd name="T30" fmla="*/ 615 w 1203"/>
                <a:gd name="T31" fmla="*/ 206 h 452"/>
                <a:gd name="T32" fmla="*/ 629 w 1203"/>
                <a:gd name="T33" fmla="*/ 225 h 452"/>
                <a:gd name="T34" fmla="*/ 659 w 1203"/>
                <a:gd name="T35" fmla="*/ 225 h 452"/>
                <a:gd name="T36" fmla="*/ 675 w 1203"/>
                <a:gd name="T37" fmla="*/ 225 h 452"/>
                <a:gd name="T38" fmla="*/ 697 w 1203"/>
                <a:gd name="T39" fmla="*/ 225 h 452"/>
                <a:gd name="T40" fmla="*/ 732 w 1203"/>
                <a:gd name="T41" fmla="*/ 248 h 452"/>
                <a:gd name="T42" fmla="*/ 736 w 1203"/>
                <a:gd name="T43" fmla="*/ 272 h 452"/>
                <a:gd name="T44" fmla="*/ 767 w 1203"/>
                <a:gd name="T45" fmla="*/ 272 h 452"/>
                <a:gd name="T46" fmla="*/ 815 w 1203"/>
                <a:gd name="T47" fmla="*/ 272 h 452"/>
                <a:gd name="T48" fmla="*/ 831 w 1203"/>
                <a:gd name="T49" fmla="*/ 300 h 452"/>
                <a:gd name="T50" fmla="*/ 851 w 1203"/>
                <a:gd name="T51" fmla="*/ 300 h 452"/>
                <a:gd name="T52" fmla="*/ 893 w 1203"/>
                <a:gd name="T53" fmla="*/ 333 h 452"/>
                <a:gd name="T54" fmla="*/ 949 w 1203"/>
                <a:gd name="T55" fmla="*/ 333 h 452"/>
                <a:gd name="T56" fmla="*/ 961 w 1203"/>
                <a:gd name="T57" fmla="*/ 333 h 452"/>
                <a:gd name="T58" fmla="*/ 987 w 1203"/>
                <a:gd name="T59" fmla="*/ 389 h 452"/>
                <a:gd name="T60" fmla="*/ 1053 w 1203"/>
                <a:gd name="T61" fmla="*/ 389 h 452"/>
                <a:gd name="T62" fmla="*/ 1096 w 1203"/>
                <a:gd name="T63" fmla="*/ 452 h 452"/>
                <a:gd name="T64" fmla="*/ 1148 w 1203"/>
                <a:gd name="T65" fmla="*/ 452 h 452"/>
                <a:gd name="T66" fmla="*/ 1168 w 1203"/>
                <a:gd name="T67" fmla="*/ 45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03" h="452">
                  <a:moveTo>
                    <a:pt x="0" y="0"/>
                  </a:moveTo>
                  <a:lnTo>
                    <a:pt x="107" y="0"/>
                  </a:lnTo>
                  <a:lnTo>
                    <a:pt x="122" y="0"/>
                  </a:lnTo>
                  <a:lnTo>
                    <a:pt x="122" y="17"/>
                  </a:lnTo>
                  <a:lnTo>
                    <a:pt x="162" y="17"/>
                  </a:lnTo>
                  <a:lnTo>
                    <a:pt x="162" y="33"/>
                  </a:lnTo>
                  <a:lnTo>
                    <a:pt x="169" y="33"/>
                  </a:lnTo>
                  <a:lnTo>
                    <a:pt x="169" y="49"/>
                  </a:lnTo>
                  <a:lnTo>
                    <a:pt x="229" y="49"/>
                  </a:lnTo>
                  <a:lnTo>
                    <a:pt x="229" y="66"/>
                  </a:lnTo>
                  <a:lnTo>
                    <a:pt x="266" y="66"/>
                  </a:lnTo>
                  <a:lnTo>
                    <a:pt x="266" y="82"/>
                  </a:lnTo>
                  <a:lnTo>
                    <a:pt x="360" y="82"/>
                  </a:lnTo>
                  <a:lnTo>
                    <a:pt x="360" y="98"/>
                  </a:lnTo>
                  <a:lnTo>
                    <a:pt x="361" y="98"/>
                  </a:lnTo>
                  <a:lnTo>
                    <a:pt x="361" y="115"/>
                  </a:lnTo>
                  <a:lnTo>
                    <a:pt x="378" y="115"/>
                  </a:lnTo>
                  <a:lnTo>
                    <a:pt x="441" y="115"/>
                  </a:lnTo>
                  <a:lnTo>
                    <a:pt x="468" y="115"/>
                  </a:lnTo>
                  <a:lnTo>
                    <a:pt x="468" y="132"/>
                  </a:lnTo>
                  <a:lnTo>
                    <a:pt x="487" y="132"/>
                  </a:lnTo>
                  <a:lnTo>
                    <a:pt x="487" y="149"/>
                  </a:lnTo>
                  <a:lnTo>
                    <a:pt x="515" y="149"/>
                  </a:lnTo>
                  <a:lnTo>
                    <a:pt x="569" y="149"/>
                  </a:lnTo>
                  <a:lnTo>
                    <a:pt x="577" y="149"/>
                  </a:lnTo>
                  <a:lnTo>
                    <a:pt x="589" y="149"/>
                  </a:lnTo>
                  <a:lnTo>
                    <a:pt x="589" y="168"/>
                  </a:lnTo>
                  <a:lnTo>
                    <a:pt x="591" y="168"/>
                  </a:lnTo>
                  <a:lnTo>
                    <a:pt x="591" y="187"/>
                  </a:lnTo>
                  <a:lnTo>
                    <a:pt x="605" y="187"/>
                  </a:lnTo>
                  <a:lnTo>
                    <a:pt x="605" y="206"/>
                  </a:lnTo>
                  <a:lnTo>
                    <a:pt x="615" y="206"/>
                  </a:lnTo>
                  <a:lnTo>
                    <a:pt x="615" y="225"/>
                  </a:lnTo>
                  <a:lnTo>
                    <a:pt x="629" y="225"/>
                  </a:lnTo>
                  <a:lnTo>
                    <a:pt x="640" y="225"/>
                  </a:lnTo>
                  <a:lnTo>
                    <a:pt x="659" y="225"/>
                  </a:lnTo>
                  <a:lnTo>
                    <a:pt x="660" y="225"/>
                  </a:lnTo>
                  <a:lnTo>
                    <a:pt x="675" y="225"/>
                  </a:lnTo>
                  <a:lnTo>
                    <a:pt x="689" y="225"/>
                  </a:lnTo>
                  <a:lnTo>
                    <a:pt x="697" y="225"/>
                  </a:lnTo>
                  <a:lnTo>
                    <a:pt x="697" y="248"/>
                  </a:lnTo>
                  <a:lnTo>
                    <a:pt x="732" y="248"/>
                  </a:lnTo>
                  <a:lnTo>
                    <a:pt x="732" y="272"/>
                  </a:lnTo>
                  <a:lnTo>
                    <a:pt x="736" y="272"/>
                  </a:lnTo>
                  <a:lnTo>
                    <a:pt x="741" y="272"/>
                  </a:lnTo>
                  <a:lnTo>
                    <a:pt x="767" y="272"/>
                  </a:lnTo>
                  <a:lnTo>
                    <a:pt x="795" y="272"/>
                  </a:lnTo>
                  <a:lnTo>
                    <a:pt x="815" y="272"/>
                  </a:lnTo>
                  <a:lnTo>
                    <a:pt x="815" y="300"/>
                  </a:lnTo>
                  <a:lnTo>
                    <a:pt x="831" y="300"/>
                  </a:lnTo>
                  <a:lnTo>
                    <a:pt x="845" y="300"/>
                  </a:lnTo>
                  <a:lnTo>
                    <a:pt x="851" y="300"/>
                  </a:lnTo>
                  <a:lnTo>
                    <a:pt x="851" y="333"/>
                  </a:lnTo>
                  <a:lnTo>
                    <a:pt x="893" y="333"/>
                  </a:lnTo>
                  <a:lnTo>
                    <a:pt x="913" y="333"/>
                  </a:lnTo>
                  <a:lnTo>
                    <a:pt x="949" y="333"/>
                  </a:lnTo>
                  <a:lnTo>
                    <a:pt x="956" y="333"/>
                  </a:lnTo>
                  <a:lnTo>
                    <a:pt x="961" y="333"/>
                  </a:lnTo>
                  <a:lnTo>
                    <a:pt x="987" y="333"/>
                  </a:lnTo>
                  <a:lnTo>
                    <a:pt x="987" y="389"/>
                  </a:lnTo>
                  <a:lnTo>
                    <a:pt x="1023" y="389"/>
                  </a:lnTo>
                  <a:lnTo>
                    <a:pt x="1053" y="389"/>
                  </a:lnTo>
                  <a:lnTo>
                    <a:pt x="1053" y="452"/>
                  </a:lnTo>
                  <a:lnTo>
                    <a:pt x="1096" y="452"/>
                  </a:lnTo>
                  <a:lnTo>
                    <a:pt x="1110" y="452"/>
                  </a:lnTo>
                  <a:lnTo>
                    <a:pt x="1148" y="452"/>
                  </a:lnTo>
                  <a:lnTo>
                    <a:pt x="1167" y="452"/>
                  </a:lnTo>
                  <a:lnTo>
                    <a:pt x="1168" y="452"/>
                  </a:lnTo>
                  <a:lnTo>
                    <a:pt x="1203" y="452"/>
                  </a:lnTo>
                </a:path>
              </a:pathLst>
            </a:custGeom>
            <a:noFill/>
            <a:ln w="19050" cap="flat">
              <a:solidFill>
                <a:srgbClr val="4270D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468" name="グループ化 467">
              <a:extLst>
                <a:ext uri="{FF2B5EF4-FFF2-40B4-BE49-F238E27FC236}">
                  <a16:creationId xmlns:a16="http://schemas.microsoft.com/office/drawing/2014/main" id="{E828C2B3-3CA1-46DD-A987-40249A0B83C8}"/>
                </a:ext>
              </a:extLst>
            </p:cNvPr>
            <p:cNvGrpSpPr/>
            <p:nvPr/>
          </p:nvGrpSpPr>
          <p:grpSpPr>
            <a:xfrm>
              <a:off x="3673503" y="2436724"/>
              <a:ext cx="2994508" cy="49909"/>
              <a:chOff x="3673503" y="2436724"/>
              <a:chExt cx="2994508" cy="49909"/>
            </a:xfrm>
          </p:grpSpPr>
          <p:sp>
            <p:nvSpPr>
              <p:cNvPr id="469" name="Line 423">
                <a:extLst>
                  <a:ext uri="{FF2B5EF4-FFF2-40B4-BE49-F238E27FC236}">
                    <a16:creationId xmlns:a16="http://schemas.microsoft.com/office/drawing/2014/main" id="{58946344-0A10-43FA-A735-9399A9A87D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73503" y="2436724"/>
                <a:ext cx="49908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70" name="Line 440">
                <a:extLst>
                  <a:ext uri="{FF2B5EF4-FFF2-40B4-BE49-F238E27FC236}">
                    <a16:creationId xmlns:a16="http://schemas.microsoft.com/office/drawing/2014/main" id="{BACEEBB9-C62E-4A51-B2A9-1E2E8252D1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6811" y="2436724"/>
                <a:ext cx="0" cy="23766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5" name="Line 441">
                <a:extLst>
                  <a:ext uri="{FF2B5EF4-FFF2-40B4-BE49-F238E27FC236}">
                    <a16:creationId xmlns:a16="http://schemas.microsoft.com/office/drawing/2014/main" id="{B56A07C5-8807-493A-A500-383FFC9FE6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03117" y="2436724"/>
                <a:ext cx="0" cy="23766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6" name="Line 442">
                <a:extLst>
                  <a:ext uri="{FF2B5EF4-FFF2-40B4-BE49-F238E27FC236}">
                    <a16:creationId xmlns:a16="http://schemas.microsoft.com/office/drawing/2014/main" id="{C3EB6925-4170-4145-820E-15D369F93D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7047" y="2436724"/>
                <a:ext cx="0" cy="23766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7" name="Line 443">
                <a:extLst>
                  <a:ext uri="{FF2B5EF4-FFF2-40B4-BE49-F238E27FC236}">
                    <a16:creationId xmlns:a16="http://schemas.microsoft.com/office/drawing/2014/main" id="{5141407C-6E49-4B40-ADAA-A3E46BAE5B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13353" y="2436724"/>
                <a:ext cx="0" cy="23766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8" name="Line 444">
                <a:extLst>
                  <a:ext uri="{FF2B5EF4-FFF2-40B4-BE49-F238E27FC236}">
                    <a16:creationId xmlns:a16="http://schemas.microsoft.com/office/drawing/2014/main" id="{DB585836-A214-4CD5-9BA0-AD1C7011F6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57775" y="2436724"/>
                <a:ext cx="0" cy="23766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9" name="Line 445">
                <a:extLst>
                  <a:ext uri="{FF2B5EF4-FFF2-40B4-BE49-F238E27FC236}">
                    <a16:creationId xmlns:a16="http://schemas.microsoft.com/office/drawing/2014/main" id="{B966E855-0560-46E2-9483-DF903F8E3C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14081" y="2436724"/>
                <a:ext cx="0" cy="23766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0" name="Line 446">
                <a:extLst>
                  <a:ext uri="{FF2B5EF4-FFF2-40B4-BE49-F238E27FC236}">
                    <a16:creationId xmlns:a16="http://schemas.microsoft.com/office/drawing/2014/main" id="{EEE172F9-1DCE-4EB7-8EF6-82031ACAC6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68011" y="2436724"/>
                <a:ext cx="0" cy="23766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1" name="Line 447">
                <a:extLst>
                  <a:ext uri="{FF2B5EF4-FFF2-40B4-BE49-F238E27FC236}">
                    <a16:creationId xmlns:a16="http://schemas.microsoft.com/office/drawing/2014/main" id="{199D3A1C-C746-4605-8210-FB9A8FCFA1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23411" y="2436724"/>
                <a:ext cx="0" cy="49909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2" name="Line 448">
                <a:extLst>
                  <a:ext uri="{FF2B5EF4-FFF2-40B4-BE49-F238E27FC236}">
                    <a16:creationId xmlns:a16="http://schemas.microsoft.com/office/drawing/2014/main" id="{C2126330-F356-4F2F-8EEC-7B6AF9CE60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9717" y="2436724"/>
                <a:ext cx="0" cy="49909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3" name="Line 449">
                <a:extLst>
                  <a:ext uri="{FF2B5EF4-FFF2-40B4-BE49-F238E27FC236}">
                    <a16:creationId xmlns:a16="http://schemas.microsoft.com/office/drawing/2014/main" id="{B9ACF693-910D-4914-BDA2-E98D2807A5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33647" y="2436724"/>
                <a:ext cx="0" cy="49909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4" name="Line 450">
                <a:extLst>
                  <a:ext uri="{FF2B5EF4-FFF2-40B4-BE49-F238E27FC236}">
                    <a16:creationId xmlns:a16="http://schemas.microsoft.com/office/drawing/2014/main" id="{56FAC244-73D0-4559-875E-A39DC90226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80446" y="2436724"/>
                <a:ext cx="0" cy="49909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5" name="Line 451">
                <a:extLst>
                  <a:ext uri="{FF2B5EF4-FFF2-40B4-BE49-F238E27FC236}">
                    <a16:creationId xmlns:a16="http://schemas.microsoft.com/office/drawing/2014/main" id="{51AE5FCE-E20F-46E8-9920-DCC9EFFD84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536752" y="2436724"/>
                <a:ext cx="0" cy="49909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6" name="Line 452">
                <a:extLst>
                  <a:ext uri="{FF2B5EF4-FFF2-40B4-BE49-F238E27FC236}">
                    <a16:creationId xmlns:a16="http://schemas.microsoft.com/office/drawing/2014/main" id="{5209CFA2-0ED1-429C-B168-3C940E1AFB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90681" y="2436724"/>
                <a:ext cx="0" cy="49909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7" name="Line 453">
                <a:extLst>
                  <a:ext uri="{FF2B5EF4-FFF2-40B4-BE49-F238E27FC236}">
                    <a16:creationId xmlns:a16="http://schemas.microsoft.com/office/drawing/2014/main" id="{43DFB923-6BCC-45B5-B4C6-AA6E6031B2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44611" y="2436724"/>
                <a:ext cx="0" cy="49909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698" name="Rectangle 454">
              <a:extLst>
                <a:ext uri="{FF2B5EF4-FFF2-40B4-BE49-F238E27FC236}">
                  <a16:creationId xmlns:a16="http://schemas.microsoft.com/office/drawing/2014/main" id="{A0E314D0-C4C9-49B6-9690-D6338D5D76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0138" y="2486632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</a:t>
              </a:r>
              <a:endParaRPr kumimoji="0" lang="ja-JP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9" name="Rectangle 455">
              <a:extLst>
                <a:ext uri="{FF2B5EF4-FFF2-40B4-BE49-F238E27FC236}">
                  <a16:creationId xmlns:a16="http://schemas.microsoft.com/office/drawing/2014/main" id="{5B309C3B-F64D-4527-88FF-1A9BC2EFED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6444" y="2486632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0" name="Rectangle 456">
              <a:extLst>
                <a:ext uri="{FF2B5EF4-FFF2-40B4-BE49-F238E27FC236}">
                  <a16:creationId xmlns:a16="http://schemas.microsoft.com/office/drawing/2014/main" id="{1D3839EF-1072-4CED-BA4F-8562267E79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6609" y="2486632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1" name="Rectangle 457">
              <a:extLst>
                <a:ext uri="{FF2B5EF4-FFF2-40B4-BE49-F238E27FC236}">
                  <a16:creationId xmlns:a16="http://schemas.microsoft.com/office/drawing/2014/main" id="{D3F4679F-5B98-49D6-80BC-6ED65B31F1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3408" y="2486632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2" name="Rectangle 458">
              <a:extLst>
                <a:ext uri="{FF2B5EF4-FFF2-40B4-BE49-F238E27FC236}">
                  <a16:creationId xmlns:a16="http://schemas.microsoft.com/office/drawing/2014/main" id="{3B130B45-A7CA-4DA6-A4A5-9FF84B24EE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7337" y="2486632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20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3" name="Rectangle 459">
              <a:extLst>
                <a:ext uri="{FF2B5EF4-FFF2-40B4-BE49-F238E27FC236}">
                  <a16:creationId xmlns:a16="http://schemas.microsoft.com/office/drawing/2014/main" id="{2D96BCF2-C43A-4E54-A99A-15D67FF32D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33643" y="2486632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25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4" name="Rectangle 460">
              <a:extLst>
                <a:ext uri="{FF2B5EF4-FFF2-40B4-BE49-F238E27FC236}">
                  <a16:creationId xmlns:a16="http://schemas.microsoft.com/office/drawing/2014/main" id="{0F99B2B8-F5B4-40C4-AD53-8FC0E5462B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7573" y="2486632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30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05" name="グループ化 704">
            <a:extLst>
              <a:ext uri="{FF2B5EF4-FFF2-40B4-BE49-F238E27FC236}">
                <a16:creationId xmlns:a16="http://schemas.microsoft.com/office/drawing/2014/main" id="{B5EF35C2-4068-44E4-9A7C-999777994E14}"/>
              </a:ext>
            </a:extLst>
          </p:cNvPr>
          <p:cNvGrpSpPr/>
          <p:nvPr/>
        </p:nvGrpSpPr>
        <p:grpSpPr>
          <a:xfrm>
            <a:off x="8308597" y="2989360"/>
            <a:ext cx="2955803" cy="643142"/>
            <a:chOff x="905259" y="4852623"/>
            <a:chExt cx="2955803" cy="643142"/>
          </a:xfrm>
        </p:grpSpPr>
        <p:grpSp>
          <p:nvGrpSpPr>
            <p:cNvPr id="706" name="グループ化 705">
              <a:extLst>
                <a:ext uri="{FF2B5EF4-FFF2-40B4-BE49-F238E27FC236}">
                  <a16:creationId xmlns:a16="http://schemas.microsoft.com/office/drawing/2014/main" id="{6D9C9B49-6EE3-429B-B798-1AA7D20CBA03}"/>
                </a:ext>
              </a:extLst>
            </p:cNvPr>
            <p:cNvGrpSpPr/>
            <p:nvPr/>
          </p:nvGrpSpPr>
          <p:grpSpPr>
            <a:xfrm>
              <a:off x="905259" y="4852623"/>
              <a:ext cx="2919708" cy="407764"/>
              <a:chOff x="1043993" y="4686793"/>
              <a:chExt cx="2919708" cy="407764"/>
            </a:xfrm>
          </p:grpSpPr>
          <p:grpSp>
            <p:nvGrpSpPr>
              <p:cNvPr id="708" name="グループ化 5">
                <a:extLst>
                  <a:ext uri="{FF2B5EF4-FFF2-40B4-BE49-F238E27FC236}">
                    <a16:creationId xmlns:a16="http://schemas.microsoft.com/office/drawing/2014/main" id="{5F11F89C-0362-456F-977C-BEDD71DAF14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44010" y="4686793"/>
                <a:ext cx="2919691" cy="184665"/>
                <a:chOff x="7451475" y="2452572"/>
                <a:chExt cx="1904117" cy="120451"/>
              </a:xfrm>
            </p:grpSpPr>
            <p:sp>
              <p:nvSpPr>
                <p:cNvPr id="712" name="Rectangle 64">
                  <a:extLst>
                    <a:ext uri="{FF2B5EF4-FFF2-40B4-BE49-F238E27FC236}">
                      <a16:creationId xmlns:a16="http://schemas.microsoft.com/office/drawing/2014/main" id="{65DCDA97-D700-4D57-890E-07D515B479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39764" y="2452572"/>
                  <a:ext cx="1715828" cy="12045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</a:pPr>
                  <a:r>
                    <a:rPr kumimoji="0" lang="en-US" altLang="ja-JP" sz="12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PRO negative (n=73): 2-year OS, 72.1%</a:t>
                  </a:r>
                  <a:endParaRPr kumimoji="0" lang="ja-JP" altLang="ja-JP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13" name="Line 69">
                  <a:extLst>
                    <a:ext uri="{FF2B5EF4-FFF2-40B4-BE49-F238E27FC236}">
                      <a16:creationId xmlns:a16="http://schemas.microsoft.com/office/drawing/2014/main" id="{6DB773B3-8296-42CA-BD9E-B3CCB031DFE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451475" y="2518586"/>
                  <a:ext cx="140868" cy="0"/>
                </a:xfrm>
                <a:prstGeom prst="line">
                  <a:avLst/>
                </a:prstGeom>
                <a:noFill/>
                <a:ln w="17463">
                  <a:solidFill>
                    <a:srgbClr val="FF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0" lang="ja-JP" altLang="en-US" sz="1200" b="1">
                    <a:solidFill>
                      <a:prstClr val="black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709" name="グループ化 6">
                <a:extLst>
                  <a:ext uri="{FF2B5EF4-FFF2-40B4-BE49-F238E27FC236}">
                    <a16:creationId xmlns:a16="http://schemas.microsoft.com/office/drawing/2014/main" id="{79DFC67B-C4DC-4E8F-94AD-2B06F1B6E5A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43993" y="4909890"/>
                <a:ext cx="2917809" cy="184667"/>
                <a:chOff x="7451487" y="2664355"/>
                <a:chExt cx="1902895" cy="120452"/>
              </a:xfrm>
            </p:grpSpPr>
            <p:sp>
              <p:nvSpPr>
                <p:cNvPr id="710" name="Rectangle 66">
                  <a:extLst>
                    <a:ext uri="{FF2B5EF4-FFF2-40B4-BE49-F238E27FC236}">
                      <a16:creationId xmlns:a16="http://schemas.microsoft.com/office/drawing/2014/main" id="{CCED09CF-E325-4B07-9BA1-34D2CE6239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41685" y="2664355"/>
                  <a:ext cx="1712697" cy="1204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</a:pPr>
                  <a:r>
                    <a:rPr kumimoji="0" lang="en-US" altLang="ja-JP" sz="12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PRO positive  (n=52): 2-year OS, 60.0%</a:t>
                  </a:r>
                  <a:endParaRPr kumimoji="0" lang="ja-JP" altLang="ja-JP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11" name="Line 73">
                  <a:extLst>
                    <a:ext uri="{FF2B5EF4-FFF2-40B4-BE49-F238E27FC236}">
                      <a16:creationId xmlns:a16="http://schemas.microsoft.com/office/drawing/2014/main" id="{D1A5E713-5A86-4F08-A563-DB863050E3A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451487" y="2729921"/>
                  <a:ext cx="140868" cy="0"/>
                </a:xfrm>
                <a:prstGeom prst="line">
                  <a:avLst/>
                </a:prstGeom>
                <a:noFill/>
                <a:ln w="17463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0" lang="ja-JP" altLang="en-US" sz="1200" b="1">
                    <a:solidFill>
                      <a:prstClr val="black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707" name="Rectangle 64">
              <a:extLst>
                <a:ext uri="{FF2B5EF4-FFF2-40B4-BE49-F238E27FC236}">
                  <a16:creationId xmlns:a16="http://schemas.microsoft.com/office/drawing/2014/main" id="{7166820B-B910-4AE0-B5A4-A336491C00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8781" y="5311099"/>
              <a:ext cx="271228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     HR 1.40 (95% CI; 0.74-2.64, </a:t>
              </a:r>
              <a:r>
                <a:rPr kumimoji="0" lang="en-US" altLang="ja-JP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P</a:t>
              </a: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= .303)</a:t>
              </a:r>
              <a:endPara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EB277FE0-07BB-4181-950B-BBA8A89C61CD}"/>
              </a:ext>
            </a:extLst>
          </p:cNvPr>
          <p:cNvGrpSpPr/>
          <p:nvPr/>
        </p:nvGrpSpPr>
        <p:grpSpPr>
          <a:xfrm>
            <a:off x="4611205" y="505360"/>
            <a:ext cx="3168000" cy="2287962"/>
            <a:chOff x="4611205" y="241200"/>
            <a:chExt cx="3168000" cy="2287962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BD51F950-7E2D-443E-B97C-4FA1511DEFD6}"/>
                </a:ext>
              </a:extLst>
            </p:cNvPr>
            <p:cNvGrpSpPr/>
            <p:nvPr/>
          </p:nvGrpSpPr>
          <p:grpSpPr>
            <a:xfrm>
              <a:off x="4611205" y="241200"/>
              <a:ext cx="3168000" cy="2287962"/>
              <a:chOff x="1673860" y="905150"/>
              <a:chExt cx="3168000" cy="2287962"/>
            </a:xfrm>
          </p:grpSpPr>
          <p:grpSp>
            <p:nvGrpSpPr>
              <p:cNvPr id="394" name="グループ化 110">
                <a:extLst>
                  <a:ext uri="{FF2B5EF4-FFF2-40B4-BE49-F238E27FC236}">
                    <a16:creationId xmlns:a16="http://schemas.microsoft.com/office/drawing/2014/main" id="{DF83D83A-F75B-415E-89B5-F5BD6D5618C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09508" y="996514"/>
                <a:ext cx="2852555" cy="1956316"/>
                <a:chOff x="7724724" y="2752488"/>
                <a:chExt cx="3207388" cy="2200120"/>
              </a:xfrm>
            </p:grpSpPr>
            <p:cxnSp>
              <p:nvCxnSpPr>
                <p:cNvPr id="395" name="直線コネクタ 111">
                  <a:extLst>
                    <a:ext uri="{FF2B5EF4-FFF2-40B4-BE49-F238E27FC236}">
                      <a16:creationId xmlns:a16="http://schemas.microsoft.com/office/drawing/2014/main" id="{F1C0E660-5733-4294-BA74-A259D07C81A1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7728112" y="4952608"/>
                  <a:ext cx="3204000" cy="0"/>
                </a:xfrm>
                <a:prstGeom prst="line">
                  <a:avLst/>
                </a:prstGeom>
                <a:noFill/>
                <a:ln w="8001" algn="ctr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96" name="直線コネクタ 112">
                  <a:extLst>
                    <a:ext uri="{FF2B5EF4-FFF2-40B4-BE49-F238E27FC236}">
                      <a16:creationId xmlns:a16="http://schemas.microsoft.com/office/drawing/2014/main" id="{B17F1130-5FC4-4FFF-A4CB-9EB65F8C00D3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7724724" y="2752488"/>
                  <a:ext cx="0" cy="2196000"/>
                </a:xfrm>
                <a:prstGeom prst="line">
                  <a:avLst/>
                </a:prstGeom>
                <a:noFill/>
                <a:ln w="8001" algn="ctr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397" name="グループ化 396">
                <a:extLst>
                  <a:ext uri="{FF2B5EF4-FFF2-40B4-BE49-F238E27FC236}">
                    <a16:creationId xmlns:a16="http://schemas.microsoft.com/office/drawing/2014/main" id="{81E51A81-FC0A-4999-AB5A-2AC9D0F18709}"/>
                  </a:ext>
                </a:extLst>
              </p:cNvPr>
              <p:cNvGrpSpPr/>
              <p:nvPr/>
            </p:nvGrpSpPr>
            <p:grpSpPr>
              <a:xfrm>
                <a:off x="1847352" y="978826"/>
                <a:ext cx="49909" cy="1782453"/>
                <a:chOff x="1847352" y="978826"/>
                <a:chExt cx="49909" cy="1782453"/>
              </a:xfrm>
            </p:grpSpPr>
            <p:sp>
              <p:nvSpPr>
                <p:cNvPr id="398" name="Line 218">
                  <a:extLst>
                    <a:ext uri="{FF2B5EF4-FFF2-40B4-BE49-F238E27FC236}">
                      <a16:creationId xmlns:a16="http://schemas.microsoft.com/office/drawing/2014/main" id="{D900E195-4D69-47B3-BDAF-292910B6BE8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73494" y="2761279"/>
                  <a:ext cx="23766" cy="0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99" name="Line 219">
                  <a:extLst>
                    <a:ext uri="{FF2B5EF4-FFF2-40B4-BE49-F238E27FC236}">
                      <a16:creationId xmlns:a16="http://schemas.microsoft.com/office/drawing/2014/main" id="{BB2E632A-0DF5-487A-B86E-55B291BE542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73494" y="2364385"/>
                  <a:ext cx="23766" cy="0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0" name="Line 220">
                  <a:extLst>
                    <a:ext uri="{FF2B5EF4-FFF2-40B4-BE49-F238E27FC236}">
                      <a16:creationId xmlns:a16="http://schemas.microsoft.com/office/drawing/2014/main" id="{4660E1AC-E947-4AB5-B7CA-209692D600B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73494" y="1969869"/>
                  <a:ext cx="23766" cy="0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1" name="Line 221">
                  <a:extLst>
                    <a:ext uri="{FF2B5EF4-FFF2-40B4-BE49-F238E27FC236}">
                      <a16:creationId xmlns:a16="http://schemas.microsoft.com/office/drawing/2014/main" id="{E5625FAE-B842-45DF-A3D3-6342C150E0D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73494" y="1572977"/>
                  <a:ext cx="23766" cy="0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2" name="Line 222">
                  <a:extLst>
                    <a:ext uri="{FF2B5EF4-FFF2-40B4-BE49-F238E27FC236}">
                      <a16:creationId xmlns:a16="http://schemas.microsoft.com/office/drawing/2014/main" id="{0F21C574-A2F2-4747-9C0A-E1634167AD6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73494" y="1178460"/>
                  <a:ext cx="23766" cy="0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3" name="Line 224">
                  <a:extLst>
                    <a:ext uri="{FF2B5EF4-FFF2-40B4-BE49-F238E27FC236}">
                      <a16:creationId xmlns:a16="http://schemas.microsoft.com/office/drawing/2014/main" id="{E3D95BF6-50CB-48C1-9D0A-1C1BE9FFB1B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47352" y="2561644"/>
                  <a:ext cx="49909" cy="0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4" name="Line 225">
                  <a:extLst>
                    <a:ext uri="{FF2B5EF4-FFF2-40B4-BE49-F238E27FC236}">
                      <a16:creationId xmlns:a16="http://schemas.microsoft.com/office/drawing/2014/main" id="{9E4ACFB2-05A2-41AD-997A-A0204BB8FB6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47352" y="2167128"/>
                  <a:ext cx="49909" cy="0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5" name="Line 226">
                  <a:extLst>
                    <a:ext uri="{FF2B5EF4-FFF2-40B4-BE49-F238E27FC236}">
                      <a16:creationId xmlns:a16="http://schemas.microsoft.com/office/drawing/2014/main" id="{CD505089-68B7-4E74-A120-58ABD2DC663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47352" y="1770234"/>
                  <a:ext cx="49909" cy="0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6" name="Line 227">
                  <a:extLst>
                    <a:ext uri="{FF2B5EF4-FFF2-40B4-BE49-F238E27FC236}">
                      <a16:creationId xmlns:a16="http://schemas.microsoft.com/office/drawing/2014/main" id="{8627234A-EAD4-4569-8749-5291C056BC1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47352" y="1375718"/>
                  <a:ext cx="49909" cy="0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7" name="Line 228">
                  <a:extLst>
                    <a:ext uri="{FF2B5EF4-FFF2-40B4-BE49-F238E27FC236}">
                      <a16:creationId xmlns:a16="http://schemas.microsoft.com/office/drawing/2014/main" id="{824B3FE8-98CE-4A32-9DF9-FC79B4C16D0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47352" y="978826"/>
                  <a:ext cx="49909" cy="0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408" name="Rectangle 229">
                <a:extLst>
                  <a:ext uri="{FF2B5EF4-FFF2-40B4-BE49-F238E27FC236}">
                    <a16:creationId xmlns:a16="http://schemas.microsoft.com/office/drawing/2014/main" id="{6290ED39-BB75-4691-9C69-73FCFD4A8A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3860" y="2891992"/>
                <a:ext cx="19236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0.0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9" name="Rectangle 230">
                <a:extLst>
                  <a:ext uri="{FF2B5EF4-FFF2-40B4-BE49-F238E27FC236}">
                    <a16:creationId xmlns:a16="http://schemas.microsoft.com/office/drawing/2014/main" id="{B6511227-0E5C-4D1F-BB1D-3AEA696CF2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3860" y="2487969"/>
                <a:ext cx="19236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0.2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0" name="Rectangle 231">
                <a:extLst>
                  <a:ext uri="{FF2B5EF4-FFF2-40B4-BE49-F238E27FC236}">
                    <a16:creationId xmlns:a16="http://schemas.microsoft.com/office/drawing/2014/main" id="{6039040A-AB70-46D8-93C8-755A73ECAC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3860" y="2093452"/>
                <a:ext cx="19236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0.4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1" name="Rectangle 232">
                <a:extLst>
                  <a:ext uri="{FF2B5EF4-FFF2-40B4-BE49-F238E27FC236}">
                    <a16:creationId xmlns:a16="http://schemas.microsoft.com/office/drawing/2014/main" id="{2E948E33-A71D-4110-975A-25265ACA98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3860" y="1696560"/>
                <a:ext cx="19236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0.6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2" name="Rectangle 233">
                <a:extLst>
                  <a:ext uri="{FF2B5EF4-FFF2-40B4-BE49-F238E27FC236}">
                    <a16:creationId xmlns:a16="http://schemas.microsoft.com/office/drawing/2014/main" id="{C78A8EDC-D727-4D72-9040-3984AA9C6D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3860" y="1302044"/>
                <a:ext cx="19236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0.8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3" name="Rectangle 234">
                <a:extLst>
                  <a:ext uri="{FF2B5EF4-FFF2-40B4-BE49-F238E27FC236}">
                    <a16:creationId xmlns:a16="http://schemas.microsoft.com/office/drawing/2014/main" id="{18365C05-255D-4149-AA57-555A97DE5F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3860" y="905150"/>
                <a:ext cx="19236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1.0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4" name="Freeform 237">
                <a:extLst>
                  <a:ext uri="{FF2B5EF4-FFF2-40B4-BE49-F238E27FC236}">
                    <a16:creationId xmlns:a16="http://schemas.microsoft.com/office/drawing/2014/main" id="{9794A881-2222-421B-8CB3-87726E897C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4884" y="976448"/>
                <a:ext cx="2849536" cy="748631"/>
              </a:xfrm>
              <a:custGeom>
                <a:avLst/>
                <a:gdLst>
                  <a:gd name="T0" fmla="*/ 12 w 1199"/>
                  <a:gd name="T1" fmla="*/ 0 h 315"/>
                  <a:gd name="T2" fmla="*/ 71 w 1199"/>
                  <a:gd name="T3" fmla="*/ 12 h 315"/>
                  <a:gd name="T4" fmla="*/ 126 w 1199"/>
                  <a:gd name="T5" fmla="*/ 23 h 315"/>
                  <a:gd name="T6" fmla="*/ 144 w 1199"/>
                  <a:gd name="T7" fmla="*/ 35 h 315"/>
                  <a:gd name="T8" fmla="*/ 268 w 1199"/>
                  <a:gd name="T9" fmla="*/ 47 h 315"/>
                  <a:gd name="T10" fmla="*/ 278 w 1199"/>
                  <a:gd name="T11" fmla="*/ 59 h 315"/>
                  <a:gd name="T12" fmla="*/ 341 w 1199"/>
                  <a:gd name="T13" fmla="*/ 71 h 315"/>
                  <a:gd name="T14" fmla="*/ 378 w 1199"/>
                  <a:gd name="T15" fmla="*/ 83 h 315"/>
                  <a:gd name="T16" fmla="*/ 403 w 1199"/>
                  <a:gd name="T17" fmla="*/ 95 h 315"/>
                  <a:gd name="T18" fmla="*/ 411 w 1199"/>
                  <a:gd name="T19" fmla="*/ 107 h 315"/>
                  <a:gd name="T20" fmla="*/ 447 w 1199"/>
                  <a:gd name="T21" fmla="*/ 118 h 315"/>
                  <a:gd name="T22" fmla="*/ 454 w 1199"/>
                  <a:gd name="T23" fmla="*/ 118 h 315"/>
                  <a:gd name="T24" fmla="*/ 487 w 1199"/>
                  <a:gd name="T25" fmla="*/ 131 h 315"/>
                  <a:gd name="T26" fmla="*/ 493 w 1199"/>
                  <a:gd name="T27" fmla="*/ 144 h 315"/>
                  <a:gd name="T28" fmla="*/ 512 w 1199"/>
                  <a:gd name="T29" fmla="*/ 144 h 315"/>
                  <a:gd name="T30" fmla="*/ 537 w 1199"/>
                  <a:gd name="T31" fmla="*/ 144 h 315"/>
                  <a:gd name="T32" fmla="*/ 545 w 1199"/>
                  <a:gd name="T33" fmla="*/ 158 h 315"/>
                  <a:gd name="T34" fmla="*/ 552 w 1199"/>
                  <a:gd name="T35" fmla="*/ 158 h 315"/>
                  <a:gd name="T36" fmla="*/ 564 w 1199"/>
                  <a:gd name="T37" fmla="*/ 173 h 315"/>
                  <a:gd name="T38" fmla="*/ 590 w 1199"/>
                  <a:gd name="T39" fmla="*/ 173 h 315"/>
                  <a:gd name="T40" fmla="*/ 612 w 1199"/>
                  <a:gd name="T41" fmla="*/ 189 h 315"/>
                  <a:gd name="T42" fmla="*/ 629 w 1199"/>
                  <a:gd name="T43" fmla="*/ 189 h 315"/>
                  <a:gd name="T44" fmla="*/ 637 w 1199"/>
                  <a:gd name="T45" fmla="*/ 206 h 315"/>
                  <a:gd name="T46" fmla="*/ 654 w 1199"/>
                  <a:gd name="T47" fmla="*/ 206 h 315"/>
                  <a:gd name="T48" fmla="*/ 727 w 1199"/>
                  <a:gd name="T49" fmla="*/ 206 h 315"/>
                  <a:gd name="T50" fmla="*/ 742 w 1199"/>
                  <a:gd name="T51" fmla="*/ 206 h 315"/>
                  <a:gd name="T52" fmla="*/ 773 w 1199"/>
                  <a:gd name="T53" fmla="*/ 206 h 315"/>
                  <a:gd name="T54" fmla="*/ 779 w 1199"/>
                  <a:gd name="T55" fmla="*/ 229 h 315"/>
                  <a:gd name="T56" fmla="*/ 789 w 1199"/>
                  <a:gd name="T57" fmla="*/ 252 h 315"/>
                  <a:gd name="T58" fmla="*/ 796 w 1199"/>
                  <a:gd name="T59" fmla="*/ 276 h 315"/>
                  <a:gd name="T60" fmla="*/ 827 w 1199"/>
                  <a:gd name="T61" fmla="*/ 276 h 315"/>
                  <a:gd name="T62" fmla="*/ 848 w 1199"/>
                  <a:gd name="T63" fmla="*/ 276 h 315"/>
                  <a:gd name="T64" fmla="*/ 907 w 1199"/>
                  <a:gd name="T65" fmla="*/ 276 h 315"/>
                  <a:gd name="T66" fmla="*/ 923 w 1199"/>
                  <a:gd name="T67" fmla="*/ 276 h 315"/>
                  <a:gd name="T68" fmla="*/ 947 w 1199"/>
                  <a:gd name="T69" fmla="*/ 276 h 315"/>
                  <a:gd name="T70" fmla="*/ 969 w 1199"/>
                  <a:gd name="T71" fmla="*/ 315 h 315"/>
                  <a:gd name="T72" fmla="*/ 1006 w 1199"/>
                  <a:gd name="T73" fmla="*/ 315 h 315"/>
                  <a:gd name="T74" fmla="*/ 1083 w 1199"/>
                  <a:gd name="T75" fmla="*/ 315 h 315"/>
                  <a:gd name="T76" fmla="*/ 1104 w 1199"/>
                  <a:gd name="T77" fmla="*/ 315 h 315"/>
                  <a:gd name="T78" fmla="*/ 1148 w 1199"/>
                  <a:gd name="T79" fmla="*/ 315 h 315"/>
                  <a:gd name="T80" fmla="*/ 1162 w 1199"/>
                  <a:gd name="T81" fmla="*/ 315 h 315"/>
                  <a:gd name="T82" fmla="*/ 1199 w 1199"/>
                  <a:gd name="T83" fmla="*/ 315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199" h="315">
                    <a:moveTo>
                      <a:pt x="0" y="0"/>
                    </a:moveTo>
                    <a:lnTo>
                      <a:pt x="12" y="0"/>
                    </a:lnTo>
                    <a:lnTo>
                      <a:pt x="14" y="12"/>
                    </a:lnTo>
                    <a:lnTo>
                      <a:pt x="71" y="12"/>
                    </a:lnTo>
                    <a:lnTo>
                      <a:pt x="71" y="23"/>
                    </a:lnTo>
                    <a:lnTo>
                      <a:pt x="126" y="23"/>
                    </a:lnTo>
                    <a:lnTo>
                      <a:pt x="144" y="23"/>
                    </a:lnTo>
                    <a:lnTo>
                      <a:pt x="144" y="35"/>
                    </a:lnTo>
                    <a:lnTo>
                      <a:pt x="268" y="35"/>
                    </a:lnTo>
                    <a:lnTo>
                      <a:pt x="268" y="47"/>
                    </a:lnTo>
                    <a:lnTo>
                      <a:pt x="278" y="47"/>
                    </a:lnTo>
                    <a:lnTo>
                      <a:pt x="278" y="59"/>
                    </a:lnTo>
                    <a:lnTo>
                      <a:pt x="341" y="59"/>
                    </a:lnTo>
                    <a:lnTo>
                      <a:pt x="341" y="71"/>
                    </a:lnTo>
                    <a:lnTo>
                      <a:pt x="378" y="71"/>
                    </a:lnTo>
                    <a:lnTo>
                      <a:pt x="378" y="83"/>
                    </a:lnTo>
                    <a:lnTo>
                      <a:pt x="403" y="83"/>
                    </a:lnTo>
                    <a:lnTo>
                      <a:pt x="403" y="95"/>
                    </a:lnTo>
                    <a:lnTo>
                      <a:pt x="404" y="107"/>
                    </a:lnTo>
                    <a:lnTo>
                      <a:pt x="411" y="107"/>
                    </a:lnTo>
                    <a:lnTo>
                      <a:pt x="411" y="118"/>
                    </a:lnTo>
                    <a:lnTo>
                      <a:pt x="447" y="118"/>
                    </a:lnTo>
                    <a:lnTo>
                      <a:pt x="453" y="118"/>
                    </a:lnTo>
                    <a:lnTo>
                      <a:pt x="454" y="118"/>
                    </a:lnTo>
                    <a:lnTo>
                      <a:pt x="487" y="118"/>
                    </a:lnTo>
                    <a:lnTo>
                      <a:pt x="487" y="131"/>
                    </a:lnTo>
                    <a:lnTo>
                      <a:pt x="488" y="144"/>
                    </a:lnTo>
                    <a:lnTo>
                      <a:pt x="493" y="144"/>
                    </a:lnTo>
                    <a:lnTo>
                      <a:pt x="505" y="144"/>
                    </a:lnTo>
                    <a:lnTo>
                      <a:pt x="512" y="144"/>
                    </a:lnTo>
                    <a:lnTo>
                      <a:pt x="516" y="144"/>
                    </a:lnTo>
                    <a:lnTo>
                      <a:pt x="537" y="144"/>
                    </a:lnTo>
                    <a:lnTo>
                      <a:pt x="537" y="158"/>
                    </a:lnTo>
                    <a:lnTo>
                      <a:pt x="545" y="158"/>
                    </a:lnTo>
                    <a:lnTo>
                      <a:pt x="549" y="158"/>
                    </a:lnTo>
                    <a:lnTo>
                      <a:pt x="552" y="158"/>
                    </a:lnTo>
                    <a:lnTo>
                      <a:pt x="552" y="173"/>
                    </a:lnTo>
                    <a:lnTo>
                      <a:pt x="564" y="173"/>
                    </a:lnTo>
                    <a:lnTo>
                      <a:pt x="589" y="173"/>
                    </a:lnTo>
                    <a:lnTo>
                      <a:pt x="590" y="173"/>
                    </a:lnTo>
                    <a:lnTo>
                      <a:pt x="590" y="189"/>
                    </a:lnTo>
                    <a:lnTo>
                      <a:pt x="612" y="189"/>
                    </a:lnTo>
                    <a:lnTo>
                      <a:pt x="627" y="189"/>
                    </a:lnTo>
                    <a:lnTo>
                      <a:pt x="629" y="189"/>
                    </a:lnTo>
                    <a:lnTo>
                      <a:pt x="637" y="189"/>
                    </a:lnTo>
                    <a:lnTo>
                      <a:pt x="637" y="206"/>
                    </a:lnTo>
                    <a:lnTo>
                      <a:pt x="643" y="206"/>
                    </a:lnTo>
                    <a:lnTo>
                      <a:pt x="654" y="206"/>
                    </a:lnTo>
                    <a:lnTo>
                      <a:pt x="681" y="206"/>
                    </a:lnTo>
                    <a:lnTo>
                      <a:pt x="727" y="206"/>
                    </a:lnTo>
                    <a:lnTo>
                      <a:pt x="736" y="206"/>
                    </a:lnTo>
                    <a:lnTo>
                      <a:pt x="742" y="206"/>
                    </a:lnTo>
                    <a:lnTo>
                      <a:pt x="757" y="206"/>
                    </a:lnTo>
                    <a:lnTo>
                      <a:pt x="773" y="206"/>
                    </a:lnTo>
                    <a:lnTo>
                      <a:pt x="779" y="206"/>
                    </a:lnTo>
                    <a:lnTo>
                      <a:pt x="779" y="229"/>
                    </a:lnTo>
                    <a:lnTo>
                      <a:pt x="789" y="229"/>
                    </a:lnTo>
                    <a:lnTo>
                      <a:pt x="789" y="252"/>
                    </a:lnTo>
                    <a:lnTo>
                      <a:pt x="796" y="252"/>
                    </a:lnTo>
                    <a:lnTo>
                      <a:pt x="796" y="276"/>
                    </a:lnTo>
                    <a:lnTo>
                      <a:pt x="812" y="276"/>
                    </a:lnTo>
                    <a:lnTo>
                      <a:pt x="827" y="276"/>
                    </a:lnTo>
                    <a:lnTo>
                      <a:pt x="835" y="276"/>
                    </a:lnTo>
                    <a:lnTo>
                      <a:pt x="848" y="276"/>
                    </a:lnTo>
                    <a:lnTo>
                      <a:pt x="863" y="276"/>
                    </a:lnTo>
                    <a:lnTo>
                      <a:pt x="907" y="276"/>
                    </a:lnTo>
                    <a:lnTo>
                      <a:pt x="914" y="276"/>
                    </a:lnTo>
                    <a:lnTo>
                      <a:pt x="923" y="276"/>
                    </a:lnTo>
                    <a:lnTo>
                      <a:pt x="933" y="276"/>
                    </a:lnTo>
                    <a:lnTo>
                      <a:pt x="947" y="276"/>
                    </a:lnTo>
                    <a:lnTo>
                      <a:pt x="969" y="276"/>
                    </a:lnTo>
                    <a:lnTo>
                      <a:pt x="969" y="315"/>
                    </a:lnTo>
                    <a:lnTo>
                      <a:pt x="974" y="315"/>
                    </a:lnTo>
                    <a:lnTo>
                      <a:pt x="1006" y="315"/>
                    </a:lnTo>
                    <a:lnTo>
                      <a:pt x="1020" y="315"/>
                    </a:lnTo>
                    <a:lnTo>
                      <a:pt x="1083" y="315"/>
                    </a:lnTo>
                    <a:lnTo>
                      <a:pt x="1098" y="315"/>
                    </a:lnTo>
                    <a:lnTo>
                      <a:pt x="1104" y="315"/>
                    </a:lnTo>
                    <a:lnTo>
                      <a:pt x="1140" y="315"/>
                    </a:lnTo>
                    <a:lnTo>
                      <a:pt x="1148" y="315"/>
                    </a:lnTo>
                    <a:lnTo>
                      <a:pt x="1160" y="315"/>
                    </a:lnTo>
                    <a:lnTo>
                      <a:pt x="1162" y="315"/>
                    </a:lnTo>
                    <a:lnTo>
                      <a:pt x="1186" y="315"/>
                    </a:lnTo>
                    <a:lnTo>
                      <a:pt x="1199" y="315"/>
                    </a:lnTo>
                  </a:path>
                </a:pathLst>
              </a:custGeom>
              <a:noFill/>
              <a:ln w="19050" cap="flat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15" name="Freeform 238">
                <a:extLst>
                  <a:ext uri="{FF2B5EF4-FFF2-40B4-BE49-F238E27FC236}">
                    <a16:creationId xmlns:a16="http://schemas.microsoft.com/office/drawing/2014/main" id="{02AB4682-34A9-480D-9FAD-714F5A0750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7260" y="978826"/>
                <a:ext cx="2804380" cy="1390315"/>
              </a:xfrm>
              <a:custGeom>
                <a:avLst/>
                <a:gdLst>
                  <a:gd name="T0" fmla="*/ 0 w 1180"/>
                  <a:gd name="T1" fmla="*/ 0 h 585"/>
                  <a:gd name="T2" fmla="*/ 17 w 1180"/>
                  <a:gd name="T3" fmla="*/ 0 h 585"/>
                  <a:gd name="T4" fmla="*/ 17 w 1180"/>
                  <a:gd name="T5" fmla="*/ 27 h 585"/>
                  <a:gd name="T6" fmla="*/ 80 w 1180"/>
                  <a:gd name="T7" fmla="*/ 27 h 585"/>
                  <a:gd name="T8" fmla="*/ 80 w 1180"/>
                  <a:gd name="T9" fmla="*/ 54 h 585"/>
                  <a:gd name="T10" fmla="*/ 185 w 1180"/>
                  <a:gd name="T11" fmla="*/ 54 h 585"/>
                  <a:gd name="T12" fmla="*/ 185 w 1180"/>
                  <a:gd name="T13" fmla="*/ 81 h 585"/>
                  <a:gd name="T14" fmla="*/ 287 w 1180"/>
                  <a:gd name="T15" fmla="*/ 81 h 585"/>
                  <a:gd name="T16" fmla="*/ 287 w 1180"/>
                  <a:gd name="T17" fmla="*/ 108 h 585"/>
                  <a:gd name="T18" fmla="*/ 288 w 1180"/>
                  <a:gd name="T19" fmla="*/ 108 h 585"/>
                  <a:gd name="T20" fmla="*/ 288 w 1180"/>
                  <a:gd name="T21" fmla="*/ 135 h 585"/>
                  <a:gd name="T22" fmla="*/ 314 w 1180"/>
                  <a:gd name="T23" fmla="*/ 135 h 585"/>
                  <a:gd name="T24" fmla="*/ 314 w 1180"/>
                  <a:gd name="T25" fmla="*/ 162 h 585"/>
                  <a:gd name="T26" fmla="*/ 358 w 1180"/>
                  <a:gd name="T27" fmla="*/ 162 h 585"/>
                  <a:gd name="T28" fmla="*/ 358 w 1180"/>
                  <a:gd name="T29" fmla="*/ 189 h 585"/>
                  <a:gd name="T30" fmla="*/ 400 w 1180"/>
                  <a:gd name="T31" fmla="*/ 189 h 585"/>
                  <a:gd name="T32" fmla="*/ 425 w 1180"/>
                  <a:gd name="T33" fmla="*/ 189 h 585"/>
                  <a:gd name="T34" fmla="*/ 535 w 1180"/>
                  <a:gd name="T35" fmla="*/ 189 h 585"/>
                  <a:gd name="T36" fmla="*/ 535 w 1180"/>
                  <a:gd name="T37" fmla="*/ 218 h 585"/>
                  <a:gd name="T38" fmla="*/ 564 w 1180"/>
                  <a:gd name="T39" fmla="*/ 218 h 585"/>
                  <a:gd name="T40" fmla="*/ 564 w 1180"/>
                  <a:gd name="T41" fmla="*/ 247 h 585"/>
                  <a:gd name="T42" fmla="*/ 579 w 1180"/>
                  <a:gd name="T43" fmla="*/ 247 h 585"/>
                  <a:gd name="T44" fmla="*/ 587 w 1180"/>
                  <a:gd name="T45" fmla="*/ 247 h 585"/>
                  <a:gd name="T46" fmla="*/ 612 w 1180"/>
                  <a:gd name="T47" fmla="*/ 247 h 585"/>
                  <a:gd name="T48" fmla="*/ 652 w 1180"/>
                  <a:gd name="T49" fmla="*/ 247 h 585"/>
                  <a:gd name="T50" fmla="*/ 652 w 1180"/>
                  <a:gd name="T51" fmla="*/ 282 h 585"/>
                  <a:gd name="T52" fmla="*/ 665 w 1180"/>
                  <a:gd name="T53" fmla="*/ 282 h 585"/>
                  <a:gd name="T54" fmla="*/ 686 w 1180"/>
                  <a:gd name="T55" fmla="*/ 282 h 585"/>
                  <a:gd name="T56" fmla="*/ 690 w 1180"/>
                  <a:gd name="T57" fmla="*/ 282 h 585"/>
                  <a:gd name="T58" fmla="*/ 690 w 1180"/>
                  <a:gd name="T59" fmla="*/ 321 h 585"/>
                  <a:gd name="T60" fmla="*/ 813 w 1180"/>
                  <a:gd name="T61" fmla="*/ 321 h 585"/>
                  <a:gd name="T62" fmla="*/ 815 w 1180"/>
                  <a:gd name="T63" fmla="*/ 321 h 585"/>
                  <a:gd name="T64" fmla="*/ 818 w 1180"/>
                  <a:gd name="T65" fmla="*/ 321 h 585"/>
                  <a:gd name="T66" fmla="*/ 818 w 1180"/>
                  <a:gd name="T67" fmla="*/ 367 h 585"/>
                  <a:gd name="T68" fmla="*/ 824 w 1180"/>
                  <a:gd name="T69" fmla="*/ 367 h 585"/>
                  <a:gd name="T70" fmla="*/ 866 w 1180"/>
                  <a:gd name="T71" fmla="*/ 367 h 585"/>
                  <a:gd name="T72" fmla="*/ 927 w 1180"/>
                  <a:gd name="T73" fmla="*/ 367 h 585"/>
                  <a:gd name="T74" fmla="*/ 932 w 1180"/>
                  <a:gd name="T75" fmla="*/ 367 h 585"/>
                  <a:gd name="T76" fmla="*/ 938 w 1180"/>
                  <a:gd name="T77" fmla="*/ 367 h 585"/>
                  <a:gd name="T78" fmla="*/ 965 w 1180"/>
                  <a:gd name="T79" fmla="*/ 367 h 585"/>
                  <a:gd name="T80" fmla="*/ 965 w 1180"/>
                  <a:gd name="T81" fmla="*/ 461 h 585"/>
                  <a:gd name="T82" fmla="*/ 1008 w 1180"/>
                  <a:gd name="T83" fmla="*/ 461 h 585"/>
                  <a:gd name="T84" fmla="*/ 1037 w 1180"/>
                  <a:gd name="T85" fmla="*/ 461 h 585"/>
                  <a:gd name="T86" fmla="*/ 1037 w 1180"/>
                  <a:gd name="T87" fmla="*/ 585 h 585"/>
                  <a:gd name="T88" fmla="*/ 1160 w 1180"/>
                  <a:gd name="T89" fmla="*/ 585 h 585"/>
                  <a:gd name="T90" fmla="*/ 1180 w 1180"/>
                  <a:gd name="T91" fmla="*/ 585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180" h="585">
                    <a:moveTo>
                      <a:pt x="0" y="0"/>
                    </a:moveTo>
                    <a:lnTo>
                      <a:pt x="17" y="0"/>
                    </a:lnTo>
                    <a:lnTo>
                      <a:pt x="17" y="27"/>
                    </a:lnTo>
                    <a:lnTo>
                      <a:pt x="80" y="27"/>
                    </a:lnTo>
                    <a:lnTo>
                      <a:pt x="80" y="54"/>
                    </a:lnTo>
                    <a:lnTo>
                      <a:pt x="185" y="54"/>
                    </a:lnTo>
                    <a:lnTo>
                      <a:pt x="185" y="81"/>
                    </a:lnTo>
                    <a:lnTo>
                      <a:pt x="287" y="81"/>
                    </a:lnTo>
                    <a:lnTo>
                      <a:pt x="287" y="108"/>
                    </a:lnTo>
                    <a:lnTo>
                      <a:pt x="288" y="108"/>
                    </a:lnTo>
                    <a:lnTo>
                      <a:pt x="288" y="135"/>
                    </a:lnTo>
                    <a:lnTo>
                      <a:pt x="314" y="135"/>
                    </a:lnTo>
                    <a:lnTo>
                      <a:pt x="314" y="162"/>
                    </a:lnTo>
                    <a:lnTo>
                      <a:pt x="358" y="162"/>
                    </a:lnTo>
                    <a:lnTo>
                      <a:pt x="358" y="189"/>
                    </a:lnTo>
                    <a:lnTo>
                      <a:pt x="400" y="189"/>
                    </a:lnTo>
                    <a:lnTo>
                      <a:pt x="425" y="189"/>
                    </a:lnTo>
                    <a:lnTo>
                      <a:pt x="535" y="189"/>
                    </a:lnTo>
                    <a:lnTo>
                      <a:pt x="535" y="218"/>
                    </a:lnTo>
                    <a:lnTo>
                      <a:pt x="564" y="218"/>
                    </a:lnTo>
                    <a:lnTo>
                      <a:pt x="564" y="247"/>
                    </a:lnTo>
                    <a:lnTo>
                      <a:pt x="579" y="247"/>
                    </a:lnTo>
                    <a:lnTo>
                      <a:pt x="587" y="247"/>
                    </a:lnTo>
                    <a:lnTo>
                      <a:pt x="612" y="247"/>
                    </a:lnTo>
                    <a:lnTo>
                      <a:pt x="652" y="247"/>
                    </a:lnTo>
                    <a:lnTo>
                      <a:pt x="652" y="282"/>
                    </a:lnTo>
                    <a:lnTo>
                      <a:pt x="665" y="282"/>
                    </a:lnTo>
                    <a:lnTo>
                      <a:pt x="686" y="282"/>
                    </a:lnTo>
                    <a:lnTo>
                      <a:pt x="690" y="282"/>
                    </a:lnTo>
                    <a:lnTo>
                      <a:pt x="690" y="321"/>
                    </a:lnTo>
                    <a:lnTo>
                      <a:pt x="813" y="321"/>
                    </a:lnTo>
                    <a:lnTo>
                      <a:pt x="815" y="321"/>
                    </a:lnTo>
                    <a:lnTo>
                      <a:pt x="818" y="321"/>
                    </a:lnTo>
                    <a:lnTo>
                      <a:pt x="818" y="367"/>
                    </a:lnTo>
                    <a:lnTo>
                      <a:pt x="824" y="367"/>
                    </a:lnTo>
                    <a:lnTo>
                      <a:pt x="866" y="367"/>
                    </a:lnTo>
                    <a:lnTo>
                      <a:pt x="927" y="367"/>
                    </a:lnTo>
                    <a:lnTo>
                      <a:pt x="932" y="367"/>
                    </a:lnTo>
                    <a:lnTo>
                      <a:pt x="938" y="367"/>
                    </a:lnTo>
                    <a:lnTo>
                      <a:pt x="965" y="367"/>
                    </a:lnTo>
                    <a:lnTo>
                      <a:pt x="965" y="461"/>
                    </a:lnTo>
                    <a:lnTo>
                      <a:pt x="1008" y="461"/>
                    </a:lnTo>
                    <a:lnTo>
                      <a:pt x="1037" y="461"/>
                    </a:lnTo>
                    <a:lnTo>
                      <a:pt x="1037" y="585"/>
                    </a:lnTo>
                    <a:lnTo>
                      <a:pt x="1160" y="585"/>
                    </a:lnTo>
                    <a:lnTo>
                      <a:pt x="1180" y="585"/>
                    </a:lnTo>
                  </a:path>
                </a:pathLst>
              </a:custGeom>
              <a:noFill/>
              <a:ln w="19050" cap="flat">
                <a:solidFill>
                  <a:srgbClr val="4270D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grpSp>
            <p:nvGrpSpPr>
              <p:cNvPr id="416" name="グループ化 415">
                <a:extLst>
                  <a:ext uri="{FF2B5EF4-FFF2-40B4-BE49-F238E27FC236}">
                    <a16:creationId xmlns:a16="http://schemas.microsoft.com/office/drawing/2014/main" id="{0F0BAA67-FD6F-4426-A1D0-F8EC85537D5E}"/>
                  </a:ext>
                </a:extLst>
              </p:cNvPr>
              <p:cNvGrpSpPr/>
              <p:nvPr/>
            </p:nvGrpSpPr>
            <p:grpSpPr>
              <a:xfrm>
                <a:off x="1847352" y="2958537"/>
                <a:ext cx="2994508" cy="49909"/>
                <a:chOff x="1847352" y="2958537"/>
                <a:chExt cx="2994508" cy="49909"/>
              </a:xfrm>
            </p:grpSpPr>
            <p:sp>
              <p:nvSpPr>
                <p:cNvPr id="417" name="Line 223">
                  <a:extLst>
                    <a:ext uri="{FF2B5EF4-FFF2-40B4-BE49-F238E27FC236}">
                      <a16:creationId xmlns:a16="http://schemas.microsoft.com/office/drawing/2014/main" id="{602F3BD4-3334-4FD1-8585-80415521932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47352" y="2958537"/>
                  <a:ext cx="49909" cy="0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8" name="Line 240">
                  <a:extLst>
                    <a:ext uri="{FF2B5EF4-FFF2-40B4-BE49-F238E27FC236}">
                      <a16:creationId xmlns:a16="http://schemas.microsoft.com/office/drawing/2014/main" id="{595FE90C-5FEB-40FC-A629-9A9083387B9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97260" y="2958537"/>
                  <a:ext cx="0" cy="23766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9" name="Line 241">
                  <a:extLst>
                    <a:ext uri="{FF2B5EF4-FFF2-40B4-BE49-F238E27FC236}">
                      <a16:creationId xmlns:a16="http://schemas.microsoft.com/office/drawing/2014/main" id="{2C931A40-3603-45D8-94A3-5A6B3DEDEC2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386838" y="2958537"/>
                  <a:ext cx="0" cy="23766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0" name="Line 242">
                  <a:extLst>
                    <a:ext uri="{FF2B5EF4-FFF2-40B4-BE49-F238E27FC236}">
                      <a16:creationId xmlns:a16="http://schemas.microsoft.com/office/drawing/2014/main" id="{7D38368A-2E15-4E34-B733-272BAEB6DFD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83547" y="2958537"/>
                  <a:ext cx="0" cy="23766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1" name="Line 243">
                  <a:extLst>
                    <a:ext uri="{FF2B5EF4-FFF2-40B4-BE49-F238E27FC236}">
                      <a16:creationId xmlns:a16="http://schemas.microsoft.com/office/drawing/2014/main" id="{D53F1CE2-AD87-4920-9CF1-AD3CE77BD76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370748" y="2958537"/>
                  <a:ext cx="0" cy="23766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2" name="Line 244">
                  <a:extLst>
                    <a:ext uri="{FF2B5EF4-FFF2-40B4-BE49-F238E27FC236}">
                      <a16:creationId xmlns:a16="http://schemas.microsoft.com/office/drawing/2014/main" id="{1BE11B9D-1C61-4879-963A-A8D09A766C3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57950" y="2958537"/>
                  <a:ext cx="0" cy="23766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3" name="Line 245">
                  <a:extLst>
                    <a:ext uri="{FF2B5EF4-FFF2-40B4-BE49-F238E27FC236}">
                      <a16:creationId xmlns:a16="http://schemas.microsoft.com/office/drawing/2014/main" id="{EAFD7C90-A1F6-4FDF-8269-37001F08879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354658" y="2958537"/>
                  <a:ext cx="0" cy="23766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4" name="Line 246">
                  <a:extLst>
                    <a:ext uri="{FF2B5EF4-FFF2-40B4-BE49-F238E27FC236}">
                      <a16:creationId xmlns:a16="http://schemas.microsoft.com/office/drawing/2014/main" id="{0DC7C66D-31EF-4C4C-AFF7-88CE621D187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841860" y="2958537"/>
                  <a:ext cx="0" cy="23766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5" name="Line 247">
                  <a:extLst>
                    <a:ext uri="{FF2B5EF4-FFF2-40B4-BE49-F238E27FC236}">
                      <a16:creationId xmlns:a16="http://schemas.microsoft.com/office/drawing/2014/main" id="{FD30053B-12AF-4678-A23C-4C7020649A3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146803" y="2958537"/>
                  <a:ext cx="0" cy="49909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6" name="Line 248">
                  <a:extLst>
                    <a:ext uri="{FF2B5EF4-FFF2-40B4-BE49-F238E27FC236}">
                      <a16:creationId xmlns:a16="http://schemas.microsoft.com/office/drawing/2014/main" id="{63859D6F-1DF3-4C9C-A93A-0917997E9BB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34004" y="2958537"/>
                  <a:ext cx="0" cy="49909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7" name="Line 249">
                  <a:extLst>
                    <a:ext uri="{FF2B5EF4-FFF2-40B4-BE49-F238E27FC236}">
                      <a16:creationId xmlns:a16="http://schemas.microsoft.com/office/drawing/2014/main" id="{3C52DF89-0D87-4304-9E0D-3725883D91F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121206" y="2958537"/>
                  <a:ext cx="0" cy="49909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8" name="Line 250">
                  <a:extLst>
                    <a:ext uri="{FF2B5EF4-FFF2-40B4-BE49-F238E27FC236}">
                      <a16:creationId xmlns:a16="http://schemas.microsoft.com/office/drawing/2014/main" id="{3B32BF59-2B99-45B6-9BA6-5FEC566E818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617914" y="2958537"/>
                  <a:ext cx="0" cy="49909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9" name="Line 251">
                  <a:extLst>
                    <a:ext uri="{FF2B5EF4-FFF2-40B4-BE49-F238E27FC236}">
                      <a16:creationId xmlns:a16="http://schemas.microsoft.com/office/drawing/2014/main" id="{F7441AC8-08DF-4CA5-9C00-CF800EE6199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07492" y="2958537"/>
                  <a:ext cx="0" cy="49909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0" name="Line 252">
                  <a:extLst>
                    <a:ext uri="{FF2B5EF4-FFF2-40B4-BE49-F238E27FC236}">
                      <a16:creationId xmlns:a16="http://schemas.microsoft.com/office/drawing/2014/main" id="{A62D202F-3732-4C82-BD1D-BA71AAB9C8A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94694" y="2958537"/>
                  <a:ext cx="0" cy="49909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431" name="Rectangle 253">
                <a:extLst>
                  <a:ext uri="{FF2B5EF4-FFF2-40B4-BE49-F238E27FC236}">
                    <a16:creationId xmlns:a16="http://schemas.microsoft.com/office/drawing/2014/main" id="{BB560791-F21A-4C3C-A6BB-DCDEED82C7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3531" y="3008446"/>
                <a:ext cx="76944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5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2" name="Rectangle 254">
                <a:extLst>
                  <a:ext uri="{FF2B5EF4-FFF2-40B4-BE49-F238E27FC236}">
                    <a16:creationId xmlns:a16="http://schemas.microsoft.com/office/drawing/2014/main" id="{A75C968D-0FBC-4BB7-B8F9-F98A8F0773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966" y="3008446"/>
                <a:ext cx="153888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10</a:t>
                </a:r>
                <a:endParaRPr kumimoji="0" lang="ja-JP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3" name="Rectangle 255">
                <a:extLst>
                  <a:ext uri="{FF2B5EF4-FFF2-40B4-BE49-F238E27FC236}">
                    <a16:creationId xmlns:a16="http://schemas.microsoft.com/office/drawing/2014/main" id="{CC25E1B7-55DF-4C8D-8F53-C29385E98E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4168" y="3008446"/>
                <a:ext cx="153888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15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4" name="Rectangle 256">
                <a:extLst>
                  <a:ext uri="{FF2B5EF4-FFF2-40B4-BE49-F238E27FC236}">
                    <a16:creationId xmlns:a16="http://schemas.microsoft.com/office/drawing/2014/main" id="{CAC93069-9615-4D32-A17E-226063B11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0875" y="3008446"/>
                <a:ext cx="153888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20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5" name="Rectangle 257">
                <a:extLst>
                  <a:ext uri="{FF2B5EF4-FFF2-40B4-BE49-F238E27FC236}">
                    <a16:creationId xmlns:a16="http://schemas.microsoft.com/office/drawing/2014/main" id="{60755C3C-77C1-465E-87B4-310009103F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48078" y="3008446"/>
                <a:ext cx="153888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25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6" name="Rectangle 258">
                <a:extLst>
                  <a:ext uri="{FF2B5EF4-FFF2-40B4-BE49-F238E27FC236}">
                    <a16:creationId xmlns:a16="http://schemas.microsoft.com/office/drawing/2014/main" id="{33A47C5B-3225-48A5-B6CC-1251ED1C83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37656" y="3008446"/>
                <a:ext cx="153888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30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714" name="Rectangle 454">
              <a:extLst>
                <a:ext uri="{FF2B5EF4-FFF2-40B4-BE49-F238E27FC236}">
                  <a16:creationId xmlns:a16="http://schemas.microsoft.com/office/drawing/2014/main" id="{D266DA00-3240-4300-8987-52A3173E5C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4000" y="2343600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</a:t>
              </a:r>
              <a:endParaRPr kumimoji="0" lang="ja-JP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15" name="テキスト ボックス 714">
            <a:extLst>
              <a:ext uri="{FF2B5EF4-FFF2-40B4-BE49-F238E27FC236}">
                <a16:creationId xmlns:a16="http://schemas.microsoft.com/office/drawing/2014/main" id="{A4F06023-4B78-4A36-80E6-E5A3E723EB29}"/>
              </a:ext>
            </a:extLst>
          </p:cNvPr>
          <p:cNvSpPr txBox="1"/>
          <p:nvPr/>
        </p:nvSpPr>
        <p:spPr bwMode="auto">
          <a:xfrm>
            <a:off x="4833869" y="2224306"/>
            <a:ext cx="1375166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600" b="1" i="1" kern="0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P</a:t>
            </a:r>
            <a:r>
              <a:rPr lang="en-US" altLang="ja-JP" sz="1600" b="1" kern="0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 = .136</a:t>
            </a:r>
            <a:endParaRPr lang="ja-JP" altLang="en-US" sz="1600" b="1" kern="0" dirty="0">
              <a:solidFill>
                <a:prstClr val="black"/>
              </a:solidFill>
              <a:latin typeface="Times New Roman" panose="02020603050405020304" pitchFamily="18" charset="0"/>
              <a:ea typeface="ＭＳ Ｐゴシック" charset="-128"/>
              <a:cs typeface="Times New Roman" panose="02020603050405020304" pitchFamily="18" charset="0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3E0F3252-5C44-4DAC-AC2B-1593834EC26A}"/>
              </a:ext>
            </a:extLst>
          </p:cNvPr>
          <p:cNvGrpSpPr/>
          <p:nvPr/>
        </p:nvGrpSpPr>
        <p:grpSpPr>
          <a:xfrm>
            <a:off x="1016614" y="3654000"/>
            <a:ext cx="3253275" cy="2280125"/>
            <a:chOff x="3484566" y="391755"/>
            <a:chExt cx="3253275" cy="2280125"/>
          </a:xfrm>
        </p:grpSpPr>
        <p:grpSp>
          <p:nvGrpSpPr>
            <p:cNvPr id="716" name="グループ化 110">
              <a:extLst>
                <a:ext uri="{FF2B5EF4-FFF2-40B4-BE49-F238E27FC236}">
                  <a16:creationId xmlns:a16="http://schemas.microsoft.com/office/drawing/2014/main" id="{B4EB219A-2F2C-4457-8FE2-5C8E698355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14998" y="478760"/>
              <a:ext cx="2852555" cy="1956316"/>
              <a:chOff x="7724724" y="2752488"/>
              <a:chExt cx="3207388" cy="2200120"/>
            </a:xfrm>
          </p:grpSpPr>
          <p:cxnSp>
            <p:nvCxnSpPr>
              <p:cNvPr id="717" name="直線コネクタ 111">
                <a:extLst>
                  <a:ext uri="{FF2B5EF4-FFF2-40B4-BE49-F238E27FC236}">
                    <a16:creationId xmlns:a16="http://schemas.microsoft.com/office/drawing/2014/main" id="{D035DC4A-323B-4073-9DCC-B22CE5E18C9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7728112" y="4952608"/>
                <a:ext cx="3204000" cy="0"/>
              </a:xfrm>
              <a:prstGeom prst="line">
                <a:avLst/>
              </a:prstGeom>
              <a:noFill/>
              <a:ln w="8001" algn="ctr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18" name="直線コネクタ 112">
                <a:extLst>
                  <a:ext uri="{FF2B5EF4-FFF2-40B4-BE49-F238E27FC236}">
                    <a16:creationId xmlns:a16="http://schemas.microsoft.com/office/drawing/2014/main" id="{402F2572-467E-4CE7-8BB6-98CE35923A7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7724724" y="2752488"/>
                <a:ext cx="0" cy="2196000"/>
              </a:xfrm>
              <a:prstGeom prst="line">
                <a:avLst/>
              </a:prstGeom>
              <a:noFill/>
              <a:ln w="8001" algn="ctr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719" name="グループ化 718">
              <a:extLst>
                <a:ext uri="{FF2B5EF4-FFF2-40B4-BE49-F238E27FC236}">
                  <a16:creationId xmlns:a16="http://schemas.microsoft.com/office/drawing/2014/main" id="{1AF8FB8B-D4D2-42B8-8872-E8D2E6F13730}"/>
                </a:ext>
              </a:extLst>
            </p:cNvPr>
            <p:cNvGrpSpPr/>
            <p:nvPr/>
          </p:nvGrpSpPr>
          <p:grpSpPr>
            <a:xfrm>
              <a:off x="3657411" y="465156"/>
              <a:ext cx="49724" cy="1576921"/>
              <a:chOff x="3657411" y="465156"/>
              <a:chExt cx="49724" cy="1576921"/>
            </a:xfrm>
          </p:grpSpPr>
          <p:sp>
            <p:nvSpPr>
              <p:cNvPr id="720" name="Line 623">
                <a:extLst>
                  <a:ext uri="{FF2B5EF4-FFF2-40B4-BE49-F238E27FC236}">
                    <a16:creationId xmlns:a16="http://schemas.microsoft.com/office/drawing/2014/main" id="{A95989DB-22C7-473E-8000-DD76482831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83457" y="1845554"/>
                <a:ext cx="23678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1" name="Line 624">
                <a:extLst>
                  <a:ext uri="{FF2B5EF4-FFF2-40B4-BE49-F238E27FC236}">
                    <a16:creationId xmlns:a16="http://schemas.microsoft.com/office/drawing/2014/main" id="{970A385A-9156-4B7C-8FAE-D830508157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83457" y="1452507"/>
                <a:ext cx="23678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2" name="Line 625">
                <a:extLst>
                  <a:ext uri="{FF2B5EF4-FFF2-40B4-BE49-F238E27FC236}">
                    <a16:creationId xmlns:a16="http://schemas.microsoft.com/office/drawing/2014/main" id="{6934017D-0E8C-4EE2-B62F-A50B4B4C0A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83457" y="1057093"/>
                <a:ext cx="23678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3" name="Line 626">
                <a:extLst>
                  <a:ext uri="{FF2B5EF4-FFF2-40B4-BE49-F238E27FC236}">
                    <a16:creationId xmlns:a16="http://schemas.microsoft.com/office/drawing/2014/main" id="{272F8E0B-4BAA-4394-9A43-00E49D779D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83457" y="664047"/>
                <a:ext cx="23678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4" name="Line 628">
                <a:extLst>
                  <a:ext uri="{FF2B5EF4-FFF2-40B4-BE49-F238E27FC236}">
                    <a16:creationId xmlns:a16="http://schemas.microsoft.com/office/drawing/2014/main" id="{A396D7A1-91E8-4571-BAE6-41C05351A0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57411" y="2042077"/>
                <a:ext cx="49722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5" name="Line 629">
                <a:extLst>
                  <a:ext uri="{FF2B5EF4-FFF2-40B4-BE49-F238E27FC236}">
                    <a16:creationId xmlns:a16="http://schemas.microsoft.com/office/drawing/2014/main" id="{562D4C3E-4736-4EE7-80B8-237ACD84CD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57411" y="1649031"/>
                <a:ext cx="49722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6" name="Line 630">
                <a:extLst>
                  <a:ext uri="{FF2B5EF4-FFF2-40B4-BE49-F238E27FC236}">
                    <a16:creationId xmlns:a16="http://schemas.microsoft.com/office/drawing/2014/main" id="{0CD474E5-A4EF-4F17-8A61-D95F039E25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57411" y="1253616"/>
                <a:ext cx="49722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7" name="Line 631">
                <a:extLst>
                  <a:ext uri="{FF2B5EF4-FFF2-40B4-BE49-F238E27FC236}">
                    <a16:creationId xmlns:a16="http://schemas.microsoft.com/office/drawing/2014/main" id="{68D757C1-1FE9-454D-8B0B-059A634FB0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57411" y="860570"/>
                <a:ext cx="49722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8" name="Line 632">
                <a:extLst>
                  <a:ext uri="{FF2B5EF4-FFF2-40B4-BE49-F238E27FC236}">
                    <a16:creationId xmlns:a16="http://schemas.microsoft.com/office/drawing/2014/main" id="{E245D827-2B9D-4948-986C-465E7B37D9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57411" y="465156"/>
                <a:ext cx="49722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729" name="Rectangle 633">
              <a:extLst>
                <a:ext uri="{FF2B5EF4-FFF2-40B4-BE49-F238E27FC236}">
                  <a16:creationId xmlns:a16="http://schemas.microsoft.com/office/drawing/2014/main" id="{98F1B8D7-3DF0-45D3-A0A3-C6067B718E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4566" y="2371194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0" name="Rectangle 634">
              <a:extLst>
                <a:ext uri="{FF2B5EF4-FFF2-40B4-BE49-F238E27FC236}">
                  <a16:creationId xmlns:a16="http://schemas.microsoft.com/office/drawing/2014/main" id="{FF1C940F-1341-4C4B-B4EB-765E184523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4566" y="1968677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0.2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1" name="Rectangle 635">
              <a:extLst>
                <a:ext uri="{FF2B5EF4-FFF2-40B4-BE49-F238E27FC236}">
                  <a16:creationId xmlns:a16="http://schemas.microsoft.com/office/drawing/2014/main" id="{C792FB45-41F1-419E-8FC7-C33B45F8F6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4566" y="1575630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0.4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2" name="Rectangle 636">
              <a:extLst>
                <a:ext uri="{FF2B5EF4-FFF2-40B4-BE49-F238E27FC236}">
                  <a16:creationId xmlns:a16="http://schemas.microsoft.com/office/drawing/2014/main" id="{963C0163-C203-4D56-8038-998CD8A8CE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4566" y="1180216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0.6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3" name="Rectangle 637">
              <a:extLst>
                <a:ext uri="{FF2B5EF4-FFF2-40B4-BE49-F238E27FC236}">
                  <a16:creationId xmlns:a16="http://schemas.microsoft.com/office/drawing/2014/main" id="{6578B84E-E035-4B99-96EC-61B155A5BB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4566" y="787170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0.8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4" name="Rectangle 638">
              <a:extLst>
                <a:ext uri="{FF2B5EF4-FFF2-40B4-BE49-F238E27FC236}">
                  <a16:creationId xmlns:a16="http://schemas.microsoft.com/office/drawing/2014/main" id="{AD048A5C-CDA5-499E-A6F7-1D7D326876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4566" y="391755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1.0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5" name="Freeform 641">
              <a:extLst>
                <a:ext uri="{FF2B5EF4-FFF2-40B4-BE49-F238E27FC236}">
                  <a16:creationId xmlns:a16="http://schemas.microsoft.com/office/drawing/2014/main" id="{256636CF-508E-49A7-977F-BB979A1ED1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766" y="462788"/>
              <a:ext cx="2933644" cy="802668"/>
            </a:xfrm>
            <a:custGeom>
              <a:avLst/>
              <a:gdLst>
                <a:gd name="T0" fmla="*/ 0 w 1239"/>
                <a:gd name="T1" fmla="*/ 0 h 339"/>
                <a:gd name="T2" fmla="*/ 0 w 1239"/>
                <a:gd name="T3" fmla="*/ 0 h 339"/>
                <a:gd name="T4" fmla="*/ 0 w 1239"/>
                <a:gd name="T5" fmla="*/ 29 h 339"/>
                <a:gd name="T6" fmla="*/ 44 w 1239"/>
                <a:gd name="T7" fmla="*/ 29 h 339"/>
                <a:gd name="T8" fmla="*/ 91 w 1239"/>
                <a:gd name="T9" fmla="*/ 29 h 339"/>
                <a:gd name="T10" fmla="*/ 91 w 1239"/>
                <a:gd name="T11" fmla="*/ 49 h 339"/>
                <a:gd name="T12" fmla="*/ 138 w 1239"/>
                <a:gd name="T13" fmla="*/ 49 h 339"/>
                <a:gd name="T14" fmla="*/ 140 w 1239"/>
                <a:gd name="T15" fmla="*/ 70 h 339"/>
                <a:gd name="T16" fmla="*/ 163 w 1239"/>
                <a:gd name="T17" fmla="*/ 70 h 339"/>
                <a:gd name="T18" fmla="*/ 196 w 1239"/>
                <a:gd name="T19" fmla="*/ 70 h 339"/>
                <a:gd name="T20" fmla="*/ 196 w 1239"/>
                <a:gd name="T21" fmla="*/ 91 h 339"/>
                <a:gd name="T22" fmla="*/ 231 w 1239"/>
                <a:gd name="T23" fmla="*/ 91 h 339"/>
                <a:gd name="T24" fmla="*/ 231 w 1239"/>
                <a:gd name="T25" fmla="*/ 112 h 339"/>
                <a:gd name="T26" fmla="*/ 234 w 1239"/>
                <a:gd name="T27" fmla="*/ 112 h 339"/>
                <a:gd name="T28" fmla="*/ 234 w 1239"/>
                <a:gd name="T29" fmla="*/ 134 h 339"/>
                <a:gd name="T30" fmla="*/ 236 w 1239"/>
                <a:gd name="T31" fmla="*/ 134 h 339"/>
                <a:gd name="T32" fmla="*/ 246 w 1239"/>
                <a:gd name="T33" fmla="*/ 134 h 339"/>
                <a:gd name="T34" fmla="*/ 267 w 1239"/>
                <a:gd name="T35" fmla="*/ 134 h 339"/>
                <a:gd name="T36" fmla="*/ 267 w 1239"/>
                <a:gd name="T37" fmla="*/ 157 h 339"/>
                <a:gd name="T38" fmla="*/ 299 w 1239"/>
                <a:gd name="T39" fmla="*/ 157 h 339"/>
                <a:gd name="T40" fmla="*/ 307 w 1239"/>
                <a:gd name="T41" fmla="*/ 157 h 339"/>
                <a:gd name="T42" fmla="*/ 313 w 1239"/>
                <a:gd name="T43" fmla="*/ 157 h 339"/>
                <a:gd name="T44" fmla="*/ 378 w 1239"/>
                <a:gd name="T45" fmla="*/ 157 h 339"/>
                <a:gd name="T46" fmla="*/ 401 w 1239"/>
                <a:gd name="T47" fmla="*/ 157 h 339"/>
                <a:gd name="T48" fmla="*/ 403 w 1239"/>
                <a:gd name="T49" fmla="*/ 157 h 339"/>
                <a:gd name="T50" fmla="*/ 403 w 1239"/>
                <a:gd name="T51" fmla="*/ 185 h 339"/>
                <a:gd name="T52" fmla="*/ 411 w 1239"/>
                <a:gd name="T53" fmla="*/ 185 h 339"/>
                <a:gd name="T54" fmla="*/ 411 w 1239"/>
                <a:gd name="T55" fmla="*/ 213 h 339"/>
                <a:gd name="T56" fmla="*/ 442 w 1239"/>
                <a:gd name="T57" fmla="*/ 213 h 339"/>
                <a:gd name="T58" fmla="*/ 454 w 1239"/>
                <a:gd name="T59" fmla="*/ 213 h 339"/>
                <a:gd name="T60" fmla="*/ 462 w 1239"/>
                <a:gd name="T61" fmla="*/ 213 h 339"/>
                <a:gd name="T62" fmla="*/ 492 w 1239"/>
                <a:gd name="T63" fmla="*/ 213 h 339"/>
                <a:gd name="T64" fmla="*/ 505 w 1239"/>
                <a:gd name="T65" fmla="*/ 213 h 339"/>
                <a:gd name="T66" fmla="*/ 505 w 1239"/>
                <a:gd name="T67" fmla="*/ 248 h 339"/>
                <a:gd name="T68" fmla="*/ 512 w 1239"/>
                <a:gd name="T69" fmla="*/ 248 h 339"/>
                <a:gd name="T70" fmla="*/ 525 w 1239"/>
                <a:gd name="T71" fmla="*/ 248 h 339"/>
                <a:gd name="T72" fmla="*/ 535 w 1239"/>
                <a:gd name="T73" fmla="*/ 248 h 339"/>
                <a:gd name="T74" fmla="*/ 535 w 1239"/>
                <a:gd name="T75" fmla="*/ 290 h 339"/>
                <a:gd name="T76" fmla="*/ 588 w 1239"/>
                <a:gd name="T77" fmla="*/ 290 h 339"/>
                <a:gd name="T78" fmla="*/ 601 w 1239"/>
                <a:gd name="T79" fmla="*/ 290 h 339"/>
                <a:gd name="T80" fmla="*/ 636 w 1239"/>
                <a:gd name="T81" fmla="*/ 290 h 339"/>
                <a:gd name="T82" fmla="*/ 636 w 1239"/>
                <a:gd name="T83" fmla="*/ 339 h 339"/>
                <a:gd name="T84" fmla="*/ 649 w 1239"/>
                <a:gd name="T85" fmla="*/ 339 h 339"/>
                <a:gd name="T86" fmla="*/ 675 w 1239"/>
                <a:gd name="T87" fmla="*/ 339 h 339"/>
                <a:gd name="T88" fmla="*/ 738 w 1239"/>
                <a:gd name="T89" fmla="*/ 339 h 339"/>
                <a:gd name="T90" fmla="*/ 765 w 1239"/>
                <a:gd name="T91" fmla="*/ 339 h 339"/>
                <a:gd name="T92" fmla="*/ 807 w 1239"/>
                <a:gd name="T93" fmla="*/ 339 h 339"/>
                <a:gd name="T94" fmla="*/ 832 w 1239"/>
                <a:gd name="T95" fmla="*/ 339 h 339"/>
                <a:gd name="T96" fmla="*/ 856 w 1239"/>
                <a:gd name="T97" fmla="*/ 339 h 339"/>
                <a:gd name="T98" fmla="*/ 945 w 1239"/>
                <a:gd name="T99" fmla="*/ 339 h 339"/>
                <a:gd name="T100" fmla="*/ 1087 w 1239"/>
                <a:gd name="T101" fmla="*/ 339 h 339"/>
                <a:gd name="T102" fmla="*/ 1239 w 1239"/>
                <a:gd name="T103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39" h="339">
                  <a:moveTo>
                    <a:pt x="0" y="0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44" y="29"/>
                  </a:lnTo>
                  <a:lnTo>
                    <a:pt x="91" y="29"/>
                  </a:lnTo>
                  <a:lnTo>
                    <a:pt x="91" y="49"/>
                  </a:lnTo>
                  <a:lnTo>
                    <a:pt x="138" y="49"/>
                  </a:lnTo>
                  <a:lnTo>
                    <a:pt x="140" y="70"/>
                  </a:lnTo>
                  <a:lnTo>
                    <a:pt x="163" y="70"/>
                  </a:lnTo>
                  <a:lnTo>
                    <a:pt x="196" y="70"/>
                  </a:lnTo>
                  <a:lnTo>
                    <a:pt x="196" y="91"/>
                  </a:lnTo>
                  <a:lnTo>
                    <a:pt x="231" y="91"/>
                  </a:lnTo>
                  <a:lnTo>
                    <a:pt x="231" y="112"/>
                  </a:lnTo>
                  <a:lnTo>
                    <a:pt x="234" y="112"/>
                  </a:lnTo>
                  <a:lnTo>
                    <a:pt x="234" y="134"/>
                  </a:lnTo>
                  <a:lnTo>
                    <a:pt x="236" y="134"/>
                  </a:lnTo>
                  <a:lnTo>
                    <a:pt x="246" y="134"/>
                  </a:lnTo>
                  <a:lnTo>
                    <a:pt x="267" y="134"/>
                  </a:lnTo>
                  <a:lnTo>
                    <a:pt x="267" y="157"/>
                  </a:lnTo>
                  <a:lnTo>
                    <a:pt x="299" y="157"/>
                  </a:lnTo>
                  <a:lnTo>
                    <a:pt x="307" y="157"/>
                  </a:lnTo>
                  <a:lnTo>
                    <a:pt x="313" y="157"/>
                  </a:lnTo>
                  <a:lnTo>
                    <a:pt x="378" y="157"/>
                  </a:lnTo>
                  <a:lnTo>
                    <a:pt x="401" y="157"/>
                  </a:lnTo>
                  <a:lnTo>
                    <a:pt x="403" y="157"/>
                  </a:lnTo>
                  <a:lnTo>
                    <a:pt x="403" y="185"/>
                  </a:lnTo>
                  <a:lnTo>
                    <a:pt x="411" y="185"/>
                  </a:lnTo>
                  <a:lnTo>
                    <a:pt x="411" y="213"/>
                  </a:lnTo>
                  <a:lnTo>
                    <a:pt x="442" y="213"/>
                  </a:lnTo>
                  <a:lnTo>
                    <a:pt x="454" y="213"/>
                  </a:lnTo>
                  <a:lnTo>
                    <a:pt x="462" y="213"/>
                  </a:lnTo>
                  <a:lnTo>
                    <a:pt x="492" y="213"/>
                  </a:lnTo>
                  <a:lnTo>
                    <a:pt x="505" y="213"/>
                  </a:lnTo>
                  <a:lnTo>
                    <a:pt x="505" y="248"/>
                  </a:lnTo>
                  <a:lnTo>
                    <a:pt x="512" y="248"/>
                  </a:lnTo>
                  <a:lnTo>
                    <a:pt x="525" y="248"/>
                  </a:lnTo>
                  <a:lnTo>
                    <a:pt x="535" y="248"/>
                  </a:lnTo>
                  <a:lnTo>
                    <a:pt x="535" y="290"/>
                  </a:lnTo>
                  <a:lnTo>
                    <a:pt x="588" y="290"/>
                  </a:lnTo>
                  <a:lnTo>
                    <a:pt x="601" y="290"/>
                  </a:lnTo>
                  <a:lnTo>
                    <a:pt x="636" y="290"/>
                  </a:lnTo>
                  <a:lnTo>
                    <a:pt x="636" y="339"/>
                  </a:lnTo>
                  <a:lnTo>
                    <a:pt x="649" y="339"/>
                  </a:lnTo>
                  <a:lnTo>
                    <a:pt x="675" y="339"/>
                  </a:lnTo>
                  <a:lnTo>
                    <a:pt x="738" y="339"/>
                  </a:lnTo>
                  <a:lnTo>
                    <a:pt x="765" y="339"/>
                  </a:lnTo>
                  <a:lnTo>
                    <a:pt x="807" y="339"/>
                  </a:lnTo>
                  <a:lnTo>
                    <a:pt x="832" y="339"/>
                  </a:lnTo>
                  <a:lnTo>
                    <a:pt x="856" y="339"/>
                  </a:lnTo>
                  <a:lnTo>
                    <a:pt x="945" y="339"/>
                  </a:lnTo>
                  <a:lnTo>
                    <a:pt x="1087" y="339"/>
                  </a:lnTo>
                  <a:lnTo>
                    <a:pt x="1239" y="339"/>
                  </a:lnTo>
                </a:path>
              </a:pathLst>
            </a:custGeom>
            <a:noFill/>
            <a:ln w="19050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6" name="Freeform 642">
              <a:extLst>
                <a:ext uri="{FF2B5EF4-FFF2-40B4-BE49-F238E27FC236}">
                  <a16:creationId xmlns:a16="http://schemas.microsoft.com/office/drawing/2014/main" id="{84130CEB-D92F-4C5A-8669-7B5C228D4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7135" y="465156"/>
              <a:ext cx="2090724" cy="1595864"/>
            </a:xfrm>
            <a:custGeom>
              <a:avLst/>
              <a:gdLst>
                <a:gd name="T0" fmla="*/ 0 w 883"/>
                <a:gd name="T1" fmla="*/ 0 h 674"/>
                <a:gd name="T2" fmla="*/ 0 w 883"/>
                <a:gd name="T3" fmla="*/ 0 h 674"/>
                <a:gd name="T4" fmla="*/ 0 w 883"/>
                <a:gd name="T5" fmla="*/ 43 h 674"/>
                <a:gd name="T6" fmla="*/ 30 w 883"/>
                <a:gd name="T7" fmla="*/ 43 h 674"/>
                <a:gd name="T8" fmla="*/ 30 w 883"/>
                <a:gd name="T9" fmla="*/ 68 h 674"/>
                <a:gd name="T10" fmla="*/ 35 w 883"/>
                <a:gd name="T11" fmla="*/ 68 h 674"/>
                <a:gd name="T12" fmla="*/ 48 w 883"/>
                <a:gd name="T13" fmla="*/ 68 h 674"/>
                <a:gd name="T14" fmla="*/ 48 w 883"/>
                <a:gd name="T15" fmla="*/ 93 h 674"/>
                <a:gd name="T16" fmla="*/ 81 w 883"/>
                <a:gd name="T17" fmla="*/ 93 h 674"/>
                <a:gd name="T18" fmla="*/ 81 w 883"/>
                <a:gd name="T19" fmla="*/ 119 h 674"/>
                <a:gd name="T20" fmla="*/ 90 w 883"/>
                <a:gd name="T21" fmla="*/ 119 h 674"/>
                <a:gd name="T22" fmla="*/ 90 w 883"/>
                <a:gd name="T23" fmla="*/ 144 h 674"/>
                <a:gd name="T24" fmla="*/ 121 w 883"/>
                <a:gd name="T25" fmla="*/ 144 h 674"/>
                <a:gd name="T26" fmla="*/ 141 w 883"/>
                <a:gd name="T27" fmla="*/ 144 h 674"/>
                <a:gd name="T28" fmla="*/ 166 w 883"/>
                <a:gd name="T29" fmla="*/ 144 h 674"/>
                <a:gd name="T30" fmla="*/ 176 w 883"/>
                <a:gd name="T31" fmla="*/ 144 h 674"/>
                <a:gd name="T32" fmla="*/ 176 w 883"/>
                <a:gd name="T33" fmla="*/ 173 h 674"/>
                <a:gd name="T34" fmla="*/ 232 w 883"/>
                <a:gd name="T35" fmla="*/ 173 h 674"/>
                <a:gd name="T36" fmla="*/ 273 w 883"/>
                <a:gd name="T37" fmla="*/ 173 h 674"/>
                <a:gd name="T38" fmla="*/ 276 w 883"/>
                <a:gd name="T39" fmla="*/ 173 h 674"/>
                <a:gd name="T40" fmla="*/ 276 w 883"/>
                <a:gd name="T41" fmla="*/ 204 h 674"/>
                <a:gd name="T42" fmla="*/ 283 w 883"/>
                <a:gd name="T43" fmla="*/ 204 h 674"/>
                <a:gd name="T44" fmla="*/ 286 w 883"/>
                <a:gd name="T45" fmla="*/ 204 h 674"/>
                <a:gd name="T46" fmla="*/ 286 w 883"/>
                <a:gd name="T47" fmla="*/ 238 h 674"/>
                <a:gd name="T48" fmla="*/ 379 w 883"/>
                <a:gd name="T49" fmla="*/ 238 h 674"/>
                <a:gd name="T50" fmla="*/ 379 w 883"/>
                <a:gd name="T51" fmla="*/ 271 h 674"/>
                <a:gd name="T52" fmla="*/ 382 w 883"/>
                <a:gd name="T53" fmla="*/ 271 h 674"/>
                <a:gd name="T54" fmla="*/ 382 w 883"/>
                <a:gd name="T55" fmla="*/ 304 h 674"/>
                <a:gd name="T56" fmla="*/ 385 w 883"/>
                <a:gd name="T57" fmla="*/ 304 h 674"/>
                <a:gd name="T58" fmla="*/ 385 w 883"/>
                <a:gd name="T59" fmla="*/ 337 h 674"/>
                <a:gd name="T60" fmla="*/ 415 w 883"/>
                <a:gd name="T61" fmla="*/ 337 h 674"/>
                <a:gd name="T62" fmla="*/ 440 w 883"/>
                <a:gd name="T63" fmla="*/ 337 h 674"/>
                <a:gd name="T64" fmla="*/ 440 w 883"/>
                <a:gd name="T65" fmla="*/ 372 h 674"/>
                <a:gd name="T66" fmla="*/ 493 w 883"/>
                <a:gd name="T67" fmla="*/ 372 h 674"/>
                <a:gd name="T68" fmla="*/ 509 w 883"/>
                <a:gd name="T69" fmla="*/ 372 h 674"/>
                <a:gd name="T70" fmla="*/ 531 w 883"/>
                <a:gd name="T71" fmla="*/ 372 h 674"/>
                <a:gd name="T72" fmla="*/ 569 w 883"/>
                <a:gd name="T73" fmla="*/ 372 h 674"/>
                <a:gd name="T74" fmla="*/ 569 w 883"/>
                <a:gd name="T75" fmla="*/ 423 h 674"/>
                <a:gd name="T76" fmla="*/ 679 w 883"/>
                <a:gd name="T77" fmla="*/ 423 h 674"/>
                <a:gd name="T78" fmla="*/ 679 w 883"/>
                <a:gd name="T79" fmla="*/ 475 h 674"/>
                <a:gd name="T80" fmla="*/ 689 w 883"/>
                <a:gd name="T81" fmla="*/ 475 h 674"/>
                <a:gd name="T82" fmla="*/ 696 w 883"/>
                <a:gd name="T83" fmla="*/ 475 h 674"/>
                <a:gd name="T84" fmla="*/ 696 w 883"/>
                <a:gd name="T85" fmla="*/ 534 h 674"/>
                <a:gd name="T86" fmla="*/ 701 w 883"/>
                <a:gd name="T87" fmla="*/ 534 h 674"/>
                <a:gd name="T88" fmla="*/ 701 w 883"/>
                <a:gd name="T89" fmla="*/ 594 h 674"/>
                <a:gd name="T90" fmla="*/ 726 w 883"/>
                <a:gd name="T91" fmla="*/ 594 h 674"/>
                <a:gd name="T92" fmla="*/ 790 w 883"/>
                <a:gd name="T93" fmla="*/ 594 h 674"/>
                <a:gd name="T94" fmla="*/ 790 w 883"/>
                <a:gd name="T95" fmla="*/ 674 h 674"/>
                <a:gd name="T96" fmla="*/ 856 w 883"/>
                <a:gd name="T97" fmla="*/ 674 h 674"/>
                <a:gd name="T98" fmla="*/ 883 w 883"/>
                <a:gd name="T99" fmla="*/ 674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83" h="674">
                  <a:moveTo>
                    <a:pt x="0" y="0"/>
                  </a:moveTo>
                  <a:lnTo>
                    <a:pt x="0" y="0"/>
                  </a:lnTo>
                  <a:lnTo>
                    <a:pt x="0" y="43"/>
                  </a:lnTo>
                  <a:lnTo>
                    <a:pt x="30" y="43"/>
                  </a:lnTo>
                  <a:lnTo>
                    <a:pt x="30" y="68"/>
                  </a:lnTo>
                  <a:lnTo>
                    <a:pt x="35" y="68"/>
                  </a:lnTo>
                  <a:lnTo>
                    <a:pt x="48" y="68"/>
                  </a:lnTo>
                  <a:lnTo>
                    <a:pt x="48" y="93"/>
                  </a:lnTo>
                  <a:lnTo>
                    <a:pt x="81" y="93"/>
                  </a:lnTo>
                  <a:lnTo>
                    <a:pt x="81" y="119"/>
                  </a:lnTo>
                  <a:lnTo>
                    <a:pt x="90" y="119"/>
                  </a:lnTo>
                  <a:lnTo>
                    <a:pt x="90" y="144"/>
                  </a:lnTo>
                  <a:lnTo>
                    <a:pt x="121" y="144"/>
                  </a:lnTo>
                  <a:lnTo>
                    <a:pt x="141" y="144"/>
                  </a:lnTo>
                  <a:lnTo>
                    <a:pt x="166" y="144"/>
                  </a:lnTo>
                  <a:lnTo>
                    <a:pt x="176" y="144"/>
                  </a:lnTo>
                  <a:lnTo>
                    <a:pt x="176" y="173"/>
                  </a:lnTo>
                  <a:lnTo>
                    <a:pt x="232" y="173"/>
                  </a:lnTo>
                  <a:lnTo>
                    <a:pt x="273" y="173"/>
                  </a:lnTo>
                  <a:lnTo>
                    <a:pt x="276" y="173"/>
                  </a:lnTo>
                  <a:lnTo>
                    <a:pt x="276" y="204"/>
                  </a:lnTo>
                  <a:lnTo>
                    <a:pt x="283" y="204"/>
                  </a:lnTo>
                  <a:lnTo>
                    <a:pt x="286" y="204"/>
                  </a:lnTo>
                  <a:lnTo>
                    <a:pt x="286" y="238"/>
                  </a:lnTo>
                  <a:lnTo>
                    <a:pt x="379" y="238"/>
                  </a:lnTo>
                  <a:lnTo>
                    <a:pt x="379" y="271"/>
                  </a:lnTo>
                  <a:lnTo>
                    <a:pt x="382" y="271"/>
                  </a:lnTo>
                  <a:lnTo>
                    <a:pt x="382" y="304"/>
                  </a:lnTo>
                  <a:lnTo>
                    <a:pt x="385" y="304"/>
                  </a:lnTo>
                  <a:lnTo>
                    <a:pt x="385" y="337"/>
                  </a:lnTo>
                  <a:lnTo>
                    <a:pt x="415" y="337"/>
                  </a:lnTo>
                  <a:lnTo>
                    <a:pt x="440" y="337"/>
                  </a:lnTo>
                  <a:lnTo>
                    <a:pt x="440" y="372"/>
                  </a:lnTo>
                  <a:lnTo>
                    <a:pt x="493" y="372"/>
                  </a:lnTo>
                  <a:lnTo>
                    <a:pt x="509" y="372"/>
                  </a:lnTo>
                  <a:lnTo>
                    <a:pt x="531" y="372"/>
                  </a:lnTo>
                  <a:lnTo>
                    <a:pt x="569" y="372"/>
                  </a:lnTo>
                  <a:lnTo>
                    <a:pt x="569" y="423"/>
                  </a:lnTo>
                  <a:lnTo>
                    <a:pt x="679" y="423"/>
                  </a:lnTo>
                  <a:lnTo>
                    <a:pt x="679" y="475"/>
                  </a:lnTo>
                  <a:lnTo>
                    <a:pt x="689" y="475"/>
                  </a:lnTo>
                  <a:lnTo>
                    <a:pt x="696" y="475"/>
                  </a:lnTo>
                  <a:lnTo>
                    <a:pt x="696" y="534"/>
                  </a:lnTo>
                  <a:lnTo>
                    <a:pt x="701" y="534"/>
                  </a:lnTo>
                  <a:lnTo>
                    <a:pt x="701" y="594"/>
                  </a:lnTo>
                  <a:lnTo>
                    <a:pt x="726" y="594"/>
                  </a:lnTo>
                  <a:lnTo>
                    <a:pt x="790" y="594"/>
                  </a:lnTo>
                  <a:lnTo>
                    <a:pt x="790" y="674"/>
                  </a:lnTo>
                  <a:lnTo>
                    <a:pt x="856" y="674"/>
                  </a:lnTo>
                  <a:lnTo>
                    <a:pt x="883" y="674"/>
                  </a:lnTo>
                </a:path>
              </a:pathLst>
            </a:custGeom>
            <a:noFill/>
            <a:ln w="19050" cap="flat">
              <a:solidFill>
                <a:srgbClr val="4270D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737" name="グループ化 736">
              <a:extLst>
                <a:ext uri="{FF2B5EF4-FFF2-40B4-BE49-F238E27FC236}">
                  <a16:creationId xmlns:a16="http://schemas.microsoft.com/office/drawing/2014/main" id="{E1828FA7-F8B0-4642-A50E-3EE0D7CC62B5}"/>
                </a:ext>
              </a:extLst>
            </p:cNvPr>
            <p:cNvGrpSpPr/>
            <p:nvPr/>
          </p:nvGrpSpPr>
          <p:grpSpPr>
            <a:xfrm>
              <a:off x="3657411" y="2240968"/>
              <a:ext cx="2983368" cy="246246"/>
              <a:chOff x="3657411" y="2240968"/>
              <a:chExt cx="2983368" cy="246246"/>
            </a:xfrm>
          </p:grpSpPr>
          <p:sp>
            <p:nvSpPr>
              <p:cNvPr id="738" name="Line 622">
                <a:extLst>
                  <a:ext uri="{FF2B5EF4-FFF2-40B4-BE49-F238E27FC236}">
                    <a16:creationId xmlns:a16="http://schemas.microsoft.com/office/drawing/2014/main" id="{4751D085-4091-44D1-8083-D6188DC664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83457" y="2240968"/>
                <a:ext cx="23678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39" name="Line 627">
                <a:extLst>
                  <a:ext uri="{FF2B5EF4-FFF2-40B4-BE49-F238E27FC236}">
                    <a16:creationId xmlns:a16="http://schemas.microsoft.com/office/drawing/2014/main" id="{08FA27D0-C99F-482F-85D0-7FC7AE3250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57411" y="2437491"/>
                <a:ext cx="49722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40" name="Line 644">
                <a:extLst>
                  <a:ext uri="{FF2B5EF4-FFF2-40B4-BE49-F238E27FC236}">
                    <a16:creationId xmlns:a16="http://schemas.microsoft.com/office/drawing/2014/main" id="{50A0586A-2024-46CD-9C91-1B0D032CD0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5471" y="2437491"/>
                <a:ext cx="0" cy="23678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41" name="Line 645">
                <a:extLst>
                  <a:ext uri="{FF2B5EF4-FFF2-40B4-BE49-F238E27FC236}">
                    <a16:creationId xmlns:a16="http://schemas.microsoft.com/office/drawing/2014/main" id="{4EC3B311-C776-406B-9AB4-1A8074E3A9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90305" y="2437491"/>
                <a:ext cx="0" cy="23678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42" name="Line 646">
                <a:extLst>
                  <a:ext uri="{FF2B5EF4-FFF2-40B4-BE49-F238E27FC236}">
                    <a16:creationId xmlns:a16="http://schemas.microsoft.com/office/drawing/2014/main" id="{DBD88123-B072-4173-A198-2309C21F90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75141" y="2437491"/>
                <a:ext cx="0" cy="23678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43" name="Line 647">
                <a:extLst>
                  <a:ext uri="{FF2B5EF4-FFF2-40B4-BE49-F238E27FC236}">
                    <a16:creationId xmlns:a16="http://schemas.microsoft.com/office/drawing/2014/main" id="{BB9702CB-B259-48F2-B0E9-617B96230C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59975" y="2437491"/>
                <a:ext cx="0" cy="23678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44" name="Line 648">
                <a:extLst>
                  <a:ext uri="{FF2B5EF4-FFF2-40B4-BE49-F238E27FC236}">
                    <a16:creationId xmlns:a16="http://schemas.microsoft.com/office/drawing/2014/main" id="{65CDEC72-7018-4354-9D6E-F1B4159A71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44811" y="2437491"/>
                <a:ext cx="0" cy="23678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45" name="Line 649">
                <a:extLst>
                  <a:ext uri="{FF2B5EF4-FFF2-40B4-BE49-F238E27FC236}">
                    <a16:creationId xmlns:a16="http://schemas.microsoft.com/office/drawing/2014/main" id="{E15A7980-37B2-45B3-BB65-3725F978E4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7135" y="2437491"/>
                <a:ext cx="0" cy="49723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46" name="Line 650">
                <a:extLst>
                  <a:ext uri="{FF2B5EF4-FFF2-40B4-BE49-F238E27FC236}">
                    <a16:creationId xmlns:a16="http://schemas.microsoft.com/office/drawing/2014/main" id="{F3E0AD26-3364-45D0-9D0E-EA9CE31E45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91969" y="2437491"/>
                <a:ext cx="0" cy="49723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47" name="Line 651">
                <a:extLst>
                  <a:ext uri="{FF2B5EF4-FFF2-40B4-BE49-F238E27FC236}">
                    <a16:creationId xmlns:a16="http://schemas.microsoft.com/office/drawing/2014/main" id="{98F3D837-7858-4DB6-A02F-938E13EC83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79171" y="2437491"/>
                <a:ext cx="0" cy="49723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48" name="Line 652">
                <a:extLst>
                  <a:ext uri="{FF2B5EF4-FFF2-40B4-BE49-F238E27FC236}">
                    <a16:creationId xmlns:a16="http://schemas.microsoft.com/office/drawing/2014/main" id="{53602612-10B7-41F1-B496-9261AEAC74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71109" y="2437491"/>
                <a:ext cx="0" cy="49723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49" name="Line 653">
                <a:extLst>
                  <a:ext uri="{FF2B5EF4-FFF2-40B4-BE49-F238E27FC236}">
                    <a16:creationId xmlns:a16="http://schemas.microsoft.com/office/drawing/2014/main" id="{872D24BB-67D4-48B1-84E5-3A59CBAC7F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55945" y="2437491"/>
                <a:ext cx="0" cy="49723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50" name="Line 654">
                <a:extLst>
                  <a:ext uri="{FF2B5EF4-FFF2-40B4-BE49-F238E27FC236}">
                    <a16:creationId xmlns:a16="http://schemas.microsoft.com/office/drawing/2014/main" id="{4CE90CFD-D5DF-484B-BF5F-E5893D7754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40779" y="2437491"/>
                <a:ext cx="0" cy="49723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751" name="Rectangle 655">
              <a:extLst>
                <a:ext uri="{FF2B5EF4-FFF2-40B4-BE49-F238E27FC236}">
                  <a16:creationId xmlns:a16="http://schemas.microsoft.com/office/drawing/2014/main" id="{E87F7B45-08B4-4496-86CE-B20F76FCD2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3986" y="2487214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2" name="Rectangle 656">
              <a:extLst>
                <a:ext uri="{FF2B5EF4-FFF2-40B4-BE49-F238E27FC236}">
                  <a16:creationId xmlns:a16="http://schemas.microsoft.com/office/drawing/2014/main" id="{CE9A0AE7-A906-4E6D-8A95-3136C167C6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1189" y="2487214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3" name="Rectangle 657">
              <a:extLst>
                <a:ext uri="{FF2B5EF4-FFF2-40B4-BE49-F238E27FC236}">
                  <a16:creationId xmlns:a16="http://schemas.microsoft.com/office/drawing/2014/main" id="{DF9D4662-1DAB-4AEE-A36F-D13AE494BF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19978" y="2487214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4" name="Rectangle 658">
              <a:extLst>
                <a:ext uri="{FF2B5EF4-FFF2-40B4-BE49-F238E27FC236}">
                  <a16:creationId xmlns:a16="http://schemas.microsoft.com/office/drawing/2014/main" id="{7791A03E-D9CB-4766-902C-81D93A503C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4283" y="2487214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5" name="Rectangle 659">
              <a:extLst>
                <a:ext uri="{FF2B5EF4-FFF2-40B4-BE49-F238E27FC236}">
                  <a16:creationId xmlns:a16="http://schemas.microsoft.com/office/drawing/2014/main" id="{0323BEFF-BBCB-413E-8086-AAB9975D93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9119" y="2487214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20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6" name="Rectangle 660">
              <a:extLst>
                <a:ext uri="{FF2B5EF4-FFF2-40B4-BE49-F238E27FC236}">
                  <a16:creationId xmlns:a16="http://schemas.microsoft.com/office/drawing/2014/main" id="{6A4B9672-C5A2-4144-BE26-59E7EF2260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3953" y="2487214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25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57" name="グループ化 756">
            <a:extLst>
              <a:ext uri="{FF2B5EF4-FFF2-40B4-BE49-F238E27FC236}">
                <a16:creationId xmlns:a16="http://schemas.microsoft.com/office/drawing/2014/main" id="{37BED9C2-0539-45C2-A338-5CA6B706A870}"/>
              </a:ext>
            </a:extLst>
          </p:cNvPr>
          <p:cNvGrpSpPr/>
          <p:nvPr/>
        </p:nvGrpSpPr>
        <p:grpSpPr>
          <a:xfrm>
            <a:off x="1224001" y="6125770"/>
            <a:ext cx="2988637" cy="643142"/>
            <a:chOff x="905259" y="4852623"/>
            <a:chExt cx="2988637" cy="643142"/>
          </a:xfrm>
        </p:grpSpPr>
        <p:grpSp>
          <p:nvGrpSpPr>
            <p:cNvPr id="758" name="グループ化 757">
              <a:extLst>
                <a:ext uri="{FF2B5EF4-FFF2-40B4-BE49-F238E27FC236}">
                  <a16:creationId xmlns:a16="http://schemas.microsoft.com/office/drawing/2014/main" id="{068DAF26-F98B-45C0-9058-11D772901741}"/>
                </a:ext>
              </a:extLst>
            </p:cNvPr>
            <p:cNvGrpSpPr/>
            <p:nvPr/>
          </p:nvGrpSpPr>
          <p:grpSpPr>
            <a:xfrm>
              <a:off x="905259" y="4852623"/>
              <a:ext cx="2988637" cy="407752"/>
              <a:chOff x="1043993" y="4686793"/>
              <a:chExt cx="2988637" cy="407752"/>
            </a:xfrm>
          </p:grpSpPr>
          <p:grpSp>
            <p:nvGrpSpPr>
              <p:cNvPr id="760" name="グループ化 5">
                <a:extLst>
                  <a:ext uri="{FF2B5EF4-FFF2-40B4-BE49-F238E27FC236}">
                    <a16:creationId xmlns:a16="http://schemas.microsoft.com/office/drawing/2014/main" id="{6426DC45-9E92-45E2-B685-C85F29AD54F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44010" y="4686793"/>
                <a:ext cx="2988620" cy="184665"/>
                <a:chOff x="7451475" y="2452572"/>
                <a:chExt cx="1949070" cy="120451"/>
              </a:xfrm>
            </p:grpSpPr>
            <p:sp>
              <p:nvSpPr>
                <p:cNvPr id="764" name="Rectangle 64">
                  <a:extLst>
                    <a:ext uri="{FF2B5EF4-FFF2-40B4-BE49-F238E27FC236}">
                      <a16:creationId xmlns:a16="http://schemas.microsoft.com/office/drawing/2014/main" id="{6CF2F096-1D7D-4EA9-8A9A-72F5E748F5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39764" y="2452572"/>
                  <a:ext cx="1760781" cy="12045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</a:pPr>
                  <a:r>
                    <a:rPr kumimoji="0" lang="en-US" altLang="ja-JP" sz="12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PRO negative (n=57): 2-year PPS, 59.3%</a:t>
                  </a:r>
                  <a:endParaRPr kumimoji="0" lang="ja-JP" altLang="ja-JP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65" name="Line 69">
                  <a:extLst>
                    <a:ext uri="{FF2B5EF4-FFF2-40B4-BE49-F238E27FC236}">
                      <a16:creationId xmlns:a16="http://schemas.microsoft.com/office/drawing/2014/main" id="{29EC6543-5720-4D62-8224-58792B3905B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451475" y="2518586"/>
                  <a:ext cx="140868" cy="0"/>
                </a:xfrm>
                <a:prstGeom prst="line">
                  <a:avLst/>
                </a:prstGeom>
                <a:noFill/>
                <a:ln w="17463">
                  <a:solidFill>
                    <a:srgbClr val="FF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0" lang="ja-JP" altLang="en-US" sz="1200" b="1">
                    <a:solidFill>
                      <a:prstClr val="black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761" name="グループ化 6">
                <a:extLst>
                  <a:ext uri="{FF2B5EF4-FFF2-40B4-BE49-F238E27FC236}">
                    <a16:creationId xmlns:a16="http://schemas.microsoft.com/office/drawing/2014/main" id="{9ACE384E-11BF-4C86-900A-EAD13E20E01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43993" y="4909880"/>
                <a:ext cx="2909794" cy="184665"/>
                <a:chOff x="7451487" y="2664355"/>
                <a:chExt cx="1897668" cy="120451"/>
              </a:xfrm>
            </p:grpSpPr>
            <p:sp>
              <p:nvSpPr>
                <p:cNvPr id="762" name="Rectangle 66">
                  <a:extLst>
                    <a:ext uri="{FF2B5EF4-FFF2-40B4-BE49-F238E27FC236}">
                      <a16:creationId xmlns:a16="http://schemas.microsoft.com/office/drawing/2014/main" id="{375C6F9C-45E5-4E72-9B5C-0E1DFCBFBF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41685" y="2664355"/>
                  <a:ext cx="1707470" cy="12045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</a:pPr>
                  <a:r>
                    <a:rPr kumimoji="0" lang="en-US" altLang="ja-JP" sz="12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PRO positive  (n=39): 2-year PPS, 0.0%</a:t>
                  </a:r>
                  <a:endParaRPr kumimoji="0" lang="ja-JP" altLang="ja-JP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63" name="Line 73">
                  <a:extLst>
                    <a:ext uri="{FF2B5EF4-FFF2-40B4-BE49-F238E27FC236}">
                      <a16:creationId xmlns:a16="http://schemas.microsoft.com/office/drawing/2014/main" id="{E7B4D2CC-676F-4E2A-B41B-B84C6133FB9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451487" y="2729921"/>
                  <a:ext cx="140868" cy="0"/>
                </a:xfrm>
                <a:prstGeom prst="line">
                  <a:avLst/>
                </a:prstGeom>
                <a:noFill/>
                <a:ln w="17463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0" lang="ja-JP" altLang="en-US" sz="1200" b="1">
                    <a:solidFill>
                      <a:prstClr val="black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759" name="Rectangle 64">
              <a:extLst>
                <a:ext uri="{FF2B5EF4-FFF2-40B4-BE49-F238E27FC236}">
                  <a16:creationId xmlns:a16="http://schemas.microsoft.com/office/drawing/2014/main" id="{DB47275D-50B5-4515-B8EB-F34EE2858B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8781" y="5311099"/>
              <a:ext cx="271228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     HR 2.03 (95% CI; 0.99-4.14, </a:t>
              </a:r>
              <a:r>
                <a:rPr kumimoji="0" lang="en-US" altLang="ja-JP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P</a:t>
              </a: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= .053)</a:t>
              </a:r>
              <a:endPara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29553660-E84E-46DE-A623-FA53A911AA1E}"/>
              </a:ext>
            </a:extLst>
          </p:cNvPr>
          <p:cNvGrpSpPr/>
          <p:nvPr/>
        </p:nvGrpSpPr>
        <p:grpSpPr>
          <a:xfrm>
            <a:off x="4615938" y="3654000"/>
            <a:ext cx="3253098" cy="2281611"/>
            <a:chOff x="3491538" y="388908"/>
            <a:chExt cx="3253098" cy="2281611"/>
          </a:xfrm>
        </p:grpSpPr>
        <p:grpSp>
          <p:nvGrpSpPr>
            <p:cNvPr id="766" name="グループ化 110">
              <a:extLst>
                <a:ext uri="{FF2B5EF4-FFF2-40B4-BE49-F238E27FC236}">
                  <a16:creationId xmlns:a16="http://schemas.microsoft.com/office/drawing/2014/main" id="{1B0113CE-CD06-4211-A977-8DD0730F13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14998" y="478760"/>
              <a:ext cx="2852555" cy="1956316"/>
              <a:chOff x="7724724" y="2752488"/>
              <a:chExt cx="3207388" cy="2200120"/>
            </a:xfrm>
          </p:grpSpPr>
          <p:cxnSp>
            <p:nvCxnSpPr>
              <p:cNvPr id="767" name="直線コネクタ 111">
                <a:extLst>
                  <a:ext uri="{FF2B5EF4-FFF2-40B4-BE49-F238E27FC236}">
                    <a16:creationId xmlns:a16="http://schemas.microsoft.com/office/drawing/2014/main" id="{C1A99CD0-5C41-4955-8832-064DBE70FFF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7728112" y="4952608"/>
                <a:ext cx="3204000" cy="0"/>
              </a:xfrm>
              <a:prstGeom prst="line">
                <a:avLst/>
              </a:prstGeom>
              <a:noFill/>
              <a:ln w="8001" algn="ctr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68" name="直線コネクタ 112">
                <a:extLst>
                  <a:ext uri="{FF2B5EF4-FFF2-40B4-BE49-F238E27FC236}">
                    <a16:creationId xmlns:a16="http://schemas.microsoft.com/office/drawing/2014/main" id="{A9063C5C-D04A-45F2-A80A-A03A5656A87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7724724" y="2752488"/>
                <a:ext cx="0" cy="2196000"/>
              </a:xfrm>
              <a:prstGeom prst="line">
                <a:avLst/>
              </a:prstGeom>
              <a:noFill/>
              <a:ln w="8001" algn="ctr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769" name="グループ化 768">
              <a:extLst>
                <a:ext uri="{FF2B5EF4-FFF2-40B4-BE49-F238E27FC236}">
                  <a16:creationId xmlns:a16="http://schemas.microsoft.com/office/drawing/2014/main" id="{1A9775BE-43CA-4778-9A42-B16AE06D970D}"/>
                </a:ext>
              </a:extLst>
            </p:cNvPr>
            <p:cNvGrpSpPr/>
            <p:nvPr/>
          </p:nvGrpSpPr>
          <p:grpSpPr>
            <a:xfrm>
              <a:off x="3664507" y="462361"/>
              <a:ext cx="49759" cy="1777071"/>
              <a:chOff x="3664507" y="462361"/>
              <a:chExt cx="49759" cy="1777071"/>
            </a:xfrm>
          </p:grpSpPr>
          <p:sp>
            <p:nvSpPr>
              <p:cNvPr id="770" name="Line 1019">
                <a:extLst>
                  <a:ext uri="{FF2B5EF4-FFF2-40B4-BE49-F238E27FC236}">
                    <a16:creationId xmlns:a16="http://schemas.microsoft.com/office/drawing/2014/main" id="{5D22AB1B-77EC-45C5-AF47-4FC78958B8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90570" y="2239432"/>
                <a:ext cx="23694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71" name="Line 1020">
                <a:extLst>
                  <a:ext uri="{FF2B5EF4-FFF2-40B4-BE49-F238E27FC236}">
                    <a16:creationId xmlns:a16="http://schemas.microsoft.com/office/drawing/2014/main" id="{9AB08B29-F5C6-49B5-8C44-B24F802010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90570" y="1843737"/>
                <a:ext cx="23694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72" name="Line 1021">
                <a:extLst>
                  <a:ext uri="{FF2B5EF4-FFF2-40B4-BE49-F238E27FC236}">
                    <a16:creationId xmlns:a16="http://schemas.microsoft.com/office/drawing/2014/main" id="{CD6F6027-0D8E-4669-BBFA-6D0F044B27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90570" y="1450412"/>
                <a:ext cx="23694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73" name="Line 1022">
                <a:extLst>
                  <a:ext uri="{FF2B5EF4-FFF2-40B4-BE49-F238E27FC236}">
                    <a16:creationId xmlns:a16="http://schemas.microsoft.com/office/drawing/2014/main" id="{EBD29DF2-80FA-4CEC-BAED-8CDAF0D0A9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90570" y="1054718"/>
                <a:ext cx="23694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74" name="Line 1023">
                <a:extLst>
                  <a:ext uri="{FF2B5EF4-FFF2-40B4-BE49-F238E27FC236}">
                    <a16:creationId xmlns:a16="http://schemas.microsoft.com/office/drawing/2014/main" id="{C1381D60-2502-456A-B524-D63373B074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90570" y="661393"/>
                <a:ext cx="23694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75" name="Line 1025">
                <a:extLst>
                  <a:ext uri="{FF2B5EF4-FFF2-40B4-BE49-F238E27FC236}">
                    <a16:creationId xmlns:a16="http://schemas.microsoft.com/office/drawing/2014/main" id="{401A0EFB-F4AD-490B-9633-C36126509F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64507" y="2040400"/>
                <a:ext cx="49759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76" name="Line 1026">
                <a:extLst>
                  <a:ext uri="{FF2B5EF4-FFF2-40B4-BE49-F238E27FC236}">
                    <a16:creationId xmlns:a16="http://schemas.microsoft.com/office/drawing/2014/main" id="{5FBC2C2F-9E01-44E9-95A9-C9CC7A6C8C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64507" y="1647075"/>
                <a:ext cx="49759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77" name="Line 1027">
                <a:extLst>
                  <a:ext uri="{FF2B5EF4-FFF2-40B4-BE49-F238E27FC236}">
                    <a16:creationId xmlns:a16="http://schemas.microsoft.com/office/drawing/2014/main" id="{B2E04AB7-CD9B-411E-B3B6-A7CCEBB211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64507" y="1251380"/>
                <a:ext cx="49759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78" name="Line 1028">
                <a:extLst>
                  <a:ext uri="{FF2B5EF4-FFF2-40B4-BE49-F238E27FC236}">
                    <a16:creationId xmlns:a16="http://schemas.microsoft.com/office/drawing/2014/main" id="{F97DDCC0-1808-4D39-A29B-16A10D3446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64507" y="858055"/>
                <a:ext cx="49759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79" name="Line 1029">
                <a:extLst>
                  <a:ext uri="{FF2B5EF4-FFF2-40B4-BE49-F238E27FC236}">
                    <a16:creationId xmlns:a16="http://schemas.microsoft.com/office/drawing/2014/main" id="{2B8F6DD8-7F96-4985-9CC5-BBBC9D00A2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64507" y="462361"/>
                <a:ext cx="49759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780" name="Rectangle 1030">
              <a:extLst>
                <a:ext uri="{FF2B5EF4-FFF2-40B4-BE49-F238E27FC236}">
                  <a16:creationId xmlns:a16="http://schemas.microsoft.com/office/drawing/2014/main" id="{510FB6F3-19C2-4BCB-8ACB-7795B4649C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1538" y="2369750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1" name="Rectangle 1031">
              <a:extLst>
                <a:ext uri="{FF2B5EF4-FFF2-40B4-BE49-F238E27FC236}">
                  <a16:creationId xmlns:a16="http://schemas.microsoft.com/office/drawing/2014/main" id="{A82F466A-E379-45C6-A244-556046FC6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1538" y="1966947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0.2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2" name="Rectangle 1032">
              <a:extLst>
                <a:ext uri="{FF2B5EF4-FFF2-40B4-BE49-F238E27FC236}">
                  <a16:creationId xmlns:a16="http://schemas.microsoft.com/office/drawing/2014/main" id="{55EED8C1-1A0A-4A7A-9AB2-A9C3619AC9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1538" y="1573622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0.4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3" name="Rectangle 1033">
              <a:extLst>
                <a:ext uri="{FF2B5EF4-FFF2-40B4-BE49-F238E27FC236}">
                  <a16:creationId xmlns:a16="http://schemas.microsoft.com/office/drawing/2014/main" id="{11966B1F-55EA-403D-94AF-2ABA03BF25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1538" y="1177928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0.6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4" name="Rectangle 1034">
              <a:extLst>
                <a:ext uri="{FF2B5EF4-FFF2-40B4-BE49-F238E27FC236}">
                  <a16:creationId xmlns:a16="http://schemas.microsoft.com/office/drawing/2014/main" id="{34A378E4-3B6A-4C6A-8AFD-3408D36B0E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1538" y="784603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0.8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5" name="Rectangle 1035">
              <a:extLst>
                <a:ext uri="{FF2B5EF4-FFF2-40B4-BE49-F238E27FC236}">
                  <a16:creationId xmlns:a16="http://schemas.microsoft.com/office/drawing/2014/main" id="{418AF5AC-84FD-4A1F-827F-C9D8C67848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1538" y="388908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1.0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6" name="Freeform 1038">
              <a:extLst>
                <a:ext uri="{FF2B5EF4-FFF2-40B4-BE49-F238E27FC236}">
                  <a16:creationId xmlns:a16="http://schemas.microsoft.com/office/drawing/2014/main" id="{C4448075-1AB4-4868-BD8D-5543C3D45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9525" y="459991"/>
              <a:ext cx="2935720" cy="1028332"/>
            </a:xfrm>
            <a:custGeom>
              <a:avLst/>
              <a:gdLst>
                <a:gd name="T0" fmla="*/ 0 w 1239"/>
                <a:gd name="T1" fmla="*/ 0 h 434"/>
                <a:gd name="T2" fmla="*/ 25 w 1239"/>
                <a:gd name="T3" fmla="*/ 23 h 434"/>
                <a:gd name="T4" fmla="*/ 45 w 1239"/>
                <a:gd name="T5" fmla="*/ 23 h 434"/>
                <a:gd name="T6" fmla="*/ 48 w 1239"/>
                <a:gd name="T7" fmla="*/ 39 h 434"/>
                <a:gd name="T8" fmla="*/ 81 w 1239"/>
                <a:gd name="T9" fmla="*/ 55 h 434"/>
                <a:gd name="T10" fmla="*/ 91 w 1239"/>
                <a:gd name="T11" fmla="*/ 71 h 434"/>
                <a:gd name="T12" fmla="*/ 101 w 1239"/>
                <a:gd name="T13" fmla="*/ 87 h 434"/>
                <a:gd name="T14" fmla="*/ 121 w 1239"/>
                <a:gd name="T15" fmla="*/ 87 h 434"/>
                <a:gd name="T16" fmla="*/ 139 w 1239"/>
                <a:gd name="T17" fmla="*/ 104 h 434"/>
                <a:gd name="T18" fmla="*/ 176 w 1239"/>
                <a:gd name="T19" fmla="*/ 122 h 434"/>
                <a:gd name="T20" fmla="*/ 197 w 1239"/>
                <a:gd name="T21" fmla="*/ 139 h 434"/>
                <a:gd name="T22" fmla="*/ 232 w 1239"/>
                <a:gd name="T23" fmla="*/ 157 h 434"/>
                <a:gd name="T24" fmla="*/ 247 w 1239"/>
                <a:gd name="T25" fmla="*/ 157 h 434"/>
                <a:gd name="T26" fmla="*/ 299 w 1239"/>
                <a:gd name="T27" fmla="*/ 157 h 434"/>
                <a:gd name="T28" fmla="*/ 314 w 1239"/>
                <a:gd name="T29" fmla="*/ 157 h 434"/>
                <a:gd name="T30" fmla="*/ 382 w 1239"/>
                <a:gd name="T31" fmla="*/ 180 h 434"/>
                <a:gd name="T32" fmla="*/ 403 w 1239"/>
                <a:gd name="T33" fmla="*/ 180 h 434"/>
                <a:gd name="T34" fmla="*/ 412 w 1239"/>
                <a:gd name="T35" fmla="*/ 203 h 434"/>
                <a:gd name="T36" fmla="*/ 443 w 1239"/>
                <a:gd name="T37" fmla="*/ 226 h 434"/>
                <a:gd name="T38" fmla="*/ 506 w 1239"/>
                <a:gd name="T39" fmla="*/ 226 h 434"/>
                <a:gd name="T40" fmla="*/ 526 w 1239"/>
                <a:gd name="T41" fmla="*/ 252 h 434"/>
                <a:gd name="T42" fmla="*/ 534 w 1239"/>
                <a:gd name="T43" fmla="*/ 252 h 434"/>
                <a:gd name="T44" fmla="*/ 535 w 1239"/>
                <a:gd name="T45" fmla="*/ 282 h 434"/>
                <a:gd name="T46" fmla="*/ 588 w 1239"/>
                <a:gd name="T47" fmla="*/ 282 h 434"/>
                <a:gd name="T48" fmla="*/ 641 w 1239"/>
                <a:gd name="T49" fmla="*/ 317 h 434"/>
                <a:gd name="T50" fmla="*/ 679 w 1239"/>
                <a:gd name="T51" fmla="*/ 317 h 434"/>
                <a:gd name="T52" fmla="*/ 696 w 1239"/>
                <a:gd name="T53" fmla="*/ 353 h 434"/>
                <a:gd name="T54" fmla="*/ 725 w 1239"/>
                <a:gd name="T55" fmla="*/ 390 h 434"/>
                <a:gd name="T56" fmla="*/ 787 w 1239"/>
                <a:gd name="T57" fmla="*/ 390 h 434"/>
                <a:gd name="T58" fmla="*/ 808 w 1239"/>
                <a:gd name="T59" fmla="*/ 434 h 434"/>
                <a:gd name="T60" fmla="*/ 856 w 1239"/>
                <a:gd name="T61" fmla="*/ 434 h 434"/>
                <a:gd name="T62" fmla="*/ 945 w 1239"/>
                <a:gd name="T63" fmla="*/ 434 h 434"/>
                <a:gd name="T64" fmla="*/ 1087 w 1239"/>
                <a:gd name="T65" fmla="*/ 434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39" h="434">
                  <a:moveTo>
                    <a:pt x="0" y="0"/>
                  </a:moveTo>
                  <a:lnTo>
                    <a:pt x="0" y="0"/>
                  </a:lnTo>
                  <a:lnTo>
                    <a:pt x="0" y="23"/>
                  </a:lnTo>
                  <a:lnTo>
                    <a:pt x="25" y="23"/>
                  </a:lnTo>
                  <a:lnTo>
                    <a:pt x="35" y="23"/>
                  </a:lnTo>
                  <a:lnTo>
                    <a:pt x="45" y="23"/>
                  </a:lnTo>
                  <a:lnTo>
                    <a:pt x="45" y="39"/>
                  </a:lnTo>
                  <a:lnTo>
                    <a:pt x="48" y="39"/>
                  </a:lnTo>
                  <a:lnTo>
                    <a:pt x="48" y="55"/>
                  </a:lnTo>
                  <a:lnTo>
                    <a:pt x="81" y="55"/>
                  </a:lnTo>
                  <a:lnTo>
                    <a:pt x="81" y="71"/>
                  </a:lnTo>
                  <a:lnTo>
                    <a:pt x="91" y="71"/>
                  </a:lnTo>
                  <a:lnTo>
                    <a:pt x="91" y="87"/>
                  </a:lnTo>
                  <a:lnTo>
                    <a:pt x="101" y="87"/>
                  </a:lnTo>
                  <a:lnTo>
                    <a:pt x="105" y="87"/>
                  </a:lnTo>
                  <a:lnTo>
                    <a:pt x="121" y="87"/>
                  </a:lnTo>
                  <a:lnTo>
                    <a:pt x="123" y="104"/>
                  </a:lnTo>
                  <a:lnTo>
                    <a:pt x="139" y="104"/>
                  </a:lnTo>
                  <a:lnTo>
                    <a:pt x="176" y="104"/>
                  </a:lnTo>
                  <a:lnTo>
                    <a:pt x="176" y="122"/>
                  </a:lnTo>
                  <a:lnTo>
                    <a:pt x="197" y="122"/>
                  </a:lnTo>
                  <a:lnTo>
                    <a:pt x="197" y="139"/>
                  </a:lnTo>
                  <a:lnTo>
                    <a:pt x="232" y="139"/>
                  </a:lnTo>
                  <a:lnTo>
                    <a:pt x="232" y="157"/>
                  </a:lnTo>
                  <a:lnTo>
                    <a:pt x="237" y="157"/>
                  </a:lnTo>
                  <a:lnTo>
                    <a:pt x="247" y="157"/>
                  </a:lnTo>
                  <a:lnTo>
                    <a:pt x="273" y="157"/>
                  </a:lnTo>
                  <a:lnTo>
                    <a:pt x="299" y="157"/>
                  </a:lnTo>
                  <a:lnTo>
                    <a:pt x="308" y="157"/>
                  </a:lnTo>
                  <a:lnTo>
                    <a:pt x="314" y="157"/>
                  </a:lnTo>
                  <a:lnTo>
                    <a:pt x="382" y="157"/>
                  </a:lnTo>
                  <a:lnTo>
                    <a:pt x="382" y="180"/>
                  </a:lnTo>
                  <a:lnTo>
                    <a:pt x="402" y="180"/>
                  </a:lnTo>
                  <a:lnTo>
                    <a:pt x="403" y="180"/>
                  </a:lnTo>
                  <a:lnTo>
                    <a:pt x="403" y="203"/>
                  </a:lnTo>
                  <a:lnTo>
                    <a:pt x="412" y="203"/>
                  </a:lnTo>
                  <a:lnTo>
                    <a:pt x="412" y="226"/>
                  </a:lnTo>
                  <a:lnTo>
                    <a:pt x="443" y="226"/>
                  </a:lnTo>
                  <a:lnTo>
                    <a:pt x="493" y="226"/>
                  </a:lnTo>
                  <a:lnTo>
                    <a:pt x="506" y="226"/>
                  </a:lnTo>
                  <a:lnTo>
                    <a:pt x="506" y="252"/>
                  </a:lnTo>
                  <a:lnTo>
                    <a:pt x="526" y="252"/>
                  </a:lnTo>
                  <a:lnTo>
                    <a:pt x="530" y="252"/>
                  </a:lnTo>
                  <a:lnTo>
                    <a:pt x="534" y="252"/>
                  </a:lnTo>
                  <a:lnTo>
                    <a:pt x="535" y="252"/>
                  </a:lnTo>
                  <a:lnTo>
                    <a:pt x="535" y="282"/>
                  </a:lnTo>
                  <a:lnTo>
                    <a:pt x="555" y="282"/>
                  </a:lnTo>
                  <a:lnTo>
                    <a:pt x="588" y="282"/>
                  </a:lnTo>
                  <a:lnTo>
                    <a:pt x="641" y="282"/>
                  </a:lnTo>
                  <a:lnTo>
                    <a:pt x="641" y="317"/>
                  </a:lnTo>
                  <a:lnTo>
                    <a:pt x="649" y="317"/>
                  </a:lnTo>
                  <a:lnTo>
                    <a:pt x="679" y="317"/>
                  </a:lnTo>
                  <a:lnTo>
                    <a:pt x="679" y="353"/>
                  </a:lnTo>
                  <a:lnTo>
                    <a:pt x="696" y="353"/>
                  </a:lnTo>
                  <a:lnTo>
                    <a:pt x="696" y="390"/>
                  </a:lnTo>
                  <a:lnTo>
                    <a:pt x="725" y="390"/>
                  </a:lnTo>
                  <a:lnTo>
                    <a:pt x="765" y="390"/>
                  </a:lnTo>
                  <a:lnTo>
                    <a:pt x="787" y="390"/>
                  </a:lnTo>
                  <a:lnTo>
                    <a:pt x="787" y="434"/>
                  </a:lnTo>
                  <a:lnTo>
                    <a:pt x="808" y="434"/>
                  </a:lnTo>
                  <a:lnTo>
                    <a:pt x="833" y="434"/>
                  </a:lnTo>
                  <a:lnTo>
                    <a:pt x="856" y="434"/>
                  </a:lnTo>
                  <a:lnTo>
                    <a:pt x="927" y="434"/>
                  </a:lnTo>
                  <a:lnTo>
                    <a:pt x="945" y="434"/>
                  </a:lnTo>
                  <a:lnTo>
                    <a:pt x="1072" y="434"/>
                  </a:lnTo>
                  <a:lnTo>
                    <a:pt x="1087" y="434"/>
                  </a:lnTo>
                  <a:lnTo>
                    <a:pt x="1239" y="434"/>
                  </a:lnTo>
                </a:path>
              </a:pathLst>
            </a:custGeom>
            <a:noFill/>
            <a:ln w="19050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7" name="Freeform 1039">
              <a:extLst>
                <a:ext uri="{FF2B5EF4-FFF2-40B4-BE49-F238E27FC236}">
                  <a16:creationId xmlns:a16="http://schemas.microsoft.com/office/drawing/2014/main" id="{B1A19A21-4EDF-4475-AB5E-40AA61B96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4264" y="462361"/>
              <a:ext cx="2089834" cy="1642015"/>
            </a:xfrm>
            <a:custGeom>
              <a:avLst/>
              <a:gdLst>
                <a:gd name="T0" fmla="*/ 0 w 882"/>
                <a:gd name="T1" fmla="*/ 0 h 693"/>
                <a:gd name="T2" fmla="*/ 0 w 882"/>
                <a:gd name="T3" fmla="*/ 0 h 693"/>
                <a:gd name="T4" fmla="*/ 0 w 882"/>
                <a:gd name="T5" fmla="*/ 56 h 693"/>
                <a:gd name="T6" fmla="*/ 89 w 882"/>
                <a:gd name="T7" fmla="*/ 56 h 693"/>
                <a:gd name="T8" fmla="*/ 89 w 882"/>
                <a:gd name="T9" fmla="*/ 90 h 693"/>
                <a:gd name="T10" fmla="*/ 152 w 882"/>
                <a:gd name="T11" fmla="*/ 90 h 693"/>
                <a:gd name="T12" fmla="*/ 152 w 882"/>
                <a:gd name="T13" fmla="*/ 124 h 693"/>
                <a:gd name="T14" fmla="*/ 235 w 882"/>
                <a:gd name="T15" fmla="*/ 124 h 693"/>
                <a:gd name="T16" fmla="*/ 235 w 882"/>
                <a:gd name="T17" fmla="*/ 157 h 693"/>
                <a:gd name="T18" fmla="*/ 268 w 882"/>
                <a:gd name="T19" fmla="*/ 157 h 693"/>
                <a:gd name="T20" fmla="*/ 268 w 882"/>
                <a:gd name="T21" fmla="*/ 191 h 693"/>
                <a:gd name="T22" fmla="*/ 276 w 882"/>
                <a:gd name="T23" fmla="*/ 191 h 693"/>
                <a:gd name="T24" fmla="*/ 276 w 882"/>
                <a:gd name="T25" fmla="*/ 225 h 693"/>
                <a:gd name="T26" fmla="*/ 283 w 882"/>
                <a:gd name="T27" fmla="*/ 225 h 693"/>
                <a:gd name="T28" fmla="*/ 378 w 882"/>
                <a:gd name="T29" fmla="*/ 225 h 693"/>
                <a:gd name="T30" fmla="*/ 378 w 882"/>
                <a:gd name="T31" fmla="*/ 261 h 693"/>
                <a:gd name="T32" fmla="*/ 385 w 882"/>
                <a:gd name="T33" fmla="*/ 261 h 693"/>
                <a:gd name="T34" fmla="*/ 385 w 882"/>
                <a:gd name="T35" fmla="*/ 297 h 693"/>
                <a:gd name="T36" fmla="*/ 415 w 882"/>
                <a:gd name="T37" fmla="*/ 297 h 693"/>
                <a:gd name="T38" fmla="*/ 440 w 882"/>
                <a:gd name="T39" fmla="*/ 297 h 693"/>
                <a:gd name="T40" fmla="*/ 440 w 882"/>
                <a:gd name="T41" fmla="*/ 335 h 693"/>
                <a:gd name="T42" fmla="*/ 463 w 882"/>
                <a:gd name="T43" fmla="*/ 335 h 693"/>
                <a:gd name="T44" fmla="*/ 492 w 882"/>
                <a:gd name="T45" fmla="*/ 335 h 693"/>
                <a:gd name="T46" fmla="*/ 509 w 882"/>
                <a:gd name="T47" fmla="*/ 335 h 693"/>
                <a:gd name="T48" fmla="*/ 512 w 882"/>
                <a:gd name="T49" fmla="*/ 335 h 693"/>
                <a:gd name="T50" fmla="*/ 530 w 882"/>
                <a:gd name="T51" fmla="*/ 335 h 693"/>
                <a:gd name="T52" fmla="*/ 568 w 882"/>
                <a:gd name="T53" fmla="*/ 335 h 693"/>
                <a:gd name="T54" fmla="*/ 568 w 882"/>
                <a:gd name="T55" fmla="*/ 397 h 693"/>
                <a:gd name="T56" fmla="*/ 636 w 882"/>
                <a:gd name="T57" fmla="*/ 397 h 693"/>
                <a:gd name="T58" fmla="*/ 636 w 882"/>
                <a:gd name="T59" fmla="*/ 459 h 693"/>
                <a:gd name="T60" fmla="*/ 676 w 882"/>
                <a:gd name="T61" fmla="*/ 459 h 693"/>
                <a:gd name="T62" fmla="*/ 689 w 882"/>
                <a:gd name="T63" fmla="*/ 459 h 693"/>
                <a:gd name="T64" fmla="*/ 700 w 882"/>
                <a:gd name="T65" fmla="*/ 459 h 693"/>
                <a:gd name="T66" fmla="*/ 700 w 882"/>
                <a:gd name="T67" fmla="*/ 553 h 693"/>
                <a:gd name="T68" fmla="*/ 738 w 882"/>
                <a:gd name="T69" fmla="*/ 553 h 693"/>
                <a:gd name="T70" fmla="*/ 790 w 882"/>
                <a:gd name="T71" fmla="*/ 553 h 693"/>
                <a:gd name="T72" fmla="*/ 790 w 882"/>
                <a:gd name="T73" fmla="*/ 693 h 693"/>
                <a:gd name="T74" fmla="*/ 882 w 882"/>
                <a:gd name="T75" fmla="*/ 693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2" h="693">
                  <a:moveTo>
                    <a:pt x="0" y="0"/>
                  </a:moveTo>
                  <a:lnTo>
                    <a:pt x="0" y="0"/>
                  </a:lnTo>
                  <a:lnTo>
                    <a:pt x="0" y="56"/>
                  </a:lnTo>
                  <a:lnTo>
                    <a:pt x="89" y="56"/>
                  </a:lnTo>
                  <a:lnTo>
                    <a:pt x="89" y="90"/>
                  </a:lnTo>
                  <a:lnTo>
                    <a:pt x="152" y="90"/>
                  </a:lnTo>
                  <a:lnTo>
                    <a:pt x="152" y="124"/>
                  </a:lnTo>
                  <a:lnTo>
                    <a:pt x="235" y="124"/>
                  </a:lnTo>
                  <a:lnTo>
                    <a:pt x="235" y="157"/>
                  </a:lnTo>
                  <a:lnTo>
                    <a:pt x="268" y="157"/>
                  </a:lnTo>
                  <a:lnTo>
                    <a:pt x="268" y="191"/>
                  </a:lnTo>
                  <a:lnTo>
                    <a:pt x="276" y="191"/>
                  </a:lnTo>
                  <a:lnTo>
                    <a:pt x="276" y="225"/>
                  </a:lnTo>
                  <a:lnTo>
                    <a:pt x="283" y="225"/>
                  </a:lnTo>
                  <a:lnTo>
                    <a:pt x="378" y="225"/>
                  </a:lnTo>
                  <a:lnTo>
                    <a:pt x="378" y="261"/>
                  </a:lnTo>
                  <a:lnTo>
                    <a:pt x="385" y="261"/>
                  </a:lnTo>
                  <a:lnTo>
                    <a:pt x="385" y="297"/>
                  </a:lnTo>
                  <a:lnTo>
                    <a:pt x="415" y="297"/>
                  </a:lnTo>
                  <a:lnTo>
                    <a:pt x="440" y="297"/>
                  </a:lnTo>
                  <a:lnTo>
                    <a:pt x="440" y="335"/>
                  </a:lnTo>
                  <a:lnTo>
                    <a:pt x="463" y="335"/>
                  </a:lnTo>
                  <a:lnTo>
                    <a:pt x="492" y="335"/>
                  </a:lnTo>
                  <a:lnTo>
                    <a:pt x="509" y="335"/>
                  </a:lnTo>
                  <a:lnTo>
                    <a:pt x="512" y="335"/>
                  </a:lnTo>
                  <a:lnTo>
                    <a:pt x="530" y="335"/>
                  </a:lnTo>
                  <a:lnTo>
                    <a:pt x="568" y="335"/>
                  </a:lnTo>
                  <a:lnTo>
                    <a:pt x="568" y="397"/>
                  </a:lnTo>
                  <a:lnTo>
                    <a:pt x="636" y="397"/>
                  </a:lnTo>
                  <a:lnTo>
                    <a:pt x="636" y="459"/>
                  </a:lnTo>
                  <a:lnTo>
                    <a:pt x="676" y="459"/>
                  </a:lnTo>
                  <a:lnTo>
                    <a:pt x="689" y="459"/>
                  </a:lnTo>
                  <a:lnTo>
                    <a:pt x="700" y="459"/>
                  </a:lnTo>
                  <a:lnTo>
                    <a:pt x="700" y="553"/>
                  </a:lnTo>
                  <a:lnTo>
                    <a:pt x="738" y="553"/>
                  </a:lnTo>
                  <a:lnTo>
                    <a:pt x="790" y="553"/>
                  </a:lnTo>
                  <a:lnTo>
                    <a:pt x="790" y="693"/>
                  </a:lnTo>
                  <a:lnTo>
                    <a:pt x="882" y="693"/>
                  </a:lnTo>
                </a:path>
              </a:pathLst>
            </a:custGeom>
            <a:noFill/>
            <a:ln w="19050" cap="flat">
              <a:solidFill>
                <a:srgbClr val="4270D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788" name="グループ化 787">
              <a:extLst>
                <a:ext uri="{FF2B5EF4-FFF2-40B4-BE49-F238E27FC236}">
                  <a16:creationId xmlns:a16="http://schemas.microsoft.com/office/drawing/2014/main" id="{ABBF8347-98B6-4D00-88AB-9DC548DB9B79}"/>
                </a:ext>
              </a:extLst>
            </p:cNvPr>
            <p:cNvGrpSpPr/>
            <p:nvPr/>
          </p:nvGrpSpPr>
          <p:grpSpPr>
            <a:xfrm>
              <a:off x="3664507" y="2436094"/>
              <a:ext cx="2983107" cy="49759"/>
              <a:chOff x="3664507" y="2436094"/>
              <a:chExt cx="2983107" cy="49759"/>
            </a:xfrm>
          </p:grpSpPr>
          <p:sp>
            <p:nvSpPr>
              <p:cNvPr id="789" name="Line 1024">
                <a:extLst>
                  <a:ext uri="{FF2B5EF4-FFF2-40B4-BE49-F238E27FC236}">
                    <a16:creationId xmlns:a16="http://schemas.microsoft.com/office/drawing/2014/main" id="{BEB4F2A0-3914-40DD-8768-1E3E726C52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64507" y="2436094"/>
                <a:ext cx="49759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90" name="Line 1041">
                <a:extLst>
                  <a:ext uri="{FF2B5EF4-FFF2-40B4-BE49-F238E27FC236}">
                    <a16:creationId xmlns:a16="http://schemas.microsoft.com/office/drawing/2014/main" id="{8CBCE7CD-9852-4FB1-8789-000310545B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10443" y="2436094"/>
                <a:ext cx="0" cy="23694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91" name="Line 1042">
                <a:extLst>
                  <a:ext uri="{FF2B5EF4-FFF2-40B4-BE49-F238E27FC236}">
                    <a16:creationId xmlns:a16="http://schemas.microsoft.com/office/drawing/2014/main" id="{DA1955B1-51FA-452B-99C6-603476A2B1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95691" y="2436094"/>
                <a:ext cx="0" cy="23694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92" name="Line 1043">
                <a:extLst>
                  <a:ext uri="{FF2B5EF4-FFF2-40B4-BE49-F238E27FC236}">
                    <a16:creationId xmlns:a16="http://schemas.microsoft.com/office/drawing/2014/main" id="{74F20ABF-F970-485A-825C-55751111B7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80940" y="2436094"/>
                <a:ext cx="0" cy="23694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93" name="Line 1044">
                <a:extLst>
                  <a:ext uri="{FF2B5EF4-FFF2-40B4-BE49-F238E27FC236}">
                    <a16:creationId xmlns:a16="http://schemas.microsoft.com/office/drawing/2014/main" id="{E6685275-E166-42BD-935A-CA7157CE8C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66187" y="2436094"/>
                <a:ext cx="0" cy="23694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94" name="Line 1045">
                <a:extLst>
                  <a:ext uri="{FF2B5EF4-FFF2-40B4-BE49-F238E27FC236}">
                    <a16:creationId xmlns:a16="http://schemas.microsoft.com/office/drawing/2014/main" id="{7C134973-8380-42A9-9DD4-C6A1F04418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51436" y="2436094"/>
                <a:ext cx="0" cy="23694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95" name="Line 1046">
                <a:extLst>
                  <a:ext uri="{FF2B5EF4-FFF2-40B4-BE49-F238E27FC236}">
                    <a16:creationId xmlns:a16="http://schemas.microsoft.com/office/drawing/2014/main" id="{AD217F38-3ECF-488F-90FE-A56B6694EF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14264" y="2436094"/>
                <a:ext cx="0" cy="49759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96" name="Line 1047">
                <a:extLst>
                  <a:ext uri="{FF2B5EF4-FFF2-40B4-BE49-F238E27FC236}">
                    <a16:creationId xmlns:a16="http://schemas.microsoft.com/office/drawing/2014/main" id="{EF50E033-4C7F-4B24-8A43-49C371A272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99513" y="2436094"/>
                <a:ext cx="0" cy="49759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97" name="Line 1048">
                <a:extLst>
                  <a:ext uri="{FF2B5EF4-FFF2-40B4-BE49-F238E27FC236}">
                    <a16:creationId xmlns:a16="http://schemas.microsoft.com/office/drawing/2014/main" id="{A4454383-209E-4E90-9F57-E44864D0DD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84761" y="2436094"/>
                <a:ext cx="0" cy="49759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98" name="Line 1049">
                <a:extLst>
                  <a:ext uri="{FF2B5EF4-FFF2-40B4-BE49-F238E27FC236}">
                    <a16:creationId xmlns:a16="http://schemas.microsoft.com/office/drawing/2014/main" id="{24E95551-C54C-4C48-B91F-B290379FDD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79487" y="2436094"/>
                <a:ext cx="0" cy="49759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99" name="Line 1050">
                <a:extLst>
                  <a:ext uri="{FF2B5EF4-FFF2-40B4-BE49-F238E27FC236}">
                    <a16:creationId xmlns:a16="http://schemas.microsoft.com/office/drawing/2014/main" id="{AFF32B10-D614-4096-92AA-52F48C5BA0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62366" y="2436094"/>
                <a:ext cx="0" cy="49759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00" name="Line 1051">
                <a:extLst>
                  <a:ext uri="{FF2B5EF4-FFF2-40B4-BE49-F238E27FC236}">
                    <a16:creationId xmlns:a16="http://schemas.microsoft.com/office/drawing/2014/main" id="{2DCDD504-6956-4188-A1B9-EC6401A2F5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47614" y="2436094"/>
                <a:ext cx="0" cy="49759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801" name="Rectangle 1052">
              <a:extLst>
                <a:ext uri="{FF2B5EF4-FFF2-40B4-BE49-F238E27FC236}">
                  <a16:creationId xmlns:a16="http://schemas.microsoft.com/office/drawing/2014/main" id="{2F79847E-CEFF-4D4D-B430-8611B0EAC9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1092" y="2485853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2" name="Rectangle 1053">
              <a:extLst>
                <a:ext uri="{FF2B5EF4-FFF2-40B4-BE49-F238E27FC236}">
                  <a16:creationId xmlns:a16="http://schemas.microsoft.com/office/drawing/2014/main" id="{6845D0CB-1785-4E3D-BF3C-4C8FCD06DE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6341" y="2485853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3" name="Rectangle 1054">
              <a:extLst>
                <a:ext uri="{FF2B5EF4-FFF2-40B4-BE49-F238E27FC236}">
                  <a16:creationId xmlns:a16="http://schemas.microsoft.com/office/drawing/2014/main" id="{12DAF919-E255-426C-86B5-08F7590ACA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7894" y="2485853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4" name="Rectangle 1055">
              <a:extLst>
                <a:ext uri="{FF2B5EF4-FFF2-40B4-BE49-F238E27FC236}">
                  <a16:creationId xmlns:a16="http://schemas.microsoft.com/office/drawing/2014/main" id="{D80E8452-37E0-4DEB-BF19-A9C835E48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0251" y="2485853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5" name="Rectangle 1056">
              <a:extLst>
                <a:ext uri="{FF2B5EF4-FFF2-40B4-BE49-F238E27FC236}">
                  <a16:creationId xmlns:a16="http://schemas.microsoft.com/office/drawing/2014/main" id="{1202B01E-619B-46D2-95F3-26A6612F87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05500" y="2485853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20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6" name="Rectangle 1057">
              <a:extLst>
                <a:ext uri="{FF2B5EF4-FFF2-40B4-BE49-F238E27FC236}">
                  <a16:creationId xmlns:a16="http://schemas.microsoft.com/office/drawing/2014/main" id="{E3D9CDC0-491E-4ACD-9006-14843D0457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0748" y="2485853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25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07" name="グループ化 806">
            <a:extLst>
              <a:ext uri="{FF2B5EF4-FFF2-40B4-BE49-F238E27FC236}">
                <a16:creationId xmlns:a16="http://schemas.microsoft.com/office/drawing/2014/main" id="{EF43622E-12F4-474C-AFD7-C2A7B3C804A1}"/>
              </a:ext>
            </a:extLst>
          </p:cNvPr>
          <p:cNvGrpSpPr/>
          <p:nvPr/>
        </p:nvGrpSpPr>
        <p:grpSpPr>
          <a:xfrm>
            <a:off x="4824000" y="6127190"/>
            <a:ext cx="2988638" cy="643142"/>
            <a:chOff x="905258" y="4852623"/>
            <a:chExt cx="2988638" cy="643142"/>
          </a:xfrm>
        </p:grpSpPr>
        <p:grpSp>
          <p:nvGrpSpPr>
            <p:cNvPr id="808" name="グループ化 807">
              <a:extLst>
                <a:ext uri="{FF2B5EF4-FFF2-40B4-BE49-F238E27FC236}">
                  <a16:creationId xmlns:a16="http://schemas.microsoft.com/office/drawing/2014/main" id="{8A278BA5-666E-44B2-B4A1-E7D0AD66BC1E}"/>
                </a:ext>
              </a:extLst>
            </p:cNvPr>
            <p:cNvGrpSpPr/>
            <p:nvPr/>
          </p:nvGrpSpPr>
          <p:grpSpPr>
            <a:xfrm>
              <a:off x="905258" y="4852623"/>
              <a:ext cx="2988638" cy="407764"/>
              <a:chOff x="1043992" y="4686793"/>
              <a:chExt cx="2988638" cy="407764"/>
            </a:xfrm>
          </p:grpSpPr>
          <p:grpSp>
            <p:nvGrpSpPr>
              <p:cNvPr id="810" name="グループ化 5">
                <a:extLst>
                  <a:ext uri="{FF2B5EF4-FFF2-40B4-BE49-F238E27FC236}">
                    <a16:creationId xmlns:a16="http://schemas.microsoft.com/office/drawing/2014/main" id="{653EA857-918B-4FA3-8206-C85B4002D6B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44010" y="4686793"/>
                <a:ext cx="2988620" cy="184665"/>
                <a:chOff x="7451475" y="2452572"/>
                <a:chExt cx="1949070" cy="120451"/>
              </a:xfrm>
            </p:grpSpPr>
            <p:sp>
              <p:nvSpPr>
                <p:cNvPr id="814" name="Rectangle 64">
                  <a:extLst>
                    <a:ext uri="{FF2B5EF4-FFF2-40B4-BE49-F238E27FC236}">
                      <a16:creationId xmlns:a16="http://schemas.microsoft.com/office/drawing/2014/main" id="{CB0C7D74-1A4C-44DE-9082-B489B8A377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39764" y="2452572"/>
                  <a:ext cx="1760781" cy="12045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</a:pPr>
                  <a:r>
                    <a:rPr kumimoji="0" lang="en-US" altLang="ja-JP" sz="12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PRO negative (n=70): 2-year PPS, 47.8%</a:t>
                  </a:r>
                  <a:endParaRPr kumimoji="0" lang="ja-JP" altLang="ja-JP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15" name="Line 69">
                  <a:extLst>
                    <a:ext uri="{FF2B5EF4-FFF2-40B4-BE49-F238E27FC236}">
                      <a16:creationId xmlns:a16="http://schemas.microsoft.com/office/drawing/2014/main" id="{F31A2033-10D9-4BA0-B9F7-47EEAAC6CF2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451475" y="2518586"/>
                  <a:ext cx="140868" cy="0"/>
                </a:xfrm>
                <a:prstGeom prst="line">
                  <a:avLst/>
                </a:prstGeom>
                <a:noFill/>
                <a:ln w="17463">
                  <a:solidFill>
                    <a:srgbClr val="FF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0" lang="ja-JP" altLang="en-US" sz="1200" b="1">
                    <a:solidFill>
                      <a:prstClr val="black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811" name="グループ化 6">
                <a:extLst>
                  <a:ext uri="{FF2B5EF4-FFF2-40B4-BE49-F238E27FC236}">
                    <a16:creationId xmlns:a16="http://schemas.microsoft.com/office/drawing/2014/main" id="{1075594D-ABA0-4E7E-A700-B4C71DC870E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43992" y="4909890"/>
                <a:ext cx="2909794" cy="184667"/>
                <a:chOff x="7451487" y="2664355"/>
                <a:chExt cx="1897668" cy="120452"/>
              </a:xfrm>
            </p:grpSpPr>
            <p:sp>
              <p:nvSpPr>
                <p:cNvPr id="812" name="Rectangle 66">
                  <a:extLst>
                    <a:ext uri="{FF2B5EF4-FFF2-40B4-BE49-F238E27FC236}">
                      <a16:creationId xmlns:a16="http://schemas.microsoft.com/office/drawing/2014/main" id="{EC7000D6-41DB-457A-BD27-0E60BD0EBA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41685" y="2664355"/>
                  <a:ext cx="1707470" cy="1204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</a:pPr>
                  <a:r>
                    <a:rPr kumimoji="0" lang="en-US" altLang="ja-JP" sz="12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PRO positive  (n=30): 2-year PPS, 0.0%</a:t>
                  </a:r>
                  <a:endParaRPr kumimoji="0" lang="ja-JP" altLang="ja-JP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13" name="Line 73">
                  <a:extLst>
                    <a:ext uri="{FF2B5EF4-FFF2-40B4-BE49-F238E27FC236}">
                      <a16:creationId xmlns:a16="http://schemas.microsoft.com/office/drawing/2014/main" id="{0C96A903-6A9B-4FE7-9BC1-1C69C41B365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451487" y="2729921"/>
                  <a:ext cx="140868" cy="0"/>
                </a:xfrm>
                <a:prstGeom prst="line">
                  <a:avLst/>
                </a:prstGeom>
                <a:noFill/>
                <a:ln w="17463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0" lang="ja-JP" altLang="en-US" sz="1200" b="1">
                    <a:solidFill>
                      <a:prstClr val="black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809" name="Rectangle 64">
              <a:extLst>
                <a:ext uri="{FF2B5EF4-FFF2-40B4-BE49-F238E27FC236}">
                  <a16:creationId xmlns:a16="http://schemas.microsoft.com/office/drawing/2014/main" id="{291166F8-4C91-44AF-9ECC-DE6CD4B7C9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8781" y="5311099"/>
              <a:ext cx="271228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     HR 1.63 (95% CI; 0.81-3.27, </a:t>
              </a:r>
              <a:r>
                <a:rPr kumimoji="0" lang="en-US" altLang="ja-JP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P</a:t>
              </a: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= .168)</a:t>
              </a:r>
              <a:endPara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7E3194D9-F9E0-4A62-A4E7-E7F45ED5CD86}"/>
              </a:ext>
            </a:extLst>
          </p:cNvPr>
          <p:cNvGrpSpPr/>
          <p:nvPr/>
        </p:nvGrpSpPr>
        <p:grpSpPr>
          <a:xfrm>
            <a:off x="8172763" y="3650400"/>
            <a:ext cx="3253098" cy="2281618"/>
            <a:chOff x="3497263" y="387381"/>
            <a:chExt cx="3253098" cy="2281618"/>
          </a:xfrm>
        </p:grpSpPr>
        <p:grpSp>
          <p:nvGrpSpPr>
            <p:cNvPr id="816" name="グループ化 110">
              <a:extLst>
                <a:ext uri="{FF2B5EF4-FFF2-40B4-BE49-F238E27FC236}">
                  <a16:creationId xmlns:a16="http://schemas.microsoft.com/office/drawing/2014/main" id="{B97194B0-A63B-46AA-9448-55E0EE3283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14998" y="478760"/>
              <a:ext cx="2852555" cy="1956316"/>
              <a:chOff x="7724724" y="2752488"/>
              <a:chExt cx="3207388" cy="2200120"/>
            </a:xfrm>
          </p:grpSpPr>
          <p:cxnSp>
            <p:nvCxnSpPr>
              <p:cNvPr id="817" name="直線コネクタ 111">
                <a:extLst>
                  <a:ext uri="{FF2B5EF4-FFF2-40B4-BE49-F238E27FC236}">
                    <a16:creationId xmlns:a16="http://schemas.microsoft.com/office/drawing/2014/main" id="{F4DD98DB-248C-4449-833D-A49062722EA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7728112" y="4952608"/>
                <a:ext cx="3204000" cy="0"/>
              </a:xfrm>
              <a:prstGeom prst="line">
                <a:avLst/>
              </a:prstGeom>
              <a:noFill/>
              <a:ln w="8001" algn="ctr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18" name="直線コネクタ 112">
                <a:extLst>
                  <a:ext uri="{FF2B5EF4-FFF2-40B4-BE49-F238E27FC236}">
                    <a16:creationId xmlns:a16="http://schemas.microsoft.com/office/drawing/2014/main" id="{8454D126-82A3-4AD9-B147-DF7F3199ECD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7724724" y="2752488"/>
                <a:ext cx="0" cy="2196000"/>
              </a:xfrm>
              <a:prstGeom prst="line">
                <a:avLst/>
              </a:prstGeom>
              <a:noFill/>
              <a:ln w="8001" algn="ctr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819" name="グループ化 818">
              <a:extLst>
                <a:ext uri="{FF2B5EF4-FFF2-40B4-BE49-F238E27FC236}">
                  <a16:creationId xmlns:a16="http://schemas.microsoft.com/office/drawing/2014/main" id="{24FE74D4-C676-4FE3-AA2C-272B742A801C}"/>
                </a:ext>
              </a:extLst>
            </p:cNvPr>
            <p:cNvGrpSpPr/>
            <p:nvPr/>
          </p:nvGrpSpPr>
          <p:grpSpPr>
            <a:xfrm>
              <a:off x="3670232" y="460834"/>
              <a:ext cx="49759" cy="1777078"/>
              <a:chOff x="3670232" y="460834"/>
              <a:chExt cx="49759" cy="1777078"/>
            </a:xfrm>
          </p:grpSpPr>
          <p:sp>
            <p:nvSpPr>
              <p:cNvPr id="820" name="Line 1217">
                <a:extLst>
                  <a:ext uri="{FF2B5EF4-FFF2-40B4-BE49-F238E27FC236}">
                    <a16:creationId xmlns:a16="http://schemas.microsoft.com/office/drawing/2014/main" id="{44BF427A-A705-40DC-AA53-35E7A3DD2A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96295" y="2237912"/>
                <a:ext cx="23694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21" name="Line 1218">
                <a:extLst>
                  <a:ext uri="{FF2B5EF4-FFF2-40B4-BE49-F238E27FC236}">
                    <a16:creationId xmlns:a16="http://schemas.microsoft.com/office/drawing/2014/main" id="{34B6015F-65B5-4ABB-B0BB-46B20CCCF3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96295" y="1842215"/>
                <a:ext cx="23694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22" name="Line 1219">
                <a:extLst>
                  <a:ext uri="{FF2B5EF4-FFF2-40B4-BE49-F238E27FC236}">
                    <a16:creationId xmlns:a16="http://schemas.microsoft.com/office/drawing/2014/main" id="{2DB7D8F0-3D70-439E-8C1A-A78DB24897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96295" y="1448889"/>
                <a:ext cx="23694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23" name="Line 1220">
                <a:extLst>
                  <a:ext uri="{FF2B5EF4-FFF2-40B4-BE49-F238E27FC236}">
                    <a16:creationId xmlns:a16="http://schemas.microsoft.com/office/drawing/2014/main" id="{9109F43A-9EB0-4BBF-8BC2-8C9353F679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96295" y="1053193"/>
                <a:ext cx="23694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24" name="Line 1221">
                <a:extLst>
                  <a:ext uri="{FF2B5EF4-FFF2-40B4-BE49-F238E27FC236}">
                    <a16:creationId xmlns:a16="http://schemas.microsoft.com/office/drawing/2014/main" id="{D44FF67C-68C2-4982-8C33-796F352591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96295" y="659867"/>
                <a:ext cx="23694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25" name="Line 1223">
                <a:extLst>
                  <a:ext uri="{FF2B5EF4-FFF2-40B4-BE49-F238E27FC236}">
                    <a16:creationId xmlns:a16="http://schemas.microsoft.com/office/drawing/2014/main" id="{DFCBC868-A725-451B-BE8B-2CDB4ABAA6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70232" y="2038879"/>
                <a:ext cx="49759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26" name="Line 1224">
                <a:extLst>
                  <a:ext uri="{FF2B5EF4-FFF2-40B4-BE49-F238E27FC236}">
                    <a16:creationId xmlns:a16="http://schemas.microsoft.com/office/drawing/2014/main" id="{BD894A8B-A95E-41AE-9BF0-CD9A800437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70232" y="1645552"/>
                <a:ext cx="49759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27" name="Line 1225">
                <a:extLst>
                  <a:ext uri="{FF2B5EF4-FFF2-40B4-BE49-F238E27FC236}">
                    <a16:creationId xmlns:a16="http://schemas.microsoft.com/office/drawing/2014/main" id="{80B948DA-85C5-45FE-8259-F3062C521F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70232" y="1249856"/>
                <a:ext cx="49759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28" name="Line 1226">
                <a:extLst>
                  <a:ext uri="{FF2B5EF4-FFF2-40B4-BE49-F238E27FC236}">
                    <a16:creationId xmlns:a16="http://schemas.microsoft.com/office/drawing/2014/main" id="{86959CB2-46FB-428E-A350-C1B33A61DA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70232" y="856529"/>
                <a:ext cx="49759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29" name="Line 1227">
                <a:extLst>
                  <a:ext uri="{FF2B5EF4-FFF2-40B4-BE49-F238E27FC236}">
                    <a16:creationId xmlns:a16="http://schemas.microsoft.com/office/drawing/2014/main" id="{9E8C4048-0AE8-42A6-BA75-E7F0B0CD7D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70232" y="460834"/>
                <a:ext cx="49759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830" name="Rectangle 1228">
              <a:extLst>
                <a:ext uri="{FF2B5EF4-FFF2-40B4-BE49-F238E27FC236}">
                  <a16:creationId xmlns:a16="http://schemas.microsoft.com/office/drawing/2014/main" id="{2470CB85-BA7A-4819-BE8E-B40216D5F3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7263" y="2368230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1" name="Rectangle 1229">
              <a:extLst>
                <a:ext uri="{FF2B5EF4-FFF2-40B4-BE49-F238E27FC236}">
                  <a16:creationId xmlns:a16="http://schemas.microsoft.com/office/drawing/2014/main" id="{FC9EA116-5973-4295-A1AC-CB15C331EC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7263" y="1965426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0.2</a:t>
              </a:r>
              <a:endParaRPr kumimoji="0" lang="ja-JP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2" name="Rectangle 1230">
              <a:extLst>
                <a:ext uri="{FF2B5EF4-FFF2-40B4-BE49-F238E27FC236}">
                  <a16:creationId xmlns:a16="http://schemas.microsoft.com/office/drawing/2014/main" id="{1CB0FC9B-3BF3-4C2A-A152-5AF0BA2EFE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7263" y="1572099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0.4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3" name="Rectangle 1231">
              <a:extLst>
                <a:ext uri="{FF2B5EF4-FFF2-40B4-BE49-F238E27FC236}">
                  <a16:creationId xmlns:a16="http://schemas.microsoft.com/office/drawing/2014/main" id="{1ABA6725-BF16-4506-BC88-DA0A12C9C8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7263" y="1176404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0.6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4" name="Rectangle 1232">
              <a:extLst>
                <a:ext uri="{FF2B5EF4-FFF2-40B4-BE49-F238E27FC236}">
                  <a16:creationId xmlns:a16="http://schemas.microsoft.com/office/drawing/2014/main" id="{86CF2CE9-6EC6-4847-9CC6-DE36014A12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7263" y="783078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0.8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5" name="Rectangle 1233">
              <a:extLst>
                <a:ext uri="{FF2B5EF4-FFF2-40B4-BE49-F238E27FC236}">
                  <a16:creationId xmlns:a16="http://schemas.microsoft.com/office/drawing/2014/main" id="{9D77A348-317F-4036-BE39-ADA276D4B2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7263" y="387381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1.0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6" name="Freeform 1236">
              <a:extLst>
                <a:ext uri="{FF2B5EF4-FFF2-40B4-BE49-F238E27FC236}">
                  <a16:creationId xmlns:a16="http://schemas.microsoft.com/office/drawing/2014/main" id="{AE58D9F7-F473-4A8B-9AA8-12323A8BBD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9989" y="460834"/>
              <a:ext cx="2933350" cy="938297"/>
            </a:xfrm>
            <a:custGeom>
              <a:avLst/>
              <a:gdLst>
                <a:gd name="T0" fmla="*/ 0 w 1238"/>
                <a:gd name="T1" fmla="*/ 0 h 396"/>
                <a:gd name="T2" fmla="*/ 0 w 1238"/>
                <a:gd name="T3" fmla="*/ 0 h 396"/>
                <a:gd name="T4" fmla="*/ 0 w 1238"/>
                <a:gd name="T5" fmla="*/ 60 h 396"/>
                <a:gd name="T6" fmla="*/ 25 w 1238"/>
                <a:gd name="T7" fmla="*/ 60 h 396"/>
                <a:gd name="T8" fmla="*/ 30 w 1238"/>
                <a:gd name="T9" fmla="*/ 60 h 396"/>
                <a:gd name="T10" fmla="*/ 30 w 1238"/>
                <a:gd name="T11" fmla="*/ 76 h 396"/>
                <a:gd name="T12" fmla="*/ 45 w 1238"/>
                <a:gd name="T13" fmla="*/ 76 h 396"/>
                <a:gd name="T14" fmla="*/ 45 w 1238"/>
                <a:gd name="T15" fmla="*/ 91 h 396"/>
                <a:gd name="T16" fmla="*/ 48 w 1238"/>
                <a:gd name="T17" fmla="*/ 91 h 396"/>
                <a:gd name="T18" fmla="*/ 48 w 1238"/>
                <a:gd name="T19" fmla="*/ 107 h 396"/>
                <a:gd name="T20" fmla="*/ 91 w 1238"/>
                <a:gd name="T21" fmla="*/ 107 h 396"/>
                <a:gd name="T22" fmla="*/ 91 w 1238"/>
                <a:gd name="T23" fmla="*/ 123 h 396"/>
                <a:gd name="T24" fmla="*/ 101 w 1238"/>
                <a:gd name="T25" fmla="*/ 123 h 396"/>
                <a:gd name="T26" fmla="*/ 121 w 1238"/>
                <a:gd name="T27" fmla="*/ 123 h 396"/>
                <a:gd name="T28" fmla="*/ 152 w 1238"/>
                <a:gd name="T29" fmla="*/ 123 h 396"/>
                <a:gd name="T30" fmla="*/ 152 w 1238"/>
                <a:gd name="T31" fmla="*/ 140 h 396"/>
                <a:gd name="T32" fmla="*/ 164 w 1238"/>
                <a:gd name="T33" fmla="*/ 140 h 396"/>
                <a:gd name="T34" fmla="*/ 175 w 1238"/>
                <a:gd name="T35" fmla="*/ 140 h 396"/>
                <a:gd name="T36" fmla="*/ 175 w 1238"/>
                <a:gd name="T37" fmla="*/ 157 h 396"/>
                <a:gd name="T38" fmla="*/ 197 w 1238"/>
                <a:gd name="T39" fmla="*/ 157 h 396"/>
                <a:gd name="T40" fmla="*/ 197 w 1238"/>
                <a:gd name="T41" fmla="*/ 174 h 396"/>
                <a:gd name="T42" fmla="*/ 231 w 1238"/>
                <a:gd name="T43" fmla="*/ 174 h 396"/>
                <a:gd name="T44" fmla="*/ 246 w 1238"/>
                <a:gd name="T45" fmla="*/ 174 h 396"/>
                <a:gd name="T46" fmla="*/ 273 w 1238"/>
                <a:gd name="T47" fmla="*/ 174 h 396"/>
                <a:gd name="T48" fmla="*/ 283 w 1238"/>
                <a:gd name="T49" fmla="*/ 174 h 396"/>
                <a:gd name="T50" fmla="*/ 286 w 1238"/>
                <a:gd name="T51" fmla="*/ 174 h 396"/>
                <a:gd name="T52" fmla="*/ 286 w 1238"/>
                <a:gd name="T53" fmla="*/ 194 h 396"/>
                <a:gd name="T54" fmla="*/ 299 w 1238"/>
                <a:gd name="T55" fmla="*/ 194 h 396"/>
                <a:gd name="T56" fmla="*/ 307 w 1238"/>
                <a:gd name="T57" fmla="*/ 194 h 396"/>
                <a:gd name="T58" fmla="*/ 314 w 1238"/>
                <a:gd name="T59" fmla="*/ 194 h 396"/>
                <a:gd name="T60" fmla="*/ 378 w 1238"/>
                <a:gd name="T61" fmla="*/ 194 h 396"/>
                <a:gd name="T62" fmla="*/ 401 w 1238"/>
                <a:gd name="T63" fmla="*/ 194 h 396"/>
                <a:gd name="T64" fmla="*/ 411 w 1238"/>
                <a:gd name="T65" fmla="*/ 194 h 396"/>
                <a:gd name="T66" fmla="*/ 411 w 1238"/>
                <a:gd name="T67" fmla="*/ 218 h 396"/>
                <a:gd name="T68" fmla="*/ 415 w 1238"/>
                <a:gd name="T69" fmla="*/ 218 h 396"/>
                <a:gd name="T70" fmla="*/ 443 w 1238"/>
                <a:gd name="T71" fmla="*/ 218 h 396"/>
                <a:gd name="T72" fmla="*/ 454 w 1238"/>
                <a:gd name="T73" fmla="*/ 218 h 396"/>
                <a:gd name="T74" fmla="*/ 463 w 1238"/>
                <a:gd name="T75" fmla="*/ 218 h 396"/>
                <a:gd name="T76" fmla="*/ 492 w 1238"/>
                <a:gd name="T77" fmla="*/ 218 h 396"/>
                <a:gd name="T78" fmla="*/ 509 w 1238"/>
                <a:gd name="T79" fmla="*/ 218 h 396"/>
                <a:gd name="T80" fmla="*/ 512 w 1238"/>
                <a:gd name="T81" fmla="*/ 218 h 396"/>
                <a:gd name="T82" fmla="*/ 525 w 1238"/>
                <a:gd name="T83" fmla="*/ 218 h 396"/>
                <a:gd name="T84" fmla="*/ 535 w 1238"/>
                <a:gd name="T85" fmla="*/ 218 h 396"/>
                <a:gd name="T86" fmla="*/ 535 w 1238"/>
                <a:gd name="T87" fmla="*/ 254 h 396"/>
                <a:gd name="T88" fmla="*/ 588 w 1238"/>
                <a:gd name="T89" fmla="*/ 254 h 396"/>
                <a:gd name="T90" fmla="*/ 641 w 1238"/>
                <a:gd name="T91" fmla="*/ 254 h 396"/>
                <a:gd name="T92" fmla="*/ 641 w 1238"/>
                <a:gd name="T93" fmla="*/ 293 h 396"/>
                <a:gd name="T94" fmla="*/ 649 w 1238"/>
                <a:gd name="T95" fmla="*/ 293 h 396"/>
                <a:gd name="T96" fmla="*/ 676 w 1238"/>
                <a:gd name="T97" fmla="*/ 293 h 396"/>
                <a:gd name="T98" fmla="*/ 689 w 1238"/>
                <a:gd name="T99" fmla="*/ 293 h 396"/>
                <a:gd name="T100" fmla="*/ 695 w 1238"/>
                <a:gd name="T101" fmla="*/ 293 h 396"/>
                <a:gd name="T102" fmla="*/ 695 w 1238"/>
                <a:gd name="T103" fmla="*/ 342 h 396"/>
                <a:gd name="T104" fmla="*/ 738 w 1238"/>
                <a:gd name="T105" fmla="*/ 342 h 396"/>
                <a:gd name="T106" fmla="*/ 786 w 1238"/>
                <a:gd name="T107" fmla="*/ 342 h 396"/>
                <a:gd name="T108" fmla="*/ 786 w 1238"/>
                <a:gd name="T109" fmla="*/ 396 h 396"/>
                <a:gd name="T110" fmla="*/ 801 w 1238"/>
                <a:gd name="T111" fmla="*/ 396 h 396"/>
                <a:gd name="T112" fmla="*/ 808 w 1238"/>
                <a:gd name="T113" fmla="*/ 396 h 396"/>
                <a:gd name="T114" fmla="*/ 832 w 1238"/>
                <a:gd name="T115" fmla="*/ 396 h 396"/>
                <a:gd name="T116" fmla="*/ 856 w 1238"/>
                <a:gd name="T117" fmla="*/ 396 h 396"/>
                <a:gd name="T118" fmla="*/ 926 w 1238"/>
                <a:gd name="T119" fmla="*/ 396 h 396"/>
                <a:gd name="T120" fmla="*/ 945 w 1238"/>
                <a:gd name="T121" fmla="*/ 396 h 396"/>
                <a:gd name="T122" fmla="*/ 1238 w 1238"/>
                <a:gd name="T123" fmla="*/ 39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38" h="396">
                  <a:moveTo>
                    <a:pt x="0" y="0"/>
                  </a:moveTo>
                  <a:lnTo>
                    <a:pt x="0" y="0"/>
                  </a:lnTo>
                  <a:lnTo>
                    <a:pt x="0" y="60"/>
                  </a:lnTo>
                  <a:lnTo>
                    <a:pt x="25" y="60"/>
                  </a:lnTo>
                  <a:lnTo>
                    <a:pt x="30" y="60"/>
                  </a:lnTo>
                  <a:lnTo>
                    <a:pt x="30" y="76"/>
                  </a:lnTo>
                  <a:lnTo>
                    <a:pt x="45" y="76"/>
                  </a:lnTo>
                  <a:lnTo>
                    <a:pt x="45" y="91"/>
                  </a:lnTo>
                  <a:lnTo>
                    <a:pt x="48" y="91"/>
                  </a:lnTo>
                  <a:lnTo>
                    <a:pt x="48" y="107"/>
                  </a:lnTo>
                  <a:lnTo>
                    <a:pt x="91" y="107"/>
                  </a:lnTo>
                  <a:lnTo>
                    <a:pt x="91" y="123"/>
                  </a:lnTo>
                  <a:lnTo>
                    <a:pt x="101" y="123"/>
                  </a:lnTo>
                  <a:lnTo>
                    <a:pt x="121" y="123"/>
                  </a:lnTo>
                  <a:lnTo>
                    <a:pt x="152" y="123"/>
                  </a:lnTo>
                  <a:lnTo>
                    <a:pt x="152" y="140"/>
                  </a:lnTo>
                  <a:lnTo>
                    <a:pt x="164" y="140"/>
                  </a:lnTo>
                  <a:lnTo>
                    <a:pt x="175" y="140"/>
                  </a:lnTo>
                  <a:lnTo>
                    <a:pt x="175" y="157"/>
                  </a:lnTo>
                  <a:lnTo>
                    <a:pt x="197" y="157"/>
                  </a:lnTo>
                  <a:lnTo>
                    <a:pt x="197" y="174"/>
                  </a:lnTo>
                  <a:lnTo>
                    <a:pt x="231" y="174"/>
                  </a:lnTo>
                  <a:lnTo>
                    <a:pt x="246" y="174"/>
                  </a:lnTo>
                  <a:lnTo>
                    <a:pt x="273" y="174"/>
                  </a:lnTo>
                  <a:lnTo>
                    <a:pt x="283" y="174"/>
                  </a:lnTo>
                  <a:lnTo>
                    <a:pt x="286" y="174"/>
                  </a:lnTo>
                  <a:lnTo>
                    <a:pt x="286" y="194"/>
                  </a:lnTo>
                  <a:lnTo>
                    <a:pt x="299" y="194"/>
                  </a:lnTo>
                  <a:lnTo>
                    <a:pt x="307" y="194"/>
                  </a:lnTo>
                  <a:lnTo>
                    <a:pt x="314" y="194"/>
                  </a:lnTo>
                  <a:lnTo>
                    <a:pt x="378" y="194"/>
                  </a:lnTo>
                  <a:lnTo>
                    <a:pt x="401" y="194"/>
                  </a:lnTo>
                  <a:lnTo>
                    <a:pt x="411" y="194"/>
                  </a:lnTo>
                  <a:lnTo>
                    <a:pt x="411" y="218"/>
                  </a:lnTo>
                  <a:lnTo>
                    <a:pt x="415" y="218"/>
                  </a:lnTo>
                  <a:lnTo>
                    <a:pt x="443" y="218"/>
                  </a:lnTo>
                  <a:lnTo>
                    <a:pt x="454" y="218"/>
                  </a:lnTo>
                  <a:lnTo>
                    <a:pt x="463" y="218"/>
                  </a:lnTo>
                  <a:lnTo>
                    <a:pt x="492" y="218"/>
                  </a:lnTo>
                  <a:lnTo>
                    <a:pt x="509" y="218"/>
                  </a:lnTo>
                  <a:lnTo>
                    <a:pt x="512" y="218"/>
                  </a:lnTo>
                  <a:lnTo>
                    <a:pt x="525" y="218"/>
                  </a:lnTo>
                  <a:lnTo>
                    <a:pt x="535" y="218"/>
                  </a:lnTo>
                  <a:lnTo>
                    <a:pt x="535" y="254"/>
                  </a:lnTo>
                  <a:lnTo>
                    <a:pt x="588" y="254"/>
                  </a:lnTo>
                  <a:lnTo>
                    <a:pt x="641" y="254"/>
                  </a:lnTo>
                  <a:lnTo>
                    <a:pt x="641" y="293"/>
                  </a:lnTo>
                  <a:lnTo>
                    <a:pt x="649" y="293"/>
                  </a:lnTo>
                  <a:lnTo>
                    <a:pt x="676" y="293"/>
                  </a:lnTo>
                  <a:lnTo>
                    <a:pt x="689" y="293"/>
                  </a:lnTo>
                  <a:lnTo>
                    <a:pt x="695" y="293"/>
                  </a:lnTo>
                  <a:lnTo>
                    <a:pt x="695" y="342"/>
                  </a:lnTo>
                  <a:lnTo>
                    <a:pt x="738" y="342"/>
                  </a:lnTo>
                  <a:lnTo>
                    <a:pt x="786" y="342"/>
                  </a:lnTo>
                  <a:lnTo>
                    <a:pt x="786" y="396"/>
                  </a:lnTo>
                  <a:lnTo>
                    <a:pt x="801" y="396"/>
                  </a:lnTo>
                  <a:lnTo>
                    <a:pt x="808" y="396"/>
                  </a:lnTo>
                  <a:lnTo>
                    <a:pt x="832" y="396"/>
                  </a:lnTo>
                  <a:lnTo>
                    <a:pt x="856" y="396"/>
                  </a:lnTo>
                  <a:lnTo>
                    <a:pt x="926" y="396"/>
                  </a:lnTo>
                  <a:lnTo>
                    <a:pt x="945" y="396"/>
                  </a:lnTo>
                  <a:lnTo>
                    <a:pt x="1238" y="396"/>
                  </a:lnTo>
                </a:path>
              </a:pathLst>
            </a:custGeom>
            <a:noFill/>
            <a:ln w="19050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7" name="Freeform 1237">
              <a:extLst>
                <a:ext uri="{FF2B5EF4-FFF2-40B4-BE49-F238E27FC236}">
                  <a16:creationId xmlns:a16="http://schemas.microsoft.com/office/drawing/2014/main" id="{B46065BA-CBA6-4865-8258-043ABF164B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5250" y="458464"/>
              <a:ext cx="2575567" cy="1397967"/>
            </a:xfrm>
            <a:custGeom>
              <a:avLst/>
              <a:gdLst>
                <a:gd name="T0" fmla="*/ 0 w 1087"/>
                <a:gd name="T1" fmla="*/ 0 h 590"/>
                <a:gd name="T2" fmla="*/ 0 w 1087"/>
                <a:gd name="T3" fmla="*/ 0 h 590"/>
                <a:gd name="T4" fmla="*/ 0 w 1087"/>
                <a:gd name="T5" fmla="*/ 16 h 590"/>
                <a:gd name="T6" fmla="*/ 35 w 1087"/>
                <a:gd name="T7" fmla="*/ 16 h 590"/>
                <a:gd name="T8" fmla="*/ 45 w 1087"/>
                <a:gd name="T9" fmla="*/ 16 h 590"/>
                <a:gd name="T10" fmla="*/ 90 w 1087"/>
                <a:gd name="T11" fmla="*/ 16 h 590"/>
                <a:gd name="T12" fmla="*/ 90 w 1087"/>
                <a:gd name="T13" fmla="*/ 36 h 590"/>
                <a:gd name="T14" fmla="*/ 100 w 1087"/>
                <a:gd name="T15" fmla="*/ 36 h 590"/>
                <a:gd name="T16" fmla="*/ 100 w 1087"/>
                <a:gd name="T17" fmla="*/ 57 h 590"/>
                <a:gd name="T18" fmla="*/ 105 w 1087"/>
                <a:gd name="T19" fmla="*/ 57 h 590"/>
                <a:gd name="T20" fmla="*/ 123 w 1087"/>
                <a:gd name="T21" fmla="*/ 57 h 590"/>
                <a:gd name="T22" fmla="*/ 123 w 1087"/>
                <a:gd name="T23" fmla="*/ 77 h 590"/>
                <a:gd name="T24" fmla="*/ 126 w 1087"/>
                <a:gd name="T25" fmla="*/ 77 h 590"/>
                <a:gd name="T26" fmla="*/ 139 w 1087"/>
                <a:gd name="T27" fmla="*/ 77 h 590"/>
                <a:gd name="T28" fmla="*/ 141 w 1087"/>
                <a:gd name="T29" fmla="*/ 100 h 590"/>
                <a:gd name="T30" fmla="*/ 235 w 1087"/>
                <a:gd name="T31" fmla="*/ 100 h 590"/>
                <a:gd name="T32" fmla="*/ 235 w 1087"/>
                <a:gd name="T33" fmla="*/ 123 h 590"/>
                <a:gd name="T34" fmla="*/ 237 w 1087"/>
                <a:gd name="T35" fmla="*/ 123 h 590"/>
                <a:gd name="T36" fmla="*/ 268 w 1087"/>
                <a:gd name="T37" fmla="*/ 123 h 590"/>
                <a:gd name="T38" fmla="*/ 268 w 1087"/>
                <a:gd name="T39" fmla="*/ 146 h 590"/>
                <a:gd name="T40" fmla="*/ 276 w 1087"/>
                <a:gd name="T41" fmla="*/ 146 h 590"/>
                <a:gd name="T42" fmla="*/ 276 w 1087"/>
                <a:gd name="T43" fmla="*/ 170 h 590"/>
                <a:gd name="T44" fmla="*/ 301 w 1087"/>
                <a:gd name="T45" fmla="*/ 170 h 590"/>
                <a:gd name="T46" fmla="*/ 341 w 1087"/>
                <a:gd name="T47" fmla="*/ 170 h 590"/>
                <a:gd name="T48" fmla="*/ 379 w 1087"/>
                <a:gd name="T49" fmla="*/ 170 h 590"/>
                <a:gd name="T50" fmla="*/ 379 w 1087"/>
                <a:gd name="T51" fmla="*/ 195 h 590"/>
                <a:gd name="T52" fmla="*/ 382 w 1087"/>
                <a:gd name="T53" fmla="*/ 195 h 590"/>
                <a:gd name="T54" fmla="*/ 382 w 1087"/>
                <a:gd name="T55" fmla="*/ 221 h 590"/>
                <a:gd name="T56" fmla="*/ 385 w 1087"/>
                <a:gd name="T57" fmla="*/ 221 h 590"/>
                <a:gd name="T58" fmla="*/ 385 w 1087"/>
                <a:gd name="T59" fmla="*/ 246 h 590"/>
                <a:gd name="T60" fmla="*/ 400 w 1087"/>
                <a:gd name="T61" fmla="*/ 246 h 590"/>
                <a:gd name="T62" fmla="*/ 403 w 1087"/>
                <a:gd name="T63" fmla="*/ 246 h 590"/>
                <a:gd name="T64" fmla="*/ 403 w 1087"/>
                <a:gd name="T65" fmla="*/ 273 h 590"/>
                <a:gd name="T66" fmla="*/ 440 w 1087"/>
                <a:gd name="T67" fmla="*/ 273 h 590"/>
                <a:gd name="T68" fmla="*/ 440 w 1087"/>
                <a:gd name="T69" fmla="*/ 300 h 590"/>
                <a:gd name="T70" fmla="*/ 501 w 1087"/>
                <a:gd name="T71" fmla="*/ 300 h 590"/>
                <a:gd name="T72" fmla="*/ 506 w 1087"/>
                <a:gd name="T73" fmla="*/ 300 h 590"/>
                <a:gd name="T74" fmla="*/ 506 w 1087"/>
                <a:gd name="T75" fmla="*/ 328 h 590"/>
                <a:gd name="T76" fmla="*/ 527 w 1087"/>
                <a:gd name="T77" fmla="*/ 328 h 590"/>
                <a:gd name="T78" fmla="*/ 530 w 1087"/>
                <a:gd name="T79" fmla="*/ 328 h 590"/>
                <a:gd name="T80" fmla="*/ 534 w 1087"/>
                <a:gd name="T81" fmla="*/ 328 h 590"/>
                <a:gd name="T82" fmla="*/ 555 w 1087"/>
                <a:gd name="T83" fmla="*/ 328 h 590"/>
                <a:gd name="T84" fmla="*/ 568 w 1087"/>
                <a:gd name="T85" fmla="*/ 328 h 590"/>
                <a:gd name="T86" fmla="*/ 568 w 1087"/>
                <a:gd name="T87" fmla="*/ 366 h 590"/>
                <a:gd name="T88" fmla="*/ 602 w 1087"/>
                <a:gd name="T89" fmla="*/ 366 h 590"/>
                <a:gd name="T90" fmla="*/ 636 w 1087"/>
                <a:gd name="T91" fmla="*/ 366 h 590"/>
                <a:gd name="T92" fmla="*/ 636 w 1087"/>
                <a:gd name="T93" fmla="*/ 409 h 590"/>
                <a:gd name="T94" fmla="*/ 641 w 1087"/>
                <a:gd name="T95" fmla="*/ 409 h 590"/>
                <a:gd name="T96" fmla="*/ 679 w 1087"/>
                <a:gd name="T97" fmla="*/ 409 h 590"/>
                <a:gd name="T98" fmla="*/ 679 w 1087"/>
                <a:gd name="T99" fmla="*/ 456 h 590"/>
                <a:gd name="T100" fmla="*/ 686 w 1087"/>
                <a:gd name="T101" fmla="*/ 456 h 590"/>
                <a:gd name="T102" fmla="*/ 701 w 1087"/>
                <a:gd name="T103" fmla="*/ 456 h 590"/>
                <a:gd name="T104" fmla="*/ 701 w 1087"/>
                <a:gd name="T105" fmla="*/ 510 h 590"/>
                <a:gd name="T106" fmla="*/ 725 w 1087"/>
                <a:gd name="T107" fmla="*/ 510 h 590"/>
                <a:gd name="T108" fmla="*/ 765 w 1087"/>
                <a:gd name="T109" fmla="*/ 510 h 590"/>
                <a:gd name="T110" fmla="*/ 790 w 1087"/>
                <a:gd name="T111" fmla="*/ 510 h 590"/>
                <a:gd name="T112" fmla="*/ 790 w 1087"/>
                <a:gd name="T113" fmla="*/ 590 h 590"/>
                <a:gd name="T114" fmla="*/ 882 w 1087"/>
                <a:gd name="T115" fmla="*/ 590 h 590"/>
                <a:gd name="T116" fmla="*/ 1072 w 1087"/>
                <a:gd name="T117" fmla="*/ 590 h 590"/>
                <a:gd name="T118" fmla="*/ 1087 w 1087"/>
                <a:gd name="T11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87" h="590">
                  <a:moveTo>
                    <a:pt x="0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35" y="16"/>
                  </a:lnTo>
                  <a:lnTo>
                    <a:pt x="45" y="16"/>
                  </a:lnTo>
                  <a:lnTo>
                    <a:pt x="90" y="16"/>
                  </a:lnTo>
                  <a:lnTo>
                    <a:pt x="90" y="36"/>
                  </a:lnTo>
                  <a:lnTo>
                    <a:pt x="100" y="36"/>
                  </a:lnTo>
                  <a:lnTo>
                    <a:pt x="100" y="57"/>
                  </a:lnTo>
                  <a:lnTo>
                    <a:pt x="105" y="57"/>
                  </a:lnTo>
                  <a:lnTo>
                    <a:pt x="123" y="57"/>
                  </a:lnTo>
                  <a:lnTo>
                    <a:pt x="123" y="77"/>
                  </a:lnTo>
                  <a:lnTo>
                    <a:pt x="126" y="77"/>
                  </a:lnTo>
                  <a:lnTo>
                    <a:pt x="139" y="77"/>
                  </a:lnTo>
                  <a:lnTo>
                    <a:pt x="141" y="100"/>
                  </a:lnTo>
                  <a:lnTo>
                    <a:pt x="235" y="100"/>
                  </a:lnTo>
                  <a:lnTo>
                    <a:pt x="235" y="123"/>
                  </a:lnTo>
                  <a:lnTo>
                    <a:pt x="237" y="123"/>
                  </a:lnTo>
                  <a:lnTo>
                    <a:pt x="268" y="123"/>
                  </a:lnTo>
                  <a:lnTo>
                    <a:pt x="268" y="146"/>
                  </a:lnTo>
                  <a:lnTo>
                    <a:pt x="276" y="146"/>
                  </a:lnTo>
                  <a:lnTo>
                    <a:pt x="276" y="170"/>
                  </a:lnTo>
                  <a:lnTo>
                    <a:pt x="301" y="170"/>
                  </a:lnTo>
                  <a:lnTo>
                    <a:pt x="341" y="170"/>
                  </a:lnTo>
                  <a:lnTo>
                    <a:pt x="379" y="170"/>
                  </a:lnTo>
                  <a:lnTo>
                    <a:pt x="379" y="195"/>
                  </a:lnTo>
                  <a:lnTo>
                    <a:pt x="382" y="195"/>
                  </a:lnTo>
                  <a:lnTo>
                    <a:pt x="382" y="221"/>
                  </a:lnTo>
                  <a:lnTo>
                    <a:pt x="385" y="221"/>
                  </a:lnTo>
                  <a:lnTo>
                    <a:pt x="385" y="246"/>
                  </a:lnTo>
                  <a:lnTo>
                    <a:pt x="400" y="246"/>
                  </a:lnTo>
                  <a:lnTo>
                    <a:pt x="403" y="246"/>
                  </a:lnTo>
                  <a:lnTo>
                    <a:pt x="403" y="273"/>
                  </a:lnTo>
                  <a:lnTo>
                    <a:pt x="440" y="273"/>
                  </a:lnTo>
                  <a:lnTo>
                    <a:pt x="440" y="300"/>
                  </a:lnTo>
                  <a:lnTo>
                    <a:pt x="501" y="300"/>
                  </a:lnTo>
                  <a:lnTo>
                    <a:pt x="506" y="300"/>
                  </a:lnTo>
                  <a:lnTo>
                    <a:pt x="506" y="328"/>
                  </a:lnTo>
                  <a:lnTo>
                    <a:pt x="527" y="328"/>
                  </a:lnTo>
                  <a:lnTo>
                    <a:pt x="530" y="328"/>
                  </a:lnTo>
                  <a:lnTo>
                    <a:pt x="534" y="328"/>
                  </a:lnTo>
                  <a:lnTo>
                    <a:pt x="555" y="328"/>
                  </a:lnTo>
                  <a:lnTo>
                    <a:pt x="568" y="328"/>
                  </a:lnTo>
                  <a:lnTo>
                    <a:pt x="568" y="366"/>
                  </a:lnTo>
                  <a:lnTo>
                    <a:pt x="602" y="366"/>
                  </a:lnTo>
                  <a:lnTo>
                    <a:pt x="636" y="366"/>
                  </a:lnTo>
                  <a:lnTo>
                    <a:pt x="636" y="409"/>
                  </a:lnTo>
                  <a:lnTo>
                    <a:pt x="641" y="409"/>
                  </a:lnTo>
                  <a:lnTo>
                    <a:pt x="679" y="409"/>
                  </a:lnTo>
                  <a:lnTo>
                    <a:pt x="679" y="456"/>
                  </a:lnTo>
                  <a:lnTo>
                    <a:pt x="686" y="456"/>
                  </a:lnTo>
                  <a:lnTo>
                    <a:pt x="701" y="456"/>
                  </a:lnTo>
                  <a:lnTo>
                    <a:pt x="701" y="510"/>
                  </a:lnTo>
                  <a:lnTo>
                    <a:pt x="725" y="510"/>
                  </a:lnTo>
                  <a:lnTo>
                    <a:pt x="765" y="510"/>
                  </a:lnTo>
                  <a:lnTo>
                    <a:pt x="790" y="510"/>
                  </a:lnTo>
                  <a:lnTo>
                    <a:pt x="790" y="590"/>
                  </a:lnTo>
                  <a:lnTo>
                    <a:pt x="882" y="590"/>
                  </a:lnTo>
                  <a:lnTo>
                    <a:pt x="1072" y="590"/>
                  </a:lnTo>
                  <a:lnTo>
                    <a:pt x="1087" y="590"/>
                  </a:lnTo>
                </a:path>
              </a:pathLst>
            </a:custGeom>
            <a:noFill/>
            <a:ln w="19050" cap="flat">
              <a:solidFill>
                <a:srgbClr val="4270D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838" name="グループ化 837">
              <a:extLst>
                <a:ext uri="{FF2B5EF4-FFF2-40B4-BE49-F238E27FC236}">
                  <a16:creationId xmlns:a16="http://schemas.microsoft.com/office/drawing/2014/main" id="{1CE71D6E-71AE-4730-AAD0-68386105D7DD}"/>
                </a:ext>
              </a:extLst>
            </p:cNvPr>
            <p:cNvGrpSpPr/>
            <p:nvPr/>
          </p:nvGrpSpPr>
          <p:grpSpPr>
            <a:xfrm>
              <a:off x="3670232" y="2434574"/>
              <a:ext cx="2983107" cy="49759"/>
              <a:chOff x="3670232" y="2434574"/>
              <a:chExt cx="2983107" cy="49759"/>
            </a:xfrm>
          </p:grpSpPr>
          <p:sp>
            <p:nvSpPr>
              <p:cNvPr id="839" name="Line 1222">
                <a:extLst>
                  <a:ext uri="{FF2B5EF4-FFF2-40B4-BE49-F238E27FC236}">
                    <a16:creationId xmlns:a16="http://schemas.microsoft.com/office/drawing/2014/main" id="{2E6C747F-841D-4CFA-ACB2-2963F59A52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70232" y="2434574"/>
                <a:ext cx="49759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40" name="Line 1239">
                <a:extLst>
                  <a:ext uri="{FF2B5EF4-FFF2-40B4-BE49-F238E27FC236}">
                    <a16:creationId xmlns:a16="http://schemas.microsoft.com/office/drawing/2014/main" id="{054A941A-149C-46AE-8EAF-82FB79AC60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16168" y="2434574"/>
                <a:ext cx="0" cy="23694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41" name="Line 1240">
                <a:extLst>
                  <a:ext uri="{FF2B5EF4-FFF2-40B4-BE49-F238E27FC236}">
                    <a16:creationId xmlns:a16="http://schemas.microsoft.com/office/drawing/2014/main" id="{838822C8-EB5D-45B8-88DD-BB838557CB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01416" y="2434574"/>
                <a:ext cx="0" cy="23694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42" name="Line 1241">
                <a:extLst>
                  <a:ext uri="{FF2B5EF4-FFF2-40B4-BE49-F238E27FC236}">
                    <a16:creationId xmlns:a16="http://schemas.microsoft.com/office/drawing/2014/main" id="{A694B6D5-F8C4-4FC0-A46F-8AF8537F66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86665" y="2434574"/>
                <a:ext cx="0" cy="23694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43" name="Line 1242">
                <a:extLst>
                  <a:ext uri="{FF2B5EF4-FFF2-40B4-BE49-F238E27FC236}">
                    <a16:creationId xmlns:a16="http://schemas.microsoft.com/office/drawing/2014/main" id="{004555FE-71C7-4A6D-9AB0-1F6E16464A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71912" y="2434574"/>
                <a:ext cx="0" cy="23694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44" name="Line 1243">
                <a:extLst>
                  <a:ext uri="{FF2B5EF4-FFF2-40B4-BE49-F238E27FC236}">
                    <a16:creationId xmlns:a16="http://schemas.microsoft.com/office/drawing/2014/main" id="{53142FFD-4AAF-475F-9C00-466F297407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57161" y="2434574"/>
                <a:ext cx="0" cy="23694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45" name="Line 1244">
                <a:extLst>
                  <a:ext uri="{FF2B5EF4-FFF2-40B4-BE49-F238E27FC236}">
                    <a16:creationId xmlns:a16="http://schemas.microsoft.com/office/drawing/2014/main" id="{214C802F-9E9C-4D3A-A4B8-9D594882C4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19989" y="2434574"/>
                <a:ext cx="0" cy="49759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46" name="Line 1245">
                <a:extLst>
                  <a:ext uri="{FF2B5EF4-FFF2-40B4-BE49-F238E27FC236}">
                    <a16:creationId xmlns:a16="http://schemas.microsoft.com/office/drawing/2014/main" id="{42217C15-3C3B-42ED-912E-DF15F81CE7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05238" y="2434574"/>
                <a:ext cx="0" cy="49759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47" name="Line 1246">
                <a:extLst>
                  <a:ext uri="{FF2B5EF4-FFF2-40B4-BE49-F238E27FC236}">
                    <a16:creationId xmlns:a16="http://schemas.microsoft.com/office/drawing/2014/main" id="{CFF93DAF-1FAF-496B-A9F5-FAC3B80A92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90486" y="2434574"/>
                <a:ext cx="0" cy="49759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48" name="Line 1247">
                <a:extLst>
                  <a:ext uri="{FF2B5EF4-FFF2-40B4-BE49-F238E27FC236}">
                    <a16:creationId xmlns:a16="http://schemas.microsoft.com/office/drawing/2014/main" id="{65E14985-12B3-4E1E-8E6F-9D64C5E620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85212" y="2434574"/>
                <a:ext cx="0" cy="49759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49" name="Line 1248">
                <a:extLst>
                  <a:ext uri="{FF2B5EF4-FFF2-40B4-BE49-F238E27FC236}">
                    <a16:creationId xmlns:a16="http://schemas.microsoft.com/office/drawing/2014/main" id="{FFDBD9B8-4226-46BA-9B93-EB653DE56D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68091" y="2434574"/>
                <a:ext cx="0" cy="49759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50" name="Line 1249">
                <a:extLst>
                  <a:ext uri="{FF2B5EF4-FFF2-40B4-BE49-F238E27FC236}">
                    <a16:creationId xmlns:a16="http://schemas.microsoft.com/office/drawing/2014/main" id="{28AE7AFC-60EF-4CFA-B6C7-384A943767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53339" y="2434574"/>
                <a:ext cx="0" cy="49759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851" name="Rectangle 1250">
              <a:extLst>
                <a:ext uri="{FF2B5EF4-FFF2-40B4-BE49-F238E27FC236}">
                  <a16:creationId xmlns:a16="http://schemas.microsoft.com/office/drawing/2014/main" id="{D76E5FEB-103C-4CF7-BB4E-C876588DD6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817" y="2484333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2" name="Rectangle 1251">
              <a:extLst>
                <a:ext uri="{FF2B5EF4-FFF2-40B4-BE49-F238E27FC236}">
                  <a16:creationId xmlns:a16="http://schemas.microsoft.com/office/drawing/2014/main" id="{302D87BE-C206-41D1-B63B-16163D955F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2066" y="2484333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3" name="Rectangle 1252">
              <a:extLst>
                <a:ext uri="{FF2B5EF4-FFF2-40B4-BE49-F238E27FC236}">
                  <a16:creationId xmlns:a16="http://schemas.microsoft.com/office/drawing/2014/main" id="{06E48BAE-D5B6-4728-8854-4FC7131BB2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3619" y="2484333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4" name="Rectangle 1253">
              <a:extLst>
                <a:ext uri="{FF2B5EF4-FFF2-40B4-BE49-F238E27FC236}">
                  <a16:creationId xmlns:a16="http://schemas.microsoft.com/office/drawing/2014/main" id="{F91BBFD1-9DE7-47C2-9255-2CF5946F1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5976" y="2484333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5" name="Rectangle 1254">
              <a:extLst>
                <a:ext uri="{FF2B5EF4-FFF2-40B4-BE49-F238E27FC236}">
                  <a16:creationId xmlns:a16="http://schemas.microsoft.com/office/drawing/2014/main" id="{09AA3E6F-B085-4C7A-BF53-57E0140362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1225" y="2484333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20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6" name="Rectangle 1255">
              <a:extLst>
                <a:ext uri="{FF2B5EF4-FFF2-40B4-BE49-F238E27FC236}">
                  <a16:creationId xmlns:a16="http://schemas.microsoft.com/office/drawing/2014/main" id="{B4E4DCA3-470F-4C22-ABFC-1F106ADD0A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6473" y="2484333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25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57" name="グループ化 856">
            <a:extLst>
              <a:ext uri="{FF2B5EF4-FFF2-40B4-BE49-F238E27FC236}">
                <a16:creationId xmlns:a16="http://schemas.microsoft.com/office/drawing/2014/main" id="{0B8725AD-CB2D-4F6B-BCBD-4FDCD6F08DA9}"/>
              </a:ext>
            </a:extLst>
          </p:cNvPr>
          <p:cNvGrpSpPr/>
          <p:nvPr/>
        </p:nvGrpSpPr>
        <p:grpSpPr>
          <a:xfrm>
            <a:off x="8308800" y="6125780"/>
            <a:ext cx="2988638" cy="643132"/>
            <a:chOff x="905258" y="4852633"/>
            <a:chExt cx="2988638" cy="643132"/>
          </a:xfrm>
        </p:grpSpPr>
        <p:grpSp>
          <p:nvGrpSpPr>
            <p:cNvPr id="858" name="グループ化 857">
              <a:extLst>
                <a:ext uri="{FF2B5EF4-FFF2-40B4-BE49-F238E27FC236}">
                  <a16:creationId xmlns:a16="http://schemas.microsoft.com/office/drawing/2014/main" id="{62C07BE8-10E0-46CB-A5CB-802BC86D150D}"/>
                </a:ext>
              </a:extLst>
            </p:cNvPr>
            <p:cNvGrpSpPr/>
            <p:nvPr/>
          </p:nvGrpSpPr>
          <p:grpSpPr>
            <a:xfrm>
              <a:off x="905258" y="4852633"/>
              <a:ext cx="2988638" cy="407742"/>
              <a:chOff x="1043992" y="4686803"/>
              <a:chExt cx="2988638" cy="407742"/>
            </a:xfrm>
          </p:grpSpPr>
          <p:grpSp>
            <p:nvGrpSpPr>
              <p:cNvPr id="860" name="グループ化 5">
                <a:extLst>
                  <a:ext uri="{FF2B5EF4-FFF2-40B4-BE49-F238E27FC236}">
                    <a16:creationId xmlns:a16="http://schemas.microsoft.com/office/drawing/2014/main" id="{4EF644D6-739B-431E-829E-D3A7E2B7CA9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44010" y="4686803"/>
                <a:ext cx="2988620" cy="184667"/>
                <a:chOff x="7451475" y="2452572"/>
                <a:chExt cx="1949070" cy="120452"/>
              </a:xfrm>
            </p:grpSpPr>
            <p:sp>
              <p:nvSpPr>
                <p:cNvPr id="864" name="Rectangle 64">
                  <a:extLst>
                    <a:ext uri="{FF2B5EF4-FFF2-40B4-BE49-F238E27FC236}">
                      <a16:creationId xmlns:a16="http://schemas.microsoft.com/office/drawing/2014/main" id="{5DC4D430-9FAC-4554-90A3-3495070820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39764" y="2452572"/>
                  <a:ext cx="1760781" cy="1204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</a:pPr>
                  <a:r>
                    <a:rPr kumimoji="0" lang="en-US" altLang="ja-JP" sz="12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PRO negative (n=70): 2-year PPS, 52.5%</a:t>
                  </a:r>
                  <a:endParaRPr kumimoji="0" lang="ja-JP" altLang="ja-JP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65" name="Line 69">
                  <a:extLst>
                    <a:ext uri="{FF2B5EF4-FFF2-40B4-BE49-F238E27FC236}">
                      <a16:creationId xmlns:a16="http://schemas.microsoft.com/office/drawing/2014/main" id="{82C7FD78-A934-4388-827D-EFE4BB298E2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451475" y="2518586"/>
                  <a:ext cx="140868" cy="0"/>
                </a:xfrm>
                <a:prstGeom prst="line">
                  <a:avLst/>
                </a:prstGeom>
                <a:noFill/>
                <a:ln w="17463">
                  <a:solidFill>
                    <a:srgbClr val="FF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0" lang="ja-JP" altLang="en-US" sz="1200" b="1">
                    <a:solidFill>
                      <a:prstClr val="black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861" name="グループ化 6">
                <a:extLst>
                  <a:ext uri="{FF2B5EF4-FFF2-40B4-BE49-F238E27FC236}">
                    <a16:creationId xmlns:a16="http://schemas.microsoft.com/office/drawing/2014/main" id="{6DDF08D5-B559-4ACD-B160-C60FED75062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43992" y="4909880"/>
                <a:ext cx="2909794" cy="184665"/>
                <a:chOff x="7451487" y="2664355"/>
                <a:chExt cx="1897668" cy="120451"/>
              </a:xfrm>
            </p:grpSpPr>
            <p:sp>
              <p:nvSpPr>
                <p:cNvPr id="862" name="Rectangle 66">
                  <a:extLst>
                    <a:ext uri="{FF2B5EF4-FFF2-40B4-BE49-F238E27FC236}">
                      <a16:creationId xmlns:a16="http://schemas.microsoft.com/office/drawing/2014/main" id="{D23B7647-8B90-40D0-89F9-736AD8F70E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41685" y="2664355"/>
                  <a:ext cx="1707470" cy="12045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</a:pPr>
                  <a:r>
                    <a:rPr kumimoji="0" lang="en-US" altLang="ja-JP" sz="12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PRO positive  (n=52): 2-year PPS, 0.0%</a:t>
                  </a:r>
                  <a:endParaRPr kumimoji="0" lang="ja-JP" altLang="ja-JP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63" name="Line 73">
                  <a:extLst>
                    <a:ext uri="{FF2B5EF4-FFF2-40B4-BE49-F238E27FC236}">
                      <a16:creationId xmlns:a16="http://schemas.microsoft.com/office/drawing/2014/main" id="{91F1603E-16FB-4342-AB77-9CF51C52E09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451487" y="2729921"/>
                  <a:ext cx="140868" cy="0"/>
                </a:xfrm>
                <a:prstGeom prst="line">
                  <a:avLst/>
                </a:prstGeom>
                <a:noFill/>
                <a:ln w="17463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0" lang="ja-JP" altLang="en-US" sz="1200" b="1">
                    <a:solidFill>
                      <a:prstClr val="black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859" name="Rectangle 64">
              <a:extLst>
                <a:ext uri="{FF2B5EF4-FFF2-40B4-BE49-F238E27FC236}">
                  <a16:creationId xmlns:a16="http://schemas.microsoft.com/office/drawing/2014/main" id="{C771E778-7C65-4345-9815-E6BFF0D5E0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8781" y="5311099"/>
              <a:ext cx="271228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     HR 1.35 (95% CI; 0.71-2.58, </a:t>
              </a:r>
              <a:r>
                <a:rPr kumimoji="0" lang="en-US" altLang="ja-JP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P</a:t>
              </a: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= .360)</a:t>
              </a:r>
              <a:endPara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866" name="Rectangle 50">
            <a:extLst>
              <a:ext uri="{FF2B5EF4-FFF2-40B4-BE49-F238E27FC236}">
                <a16:creationId xmlns:a16="http://schemas.microsoft.com/office/drawing/2014/main" id="{42866A73-9BFB-4696-A647-3412224816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37950" y="2755360"/>
            <a:ext cx="860074" cy="164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Time </a:t>
            </a:r>
            <a:r>
              <a: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(month</a:t>
            </a:r>
            <a:r>
              <a:rPr kumimoji="0"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s</a:t>
            </a:r>
            <a:r>
              <a: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867" name="Rectangle 50">
            <a:extLst>
              <a:ext uri="{FF2B5EF4-FFF2-40B4-BE49-F238E27FC236}">
                <a16:creationId xmlns:a16="http://schemas.microsoft.com/office/drawing/2014/main" id="{DAFD2E54-96F5-490B-BB58-89DCE60284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37950" y="5900400"/>
            <a:ext cx="860074" cy="164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Time </a:t>
            </a:r>
            <a:r>
              <a: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(month</a:t>
            </a:r>
            <a:r>
              <a:rPr kumimoji="0"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s</a:t>
            </a:r>
            <a:r>
              <a: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361" name="テキスト ボックス 406">
            <a:extLst>
              <a:ext uri="{FF2B5EF4-FFF2-40B4-BE49-F238E27FC236}">
                <a16:creationId xmlns:a16="http://schemas.microsoft.com/office/drawing/2014/main" id="{42D7AD0B-E5AC-43C7-9F9F-E3236F7674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72000" y="0"/>
            <a:ext cx="2304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ja-JP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</a:t>
            </a:r>
            <a:r>
              <a:rPr lang="ja-JP" altLang="en-US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S7</a:t>
            </a:r>
            <a:endParaRPr lang="ja-JP" altLang="en-US" sz="14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02609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</TotalTime>
  <Words>375</Words>
  <Application>Microsoft Office PowerPoint</Application>
  <PresentationFormat>ワイド画面</PresentationFormat>
  <Paragraphs>113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1_Office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大木 暁</dc:creator>
  <cp:lastModifiedBy>大木 暁</cp:lastModifiedBy>
  <cp:revision>67</cp:revision>
  <cp:lastPrinted>2020-02-02T02:19:20Z</cp:lastPrinted>
  <dcterms:created xsi:type="dcterms:W3CDTF">2019-08-24T05:09:44Z</dcterms:created>
  <dcterms:modified xsi:type="dcterms:W3CDTF">2020-09-20T10:35:53Z</dcterms:modified>
</cp:coreProperties>
</file>