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6858000" cy="9906000" type="A4"/>
  <p:notesSz cx="6805613" cy="99441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89" autoAdjust="0"/>
  </p:normalViewPr>
  <p:slideViewPr>
    <p:cSldViewPr>
      <p:cViewPr varScale="1">
        <p:scale>
          <a:sx n="76" d="100"/>
          <a:sy n="76" d="100"/>
        </p:scale>
        <p:origin x="3174" y="6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9737E-7F42-49EC-8E51-991497A414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18" Type="http://schemas.openxmlformats.org/officeDocument/2006/relationships/image" Target="../media/image18.png"/><Relationship Id="rId26" Type="http://schemas.openxmlformats.org/officeDocument/2006/relationships/image" Target="../media/image21.png"/><Relationship Id="rId3" Type="http://schemas.openxmlformats.org/officeDocument/2006/relationships/notesSlide" Target="../notesSlides/notesSlide1.xml"/><Relationship Id="rId21" Type="http://schemas.microsoft.com/office/2007/relationships/hdphoto" Target="../media/hdphoto1.wdp"/><Relationship Id="rId7" Type="http://schemas.openxmlformats.org/officeDocument/2006/relationships/image" Target="../media/image7.png"/><Relationship Id="rId12" Type="http://schemas.openxmlformats.org/officeDocument/2006/relationships/image" Target="../media/image12.tiff"/><Relationship Id="rId17" Type="http://schemas.openxmlformats.org/officeDocument/2006/relationships/image" Target="../media/image17.emf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11.tiff"/><Relationship Id="rId24" Type="http://schemas.openxmlformats.org/officeDocument/2006/relationships/oleObject" Target="../embeddings/oleObject3.bin"/><Relationship Id="rId5" Type="http://schemas.openxmlformats.org/officeDocument/2006/relationships/image" Target="../media/image1.emf"/><Relationship Id="rId15" Type="http://schemas.openxmlformats.org/officeDocument/2006/relationships/image" Target="../media/image15.tiff"/><Relationship Id="rId23" Type="http://schemas.openxmlformats.org/officeDocument/2006/relationships/image" Target="../media/image2.emf"/><Relationship Id="rId28" Type="http://schemas.openxmlformats.org/officeDocument/2006/relationships/oleObject" Target="../embeddings/oleObject4.bin"/><Relationship Id="rId10" Type="http://schemas.openxmlformats.org/officeDocument/2006/relationships/image" Target="../media/image10.tiff"/><Relationship Id="rId19" Type="http://schemas.openxmlformats.org/officeDocument/2006/relationships/image" Target="../media/image19.png"/><Relationship Id="rId31" Type="http://schemas.openxmlformats.org/officeDocument/2006/relationships/image" Target="../media/image5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tiff"/><Relationship Id="rId14" Type="http://schemas.openxmlformats.org/officeDocument/2006/relationships/image" Target="../media/image14.tiff"/><Relationship Id="rId22" Type="http://schemas.openxmlformats.org/officeDocument/2006/relationships/oleObject" Target="../embeddings/oleObject2.bin"/><Relationship Id="rId27" Type="http://schemas.openxmlformats.org/officeDocument/2006/relationships/image" Target="../media/image22.png"/><Relationship Id="rId30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mart.servier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9213" y="2049463"/>
            <a:ext cx="2693988" cy="2372620"/>
            <a:chOff x="441331" y="389835"/>
            <a:chExt cx="2875876" cy="2661578"/>
          </a:xfrm>
        </p:grpSpPr>
        <p:sp>
          <p:nvSpPr>
            <p:cNvPr id="15" name="TextBox 14"/>
            <p:cNvSpPr txBox="1"/>
            <p:nvPr/>
          </p:nvSpPr>
          <p:spPr>
            <a:xfrm>
              <a:off x="1271113" y="2651303"/>
              <a:ext cx="8146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000" b="1" dirty="0" smtClean="0"/>
                <a:t>CD20-TCB</a:t>
              </a:r>
            </a:p>
            <a:p>
              <a:pPr algn="ctr">
                <a:spcBef>
                  <a:spcPts val="0"/>
                </a:spcBef>
              </a:pPr>
              <a:r>
                <a:rPr lang="en-US" sz="1000" b="1" dirty="0" smtClean="0"/>
                <a:t>(ng/ml)</a:t>
              </a:r>
              <a:endParaRPr lang="en-US" sz="1000" b="1" dirty="0"/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800887" y="2618760"/>
              <a:ext cx="1691886" cy="1025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tx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0862885"/>
                </p:ext>
              </p:extLst>
            </p:nvPr>
          </p:nvGraphicFramePr>
          <p:xfrm>
            <a:off x="441331" y="389835"/>
            <a:ext cx="2875876" cy="2343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" name="Prism 7" r:id="rId4" imgW="3341699" imgH="2572220" progId="Prism7.Document">
                    <p:embed/>
                  </p:oleObj>
                </mc:Choice>
                <mc:Fallback>
                  <p:oleObj name="Prism 7" r:id="rId4" imgW="3341699" imgH="2572220" progId="Prism7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41331" y="389835"/>
                          <a:ext cx="2875876" cy="23435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TextBox 6"/>
          <p:cNvSpPr txBox="1"/>
          <p:nvPr/>
        </p:nvSpPr>
        <p:spPr>
          <a:xfrm>
            <a:off x="-20871" y="-451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S1 </a:t>
            </a:r>
            <a:r>
              <a:rPr lang="de-CH" sz="1200" dirty="0" err="1" smtClean="0"/>
              <a:t>supplementary</a:t>
            </a:r>
            <a:r>
              <a:rPr lang="de-CH" sz="1200" dirty="0" smtClean="0"/>
              <a:t> </a:t>
            </a:r>
            <a:r>
              <a:rPr lang="de-CH" sz="1200" dirty="0" err="1" smtClean="0"/>
              <a:t>Figure</a:t>
            </a:r>
            <a:r>
              <a:rPr lang="de-CH" sz="1200" dirty="0" smtClean="0"/>
              <a:t> 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0728" y="7563271"/>
            <a:ext cx="232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/>
              <a:t>f</a:t>
            </a:r>
            <a:endParaRPr lang="en-US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079" y="2018941"/>
            <a:ext cx="233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/>
              <a:t>c</a:t>
            </a:r>
            <a:endParaRPr lang="en-US" sz="12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216691" y="7648631"/>
            <a:ext cx="3037884" cy="1707472"/>
            <a:chOff x="339852" y="6509528"/>
            <a:chExt cx="3638041" cy="226364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852" y="6509528"/>
              <a:ext cx="1712766" cy="1686004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096377" y="8084015"/>
              <a:ext cx="518091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CD20</a:t>
              </a:r>
              <a:endParaRPr lang="en-US" sz="12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3146" y="6518456"/>
              <a:ext cx="1703697" cy="1677076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2757596" y="8084014"/>
              <a:ext cx="65114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ICAM-1</a:t>
              </a:r>
              <a:endParaRPr lang="en-US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4030" y="8411701"/>
              <a:ext cx="1368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Negative CTRL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09741" y="8405947"/>
              <a:ext cx="1368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WSU DLCL2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90636" y="8405947"/>
              <a:ext cx="885686" cy="3672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OCI-Ly18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9401" y="3584848"/>
            <a:ext cx="5571847" cy="3413104"/>
            <a:chOff x="-50573" y="3913456"/>
            <a:chExt cx="5571847" cy="3413104"/>
          </a:xfrm>
        </p:grpSpPr>
        <p:grpSp>
          <p:nvGrpSpPr>
            <p:cNvPr id="8" name="Group 7"/>
            <p:cNvGrpSpPr/>
            <p:nvPr/>
          </p:nvGrpSpPr>
          <p:grpSpPr>
            <a:xfrm>
              <a:off x="-50573" y="3913456"/>
              <a:ext cx="5571847" cy="3413104"/>
              <a:chOff x="-54615" y="2077192"/>
              <a:chExt cx="5571847" cy="341310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-54615" y="2749693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200" b="1" dirty="0" smtClean="0"/>
                  <a:t>e</a:t>
                </a:r>
                <a:endParaRPr lang="en-US" sz="1200" b="1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73378" y="2975137"/>
                <a:ext cx="5143854" cy="251515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Imago" pitchFamily="2" charset="0"/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382514" y="2077192"/>
                <a:ext cx="3681467" cy="3320175"/>
                <a:chOff x="2939739" y="1684681"/>
                <a:chExt cx="6206925" cy="4887068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3444528" y="3226262"/>
                  <a:ext cx="5702136" cy="3345487"/>
                  <a:chOff x="3124200" y="1371600"/>
                  <a:chExt cx="8312329" cy="5369554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3124200" y="1371600"/>
                    <a:ext cx="7477120" cy="4750017"/>
                    <a:chOff x="3124200" y="1371600"/>
                    <a:chExt cx="7477120" cy="4750017"/>
                  </a:xfrm>
                </p:grpSpPr>
                <p:pic>
                  <p:nvPicPr>
                    <p:cNvPr id="46" name="Picture 45"/>
                    <p:cNvPicPr>
                      <a:picLocks noChangeAspect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8597" t="30832" r="34991"/>
                    <a:stretch/>
                  </p:blipFill>
                  <p:spPr>
                    <a:xfrm>
                      <a:off x="5616571" y="3767890"/>
                      <a:ext cx="2492373" cy="2322214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47" name="Picture 46"/>
                    <p:cNvPicPr>
                      <a:picLocks noChangeAspect="1"/>
                    </p:cNvPicPr>
                    <p:nvPr/>
                  </p:nvPicPr>
                  <p:blipFill rotWithShape="1"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9894" t="30330" r="31184" b="2793"/>
                    <a:stretch/>
                  </p:blipFill>
                  <p:spPr>
                    <a:xfrm>
                      <a:off x="3124200" y="3767888"/>
                      <a:ext cx="2492373" cy="232221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48" name="Picture 47"/>
                    <p:cNvPicPr>
                      <a:picLocks noChangeAspect="1"/>
                    </p:cNvPicPr>
                    <p:nvPr/>
                  </p:nvPicPr>
                  <p:blipFill rotWithShape="1"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396" t="30467" r="32439" b="2793"/>
                    <a:stretch/>
                  </p:blipFill>
                  <p:spPr>
                    <a:xfrm>
                      <a:off x="8108944" y="3767888"/>
                      <a:ext cx="2492376" cy="232221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49" name="Picture 48"/>
                    <p:cNvPicPr>
                      <a:picLocks noChangeAspect="1"/>
                    </p:cNvPicPr>
                    <p:nvPr/>
                  </p:nvPicPr>
                  <p:blipFill rotWithShape="1">
                    <a:blip r:embed="rId11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9659" t="32352" r="29155" b="9322"/>
                    <a:stretch/>
                  </p:blipFill>
                  <p:spPr>
                    <a:xfrm>
                      <a:off x="8108947" y="1371600"/>
                      <a:ext cx="2492373" cy="232221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50" name="Picture 49"/>
                    <p:cNvPicPr>
                      <a:picLocks noChangeAspect="1"/>
                    </p:cNvPicPr>
                    <p:nvPr/>
                  </p:nvPicPr>
                  <p:blipFill rotWithShape="1">
                    <a:blip r:embed="rId1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5543" t="28809" r="29299" b="8249"/>
                    <a:stretch/>
                  </p:blipFill>
                  <p:spPr>
                    <a:xfrm>
                      <a:off x="5616573" y="1371600"/>
                      <a:ext cx="2492373" cy="232221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pic>
                  <p:nvPicPr>
                    <p:cNvPr id="51" name="Picture 50"/>
                    <p:cNvPicPr>
                      <a:picLocks noChangeAspect="1"/>
                    </p:cNvPicPr>
                    <p:nvPr/>
                  </p:nvPicPr>
                  <p:blipFill rotWithShape="1">
                    <a:blip r:embed="rId1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916" t="29591" r="30164" b="9433"/>
                    <a:stretch/>
                  </p:blipFill>
                  <p:spPr>
                    <a:xfrm>
                      <a:off x="3124200" y="1371600"/>
                      <a:ext cx="2492373" cy="2322216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</p:pic>
                <p:sp>
                  <p:nvSpPr>
                    <p:cNvPr id="52" name="TextBox 51"/>
                    <p:cNvSpPr txBox="1"/>
                    <p:nvPr/>
                  </p:nvSpPr>
                  <p:spPr>
                    <a:xfrm>
                      <a:off x="3796444" y="2960673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3807024" y="4038597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4" name="TextBox 53"/>
                    <p:cNvSpPr txBox="1"/>
                    <p:nvPr/>
                  </p:nvSpPr>
                  <p:spPr>
                    <a:xfrm>
                      <a:off x="3552102" y="5156453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8769229" y="4002733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8632586" y="5124293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6452833" y="4024479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6290346" y="5058557"/>
                      <a:ext cx="273286" cy="9651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5844467" y="2880731"/>
                      <a:ext cx="302195" cy="65440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8574807" y="2894361"/>
                      <a:ext cx="273287" cy="9651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endParaRPr lang="en-US" sz="12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</p:grp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4100762" y="6086752"/>
                    <a:ext cx="7335767" cy="6544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srgbClr val="3365FB"/>
                        </a:solidFill>
                      </a:rPr>
                      <a:t>WSU DLCL2      </a:t>
                    </a:r>
                    <a:r>
                      <a:rPr lang="en-US" sz="1200" dirty="0" smtClean="0">
                        <a:solidFill>
                          <a:srgbClr val="92D050"/>
                        </a:solidFill>
                      </a:rPr>
                      <a:t>F-Actin</a:t>
                    </a:r>
                    <a:r>
                      <a:rPr lang="en-US" sz="120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         </a:t>
                    </a:r>
                    <a:r>
                      <a:rPr lang="en-US" sz="1200" dirty="0" smtClean="0">
                        <a:solidFill>
                          <a:schemeClr val="bg1"/>
                        </a:solidFill>
                      </a:rPr>
                      <a:t>LFA1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42" name="TextBox 41"/>
                <p:cNvSpPr txBox="1"/>
                <p:nvPr/>
              </p:nvSpPr>
              <p:spPr>
                <a:xfrm rot="16200000">
                  <a:off x="1870892" y="2770576"/>
                  <a:ext cx="2860586" cy="6887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bg1"/>
                      </a:solidFill>
                    </a:rPr>
                    <a:t>Untreated</a:t>
                  </a:r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 rot="16200000">
                  <a:off x="2126701" y="4986132"/>
                  <a:ext cx="2093094" cy="4670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bg1"/>
                      </a:solidFill>
                    </a:rPr>
                    <a:t>+ LFA1 inhibitor</a:t>
                  </a:r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43" t="23670" r="21703" b="4999"/>
              <a:stretch/>
            </p:blipFill>
            <p:spPr>
              <a:xfrm>
                <a:off x="3988247" y="4148218"/>
                <a:ext cx="1286140" cy="1038527"/>
              </a:xfrm>
              <a:prstGeom prst="rect">
                <a:avLst/>
              </a:prstGeom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2" t="12967" r="11210" b="24795"/>
            <a:stretch/>
          </p:blipFill>
          <p:spPr>
            <a:xfrm>
              <a:off x="3859253" y="5121225"/>
              <a:ext cx="1514762" cy="69912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16"/>
            <a:srcRect l="13454" t="67591" r="64155" b="11565"/>
            <a:stretch/>
          </p:blipFill>
          <p:spPr>
            <a:xfrm>
              <a:off x="4130395" y="5620673"/>
              <a:ext cx="288032" cy="216024"/>
            </a:xfrm>
            <a:prstGeom prst="rect">
              <a:avLst/>
            </a:prstGeom>
          </p:spPr>
        </p:pic>
      </p:grpSp>
      <p:sp>
        <p:nvSpPr>
          <p:cNvPr id="84" name="TextBox 83"/>
          <p:cNvSpPr txBox="1"/>
          <p:nvPr/>
        </p:nvSpPr>
        <p:spPr>
          <a:xfrm>
            <a:off x="1435703" y="1566864"/>
            <a:ext cx="1516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CD3 binding site: </a:t>
            </a:r>
          </a:p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T cell engagement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-8389" y="292428"/>
            <a:ext cx="2309885" cy="1852260"/>
            <a:chOff x="-8389" y="603401"/>
            <a:chExt cx="2309885" cy="1852260"/>
          </a:xfrm>
        </p:grpSpPr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398" y="767113"/>
              <a:ext cx="1469098" cy="1688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5" name="Gerade Verbindung 5"/>
            <p:cNvCxnSpPr>
              <a:cxnSpLocks noChangeShapeType="1"/>
            </p:cNvCxnSpPr>
            <p:nvPr/>
          </p:nvCxnSpPr>
          <p:spPr bwMode="auto">
            <a:xfrm>
              <a:off x="1850643" y="1655729"/>
              <a:ext cx="252301" cy="316044"/>
            </a:xfrm>
            <a:prstGeom prst="line">
              <a:avLst/>
            </a:prstGeom>
            <a:noFill/>
            <a:ln w="19050" algn="ctr">
              <a:solidFill>
                <a:srgbClr val="FF7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Gerade Verbindung 11"/>
            <p:cNvCxnSpPr>
              <a:cxnSpLocks noChangeShapeType="1"/>
            </p:cNvCxnSpPr>
            <p:nvPr/>
          </p:nvCxnSpPr>
          <p:spPr bwMode="auto">
            <a:xfrm>
              <a:off x="835971" y="1036366"/>
              <a:ext cx="969405" cy="16118"/>
            </a:xfrm>
            <a:prstGeom prst="line">
              <a:avLst/>
            </a:prstGeom>
            <a:noFill/>
            <a:ln w="19050" algn="ctr">
              <a:solidFill>
                <a:srgbClr val="0082D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1" name="Ellipse 30"/>
            <p:cNvSpPr>
              <a:spLocks noChangeArrowheads="1"/>
            </p:cNvSpPr>
            <p:nvPr/>
          </p:nvSpPr>
          <p:spPr bwMode="auto">
            <a:xfrm>
              <a:off x="1744369" y="995615"/>
              <a:ext cx="156994" cy="139789"/>
            </a:xfrm>
            <a:prstGeom prst="ellipse">
              <a:avLst/>
            </a:prstGeom>
            <a:solidFill>
              <a:srgbClr val="0082DA"/>
            </a:solidFill>
            <a:ln w="9525" algn="ctr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>
              <a:noAutofit/>
            </a:bodyPr>
            <a:lstStyle/>
            <a:p>
              <a:pPr>
                <a:defRPr/>
              </a:pPr>
              <a:endParaRPr lang="en-US" sz="1200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66" name="Gerade Verbindung 11"/>
            <p:cNvCxnSpPr>
              <a:cxnSpLocks noChangeShapeType="1"/>
            </p:cNvCxnSpPr>
            <p:nvPr/>
          </p:nvCxnSpPr>
          <p:spPr bwMode="auto">
            <a:xfrm flipH="1" flipV="1">
              <a:off x="835971" y="1036367"/>
              <a:ext cx="405313" cy="463169"/>
            </a:xfrm>
            <a:prstGeom prst="line">
              <a:avLst/>
            </a:prstGeom>
            <a:noFill/>
            <a:ln w="19050" algn="ctr">
              <a:solidFill>
                <a:srgbClr val="0082D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Box 12"/>
            <p:cNvSpPr txBox="1"/>
            <p:nvPr/>
          </p:nvSpPr>
          <p:spPr>
            <a:xfrm>
              <a:off x="-8389" y="603401"/>
              <a:ext cx="1724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1"/>
                  </a:solidFill>
                </a:rPr>
                <a:t>CD20 binding sites: </a:t>
              </a:r>
              <a:r>
                <a:rPr lang="en-US" sz="1200" b="1" dirty="0" smtClean="0">
                  <a:solidFill>
                    <a:schemeClr val="accent1"/>
                  </a:solidFill>
                </a:rPr>
                <a:t>tumor targeting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85" name="Ellipse 30"/>
            <p:cNvSpPr>
              <a:spLocks noChangeArrowheads="1"/>
            </p:cNvSpPr>
            <p:nvPr/>
          </p:nvSpPr>
          <p:spPr bwMode="auto">
            <a:xfrm>
              <a:off x="1769871" y="1575854"/>
              <a:ext cx="138515" cy="14675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>
              <a:noAutofit/>
            </a:bodyPr>
            <a:lstStyle/>
            <a:p>
              <a:pPr>
                <a:defRPr/>
              </a:pPr>
              <a:endParaRPr lang="en-US" sz="1200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3" name="Ellipse 30"/>
            <p:cNvSpPr>
              <a:spLocks noChangeArrowheads="1"/>
            </p:cNvSpPr>
            <p:nvPr/>
          </p:nvSpPr>
          <p:spPr bwMode="auto">
            <a:xfrm>
              <a:off x="1198371" y="1461958"/>
              <a:ext cx="156994" cy="139789"/>
            </a:xfrm>
            <a:prstGeom prst="ellipse">
              <a:avLst/>
            </a:prstGeom>
            <a:solidFill>
              <a:srgbClr val="0082DA"/>
            </a:solidFill>
            <a:ln w="9525" algn="ctr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>
              <a:noAutofit/>
            </a:bodyPr>
            <a:lstStyle/>
            <a:p>
              <a:pPr>
                <a:defRPr/>
              </a:pPr>
              <a:endParaRPr lang="en-US" sz="1200" kern="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461" y="137892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a</a:t>
            </a:r>
            <a:endParaRPr lang="en-US" sz="12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3002117" y="12022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/>
              <a:t>b</a:t>
            </a:r>
            <a:endParaRPr lang="en-US" sz="1200" b="1" dirty="0"/>
          </a:p>
        </p:txBody>
      </p:sp>
      <p:grpSp>
        <p:nvGrpSpPr>
          <p:cNvPr id="153" name="Group 152"/>
          <p:cNvGrpSpPr/>
          <p:nvPr/>
        </p:nvGrpSpPr>
        <p:grpSpPr>
          <a:xfrm>
            <a:off x="3268826" y="260617"/>
            <a:ext cx="3074088" cy="1767912"/>
            <a:chOff x="3103070" y="633597"/>
            <a:chExt cx="3074088" cy="1767912"/>
          </a:xfrm>
        </p:grpSpPr>
        <p:sp>
          <p:nvSpPr>
            <p:cNvPr id="113" name="TextBox 28"/>
            <p:cNvSpPr txBox="1">
              <a:spLocks noChangeArrowheads="1"/>
            </p:cNvSpPr>
            <p:nvPr/>
          </p:nvSpPr>
          <p:spPr bwMode="auto">
            <a:xfrm>
              <a:off x="4138474" y="1801541"/>
              <a:ext cx="203868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altLang="en-US" sz="900" b="1" dirty="0" smtClean="0"/>
                <a:t>CD20-TCB</a:t>
              </a:r>
              <a:endParaRPr lang="en-US" altLang="en-US" sz="900" b="1" dirty="0"/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3103070" y="633597"/>
              <a:ext cx="2013766" cy="1767912"/>
              <a:chOff x="3116057" y="736930"/>
              <a:chExt cx="2013766" cy="1767912"/>
            </a:xfrm>
          </p:grpSpPr>
          <p:pic>
            <p:nvPicPr>
              <p:cNvPr id="111" name="Picture 110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604965">
                <a:off x="3522343" y="1270825"/>
                <a:ext cx="949919" cy="9503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2" name="TextBox 27"/>
              <p:cNvSpPr txBox="1">
                <a:spLocks noChangeArrowheads="1"/>
              </p:cNvSpPr>
              <p:nvPr/>
            </p:nvSpPr>
            <p:spPr bwMode="auto">
              <a:xfrm>
                <a:off x="3808797" y="736930"/>
                <a:ext cx="1253231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de-CH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en-US" sz="900" b="1" dirty="0" smtClean="0"/>
                  <a:t>T cell</a:t>
                </a:r>
                <a:endParaRPr lang="en-US" altLang="en-US" sz="900" b="1" dirty="0"/>
              </a:p>
            </p:txBody>
          </p:sp>
          <p:sp>
            <p:nvSpPr>
              <p:cNvPr id="114" name="TextBox 29"/>
              <p:cNvSpPr txBox="1">
                <a:spLocks noChangeArrowheads="1"/>
              </p:cNvSpPr>
              <p:nvPr/>
            </p:nvSpPr>
            <p:spPr bwMode="auto">
              <a:xfrm>
                <a:off x="3160956" y="2274010"/>
                <a:ext cx="1968867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de-CH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9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en-US" sz="900" b="1" dirty="0" smtClean="0"/>
                  <a:t>Tumor cell</a:t>
                </a:r>
                <a:endParaRPr lang="en-US" altLang="en-US" sz="900" b="1" dirty="0"/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 rot="17466454">
                <a:off x="3854990" y="885814"/>
                <a:ext cx="505275" cy="600140"/>
                <a:chOff x="8814822" y="2079395"/>
                <a:chExt cx="505275" cy="600140"/>
              </a:xfrm>
            </p:grpSpPr>
            <p:pic>
              <p:nvPicPr>
                <p:cNvPr id="103" name="Picture 102"/>
                <p:cNvPicPr>
                  <a:picLocks noChangeAspect="1"/>
                </p:cNvPicPr>
                <p:nvPr/>
              </p:nvPicPr>
              <p:blipFill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8839201" y="2079395"/>
                  <a:ext cx="480896" cy="4466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04" name="Group 103"/>
                <p:cNvGrpSpPr/>
                <p:nvPr/>
              </p:nvGrpSpPr>
              <p:grpSpPr>
                <a:xfrm rot="4694661">
                  <a:off x="8792707" y="2480545"/>
                  <a:ext cx="221105" cy="176876"/>
                  <a:chOff x="6543533" y="4990523"/>
                  <a:chExt cx="257702" cy="185084"/>
                </a:xfrm>
              </p:grpSpPr>
              <p:cxnSp>
                <p:nvCxnSpPr>
                  <p:cNvPr id="106" name="Straight Connector 105"/>
                  <p:cNvCxnSpPr/>
                  <p:nvPr/>
                </p:nvCxnSpPr>
                <p:spPr bwMode="auto">
                  <a:xfrm rot="11589790">
                    <a:off x="6567176" y="4990523"/>
                    <a:ext cx="158092" cy="51457"/>
                  </a:xfrm>
                  <a:prstGeom prst="line">
                    <a:avLst/>
                  </a:prstGeom>
                  <a:ln w="12700">
                    <a:headEnd type="none" w="med" len="med"/>
                    <a:tailEnd type="none" w="med" len="med"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 rot="11589790">
                    <a:off x="6543533" y="5023572"/>
                    <a:ext cx="158092" cy="51457"/>
                  </a:xfrm>
                  <a:prstGeom prst="line">
                    <a:avLst/>
                  </a:prstGeom>
                  <a:ln w="12700">
                    <a:headEnd type="none" w="med" len="med"/>
                    <a:tailEnd type="none" w="med" len="med"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 bwMode="auto">
                  <a:xfrm rot="11589790" flipH="1" flipV="1">
                    <a:off x="6667826" y="5078632"/>
                    <a:ext cx="48859" cy="96975"/>
                  </a:xfrm>
                  <a:prstGeom prst="line">
                    <a:avLst/>
                  </a:prstGeom>
                  <a:ln w="12700">
                    <a:headEnd type="none" w="med" len="med"/>
                    <a:tailEnd type="none" w="med" len="med"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 bwMode="auto">
                  <a:xfrm rot="16905339">
                    <a:off x="6737170" y="5000407"/>
                    <a:ext cx="24072" cy="104059"/>
                  </a:xfrm>
                  <a:prstGeom prst="line">
                    <a:avLst/>
                  </a:prstGeom>
                  <a:ln w="12700">
                    <a:headEnd type="none" w="med" len="med"/>
                    <a:tailEnd type="none" w="med" len="med"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2" name="Group 121"/>
              <p:cNvGrpSpPr/>
              <p:nvPr/>
            </p:nvGrpSpPr>
            <p:grpSpPr>
              <a:xfrm rot="11576468">
                <a:off x="3917174" y="1323839"/>
                <a:ext cx="153888" cy="319562"/>
                <a:chOff x="5252853" y="1254548"/>
                <a:chExt cx="295061" cy="423410"/>
              </a:xfrm>
            </p:grpSpPr>
            <p:grpSp>
              <p:nvGrpSpPr>
                <p:cNvPr id="120" name="Group 119"/>
                <p:cNvGrpSpPr/>
                <p:nvPr/>
              </p:nvGrpSpPr>
              <p:grpSpPr>
                <a:xfrm>
                  <a:off x="5338466" y="1322432"/>
                  <a:ext cx="123835" cy="355526"/>
                  <a:chOff x="5338466" y="1322432"/>
                  <a:chExt cx="123835" cy="355526"/>
                </a:xfrm>
              </p:grpSpPr>
              <p:cxnSp>
                <p:nvCxnSpPr>
                  <p:cNvPr id="118" name="Straight Connector 117"/>
                  <p:cNvCxnSpPr/>
                  <p:nvPr/>
                </p:nvCxnSpPr>
                <p:spPr>
                  <a:xfrm flipV="1">
                    <a:off x="5396229" y="1497075"/>
                    <a:ext cx="0" cy="180883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" name="Rounded Rectangle 118"/>
                  <p:cNvSpPr/>
                  <p:nvPr/>
                </p:nvSpPr>
                <p:spPr>
                  <a:xfrm>
                    <a:off x="5338466" y="1322432"/>
                    <a:ext cx="123835" cy="206230"/>
                  </a:xfrm>
                  <a:prstGeom prst="round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1" name="TextBox 120"/>
                <p:cNvSpPr txBox="1"/>
                <p:nvPr/>
              </p:nvSpPr>
              <p:spPr>
                <a:xfrm rot="16200000">
                  <a:off x="5221760" y="1285641"/>
                  <a:ext cx="357247" cy="2950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" b="1" dirty="0" smtClean="0"/>
                    <a:t>CD3</a:t>
                  </a:r>
                  <a:endParaRPr lang="en-US" sz="400" b="1" dirty="0"/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3251363" y="1576985"/>
                <a:ext cx="715819" cy="733693"/>
                <a:chOff x="3187114" y="1609476"/>
                <a:chExt cx="715819" cy="733693"/>
              </a:xfrm>
            </p:grpSpPr>
            <p:pic>
              <p:nvPicPr>
                <p:cNvPr id="110" name="Picture 109"/>
                <p:cNvPicPr>
                  <a:picLocks noChangeAspect="1"/>
                </p:cNvPicPr>
                <p:nvPr/>
              </p:nvPicPr>
              <p:blipFill>
                <a:blip r:embed="rId19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0293124">
                  <a:off x="3187114" y="1701372"/>
                  <a:ext cx="606683" cy="6417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49" name="Group 148"/>
                <p:cNvGrpSpPr/>
                <p:nvPr/>
              </p:nvGrpSpPr>
              <p:grpSpPr>
                <a:xfrm>
                  <a:off x="3188379" y="1609476"/>
                  <a:ext cx="714554" cy="733693"/>
                  <a:chOff x="3187115" y="1607637"/>
                  <a:chExt cx="714554" cy="733693"/>
                </a:xfrm>
              </p:grpSpPr>
              <p:pic>
                <p:nvPicPr>
                  <p:cNvPr id="138" name="Picture 137"/>
                  <p:cNvPicPr>
                    <a:picLocks noChangeAspect="1"/>
                  </p:cNvPicPr>
                  <p:nvPr/>
                </p:nvPicPr>
                <p:blipFill>
                  <a:blip r:embed="rId20">
                    <a:extLst>
                      <a:ext uri="{BEBA8EAE-BF5A-486C-A8C5-ECC9F3942E4B}">
                        <a14:imgProps xmlns:a14="http://schemas.microsoft.com/office/drawing/2010/main">
                          <a14:imgLayer r:embed="rId21">
                            <a14:imgEffect>
                              <a14:backgroundRemoval t="8527" b="77519" l="40164" r="90984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0293124">
                    <a:off x="3187115" y="1699613"/>
                    <a:ext cx="606683" cy="6417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148" name="Group 147"/>
                  <p:cNvGrpSpPr/>
                  <p:nvPr/>
                </p:nvGrpSpPr>
                <p:grpSpPr>
                  <a:xfrm>
                    <a:off x="3730258" y="1904250"/>
                    <a:ext cx="171411" cy="179207"/>
                    <a:chOff x="3730258" y="1904250"/>
                    <a:chExt cx="171411" cy="179207"/>
                  </a:xfrm>
                </p:grpSpPr>
                <p:grpSp>
                  <p:nvGrpSpPr>
                    <p:cNvPr id="144" name="Group 143"/>
                    <p:cNvGrpSpPr/>
                    <p:nvPr/>
                  </p:nvGrpSpPr>
                  <p:grpSpPr>
                    <a:xfrm rot="4952683">
                      <a:off x="3726360" y="1908148"/>
                      <a:ext cx="179207" cy="171411"/>
                      <a:chOff x="3890938" y="2267198"/>
                      <a:chExt cx="179207" cy="171411"/>
                    </a:xfrm>
                  </p:grpSpPr>
                  <p:sp>
                    <p:nvSpPr>
                      <p:cNvPr id="141" name="Freeform 140"/>
                      <p:cNvSpPr/>
                      <p:nvPr/>
                    </p:nvSpPr>
                    <p:spPr>
                      <a:xfrm>
                        <a:off x="3890938" y="2281588"/>
                        <a:ext cx="160815" cy="157021"/>
                      </a:xfrm>
                      <a:custGeom>
                        <a:avLst/>
                        <a:gdLst>
                          <a:gd name="connsiteX0" fmla="*/ 7049 w 311462"/>
                          <a:gd name="connsiteY0" fmla="*/ 390934 h 491328"/>
                          <a:gd name="connsiteX1" fmla="*/ 7049 w 311462"/>
                          <a:gd name="connsiteY1" fmla="*/ 195572 h 491328"/>
                          <a:gd name="connsiteX2" fmla="*/ 80310 w 311462"/>
                          <a:gd name="connsiteY2" fmla="*/ 154872 h 491328"/>
                          <a:gd name="connsiteX3" fmla="*/ 96590 w 311462"/>
                          <a:gd name="connsiteY3" fmla="*/ 347520 h 491328"/>
                          <a:gd name="connsiteX4" fmla="*/ 156283 w 311462"/>
                          <a:gd name="connsiteY4" fmla="*/ 247126 h 491328"/>
                          <a:gd name="connsiteX5" fmla="*/ 164424 w 311462"/>
                          <a:gd name="connsiteY5" fmla="*/ 65332 h 491328"/>
                          <a:gd name="connsiteX6" fmla="*/ 175277 w 311462"/>
                          <a:gd name="connsiteY6" fmla="*/ 8351 h 491328"/>
                          <a:gd name="connsiteX7" fmla="*/ 248537 w 311462"/>
                          <a:gd name="connsiteY7" fmla="*/ 8351 h 491328"/>
                          <a:gd name="connsiteX8" fmla="*/ 310945 w 311462"/>
                          <a:gd name="connsiteY8" fmla="*/ 84325 h 491328"/>
                          <a:gd name="connsiteX9" fmla="*/ 213264 w 311462"/>
                          <a:gd name="connsiteY9" fmla="*/ 491328 h 491328"/>
                          <a:gd name="connsiteX10" fmla="*/ 213264 w 311462"/>
                          <a:gd name="connsiteY10" fmla="*/ 491328 h 4913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11462" h="491328">
                            <a:moveTo>
                              <a:pt x="7049" y="390934"/>
                            </a:moveTo>
                            <a:cubicBezTo>
                              <a:pt x="944" y="312925"/>
                              <a:pt x="-5161" y="234916"/>
                              <a:pt x="7049" y="195572"/>
                            </a:cubicBezTo>
                            <a:cubicBezTo>
                              <a:pt x="19259" y="156228"/>
                              <a:pt x="65387" y="129547"/>
                              <a:pt x="80310" y="154872"/>
                            </a:cubicBezTo>
                            <a:cubicBezTo>
                              <a:pt x="95233" y="180197"/>
                              <a:pt x="83928" y="332144"/>
                              <a:pt x="96590" y="347520"/>
                            </a:cubicBezTo>
                            <a:cubicBezTo>
                              <a:pt x="109252" y="362896"/>
                              <a:pt x="144977" y="294157"/>
                              <a:pt x="156283" y="247126"/>
                            </a:cubicBezTo>
                            <a:cubicBezTo>
                              <a:pt x="167589" y="200095"/>
                              <a:pt x="161258" y="105128"/>
                              <a:pt x="164424" y="65332"/>
                            </a:cubicBezTo>
                            <a:cubicBezTo>
                              <a:pt x="167590" y="25536"/>
                              <a:pt x="161258" y="17848"/>
                              <a:pt x="175277" y="8351"/>
                            </a:cubicBezTo>
                            <a:cubicBezTo>
                              <a:pt x="189296" y="-1146"/>
                              <a:pt x="225926" y="-4311"/>
                              <a:pt x="248537" y="8351"/>
                            </a:cubicBezTo>
                            <a:cubicBezTo>
                              <a:pt x="271148" y="21013"/>
                              <a:pt x="316824" y="3829"/>
                              <a:pt x="310945" y="84325"/>
                            </a:cubicBezTo>
                            <a:cubicBezTo>
                              <a:pt x="305066" y="164821"/>
                              <a:pt x="213264" y="491328"/>
                              <a:pt x="213264" y="491328"/>
                            </a:cubicBezTo>
                            <a:lnTo>
                              <a:pt x="213264" y="491328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chemeClr val="accent5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2" name="Oval 141"/>
                      <p:cNvSpPr/>
                      <p:nvPr/>
                    </p:nvSpPr>
                    <p:spPr>
                      <a:xfrm>
                        <a:off x="4024426" y="2274380"/>
                        <a:ext cx="45719" cy="45719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 w="9525">
                        <a:solidFill>
                          <a:srgbClr val="00B0F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3" name="Oval 142"/>
                      <p:cNvSpPr/>
                      <p:nvPr/>
                    </p:nvSpPr>
                    <p:spPr>
                      <a:xfrm>
                        <a:off x="3978706" y="2267198"/>
                        <a:ext cx="45719" cy="45719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 w="9525">
                        <a:solidFill>
                          <a:srgbClr val="00B0F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45" name="Oval 144"/>
                    <p:cNvSpPr/>
                    <p:nvPr/>
                  </p:nvSpPr>
                  <p:spPr>
                    <a:xfrm rot="4952683">
                      <a:off x="3796408" y="1908647"/>
                      <a:ext cx="45719" cy="45719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9525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47" name="Group 146"/>
                  <p:cNvGrpSpPr/>
                  <p:nvPr/>
                </p:nvGrpSpPr>
                <p:grpSpPr>
                  <a:xfrm>
                    <a:off x="3436083" y="1607637"/>
                    <a:ext cx="179207" cy="171411"/>
                    <a:chOff x="3436083" y="1607637"/>
                    <a:chExt cx="179207" cy="171411"/>
                  </a:xfrm>
                </p:grpSpPr>
                <p:sp>
                  <p:nvSpPr>
                    <p:cNvPr id="137" name="Freeform 136"/>
                    <p:cNvSpPr/>
                    <p:nvPr/>
                  </p:nvSpPr>
                  <p:spPr>
                    <a:xfrm>
                      <a:off x="3436083" y="1622027"/>
                      <a:ext cx="160815" cy="157021"/>
                    </a:xfrm>
                    <a:custGeom>
                      <a:avLst/>
                      <a:gdLst>
                        <a:gd name="connsiteX0" fmla="*/ 7049 w 311462"/>
                        <a:gd name="connsiteY0" fmla="*/ 390934 h 491328"/>
                        <a:gd name="connsiteX1" fmla="*/ 7049 w 311462"/>
                        <a:gd name="connsiteY1" fmla="*/ 195572 h 491328"/>
                        <a:gd name="connsiteX2" fmla="*/ 80310 w 311462"/>
                        <a:gd name="connsiteY2" fmla="*/ 154872 h 491328"/>
                        <a:gd name="connsiteX3" fmla="*/ 96590 w 311462"/>
                        <a:gd name="connsiteY3" fmla="*/ 347520 h 491328"/>
                        <a:gd name="connsiteX4" fmla="*/ 156283 w 311462"/>
                        <a:gd name="connsiteY4" fmla="*/ 247126 h 491328"/>
                        <a:gd name="connsiteX5" fmla="*/ 164424 w 311462"/>
                        <a:gd name="connsiteY5" fmla="*/ 65332 h 491328"/>
                        <a:gd name="connsiteX6" fmla="*/ 175277 w 311462"/>
                        <a:gd name="connsiteY6" fmla="*/ 8351 h 491328"/>
                        <a:gd name="connsiteX7" fmla="*/ 248537 w 311462"/>
                        <a:gd name="connsiteY7" fmla="*/ 8351 h 491328"/>
                        <a:gd name="connsiteX8" fmla="*/ 310945 w 311462"/>
                        <a:gd name="connsiteY8" fmla="*/ 84325 h 491328"/>
                        <a:gd name="connsiteX9" fmla="*/ 213264 w 311462"/>
                        <a:gd name="connsiteY9" fmla="*/ 491328 h 491328"/>
                        <a:gd name="connsiteX10" fmla="*/ 213264 w 311462"/>
                        <a:gd name="connsiteY10" fmla="*/ 491328 h 4913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11462" h="491328">
                          <a:moveTo>
                            <a:pt x="7049" y="390934"/>
                          </a:moveTo>
                          <a:cubicBezTo>
                            <a:pt x="944" y="312925"/>
                            <a:pt x="-5161" y="234916"/>
                            <a:pt x="7049" y="195572"/>
                          </a:cubicBezTo>
                          <a:cubicBezTo>
                            <a:pt x="19259" y="156228"/>
                            <a:pt x="65387" y="129547"/>
                            <a:pt x="80310" y="154872"/>
                          </a:cubicBezTo>
                          <a:cubicBezTo>
                            <a:pt x="95233" y="180197"/>
                            <a:pt x="83928" y="332144"/>
                            <a:pt x="96590" y="347520"/>
                          </a:cubicBezTo>
                          <a:cubicBezTo>
                            <a:pt x="109252" y="362896"/>
                            <a:pt x="144977" y="294157"/>
                            <a:pt x="156283" y="247126"/>
                          </a:cubicBezTo>
                          <a:cubicBezTo>
                            <a:pt x="167589" y="200095"/>
                            <a:pt x="161258" y="105128"/>
                            <a:pt x="164424" y="65332"/>
                          </a:cubicBezTo>
                          <a:cubicBezTo>
                            <a:pt x="167590" y="25536"/>
                            <a:pt x="161258" y="17848"/>
                            <a:pt x="175277" y="8351"/>
                          </a:cubicBezTo>
                          <a:cubicBezTo>
                            <a:pt x="189296" y="-1146"/>
                            <a:pt x="225926" y="-4311"/>
                            <a:pt x="248537" y="8351"/>
                          </a:cubicBezTo>
                          <a:cubicBezTo>
                            <a:pt x="271148" y="21013"/>
                            <a:pt x="316824" y="3829"/>
                            <a:pt x="310945" y="84325"/>
                          </a:cubicBezTo>
                          <a:cubicBezTo>
                            <a:pt x="305066" y="164821"/>
                            <a:pt x="213264" y="491328"/>
                            <a:pt x="213264" y="491328"/>
                          </a:cubicBezTo>
                          <a:lnTo>
                            <a:pt x="213264" y="491328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9" name="Oval 138"/>
                    <p:cNvSpPr/>
                    <p:nvPr/>
                  </p:nvSpPr>
                  <p:spPr>
                    <a:xfrm>
                      <a:off x="3569571" y="1614819"/>
                      <a:ext cx="45719" cy="45719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9525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Oval 139"/>
                    <p:cNvSpPr/>
                    <p:nvPr/>
                  </p:nvSpPr>
                  <p:spPr>
                    <a:xfrm>
                      <a:off x="3523851" y="1607637"/>
                      <a:ext cx="45719" cy="45719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9525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6" name="Oval 145"/>
                    <p:cNvSpPr/>
                    <p:nvPr/>
                  </p:nvSpPr>
                  <p:spPr>
                    <a:xfrm rot="4952683">
                      <a:off x="3436668" y="1652046"/>
                      <a:ext cx="45719" cy="45719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9525"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sp>
            <p:nvSpPr>
              <p:cNvPr id="151" name="TextBox 150"/>
              <p:cNvSpPr txBox="1"/>
              <p:nvPr/>
            </p:nvSpPr>
            <p:spPr>
              <a:xfrm>
                <a:off x="3116057" y="1495510"/>
                <a:ext cx="46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00B0F0"/>
                    </a:solidFill>
                  </a:rPr>
                  <a:t>CD20</a:t>
                </a:r>
                <a:endParaRPr lang="en-US" sz="1000" dirty="0">
                  <a:solidFill>
                    <a:srgbClr val="00B0F0"/>
                  </a:solidFill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2736786" y="1768654"/>
            <a:ext cx="4004582" cy="2579094"/>
            <a:chOff x="2826191" y="2403697"/>
            <a:chExt cx="4274955" cy="2893198"/>
          </a:xfrm>
        </p:grpSpPr>
        <p:grpSp>
          <p:nvGrpSpPr>
            <p:cNvPr id="115" name="Group 114"/>
            <p:cNvGrpSpPr/>
            <p:nvPr/>
          </p:nvGrpSpPr>
          <p:grpSpPr>
            <a:xfrm>
              <a:off x="2826191" y="2819022"/>
              <a:ext cx="3677797" cy="2477873"/>
              <a:chOff x="2834580" y="433754"/>
              <a:chExt cx="3677797" cy="2477873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2834580" y="433754"/>
                <a:ext cx="334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d</a:t>
                </a:r>
                <a:endParaRPr lang="en-US" sz="1200" b="1" dirty="0"/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3398630" y="2579873"/>
                <a:ext cx="1186626" cy="331754"/>
                <a:chOff x="9081366" y="2499911"/>
                <a:chExt cx="1186626" cy="331754"/>
              </a:xfrm>
            </p:grpSpPr>
            <p:sp>
              <p:nvSpPr>
                <p:cNvPr id="131" name="TextBox 130"/>
                <p:cNvSpPr txBox="1"/>
                <p:nvPr/>
              </p:nvSpPr>
              <p:spPr>
                <a:xfrm>
                  <a:off x="9370303" y="2499911"/>
                  <a:ext cx="608751" cy="3317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n-US" sz="1000" b="1" dirty="0" smtClean="0"/>
                    <a:t>CD20-TCB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n-US" sz="1000" b="1" dirty="0" smtClean="0"/>
                    <a:t>(ng/ml)</a:t>
                  </a:r>
                  <a:endParaRPr lang="en-US" sz="1000" b="1" dirty="0"/>
                </a:p>
              </p:txBody>
            </p:sp>
            <p:cxnSp>
              <p:nvCxnSpPr>
                <p:cNvPr id="132" name="Straight Connector 131"/>
                <p:cNvCxnSpPr/>
                <p:nvPr/>
              </p:nvCxnSpPr>
              <p:spPr bwMode="auto">
                <a:xfrm>
                  <a:off x="9081366" y="2515526"/>
                  <a:ext cx="1186626" cy="513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tx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/>
              <p:cNvGrpSpPr/>
              <p:nvPr/>
            </p:nvGrpSpPr>
            <p:grpSpPr>
              <a:xfrm>
                <a:off x="4998921" y="2579873"/>
                <a:ext cx="1186626" cy="331754"/>
                <a:chOff x="9081366" y="2499911"/>
                <a:chExt cx="1186626" cy="331754"/>
              </a:xfrm>
            </p:grpSpPr>
            <p:sp>
              <p:nvSpPr>
                <p:cNvPr id="129" name="TextBox 128"/>
                <p:cNvSpPr txBox="1"/>
                <p:nvPr/>
              </p:nvSpPr>
              <p:spPr>
                <a:xfrm>
                  <a:off x="9370303" y="2499911"/>
                  <a:ext cx="608751" cy="3317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n-US" sz="1000" b="1" dirty="0" smtClean="0"/>
                    <a:t>CD20-TCB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n-US" sz="1000" b="1" dirty="0" smtClean="0"/>
                    <a:t>(ng/ml)</a:t>
                  </a:r>
                  <a:endParaRPr lang="en-US" sz="1000" b="1" dirty="0"/>
                </a:p>
              </p:txBody>
            </p:sp>
            <p:cxnSp>
              <p:nvCxnSpPr>
                <p:cNvPr id="130" name="Straight Connector 129"/>
                <p:cNvCxnSpPr/>
                <p:nvPr/>
              </p:nvCxnSpPr>
              <p:spPr bwMode="auto">
                <a:xfrm>
                  <a:off x="9081366" y="2515526"/>
                  <a:ext cx="1186626" cy="513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tx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127" name="Object 1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07905227"/>
                  </p:ext>
                </p:extLst>
              </p:nvPr>
            </p:nvGraphicFramePr>
            <p:xfrm>
              <a:off x="4505777" y="513506"/>
              <a:ext cx="2006600" cy="21971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40" name="Prism 7" r:id="rId22" imgW="2334040" imgH="2553852" progId="Prism7.Document">
                      <p:embed/>
                    </p:oleObj>
                  </mc:Choice>
                  <mc:Fallback>
                    <p:oleObj name="Prism 7" r:id="rId22" imgW="2334040" imgH="2553852" progId="Prism7.Document">
                      <p:embed/>
                      <p:pic>
                        <p:nvPicPr>
                          <p:cNvPr id="14" name="Object 13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4505777" y="513506"/>
                            <a:ext cx="2006600" cy="219710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8" name="Object 1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26296347"/>
                  </p:ext>
                </p:extLst>
              </p:nvPr>
            </p:nvGraphicFramePr>
            <p:xfrm>
              <a:off x="2867216" y="532892"/>
              <a:ext cx="2079374" cy="21423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41" name="Prism 7" r:id="rId24" imgW="2315673" imgH="2430319" progId="Prism7.Document">
                      <p:embed/>
                    </p:oleObj>
                  </mc:Choice>
                  <mc:Fallback>
                    <p:oleObj name="Prism 7" r:id="rId24" imgW="2315673" imgH="2430319" progId="Prism7.Document">
                      <p:embed/>
                      <p:pic>
                        <p:nvPicPr>
                          <p:cNvPr id="12" name="Object 11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2867216" y="532892"/>
                            <a:ext cx="2079374" cy="214234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5557272" y="2403697"/>
              <a:ext cx="1081190" cy="259290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5623869" y="2662501"/>
              <a:ext cx="1477277" cy="223974"/>
            </a:xfrm>
            <a:prstGeom prst="rect">
              <a:avLst/>
            </a:prstGeom>
          </p:spPr>
        </p:pic>
      </p:grpSp>
      <p:sp>
        <p:nvSpPr>
          <p:cNvPr id="133" name="TextBox 132"/>
          <p:cNvSpPr txBox="1"/>
          <p:nvPr/>
        </p:nvSpPr>
        <p:spPr>
          <a:xfrm>
            <a:off x="3177722" y="7174773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g</a:t>
            </a:r>
            <a:endParaRPr lang="en-US" sz="1200" b="1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126352"/>
              </p:ext>
            </p:extLst>
          </p:nvPr>
        </p:nvGraphicFramePr>
        <p:xfrm>
          <a:off x="3309524" y="6948654"/>
          <a:ext cx="3554413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" name="Prism 8" r:id="rId28" imgW="3553819" imgH="1930066" progId="Prism8.Document">
                  <p:embed/>
                </p:oleObj>
              </mc:Choice>
              <mc:Fallback>
                <p:oleObj name="Prism 8" r:id="rId28" imgW="3553819" imgH="193006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309524" y="6948654"/>
                        <a:ext cx="3554413" cy="193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419351"/>
              </p:ext>
            </p:extLst>
          </p:nvPr>
        </p:nvGraphicFramePr>
        <p:xfrm>
          <a:off x="3325693" y="8265368"/>
          <a:ext cx="354965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" name="Prism 8" r:id="rId30" imgW="3549137" imgH="1930066" progId="Prism8.Document">
                  <p:embed/>
                </p:oleObj>
              </mc:Choice>
              <mc:Fallback>
                <p:oleObj name="Prism 8" r:id="rId30" imgW="3549137" imgH="193006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325693" y="8265368"/>
                        <a:ext cx="3549650" cy="193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" name="TextBox 133"/>
          <p:cNvSpPr txBox="1"/>
          <p:nvPr/>
        </p:nvSpPr>
        <p:spPr>
          <a:xfrm>
            <a:off x="-130356" y="1354341"/>
            <a:ext cx="1282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heterodimeric human IgG1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PGLALA</a:t>
            </a:r>
            <a:endParaRPr 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Ellipse 30"/>
          <p:cNvSpPr>
            <a:spLocks noChangeArrowheads="1"/>
          </p:cNvSpPr>
          <p:nvPr/>
        </p:nvSpPr>
        <p:spPr bwMode="auto">
          <a:xfrm>
            <a:off x="1130245" y="1709899"/>
            <a:ext cx="138515" cy="146757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>
            <a:noAutofit/>
          </a:bodyPr>
          <a:lstStyle/>
          <a:p>
            <a:pPr>
              <a:defRPr/>
            </a:pPr>
            <a:endParaRPr lang="en-US" sz="1200" kern="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36" name="Gerade Verbindung 5"/>
          <p:cNvCxnSpPr>
            <a:cxnSpLocks noChangeShapeType="1"/>
            <a:endCxn id="135" idx="2"/>
          </p:cNvCxnSpPr>
          <p:nvPr/>
        </p:nvCxnSpPr>
        <p:spPr bwMode="auto">
          <a:xfrm>
            <a:off x="923403" y="1730493"/>
            <a:ext cx="206842" cy="52785"/>
          </a:xfrm>
          <a:prstGeom prst="line">
            <a:avLst/>
          </a:prstGeom>
          <a:noFill/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" name="TextBox 153"/>
          <p:cNvSpPr txBox="1"/>
          <p:nvPr/>
        </p:nvSpPr>
        <p:spPr>
          <a:xfrm>
            <a:off x="3960195" y="991346"/>
            <a:ext cx="3978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</a:rPr>
              <a:t>CD3</a:t>
            </a:r>
            <a:endParaRPr lang="en-US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8403" y="7123229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p= 0.269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5673102" y="863283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p= 0.3486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106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8418" y="374684"/>
            <a:ext cx="6741765" cy="32316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de-CH" sz="1200" b="1" dirty="0" smtClean="0"/>
              <a:t>S1 </a:t>
            </a:r>
            <a:r>
              <a:rPr lang="de-CH" sz="1200" b="1" dirty="0" err="1" smtClean="0"/>
              <a:t>Supplementary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Figure</a:t>
            </a:r>
            <a:r>
              <a:rPr lang="de-CH" sz="1200" b="1" dirty="0" smtClean="0"/>
              <a:t>: </a:t>
            </a:r>
            <a:r>
              <a:rPr lang="de-CH" sz="1200" b="1" dirty="0" err="1" smtClean="0"/>
              <a:t>factors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influencing</a:t>
            </a:r>
            <a:r>
              <a:rPr lang="de-CH" sz="1200" b="1" dirty="0" smtClean="0"/>
              <a:t> </a:t>
            </a:r>
            <a:r>
              <a:rPr lang="en-US" sz="1200" b="1" dirty="0" smtClean="0"/>
              <a:t>CD20-TCB mediated stable synapse formation</a:t>
            </a:r>
          </a:p>
          <a:p>
            <a:pPr algn="just"/>
            <a:r>
              <a:rPr lang="en-US" sz="1200" b="1" dirty="0" smtClean="0"/>
              <a:t>a</a:t>
            </a:r>
            <a:r>
              <a:rPr lang="en-US" sz="1200" b="1" dirty="0" smtClean="0"/>
              <a:t>) </a:t>
            </a:r>
            <a:r>
              <a:rPr lang="en-US" sz="1200" dirty="0" smtClean="0"/>
              <a:t>Schematic of CD20-TCB structure. In blue are indicated two high affinity binding sites for CD20, leading to tumor cell targeting. In orange the high affinity binding site for CD3, leading to T cell engagement. In gray </a:t>
            </a:r>
            <a:r>
              <a:rPr lang="en-US" sz="1200" dirty="0"/>
              <a:t>the heterodimeric human IgG1 carrying the “PG LALA” </a:t>
            </a:r>
            <a:r>
              <a:rPr lang="en-US" sz="1200" dirty="0" smtClean="0"/>
              <a:t>mutations </a:t>
            </a:r>
            <a:r>
              <a:rPr lang="en-US" sz="1200" b="1" dirty="0" smtClean="0"/>
              <a:t>b)</a:t>
            </a:r>
            <a:r>
              <a:rPr lang="en-US" sz="1200" dirty="0" smtClean="0"/>
              <a:t> schematic showing CD20-TCB targeting CD20 on tumor cells and CD3 on T cells, leading to tumor recognition, by conventional T cells, in an antigen-independent manner (TCR-independent). Adapted from </a:t>
            </a:r>
            <a:r>
              <a:rPr lang="en-US" sz="1200" dirty="0">
                <a:hlinkClick r:id="rId2"/>
              </a:rPr>
              <a:t>https://smart.servier.com</a:t>
            </a:r>
            <a:r>
              <a:rPr lang="en-US" sz="1200" dirty="0" smtClean="0">
                <a:hlinkClick r:id="rId2"/>
              </a:rPr>
              <a:t>/</a:t>
            </a:r>
            <a:r>
              <a:rPr lang="en-US" sz="1200" dirty="0" smtClean="0"/>
              <a:t>  </a:t>
            </a:r>
            <a:r>
              <a:rPr lang="en-US" sz="1200" b="1" dirty="0" smtClean="0"/>
              <a:t>c) </a:t>
            </a:r>
            <a:r>
              <a:rPr lang="en-US" sz="1200" dirty="0" smtClean="0"/>
              <a:t>Viability assay of </a:t>
            </a:r>
            <a:r>
              <a:rPr lang="en-US" sz="1200" dirty="0"/>
              <a:t>OCI-Ly18 </a:t>
            </a:r>
            <a:r>
              <a:rPr lang="en-US" sz="1200" dirty="0" smtClean="0"/>
              <a:t>cells by </a:t>
            </a:r>
            <a:r>
              <a:rPr lang="en-US" sz="1200" dirty="0" err="1"/>
              <a:t>AnnexinV</a:t>
            </a:r>
            <a:r>
              <a:rPr lang="en-US" sz="1200" dirty="0"/>
              <a:t> (</a:t>
            </a:r>
            <a:r>
              <a:rPr lang="en-US" sz="1200" dirty="0" err="1"/>
              <a:t>AnnV</a:t>
            </a:r>
            <a:r>
              <a:rPr lang="en-US" sz="1200" baseline="30000" dirty="0"/>
              <a:t>+</a:t>
            </a:r>
            <a:r>
              <a:rPr lang="en-US" sz="1200" dirty="0"/>
              <a:t>) and </a:t>
            </a:r>
            <a:r>
              <a:rPr lang="en-US" sz="1200" dirty="0" err="1"/>
              <a:t>Propidium</a:t>
            </a:r>
            <a:r>
              <a:rPr lang="en-US" sz="1200" dirty="0"/>
              <a:t> Iodide (PI</a:t>
            </a:r>
            <a:r>
              <a:rPr lang="en-US" sz="1200" baseline="30000" dirty="0"/>
              <a:t>+</a:t>
            </a:r>
            <a:r>
              <a:rPr lang="en-US" sz="1200" dirty="0"/>
              <a:t>) staining, 16 hours after co-culture with </a:t>
            </a:r>
            <a:r>
              <a:rPr lang="en-US" sz="1200" dirty="0" smtClean="0"/>
              <a:t>CD3/CD28 activated </a:t>
            </a:r>
            <a:r>
              <a:rPr lang="en-US" sz="1200" dirty="0"/>
              <a:t>CD8</a:t>
            </a:r>
            <a:r>
              <a:rPr lang="en-US" sz="1200" baseline="30000" dirty="0"/>
              <a:t>+</a:t>
            </a:r>
            <a:r>
              <a:rPr lang="en-US" sz="1200" dirty="0"/>
              <a:t> T cells </a:t>
            </a:r>
            <a:r>
              <a:rPr lang="en-US" sz="1200" dirty="0" smtClean="0"/>
              <a:t>treated at the indicated doses of CD20-TCB</a:t>
            </a:r>
            <a:r>
              <a:rPr lang="en-US" sz="1200" dirty="0"/>
              <a:t>; +/- LFA1 inhibitor (10</a:t>
            </a:r>
            <a:r>
              <a:rPr lang="el-GR" sz="1200" dirty="0"/>
              <a:t> μ</a:t>
            </a:r>
            <a:r>
              <a:rPr lang="en-US" sz="1200" dirty="0" smtClean="0"/>
              <a:t>g/ml). </a:t>
            </a:r>
            <a:r>
              <a:rPr lang="en-US" sz="1200" dirty="0"/>
              <a:t>n=3 per point. Mean and +/- </a:t>
            </a:r>
            <a:r>
              <a:rPr lang="en-US" sz="1200" dirty="0" err="1" smtClean="0"/>
              <a:t>s.d.</a:t>
            </a:r>
            <a:r>
              <a:rPr lang="en-US" sz="1200" dirty="0" smtClean="0"/>
              <a:t> </a:t>
            </a:r>
            <a:r>
              <a:rPr lang="en-US" sz="1200" dirty="0"/>
              <a:t>are shown. 2way-Anova, * p&lt;0.05</a:t>
            </a:r>
            <a:r>
              <a:rPr lang="en-US" sz="1200" dirty="0" smtClean="0"/>
              <a:t>. </a:t>
            </a:r>
            <a:r>
              <a:rPr lang="en-US" sz="1200" b="1" dirty="0"/>
              <a:t>d</a:t>
            </a:r>
            <a:r>
              <a:rPr lang="en-US" sz="1200" b="1" dirty="0" smtClean="0"/>
              <a:t>) </a:t>
            </a:r>
            <a:r>
              <a:rPr lang="en-US" sz="1200" dirty="0"/>
              <a:t>Viability assay </a:t>
            </a:r>
            <a:r>
              <a:rPr lang="en-US" sz="1200" dirty="0" smtClean="0"/>
              <a:t>of CD8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by Ann V and PI staining, 16 hours after co-culture with WSU DLCL2 or OCI-Ly18 target cells treated at the indicated doses of CD20-TCB</a:t>
            </a:r>
            <a:r>
              <a:rPr lang="en-US" sz="1200" dirty="0"/>
              <a:t>; +/- LFA1 inhibitor (10</a:t>
            </a:r>
            <a:r>
              <a:rPr lang="el-GR" sz="1200" dirty="0"/>
              <a:t> μ</a:t>
            </a:r>
            <a:r>
              <a:rPr lang="en-US" sz="1200" dirty="0" smtClean="0"/>
              <a:t>g/ml). n=4 per point. Mean and </a:t>
            </a:r>
            <a:r>
              <a:rPr lang="en-US" sz="1200" dirty="0"/>
              <a:t>+/- </a:t>
            </a:r>
            <a:r>
              <a:rPr lang="en-US" sz="1200" dirty="0" err="1" smtClean="0"/>
              <a:t>s.d.</a:t>
            </a:r>
            <a:r>
              <a:rPr lang="en-US" sz="1200" dirty="0" smtClean="0"/>
              <a:t> are shown. </a:t>
            </a:r>
            <a:r>
              <a:rPr lang="en-US" sz="1200" b="1" dirty="0"/>
              <a:t>e</a:t>
            </a:r>
            <a:r>
              <a:rPr lang="en-US" sz="1200" b="1" dirty="0" smtClean="0"/>
              <a:t>) </a:t>
            </a:r>
            <a:r>
              <a:rPr lang="en-US" sz="1200" dirty="0"/>
              <a:t>Representative confocal imaging of LFA1 (white) localization at the synapse between T cell (F-actin is shown in green) and target cell (blue</a:t>
            </a:r>
            <a:r>
              <a:rPr lang="en-US" sz="1200" dirty="0" smtClean="0"/>
              <a:t>) 4 hours after CD20-TCB treatment with (bottom) or without (top) LFA1 inhibitor (10 </a:t>
            </a:r>
            <a:r>
              <a:rPr lang="el-GR" sz="1200" dirty="0" smtClean="0"/>
              <a:t>μ</a:t>
            </a:r>
            <a:r>
              <a:rPr lang="en-US" sz="1200" dirty="0" smtClean="0"/>
              <a:t>g/ml) treatment. </a:t>
            </a:r>
            <a:r>
              <a:rPr lang="en-US" sz="1200" b="1" dirty="0"/>
              <a:t>f</a:t>
            </a:r>
            <a:r>
              <a:rPr lang="en-US" sz="1200" b="1" dirty="0" smtClean="0"/>
              <a:t>) </a:t>
            </a:r>
            <a:r>
              <a:rPr lang="en-US" sz="1200" dirty="0" smtClean="0"/>
              <a:t>Flow </a:t>
            </a:r>
            <a:r>
              <a:rPr lang="en-US" sz="1200" dirty="0"/>
              <a:t>cytometry analysis of </a:t>
            </a:r>
            <a:r>
              <a:rPr lang="en-US" sz="1200" dirty="0" smtClean="0"/>
              <a:t>CD20 and ICAM-1 expression of cell surface of WSU DLCL2 and OCI-Ly18 cells. </a:t>
            </a:r>
            <a:r>
              <a:rPr lang="en-US" sz="1200" b="1" dirty="0" smtClean="0"/>
              <a:t>g) </a:t>
            </a:r>
            <a:r>
              <a:rPr lang="en-US" sz="1200" dirty="0" smtClean="0"/>
              <a:t>Top</a:t>
            </a:r>
            <a:r>
              <a:rPr lang="en-US" sz="1200" dirty="0"/>
              <a:t>: CD20 mean fluorescent intensity (MFI) </a:t>
            </a:r>
            <a:r>
              <a:rPr lang="en-US" sz="1200" dirty="0" smtClean="0"/>
              <a:t>and  bottom: ICAM-1 MFI. The MFI has been correlated  to the percentage of killed cells at high dose of CD20-TCB (200 ng/ml) on indicated DLCBL cell lines, as assessed by flow cytometry.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4708787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5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A4 Paper (210x297 mm)</PresentationFormat>
  <Paragraphs>46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Imago</vt:lpstr>
      <vt:lpstr>Office Theme</vt:lpstr>
      <vt:lpstr>Prism 7</vt:lpstr>
      <vt:lpstr>Prism 8</vt:lpstr>
      <vt:lpstr>PowerPoint Presentation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196</cp:revision>
  <cp:lastPrinted>2018-08-24T09:35:54Z</cp:lastPrinted>
  <dcterms:created xsi:type="dcterms:W3CDTF">2018-06-21T06:48:38Z</dcterms:created>
  <dcterms:modified xsi:type="dcterms:W3CDTF">2020-11-25T12:47:45Z</dcterms:modified>
</cp:coreProperties>
</file>