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9906000" type="A4"/>
  <p:notesSz cx="6805613" cy="99441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00FF"/>
    <a:srgbClr val="0F02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7" autoAdjust="0"/>
    <p:restoredTop sz="94689" autoAdjust="0"/>
  </p:normalViewPr>
  <p:slideViewPr>
    <p:cSldViewPr>
      <p:cViewPr varScale="1">
        <p:scale>
          <a:sx n="76" d="100"/>
          <a:sy n="76" d="100"/>
        </p:scale>
        <p:origin x="3174" y="102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4939" y="0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EB2E7-5565-4DCF-8336-B37EE45210E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2963" y="746125"/>
            <a:ext cx="25796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62" y="4723448"/>
            <a:ext cx="5444490" cy="447484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4939" y="9445169"/>
            <a:ext cx="2949099" cy="49720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99737E-7F42-49EC-8E51-991497A414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573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99737E-7F42-49EC-8E51-991497A4145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37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638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3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300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61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614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67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255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88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8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693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195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FD4DE6-038C-49D1-A9F2-32BB33894046}" type="datetimeFigureOut">
              <a:rPr lang="en-US" smtClean="0"/>
              <a:t>11/25/2020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71D26F-645E-40D1-A40E-8E4E4A186A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427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3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tiff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tiff"/><Relationship Id="rId11" Type="http://schemas.openxmlformats.org/officeDocument/2006/relationships/image" Target="../media/image2.emf"/><Relationship Id="rId5" Type="http://schemas.openxmlformats.org/officeDocument/2006/relationships/image" Target="../media/image1.emf"/><Relationship Id="rId10" Type="http://schemas.openxmlformats.org/officeDocument/2006/relationships/oleObject" Target="../embeddings/oleObject2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-20871" y="0"/>
            <a:ext cx="17436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S2 supplementary figure</a:t>
            </a:r>
            <a:endParaRPr lang="en-US" sz="12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263834" y="254358"/>
            <a:ext cx="3347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a</a:t>
            </a:r>
          </a:p>
        </p:txBody>
      </p:sp>
      <p:sp>
        <p:nvSpPr>
          <p:cNvPr id="144" name="TextBox 143"/>
          <p:cNvSpPr txBox="1"/>
          <p:nvPr/>
        </p:nvSpPr>
        <p:spPr>
          <a:xfrm>
            <a:off x="1494909" y="4696119"/>
            <a:ext cx="877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solidFill>
                  <a:schemeClr val="bg1"/>
                </a:solidFill>
              </a:rPr>
              <a:t>10 </a:t>
            </a:r>
            <a:r>
              <a:rPr lang="el-GR" sz="1600" dirty="0" smtClean="0">
                <a:solidFill>
                  <a:schemeClr val="bg1"/>
                </a:solidFill>
              </a:rPr>
              <a:t>μ</a:t>
            </a:r>
            <a:r>
              <a:rPr lang="de-CH" sz="1600" dirty="0" smtClean="0">
                <a:solidFill>
                  <a:schemeClr val="bg1"/>
                </a:solidFill>
              </a:rPr>
              <a:t>m</a:t>
            </a:r>
            <a:endParaRPr lang="en-US" sz="1600" dirty="0">
              <a:solidFill>
                <a:schemeClr val="bg1"/>
              </a:solidFill>
            </a:endParaRPr>
          </a:p>
        </p:txBody>
      </p:sp>
      <p:graphicFrame>
        <p:nvGraphicFramePr>
          <p:cNvPr id="140" name="Object 1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185475"/>
              </p:ext>
            </p:extLst>
          </p:nvPr>
        </p:nvGraphicFramePr>
        <p:xfrm>
          <a:off x="4154488" y="1868488"/>
          <a:ext cx="1671637" cy="215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Prism 7" r:id="rId4" imgW="2559845" imgH="3305494" progId="Prism7.Document">
                  <p:embed/>
                </p:oleObj>
              </mc:Choice>
              <mc:Fallback>
                <p:oleObj name="Prism 7" r:id="rId4" imgW="2559845" imgH="3305494" progId="Prism7.Document">
                  <p:embed/>
                  <p:pic>
                    <p:nvPicPr>
                      <p:cNvPr id="72" name="Object 7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4488" y="1868488"/>
                        <a:ext cx="1671637" cy="21574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" name="TextBox 142"/>
          <p:cNvSpPr txBox="1"/>
          <p:nvPr/>
        </p:nvSpPr>
        <p:spPr>
          <a:xfrm>
            <a:off x="2138922" y="1695394"/>
            <a:ext cx="2524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c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08174" y="288413"/>
            <a:ext cx="5704402" cy="1715294"/>
            <a:chOff x="208174" y="288413"/>
            <a:chExt cx="5704402" cy="1715294"/>
          </a:xfrm>
        </p:grpSpPr>
        <p:grpSp>
          <p:nvGrpSpPr>
            <p:cNvPr id="6" name="Group 5"/>
            <p:cNvGrpSpPr/>
            <p:nvPr/>
          </p:nvGrpSpPr>
          <p:grpSpPr>
            <a:xfrm>
              <a:off x="604941" y="288413"/>
              <a:ext cx="5307635" cy="1627029"/>
              <a:chOff x="780881" y="2936776"/>
              <a:chExt cx="5307635" cy="1627029"/>
            </a:xfrm>
          </p:grpSpPr>
          <p:grpSp>
            <p:nvGrpSpPr>
              <p:cNvPr id="145" name="Group 144"/>
              <p:cNvGrpSpPr/>
              <p:nvPr/>
            </p:nvGrpSpPr>
            <p:grpSpPr>
              <a:xfrm>
                <a:off x="841104" y="3126797"/>
                <a:ext cx="1296144" cy="1008112"/>
                <a:chOff x="27926" y="4930836"/>
                <a:chExt cx="1296144" cy="1008112"/>
              </a:xfrm>
            </p:grpSpPr>
            <p:pic>
              <p:nvPicPr>
                <p:cNvPr id="146" name="Picture 145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283" t="24583" r="30243" b="22114"/>
                <a:stretch/>
              </p:blipFill>
              <p:spPr>
                <a:xfrm>
                  <a:off x="27926" y="4930836"/>
                  <a:ext cx="1296144" cy="1008112"/>
                </a:xfrm>
                <a:prstGeom prst="rect">
                  <a:avLst/>
                </a:prstGeom>
              </p:spPr>
            </p:pic>
            <p:sp>
              <p:nvSpPr>
                <p:cNvPr id="147" name="TextBox 146"/>
                <p:cNvSpPr txBox="1"/>
                <p:nvPr/>
              </p:nvSpPr>
              <p:spPr>
                <a:xfrm>
                  <a:off x="422802" y="5669217"/>
                  <a:ext cx="317716" cy="1538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400" dirty="0" smtClean="0">
                      <a:solidFill>
                        <a:schemeClr val="bg1"/>
                      </a:solidFill>
                    </a:rPr>
                    <a:t>10 </a:t>
                  </a:r>
                  <a:r>
                    <a:rPr lang="el-GR" sz="400" dirty="0" smtClean="0">
                      <a:solidFill>
                        <a:schemeClr val="bg1"/>
                      </a:solidFill>
                    </a:rPr>
                    <a:t>μ</a:t>
                  </a:r>
                  <a:r>
                    <a:rPr lang="de-CH" sz="400" dirty="0" smtClean="0">
                      <a:solidFill>
                        <a:schemeClr val="bg1"/>
                      </a:solidFill>
                    </a:rPr>
                    <a:t>m</a:t>
                  </a:r>
                  <a:endParaRPr lang="en-US" sz="4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48" name="Group 147"/>
              <p:cNvGrpSpPr/>
              <p:nvPr/>
            </p:nvGrpSpPr>
            <p:grpSpPr>
              <a:xfrm>
                <a:off x="2182196" y="3126673"/>
                <a:ext cx="1296144" cy="1008112"/>
                <a:chOff x="1368318" y="4930712"/>
                <a:chExt cx="1296144" cy="1008112"/>
              </a:xfrm>
            </p:grpSpPr>
            <p:pic>
              <p:nvPicPr>
                <p:cNvPr id="149" name="Picture 148"/>
                <p:cNvPicPr>
                  <a:picLocks noChangeAspect="1"/>
                </p:cNvPicPr>
                <p:nvPr/>
              </p:nvPicPr>
              <p:blipFill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283" t="24550" r="30243" b="22146"/>
                <a:stretch/>
              </p:blipFill>
              <p:spPr>
                <a:xfrm>
                  <a:off x="1368318" y="4930712"/>
                  <a:ext cx="1296144" cy="1008112"/>
                </a:xfrm>
                <a:prstGeom prst="rect">
                  <a:avLst/>
                </a:prstGeom>
              </p:spPr>
            </p:pic>
            <p:sp>
              <p:nvSpPr>
                <p:cNvPr id="150" name="TextBox 149"/>
                <p:cNvSpPr txBox="1"/>
                <p:nvPr/>
              </p:nvSpPr>
              <p:spPr>
                <a:xfrm>
                  <a:off x="1758868" y="5690527"/>
                  <a:ext cx="317716" cy="1538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400" dirty="0" smtClean="0">
                      <a:solidFill>
                        <a:schemeClr val="bg1"/>
                      </a:solidFill>
                    </a:rPr>
                    <a:t>10 </a:t>
                  </a:r>
                  <a:r>
                    <a:rPr lang="el-GR" sz="400" dirty="0" smtClean="0">
                      <a:solidFill>
                        <a:schemeClr val="bg1"/>
                      </a:solidFill>
                    </a:rPr>
                    <a:t>μ</a:t>
                  </a:r>
                  <a:r>
                    <a:rPr lang="de-CH" sz="400" dirty="0" smtClean="0">
                      <a:solidFill>
                        <a:schemeClr val="bg1"/>
                      </a:solidFill>
                    </a:rPr>
                    <a:t>m</a:t>
                  </a:r>
                  <a:endParaRPr lang="en-US" sz="4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51" name="Group 150"/>
              <p:cNvGrpSpPr/>
              <p:nvPr/>
            </p:nvGrpSpPr>
            <p:grpSpPr>
              <a:xfrm>
                <a:off x="3517364" y="3133897"/>
                <a:ext cx="1302068" cy="1008112"/>
                <a:chOff x="2708710" y="4937936"/>
                <a:chExt cx="1296144" cy="1008112"/>
              </a:xfrm>
            </p:grpSpPr>
            <p:pic>
              <p:nvPicPr>
                <p:cNvPr id="152" name="Picture 151"/>
                <p:cNvPicPr>
                  <a:picLocks noChangeAspect="1"/>
                </p:cNvPicPr>
                <p:nvPr/>
              </p:nvPicPr>
              <p:blipFill rotWithShape="1"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3033" t="25350" r="30492" b="21346"/>
                <a:stretch/>
              </p:blipFill>
              <p:spPr>
                <a:xfrm>
                  <a:off x="2708710" y="4937936"/>
                  <a:ext cx="1296144" cy="1008112"/>
                </a:xfrm>
                <a:prstGeom prst="rect">
                  <a:avLst/>
                </a:prstGeom>
              </p:spPr>
            </p:pic>
            <p:sp>
              <p:nvSpPr>
                <p:cNvPr id="153" name="TextBox 152"/>
                <p:cNvSpPr txBox="1"/>
                <p:nvPr/>
              </p:nvSpPr>
              <p:spPr>
                <a:xfrm>
                  <a:off x="3118056" y="5680288"/>
                  <a:ext cx="317716" cy="15388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de-CH" sz="400" dirty="0" smtClean="0">
                      <a:solidFill>
                        <a:schemeClr val="bg1"/>
                      </a:solidFill>
                    </a:rPr>
                    <a:t>10 </a:t>
                  </a:r>
                  <a:r>
                    <a:rPr lang="el-GR" sz="400" dirty="0" smtClean="0">
                      <a:solidFill>
                        <a:schemeClr val="bg1"/>
                      </a:solidFill>
                    </a:rPr>
                    <a:t>μ</a:t>
                  </a:r>
                  <a:r>
                    <a:rPr lang="de-CH" sz="400" dirty="0" smtClean="0">
                      <a:solidFill>
                        <a:schemeClr val="bg1"/>
                      </a:solidFill>
                    </a:rPr>
                    <a:t>m</a:t>
                  </a:r>
                  <a:endParaRPr lang="en-US" sz="400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154" name="Group 153"/>
              <p:cNvGrpSpPr/>
              <p:nvPr/>
            </p:nvGrpSpPr>
            <p:grpSpPr>
              <a:xfrm>
                <a:off x="4864379" y="3133897"/>
                <a:ext cx="1224137" cy="1008111"/>
                <a:chOff x="4186524" y="4937936"/>
                <a:chExt cx="1224137" cy="1008111"/>
              </a:xfrm>
            </p:grpSpPr>
            <p:pic>
              <p:nvPicPr>
                <p:cNvPr id="155" name="Picture 154"/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084" t="23130" r="30023" b="23566"/>
                <a:stretch/>
              </p:blipFill>
              <p:spPr>
                <a:xfrm>
                  <a:off x="4186524" y="4937936"/>
                  <a:ext cx="1224137" cy="1008111"/>
                </a:xfrm>
                <a:prstGeom prst="rect">
                  <a:avLst/>
                </a:prstGeom>
              </p:spPr>
            </p:pic>
            <p:grpSp>
              <p:nvGrpSpPr>
                <p:cNvPr id="156" name="Group 155"/>
                <p:cNvGrpSpPr/>
                <p:nvPr/>
              </p:nvGrpSpPr>
              <p:grpSpPr>
                <a:xfrm>
                  <a:off x="4503915" y="5418040"/>
                  <a:ext cx="501125" cy="453567"/>
                  <a:chOff x="4378976" y="5418040"/>
                  <a:chExt cx="501125" cy="453567"/>
                </a:xfrm>
              </p:grpSpPr>
              <p:sp>
                <p:nvSpPr>
                  <p:cNvPr id="157" name="Flowchart: Merge 156"/>
                  <p:cNvSpPr>
                    <a:spLocks noChangeAspect="1"/>
                  </p:cNvSpPr>
                  <p:nvPr/>
                </p:nvSpPr>
                <p:spPr>
                  <a:xfrm rot="2280000" flipV="1">
                    <a:off x="4432582" y="5418040"/>
                    <a:ext cx="90954" cy="126651"/>
                  </a:xfrm>
                  <a:prstGeom prst="flowChartMerge">
                    <a:avLst/>
                  </a:prstGeom>
                  <a:solidFill>
                    <a:srgbClr val="FFFF00"/>
                  </a:solidFill>
                  <a:ln w="3175"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8" name="Flowchart: Merge 157"/>
                  <p:cNvSpPr>
                    <a:spLocks noChangeAspect="1"/>
                  </p:cNvSpPr>
                  <p:nvPr/>
                </p:nvSpPr>
                <p:spPr>
                  <a:xfrm rot="10208225" flipV="1">
                    <a:off x="4780859" y="5523548"/>
                    <a:ext cx="99242" cy="138191"/>
                  </a:xfrm>
                  <a:prstGeom prst="flowChartMerge">
                    <a:avLst/>
                  </a:prstGeom>
                  <a:solidFill>
                    <a:srgbClr val="FFFF00"/>
                  </a:solidFill>
                  <a:ln w="3175">
                    <a:solidFill>
                      <a:srgbClr val="FFFF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9" name="TextBox 158"/>
                  <p:cNvSpPr txBox="1"/>
                  <p:nvPr/>
                </p:nvSpPr>
                <p:spPr>
                  <a:xfrm>
                    <a:off x="4378976" y="5717719"/>
                    <a:ext cx="317716" cy="153888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de-CH" sz="400" dirty="0" smtClean="0">
                        <a:solidFill>
                          <a:schemeClr val="bg1"/>
                        </a:solidFill>
                      </a:rPr>
                      <a:t>10 </a:t>
                    </a:r>
                    <a:r>
                      <a:rPr lang="el-GR" sz="400" dirty="0" smtClean="0">
                        <a:solidFill>
                          <a:schemeClr val="bg1"/>
                        </a:solidFill>
                      </a:rPr>
                      <a:t>μ</a:t>
                    </a:r>
                    <a:r>
                      <a:rPr lang="de-CH" sz="400" dirty="0" smtClean="0">
                        <a:solidFill>
                          <a:schemeClr val="bg1"/>
                        </a:solidFill>
                      </a:rPr>
                      <a:t>m</a:t>
                    </a:r>
                    <a:endParaRPr lang="en-US" sz="400" dirty="0">
                      <a:solidFill>
                        <a:schemeClr val="bg1"/>
                      </a:solidFill>
                    </a:endParaRPr>
                  </a:p>
                </p:txBody>
              </p:sp>
            </p:grpSp>
          </p:grpSp>
          <p:sp>
            <p:nvSpPr>
              <p:cNvPr id="3" name="Rectangle 2"/>
              <p:cNvSpPr/>
              <p:nvPr/>
            </p:nvSpPr>
            <p:spPr>
              <a:xfrm>
                <a:off x="809598" y="4130865"/>
                <a:ext cx="1326099" cy="144016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985231" y="4059833"/>
                <a:ext cx="100497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0070C0"/>
                    </a:solidFill>
                  </a:rPr>
                  <a:t>WSU DLCL2</a:t>
                </a:r>
                <a:endParaRPr lang="en-US" sz="120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160" name="Rectangle 159"/>
              <p:cNvSpPr/>
              <p:nvPr/>
            </p:nvSpPr>
            <p:spPr>
              <a:xfrm>
                <a:off x="2182194" y="4132280"/>
                <a:ext cx="1294688" cy="144016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1" name="TextBox 160"/>
              <p:cNvSpPr txBox="1"/>
              <p:nvPr/>
            </p:nvSpPr>
            <p:spPr>
              <a:xfrm>
                <a:off x="2518147" y="4062218"/>
                <a:ext cx="55081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FF"/>
                    </a:solidFill>
                  </a:rPr>
                  <a:t>T cell</a:t>
                </a:r>
                <a:endParaRPr lang="en-US" sz="1200" dirty="0">
                  <a:solidFill>
                    <a:srgbClr val="FF00FF"/>
                  </a:solidFill>
                </a:endParaRPr>
              </a:p>
            </p:txBody>
          </p:sp>
          <p:sp>
            <p:nvSpPr>
              <p:cNvPr id="162" name="Rectangle 161"/>
              <p:cNvSpPr/>
              <p:nvPr/>
            </p:nvSpPr>
            <p:spPr>
              <a:xfrm>
                <a:off x="3517365" y="4142008"/>
                <a:ext cx="1302068" cy="144016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3" name="TextBox 162"/>
              <p:cNvSpPr txBox="1"/>
              <p:nvPr/>
            </p:nvSpPr>
            <p:spPr>
              <a:xfrm>
                <a:off x="3794273" y="4065171"/>
                <a:ext cx="9091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chemeClr val="bg1"/>
                    </a:solidFill>
                  </a:rPr>
                  <a:t>CD20-TCB</a:t>
                </a:r>
                <a:endParaRPr lang="en-US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144228" y="2936776"/>
                <a:ext cx="45719" cy="15841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4" name="Rectangle 163"/>
              <p:cNvSpPr/>
              <p:nvPr/>
            </p:nvSpPr>
            <p:spPr>
              <a:xfrm>
                <a:off x="780881" y="2979629"/>
                <a:ext cx="45719" cy="158417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5" name="Rectangle 164"/>
              <p:cNvSpPr/>
              <p:nvPr/>
            </p:nvSpPr>
            <p:spPr>
              <a:xfrm>
                <a:off x="3472418" y="3069440"/>
                <a:ext cx="58622" cy="12289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7" name="Rectangle 166"/>
              <p:cNvSpPr/>
              <p:nvPr/>
            </p:nvSpPr>
            <p:spPr>
              <a:xfrm>
                <a:off x="4890305" y="4138923"/>
                <a:ext cx="1198211" cy="144016"/>
              </a:xfrm>
              <a:prstGeom prst="rect">
                <a:avLst/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8" name="TextBox 167"/>
              <p:cNvSpPr txBox="1"/>
              <p:nvPr/>
            </p:nvSpPr>
            <p:spPr>
              <a:xfrm>
                <a:off x="5178688" y="4059365"/>
                <a:ext cx="90917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>
                    <a:solidFill>
                      <a:srgbClr val="FF0000"/>
                    </a:solidFill>
                  </a:rPr>
                  <a:t>Merge</a:t>
                </a:r>
                <a:endParaRPr lang="en-US" sz="12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66" name="TextBox 165"/>
            <p:cNvSpPr txBox="1"/>
            <p:nvPr/>
          </p:nvSpPr>
          <p:spPr>
            <a:xfrm>
              <a:off x="208174" y="1726708"/>
              <a:ext cx="252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b</a:t>
              </a:r>
            </a:p>
          </p:txBody>
        </p:sp>
        <p:sp>
          <p:nvSpPr>
            <p:cNvPr id="2" name="Rectangle 1"/>
            <p:cNvSpPr/>
            <p:nvPr/>
          </p:nvSpPr>
          <p:spPr>
            <a:xfrm>
              <a:off x="4643493" y="288413"/>
              <a:ext cx="70872" cy="14551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1" name="Rectangle 140"/>
          <p:cNvSpPr/>
          <p:nvPr/>
        </p:nvSpPr>
        <p:spPr>
          <a:xfrm>
            <a:off x="5919254" y="256198"/>
            <a:ext cx="70872" cy="145513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4901637"/>
              </p:ext>
            </p:extLst>
          </p:nvPr>
        </p:nvGraphicFramePr>
        <p:xfrm>
          <a:off x="263525" y="1887538"/>
          <a:ext cx="1936750" cy="2157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Prism 7" r:id="rId10" imgW="2530674" imgH="2820726" progId="Prism7.Document">
                  <p:embed/>
                </p:oleObj>
              </mc:Choice>
              <mc:Fallback>
                <p:oleObj name="Prism 7" r:id="rId10" imgW="2530674" imgH="2820726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263525" y="1887538"/>
                        <a:ext cx="1936750" cy="2157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2612737"/>
              </p:ext>
            </p:extLst>
          </p:nvPr>
        </p:nvGraphicFramePr>
        <p:xfrm>
          <a:off x="2081213" y="1825625"/>
          <a:ext cx="1993900" cy="2260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Prism 7" r:id="rId12" imgW="2484936" imgH="2816044" progId="Prism7.Document">
                  <p:embed/>
                </p:oleObj>
              </mc:Choice>
              <mc:Fallback>
                <p:oleObj name="Prism 7" r:id="rId12" imgW="2484936" imgH="281604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2081213" y="1825625"/>
                        <a:ext cx="1993900" cy="2260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9" name="TextBox 138"/>
          <p:cNvSpPr txBox="1"/>
          <p:nvPr/>
        </p:nvSpPr>
        <p:spPr>
          <a:xfrm>
            <a:off x="4154931" y="1736097"/>
            <a:ext cx="2524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d</a:t>
            </a:r>
          </a:p>
        </p:txBody>
      </p:sp>
      <p:sp>
        <p:nvSpPr>
          <p:cNvPr id="142" name="Rectangle 141"/>
          <p:cNvSpPr/>
          <p:nvPr/>
        </p:nvSpPr>
        <p:spPr>
          <a:xfrm>
            <a:off x="114583" y="4200787"/>
            <a:ext cx="6481034" cy="212365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just"/>
            <a:r>
              <a:rPr lang="en-US" sz="1200" b="1" dirty="0" smtClean="0"/>
              <a:t>S2 supplementary figure</a:t>
            </a:r>
            <a:r>
              <a:rPr lang="en-US" sz="1200" b="1" dirty="0"/>
              <a:t>: A </a:t>
            </a:r>
            <a:r>
              <a:rPr lang="en-US" sz="1200" b="1" dirty="0" err="1"/>
              <a:t>xenoreaction</a:t>
            </a:r>
            <a:r>
              <a:rPr lang="en-US" sz="1200" b="1" dirty="0"/>
              <a:t>-free model </a:t>
            </a:r>
            <a:r>
              <a:rPr lang="en-US" sz="1200" b="1" dirty="0" smtClean="0"/>
              <a:t>allow cellular localization studies </a:t>
            </a:r>
            <a:r>
              <a:rPr lang="en-US" sz="1200" b="1" i="1" dirty="0" smtClean="0"/>
              <a:t>in vivo</a:t>
            </a:r>
            <a:r>
              <a:rPr lang="en-US" sz="1200" b="1" dirty="0" smtClean="0"/>
              <a:t>.</a:t>
            </a:r>
            <a:endParaRPr lang="en-US" sz="1200" b="1" dirty="0"/>
          </a:p>
          <a:p>
            <a:pPr algn="just"/>
            <a:r>
              <a:rPr lang="en-US" sz="1200" b="1" dirty="0" smtClean="0"/>
              <a:t>.</a:t>
            </a:r>
          </a:p>
          <a:p>
            <a:pPr algn="just"/>
            <a:endParaRPr lang="en-US" sz="1200" b="1" dirty="0" smtClean="0"/>
          </a:p>
          <a:p>
            <a:pPr algn="just"/>
            <a:r>
              <a:rPr lang="en-US" sz="1200" b="1" dirty="0"/>
              <a:t>a) </a:t>
            </a:r>
            <a:r>
              <a:rPr lang="en-US" sz="1200" dirty="0"/>
              <a:t>Representative </a:t>
            </a:r>
            <a:r>
              <a:rPr lang="en-US" sz="1200" dirty="0" smtClean="0"/>
              <a:t>MP-IVM imaging </a:t>
            </a:r>
            <a:r>
              <a:rPr lang="en-US" sz="1200" dirty="0"/>
              <a:t>on </a:t>
            </a:r>
            <a:r>
              <a:rPr lang="en-US" sz="1200" dirty="0" smtClean="0"/>
              <a:t>HSC-NSG-NSG </a:t>
            </a:r>
            <a:r>
              <a:rPr lang="en-US" sz="1200" dirty="0"/>
              <a:t>mice showing localization of therapy 2 hours after intradermal treatment with 0.5 mg/kg CD20-TCB. Blue: WSU DLCL2 tumor cells; Pink: T cells; White: </a:t>
            </a:r>
            <a:r>
              <a:rPr lang="en-US" sz="1200" dirty="0" smtClean="0"/>
              <a:t>labeled </a:t>
            </a:r>
            <a:r>
              <a:rPr lang="en-US" sz="1200" dirty="0"/>
              <a:t>CD20-TCB. The yellow arrows indicate the therapy polarization points at the T cells-tumor cells contact sites</a:t>
            </a:r>
            <a:r>
              <a:rPr lang="en-US" sz="1200" dirty="0" smtClean="0"/>
              <a:t>. </a:t>
            </a:r>
            <a:r>
              <a:rPr lang="en-US" sz="1200" b="1" dirty="0" smtClean="0"/>
              <a:t>b-c)</a:t>
            </a:r>
            <a:r>
              <a:rPr lang="en-US" sz="1200" dirty="0" smtClean="0"/>
              <a:t> </a:t>
            </a:r>
            <a:r>
              <a:rPr lang="en-US" sz="1200" dirty="0"/>
              <a:t>Percentage of </a:t>
            </a:r>
            <a:r>
              <a:rPr lang="en-US" sz="1200" b="1" dirty="0" smtClean="0"/>
              <a:t>(b)</a:t>
            </a:r>
            <a:r>
              <a:rPr lang="en-US" sz="1200" dirty="0" smtClean="0"/>
              <a:t> Ki67</a:t>
            </a:r>
            <a:r>
              <a:rPr lang="en-US" sz="1200" baseline="30000" dirty="0" smtClean="0"/>
              <a:t>+</a:t>
            </a:r>
            <a:r>
              <a:rPr lang="en-US" sz="1200" dirty="0"/>
              <a:t> </a:t>
            </a:r>
            <a:r>
              <a:rPr lang="en-US" sz="1200" dirty="0" smtClean="0"/>
              <a:t>and </a:t>
            </a:r>
            <a:r>
              <a:rPr lang="en-US" sz="1200" b="1" dirty="0" smtClean="0"/>
              <a:t>(c)</a:t>
            </a:r>
            <a:r>
              <a:rPr lang="en-US" sz="1200" dirty="0" smtClean="0"/>
              <a:t> </a:t>
            </a:r>
            <a:r>
              <a:rPr lang="en-US" sz="1200" dirty="0" err="1" smtClean="0"/>
              <a:t>Granzyme</a:t>
            </a:r>
            <a:r>
              <a:rPr lang="en-US" sz="1200" dirty="0" smtClean="0"/>
              <a:t> B</a:t>
            </a:r>
            <a:r>
              <a:rPr lang="en-US" sz="1200" baseline="30000" dirty="0" smtClean="0"/>
              <a:t>+ </a:t>
            </a:r>
            <a:r>
              <a:rPr lang="en-US" sz="1200" dirty="0" smtClean="0"/>
              <a:t>cells among huCD45</a:t>
            </a:r>
            <a:r>
              <a:rPr lang="en-US" sz="1200" baseline="30000" dirty="0" smtClean="0"/>
              <a:t>+ </a:t>
            </a:r>
            <a:r>
              <a:rPr lang="en-US" sz="1200" dirty="0" smtClean="0"/>
              <a:t>CD3</a:t>
            </a:r>
            <a:r>
              <a:rPr lang="en-US" sz="1200" baseline="30000" dirty="0" smtClean="0"/>
              <a:t>+</a:t>
            </a:r>
            <a:r>
              <a:rPr lang="en-US" sz="1200" dirty="0" smtClean="0"/>
              <a:t> CD8</a:t>
            </a:r>
            <a:r>
              <a:rPr lang="en-US" sz="1200" baseline="30000" dirty="0" smtClean="0"/>
              <a:t>+</a:t>
            </a:r>
            <a:r>
              <a:rPr lang="en-US" sz="1200" dirty="0" smtClean="0"/>
              <a:t> cells from </a:t>
            </a:r>
            <a:r>
              <a:rPr lang="en-US" sz="1200" dirty="0"/>
              <a:t>the blood of </a:t>
            </a:r>
            <a:r>
              <a:rPr lang="en-US" sz="1200" dirty="0" smtClean="0"/>
              <a:t>PBMC-NSG </a:t>
            </a:r>
            <a:r>
              <a:rPr lang="en-US" sz="1200" i="1" dirty="0" smtClean="0"/>
              <a:t>vs</a:t>
            </a:r>
            <a:r>
              <a:rPr lang="en-US" sz="1200" dirty="0" smtClean="0"/>
              <a:t> HSC-NSG mice. n=5 </a:t>
            </a:r>
            <a:r>
              <a:rPr lang="en-US" sz="1200" dirty="0"/>
              <a:t>per group, mean +/- </a:t>
            </a:r>
            <a:r>
              <a:rPr lang="en-US" sz="1200" dirty="0" err="1"/>
              <a:t>s.d.</a:t>
            </a:r>
            <a:r>
              <a:rPr lang="en-US" sz="1200" dirty="0"/>
              <a:t> are shown. Unpaired </a:t>
            </a:r>
            <a:r>
              <a:rPr lang="en-US" sz="1200" dirty="0" smtClean="0"/>
              <a:t>t-test</a:t>
            </a:r>
            <a:r>
              <a:rPr lang="en-US" sz="1200" dirty="0"/>
              <a:t>, ****</a:t>
            </a:r>
            <a:r>
              <a:rPr lang="en-US" sz="1200" dirty="0" smtClean="0"/>
              <a:t>p&lt;0.0001. </a:t>
            </a:r>
            <a:r>
              <a:rPr lang="en-US" sz="1200" b="1" dirty="0" smtClean="0"/>
              <a:t>c</a:t>
            </a:r>
            <a:r>
              <a:rPr lang="en-US" sz="1200" b="1" dirty="0"/>
              <a:t>) </a:t>
            </a:r>
            <a:r>
              <a:rPr lang="en-US" sz="1200" dirty="0"/>
              <a:t>Percentage of naïve CD3</a:t>
            </a:r>
            <a:r>
              <a:rPr lang="en-US" sz="1200" baseline="30000" dirty="0"/>
              <a:t>+ </a:t>
            </a:r>
            <a:r>
              <a:rPr lang="en-US" sz="1200" dirty="0"/>
              <a:t>cells (CD62L</a:t>
            </a:r>
            <a:r>
              <a:rPr lang="en-US" sz="1200" baseline="30000" dirty="0"/>
              <a:t>+</a:t>
            </a:r>
            <a:r>
              <a:rPr lang="en-US" sz="1200" dirty="0"/>
              <a:t>,CD45RA</a:t>
            </a:r>
            <a:r>
              <a:rPr lang="en-US" sz="1200" baseline="30000" dirty="0" smtClean="0"/>
              <a:t>+</a:t>
            </a:r>
            <a:r>
              <a:rPr lang="en-US" sz="1200" dirty="0" smtClean="0"/>
              <a:t>) among huCD45</a:t>
            </a:r>
            <a:r>
              <a:rPr lang="en-US" sz="1200" baseline="30000" dirty="0" smtClean="0"/>
              <a:t>+</a:t>
            </a:r>
            <a:r>
              <a:rPr lang="en-US" sz="1200" dirty="0" smtClean="0"/>
              <a:t> </a:t>
            </a:r>
            <a:r>
              <a:rPr lang="en-US" sz="1200" dirty="0"/>
              <a:t>from the blood of </a:t>
            </a:r>
            <a:r>
              <a:rPr lang="en-US" sz="1200" dirty="0" smtClean="0"/>
              <a:t>PBMC-NSG </a:t>
            </a:r>
            <a:r>
              <a:rPr lang="en-US" sz="1200" dirty="0"/>
              <a:t>mice </a:t>
            </a:r>
            <a:r>
              <a:rPr lang="en-US" sz="1200" i="1" dirty="0" smtClean="0"/>
              <a:t>vs</a:t>
            </a:r>
            <a:r>
              <a:rPr lang="en-US" sz="1200" dirty="0" smtClean="0"/>
              <a:t> </a:t>
            </a:r>
            <a:r>
              <a:rPr lang="en-US" sz="1200" dirty="0"/>
              <a:t>HSC-NSG mice. n=3 per group, mean +/- </a:t>
            </a:r>
            <a:r>
              <a:rPr lang="en-US" sz="1200" dirty="0" err="1"/>
              <a:t>s.d.</a:t>
            </a:r>
            <a:r>
              <a:rPr lang="en-US" sz="1200" dirty="0"/>
              <a:t> are shown. Unpaired </a:t>
            </a:r>
            <a:r>
              <a:rPr lang="en-US" sz="1200" dirty="0" smtClean="0"/>
              <a:t>t-test</a:t>
            </a:r>
            <a:r>
              <a:rPr lang="en-US" sz="1200" dirty="0"/>
              <a:t>, ****</a:t>
            </a:r>
            <a:r>
              <a:rPr lang="en-US" sz="1200" dirty="0" smtClean="0"/>
              <a:t>p&lt;0.0001.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1068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25.11.202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193</Words>
  <Application>Microsoft Office PowerPoint</Application>
  <PresentationFormat>A4 Paper (210x297 mm)</PresentationFormat>
  <Paragraphs>19</Paragraphs>
  <Slides>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Prism 7</vt:lpstr>
      <vt:lpstr>PowerPoint Presentation</vt:lpstr>
    </vt:vector>
  </TitlesOfParts>
  <Company>F. Hoffmann-La Roche, 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Menietti, Elena {PORB~Schlieren}</dc:creator>
  <cp:lastModifiedBy>Perro, Mario {PORB~Schlieren}</cp:lastModifiedBy>
  <cp:revision>180</cp:revision>
  <cp:lastPrinted>2018-08-24T09:35:54Z</cp:lastPrinted>
  <dcterms:created xsi:type="dcterms:W3CDTF">2018-06-21T06:48:38Z</dcterms:created>
  <dcterms:modified xsi:type="dcterms:W3CDTF">2020-11-25T12:48:33Z</dcterms:modified>
</cp:coreProperties>
</file>