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906000" type="A4"/>
  <p:notesSz cx="6805613" cy="99441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E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89" autoAdjust="0"/>
  </p:normalViewPr>
  <p:slideViewPr>
    <p:cSldViewPr>
      <p:cViewPr varScale="1">
        <p:scale>
          <a:sx n="87" d="100"/>
          <a:sy n="87" d="100"/>
        </p:scale>
        <p:origin x="2922" y="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B2E7-5565-4DCF-8336-B37EE45210E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9737E-7F42-49EC-8E51-991497A41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7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9737E-7F42-49EC-8E51-991497A414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3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1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6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8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2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20871" y="0"/>
            <a:ext cx="1773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S3 </a:t>
            </a:r>
            <a:r>
              <a:rPr lang="de-CH" sz="1200" dirty="0" err="1" smtClean="0"/>
              <a:t>Supplementary</a:t>
            </a:r>
            <a:r>
              <a:rPr lang="de-CH" sz="1200" dirty="0" smtClean="0"/>
              <a:t> </a:t>
            </a:r>
            <a:r>
              <a:rPr lang="de-CH" sz="1200" dirty="0" err="1" smtClean="0"/>
              <a:t>Figure</a:t>
            </a:r>
            <a:r>
              <a:rPr lang="de-CH" sz="1200" dirty="0" smtClean="0"/>
              <a:t> 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869160" y="25858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530260" y="725042"/>
            <a:ext cx="186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/>
              <a:t>b</a:t>
            </a:r>
            <a:endParaRPr lang="en-US" sz="1200" b="1" dirty="0"/>
          </a:p>
        </p:txBody>
      </p:sp>
      <p:sp>
        <p:nvSpPr>
          <p:cNvPr id="28" name="Rectangle 27"/>
          <p:cNvSpPr/>
          <p:nvPr/>
        </p:nvSpPr>
        <p:spPr>
          <a:xfrm>
            <a:off x="255087" y="3219675"/>
            <a:ext cx="60212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/>
              <a:t>S3 supplementary figure: </a:t>
            </a:r>
            <a:r>
              <a:rPr lang="en-US" sz="1200" b="1" dirty="0"/>
              <a:t>CD20-TCB treatment leads to </a:t>
            </a:r>
            <a:r>
              <a:rPr lang="en-US" sz="1200" b="1" dirty="0" smtClean="0"/>
              <a:t>expression of </a:t>
            </a:r>
            <a:r>
              <a:rPr lang="en-US" sz="1200" b="1" dirty="0" err="1" smtClean="0"/>
              <a:t>Granzyme</a:t>
            </a:r>
            <a:r>
              <a:rPr lang="en-US" sz="1200" b="1" dirty="0" smtClean="0"/>
              <a:t> </a:t>
            </a:r>
            <a:r>
              <a:rPr lang="en-US" sz="1200" b="1" dirty="0"/>
              <a:t>B </a:t>
            </a:r>
            <a:r>
              <a:rPr lang="en-US" sz="1200" b="1" dirty="0" smtClean="0"/>
              <a:t>and  </a:t>
            </a:r>
            <a:r>
              <a:rPr lang="en-US" sz="1200" b="1" dirty="0" err="1"/>
              <a:t>Perforin</a:t>
            </a:r>
            <a:r>
              <a:rPr lang="en-US" sz="1200" b="1" dirty="0"/>
              <a:t> </a:t>
            </a:r>
            <a:r>
              <a:rPr lang="en-US" sz="1200" b="1" dirty="0" smtClean="0"/>
              <a:t>by </a:t>
            </a:r>
            <a:r>
              <a:rPr lang="en-US" sz="1200" b="1" dirty="0"/>
              <a:t>CD8+ T </a:t>
            </a:r>
            <a:r>
              <a:rPr lang="en-US" sz="1200" b="1" dirty="0" smtClean="0"/>
              <a:t>cells.</a:t>
            </a:r>
            <a:endParaRPr lang="en-US" sz="1200" dirty="0"/>
          </a:p>
          <a:p>
            <a:pPr algn="just"/>
            <a:r>
              <a:rPr lang="de-CH" sz="1200" b="1" dirty="0" smtClean="0"/>
              <a:t>a) </a:t>
            </a:r>
            <a:r>
              <a:rPr lang="en-US" sz="1200" dirty="0"/>
              <a:t>Percentage of </a:t>
            </a:r>
            <a:r>
              <a:rPr lang="en-US" sz="1200" dirty="0" err="1" smtClean="0"/>
              <a:t>Granzyme</a:t>
            </a:r>
            <a:r>
              <a:rPr lang="en-US" sz="1200" dirty="0" smtClean="0"/>
              <a:t> B</a:t>
            </a:r>
            <a:r>
              <a:rPr lang="en-US" sz="1200" baseline="30000" dirty="0" smtClean="0"/>
              <a:t>+ </a:t>
            </a:r>
            <a:r>
              <a:rPr lang="en-US" sz="1200" dirty="0"/>
              <a:t>CD8</a:t>
            </a:r>
            <a:r>
              <a:rPr lang="en-US" sz="1200" baseline="30000" dirty="0"/>
              <a:t> +</a:t>
            </a:r>
            <a:r>
              <a:rPr lang="en-US" sz="1200" dirty="0"/>
              <a:t> </a:t>
            </a:r>
            <a:r>
              <a:rPr lang="en-US" sz="1200" dirty="0" smtClean="0"/>
              <a:t>and </a:t>
            </a:r>
            <a:r>
              <a:rPr lang="en-US" sz="1200" b="1" dirty="0" smtClean="0"/>
              <a:t>(b) </a:t>
            </a:r>
            <a:r>
              <a:rPr lang="en-US" sz="1200" dirty="0" err="1" smtClean="0"/>
              <a:t>Perforin</a:t>
            </a:r>
            <a:r>
              <a:rPr lang="en-US" sz="1200" baseline="30000" dirty="0" smtClean="0"/>
              <a:t>+ </a:t>
            </a:r>
            <a:r>
              <a:rPr lang="en-US" sz="1200" dirty="0"/>
              <a:t>CD8</a:t>
            </a:r>
            <a:r>
              <a:rPr lang="en-US" sz="1200" baseline="30000" dirty="0"/>
              <a:t> +</a:t>
            </a:r>
            <a:r>
              <a:rPr lang="en-US" sz="1200" dirty="0"/>
              <a:t> </a:t>
            </a:r>
            <a:r>
              <a:rPr lang="en-US" sz="1200" dirty="0" smtClean="0"/>
              <a:t>T </a:t>
            </a:r>
            <a:r>
              <a:rPr lang="en-US" sz="1200" dirty="0"/>
              <a:t>cells at 24h, 48h and 72h post CD20-TCB stimulation </a:t>
            </a:r>
            <a:r>
              <a:rPr lang="en-US" sz="1200" i="1" dirty="0"/>
              <a:t>in vitro</a:t>
            </a:r>
            <a:r>
              <a:rPr lang="en-US" sz="1200" dirty="0"/>
              <a:t>, as assessed by flow cytometry. CD8</a:t>
            </a:r>
            <a:r>
              <a:rPr lang="en-US" sz="1200" baseline="30000" dirty="0"/>
              <a:t>+</a:t>
            </a:r>
            <a:r>
              <a:rPr lang="en-US" sz="1200" dirty="0"/>
              <a:t> T cells were freshly purified from PBMCs and stimulated with </a:t>
            </a:r>
            <a:r>
              <a:rPr lang="en-US" sz="1200" dirty="0" smtClean="0"/>
              <a:t>200 ng/ml of CD20-TCB </a:t>
            </a:r>
            <a:r>
              <a:rPr lang="en-US" sz="1200" dirty="0"/>
              <a:t>in the presence of WSU DLCL2 as target cells. n=3 per group, mean and </a:t>
            </a:r>
            <a:r>
              <a:rPr lang="en-US" sz="1200" dirty="0" err="1" smtClean="0"/>
              <a:t>s.d.</a:t>
            </a:r>
            <a:r>
              <a:rPr lang="en-US" sz="1200" dirty="0" smtClean="0"/>
              <a:t> </a:t>
            </a:r>
            <a:r>
              <a:rPr lang="en-US" sz="1200" dirty="0"/>
              <a:t>are shown</a:t>
            </a:r>
            <a:r>
              <a:rPr lang="en-US" sz="1200" dirty="0" smtClean="0"/>
              <a:t>. Two-way </a:t>
            </a:r>
            <a:r>
              <a:rPr lang="en-US" sz="1200" dirty="0" err="1" smtClean="0"/>
              <a:t>Anova</a:t>
            </a:r>
            <a:r>
              <a:rPr lang="en-US" sz="1200" dirty="0" smtClean="0"/>
              <a:t> ***p&lt;0.005, ****p&lt;0.0001</a:t>
            </a:r>
            <a:endParaRPr lang="de-CH" sz="1200" dirty="0"/>
          </a:p>
          <a:p>
            <a:pPr marL="228600" indent="-228600" algn="just">
              <a:buAutoNum type="alphaLcParenR"/>
            </a:pPr>
            <a:endParaRPr lang="de-CH" sz="1200" dirty="0"/>
          </a:p>
          <a:p>
            <a:pPr algn="just"/>
            <a:endParaRPr lang="en-US" sz="1200" dirty="0"/>
          </a:p>
          <a:p>
            <a:pPr algn="just"/>
            <a:endParaRPr lang="en-US" sz="1200" b="1" dirty="0"/>
          </a:p>
          <a:p>
            <a:pPr algn="just"/>
            <a:endParaRPr lang="en-US" sz="12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595133"/>
              </p:ext>
            </p:extLst>
          </p:nvPr>
        </p:nvGraphicFramePr>
        <p:xfrm>
          <a:off x="226649" y="488504"/>
          <a:ext cx="3157537" cy="275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" name="Prism 7" r:id="rId4" imgW="3157310" imgH="2753378" progId="Prism7.Document">
                  <p:embed/>
                </p:oleObj>
              </mc:Choice>
              <mc:Fallback>
                <p:oleObj name="Prism 7" r:id="rId4" imgW="3157310" imgH="275337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6649" y="488504"/>
                        <a:ext cx="3157537" cy="275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026090"/>
              </p:ext>
            </p:extLst>
          </p:nvPr>
        </p:nvGraphicFramePr>
        <p:xfrm>
          <a:off x="3717032" y="725042"/>
          <a:ext cx="2997200" cy="251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" name="Prism 7" r:id="rId6" imgW="2997410" imgH="2515676" progId="Prism7.Document">
                  <p:embed/>
                </p:oleObj>
              </mc:Choice>
              <mc:Fallback>
                <p:oleObj name="Prism 7" r:id="rId6" imgW="2997410" imgH="2515676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17032" y="725042"/>
                        <a:ext cx="2997200" cy="2516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923" y="725042"/>
            <a:ext cx="186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/>
              <a:t>a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9106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25.11.20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A4 Paper (210x297 mm)</PresentationFormat>
  <Paragraphs>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7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Menietti, Elena {PORB~Schlieren}</dc:creator>
  <cp:lastModifiedBy>Perro, Mario {PORB~Schlieren}</cp:lastModifiedBy>
  <cp:revision>191</cp:revision>
  <cp:lastPrinted>2018-08-24T09:35:54Z</cp:lastPrinted>
  <dcterms:created xsi:type="dcterms:W3CDTF">2018-06-21T06:48:38Z</dcterms:created>
  <dcterms:modified xsi:type="dcterms:W3CDTF">2020-11-25T12:48:57Z</dcterms:modified>
</cp:coreProperties>
</file>