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906000" type="A4"/>
  <p:notesSz cx="6805613" cy="99441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3FC"/>
    <a:srgbClr val="1B01D9"/>
    <a:srgbClr val="0F02BE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89" autoAdjust="0"/>
  </p:normalViewPr>
  <p:slideViewPr>
    <p:cSldViewPr>
      <p:cViewPr varScale="1">
        <p:scale>
          <a:sx n="87" d="100"/>
          <a:sy n="87" d="100"/>
        </p:scale>
        <p:origin x="2922" y="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9737E-7F42-49EC-8E51-991497A414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18" Type="http://schemas.openxmlformats.org/officeDocument/2006/relationships/oleObject" Target="../embeddings/oleObject8.bin"/><Relationship Id="rId26" Type="http://schemas.openxmlformats.org/officeDocument/2006/relationships/image" Target="../media/image12.png"/><Relationship Id="rId3" Type="http://schemas.openxmlformats.org/officeDocument/2006/relationships/notesSlide" Target="../notesSlides/notesSlide1.xml"/><Relationship Id="rId21" Type="http://schemas.microsoft.com/office/2007/relationships/hdphoto" Target="../media/hdphoto1.wdp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emf"/><Relationship Id="rId25" Type="http://schemas.microsoft.com/office/2007/relationships/hdphoto" Target="../media/hdphoto3.wdp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24" Type="http://schemas.openxmlformats.org/officeDocument/2006/relationships/image" Target="../media/image11.png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23" Type="http://schemas.microsoft.com/office/2007/relationships/hdphoto" Target="../media/hdphoto2.wdp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Relationship Id="rId22" Type="http://schemas.openxmlformats.org/officeDocument/2006/relationships/image" Target="../media/image10.png"/><Relationship Id="rId27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3170" y="-10230"/>
            <a:ext cx="1854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S5 Supplementary Figure: 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50" name="TextBox 149"/>
          <p:cNvSpPr txBox="1"/>
          <p:nvPr/>
        </p:nvSpPr>
        <p:spPr>
          <a:xfrm>
            <a:off x="156418" y="479121"/>
            <a:ext cx="4010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/>
              <a:t>a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-3170" y="7037113"/>
            <a:ext cx="68085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/>
              <a:t>S5 Supplementary Figure: </a:t>
            </a:r>
            <a:r>
              <a:rPr lang="de-CH" sz="1200" b="1" dirty="0" smtClean="0"/>
              <a:t>IFN</a:t>
            </a:r>
            <a:r>
              <a:rPr lang="el-GR" sz="1200" b="1" dirty="0"/>
              <a:t>γ</a:t>
            </a:r>
            <a:r>
              <a:rPr lang="de-CH" sz="1200" b="1" dirty="0"/>
              <a:t> </a:t>
            </a:r>
            <a:r>
              <a:rPr lang="de-CH" sz="1200" b="1" dirty="0" err="1"/>
              <a:t>and</a:t>
            </a:r>
            <a:r>
              <a:rPr lang="de-CH" sz="1200" b="1" dirty="0"/>
              <a:t> </a:t>
            </a:r>
            <a:r>
              <a:rPr lang="de-CH" sz="1200" b="1" dirty="0" smtClean="0"/>
              <a:t>CXCL10 </a:t>
            </a:r>
            <a:r>
              <a:rPr lang="de-CH" sz="1200" b="1" dirty="0" err="1" smtClean="0"/>
              <a:t>has</a:t>
            </a:r>
            <a:r>
              <a:rPr lang="de-CH" sz="1200" b="1" dirty="0" smtClean="0"/>
              <a:t> a </a:t>
            </a:r>
            <a:r>
              <a:rPr lang="de-CH" sz="1200" b="1" dirty="0" err="1" smtClean="0"/>
              <a:t>key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role</a:t>
            </a:r>
            <a:r>
              <a:rPr lang="de-CH" sz="1200" b="1" dirty="0" smtClean="0"/>
              <a:t> in CD20-TCB T </a:t>
            </a:r>
            <a:r>
              <a:rPr lang="de-CH" sz="1200" b="1" dirty="0" err="1" smtClean="0"/>
              <a:t>cell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recruitment</a:t>
            </a:r>
            <a:endParaRPr lang="en-US" sz="1200" dirty="0"/>
          </a:p>
          <a:p>
            <a:pPr algn="just"/>
            <a:r>
              <a:rPr lang="de-CH" sz="1200" b="1" dirty="0"/>
              <a:t>a</a:t>
            </a:r>
            <a:r>
              <a:rPr lang="de-CH" sz="1200" b="1" dirty="0" smtClean="0"/>
              <a:t>-b) </a:t>
            </a:r>
            <a:r>
              <a:rPr lang="en-US" sz="1200" dirty="0" smtClean="0"/>
              <a:t>Top</a:t>
            </a:r>
            <a:r>
              <a:rPr lang="en-US" sz="1200" dirty="0"/>
              <a:t>: Representative histological staining of WSU DLCL2 tumors 24h post second treatment (0.5 mg/kg CD20-TCB or suitable vehicle </a:t>
            </a:r>
            <a:r>
              <a:rPr lang="en-US" sz="1200" dirty="0" err="1"/>
              <a:t>i.v.</a:t>
            </a:r>
            <a:r>
              <a:rPr lang="en-US" sz="1200" dirty="0"/>
              <a:t>). Bottom: Quantification </a:t>
            </a:r>
            <a:r>
              <a:rPr lang="en-US" sz="1200" dirty="0" smtClean="0"/>
              <a:t>of total signal intensity/mm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</a:t>
            </a:r>
            <a:r>
              <a:rPr lang="en-US" sz="1200" dirty="0"/>
              <a:t>from histological images of vehicle </a:t>
            </a:r>
            <a:r>
              <a:rPr lang="en-US" sz="1200" i="1" dirty="0"/>
              <a:t>vs</a:t>
            </a:r>
            <a:r>
              <a:rPr lang="en-US" sz="1200" dirty="0"/>
              <a:t> CD20-TCB treatment. Whole slide scans quantification of 4 </a:t>
            </a:r>
            <a:r>
              <a:rPr lang="el-GR" sz="1200" dirty="0"/>
              <a:t>μ</a:t>
            </a:r>
            <a:r>
              <a:rPr lang="en-US" sz="1200" dirty="0"/>
              <a:t>m FFPE sections with the software </a:t>
            </a:r>
            <a:r>
              <a:rPr lang="en-US" sz="1200" dirty="0" smtClean="0"/>
              <a:t>Halo.  </a:t>
            </a:r>
            <a:r>
              <a:rPr lang="en-US" sz="1200" dirty="0"/>
              <a:t>Statistical analysis: Unpaired 2-tailed t-test with Welch’s  correction. p</a:t>
            </a:r>
            <a:r>
              <a:rPr lang="en-US" sz="1200" dirty="0" smtClean="0"/>
              <a:t> value is shown. </a:t>
            </a:r>
            <a:r>
              <a:rPr lang="de-CH" sz="1200" b="1" dirty="0" smtClean="0"/>
              <a:t>(a) </a:t>
            </a:r>
            <a:r>
              <a:rPr lang="de-CH" sz="1200" dirty="0" smtClean="0"/>
              <a:t>Red: IFN</a:t>
            </a:r>
            <a:r>
              <a:rPr lang="el-GR" sz="1200" dirty="0" smtClean="0"/>
              <a:t>γ</a:t>
            </a:r>
            <a:r>
              <a:rPr lang="en-US" sz="1200" dirty="0" smtClean="0"/>
              <a:t>, Blue: DAPI. </a:t>
            </a:r>
            <a:r>
              <a:rPr lang="en-US" sz="1200" dirty="0"/>
              <a:t>Quantification: </a:t>
            </a:r>
            <a:r>
              <a:rPr lang="en-US" sz="1200" dirty="0" smtClean="0"/>
              <a:t>total intensity of </a:t>
            </a:r>
            <a:r>
              <a:rPr lang="de-CH" sz="1200" dirty="0" smtClean="0"/>
              <a:t>IFN</a:t>
            </a:r>
            <a:r>
              <a:rPr lang="el-GR" sz="1200" dirty="0" smtClean="0"/>
              <a:t>γ</a:t>
            </a:r>
            <a:r>
              <a:rPr lang="en-US" sz="1200" dirty="0" smtClean="0"/>
              <a:t> per tumor area. </a:t>
            </a:r>
            <a:r>
              <a:rPr lang="en-US" sz="1200" b="1" dirty="0" smtClean="0"/>
              <a:t>(b)</a:t>
            </a:r>
            <a:r>
              <a:rPr lang="de-CH" sz="1200" dirty="0"/>
              <a:t> Red: </a:t>
            </a:r>
            <a:r>
              <a:rPr lang="en-US" sz="1200" dirty="0" smtClean="0"/>
              <a:t>CXCL10, </a:t>
            </a:r>
            <a:r>
              <a:rPr lang="en-US" sz="1200" dirty="0"/>
              <a:t>Blue: DAPI. Quantification: total intensity of </a:t>
            </a:r>
            <a:r>
              <a:rPr lang="en-US" sz="1200" dirty="0" smtClean="0"/>
              <a:t>CXCL10 per </a:t>
            </a:r>
            <a:r>
              <a:rPr lang="en-US" sz="1200" dirty="0"/>
              <a:t>tumor area</a:t>
            </a:r>
            <a:r>
              <a:rPr lang="en-US" sz="1200" b="1" dirty="0"/>
              <a:t>.</a:t>
            </a:r>
            <a:r>
              <a:rPr lang="en-US" sz="1200" b="1" dirty="0" smtClean="0"/>
              <a:t> </a:t>
            </a:r>
            <a:r>
              <a:rPr lang="de-CH" sz="1200" b="1" dirty="0" smtClean="0"/>
              <a:t>c) </a:t>
            </a:r>
            <a:r>
              <a:rPr lang="de-CH" sz="1200" dirty="0" smtClean="0"/>
              <a:t>In the skinfold chamber of NSG mice WSU DLCL2 pretreated or not with </a:t>
            </a:r>
            <a:r>
              <a:rPr lang="de-CH" sz="1200" dirty="0"/>
              <a:t>IFN</a:t>
            </a:r>
            <a:r>
              <a:rPr lang="el-GR" sz="1200" dirty="0"/>
              <a:t>γ</a:t>
            </a:r>
            <a:r>
              <a:rPr lang="de-CH" sz="1200" dirty="0"/>
              <a:t> were injected intradermally together with </a:t>
            </a:r>
            <a:r>
              <a:rPr lang="de-CH" sz="1200" dirty="0" smtClean="0"/>
              <a:t>CD2</a:t>
            </a:r>
            <a:r>
              <a:rPr lang="de-CH" sz="1200" baseline="30000" dirty="0" smtClean="0"/>
              <a:t>+ </a:t>
            </a:r>
            <a:r>
              <a:rPr lang="de-CH" sz="1200" dirty="0"/>
              <a:t>T cells derived from the spleen of </a:t>
            </a:r>
            <a:r>
              <a:rPr lang="de-CH" sz="1200" dirty="0" smtClean="0"/>
              <a:t>HSC-NSG mice and </a:t>
            </a:r>
            <a:r>
              <a:rPr lang="de-CH" sz="1200" dirty="0"/>
              <a:t>0.25 mg/kg CD20-TCB or suitable </a:t>
            </a:r>
            <a:r>
              <a:rPr lang="de-CH" sz="1200" dirty="0" smtClean="0"/>
              <a:t>vehicle. Quantification </a:t>
            </a:r>
            <a:r>
              <a:rPr lang="de-CH" sz="1200" dirty="0"/>
              <a:t>of resident T cell dynamics </a:t>
            </a:r>
            <a:r>
              <a:rPr lang="de-CH" sz="1200" dirty="0" smtClean="0"/>
              <a:t>(</a:t>
            </a:r>
            <a:r>
              <a:rPr lang="de-CH" sz="1200" dirty="0"/>
              <a:t>representative movies in the </a:t>
            </a:r>
            <a:r>
              <a:rPr lang="de-CH" sz="1200" dirty="0" smtClean="0"/>
              <a:t>supplementary videos 22-24). </a:t>
            </a:r>
            <a:r>
              <a:rPr lang="de-CH" sz="1200" dirty="0"/>
              <a:t>Shown are individual track values as scattered dots, and means +/- </a:t>
            </a:r>
            <a:r>
              <a:rPr lang="de-CH" sz="1200" dirty="0" smtClean="0"/>
              <a:t>s.d. Kruskal-Wallis test. ****p&lt;0.0001.. </a:t>
            </a:r>
            <a:r>
              <a:rPr lang="de-CH" sz="1200" b="1" dirty="0"/>
              <a:t>d</a:t>
            </a:r>
            <a:r>
              <a:rPr lang="de-CH" sz="1200" b="1" dirty="0" smtClean="0"/>
              <a:t>) </a:t>
            </a:r>
            <a:r>
              <a:rPr lang="de-CH" sz="1200" dirty="0" smtClean="0"/>
              <a:t>IFN</a:t>
            </a:r>
            <a:r>
              <a:rPr lang="el-GR" sz="1200" dirty="0" smtClean="0"/>
              <a:t>γ</a:t>
            </a:r>
            <a:r>
              <a:rPr lang="en-US" sz="1200" dirty="0" smtClean="0"/>
              <a:t> and</a:t>
            </a:r>
            <a:r>
              <a:rPr lang="el-GR" sz="1200" b="1" dirty="0" smtClean="0"/>
              <a:t> </a:t>
            </a:r>
            <a:r>
              <a:rPr lang="en-US" sz="1200" b="1" dirty="0" smtClean="0"/>
              <a:t>(e) </a:t>
            </a:r>
            <a:r>
              <a:rPr lang="en-US" sz="1200" dirty="0" smtClean="0"/>
              <a:t>CXCL10 </a:t>
            </a:r>
            <a:r>
              <a:rPr lang="de-CH" sz="1200" dirty="0" smtClean="0"/>
              <a:t>protein </a:t>
            </a:r>
            <a:r>
              <a:rPr lang="de-CH" sz="1200" dirty="0"/>
              <a:t>quantification by multiplex </a:t>
            </a:r>
            <a:r>
              <a:rPr lang="de-CH" sz="1200" dirty="0" smtClean="0"/>
              <a:t> analysis of supernant derived from co-culture of WSU DLCL2 cells with decreasing amounts of T cells stimulated with 200 ng/ml of CD20-TCB for </a:t>
            </a:r>
            <a:r>
              <a:rPr lang="de-CH" sz="1200" dirty="0"/>
              <a:t>16 hours. Two-way Anova</a:t>
            </a:r>
            <a:r>
              <a:rPr lang="de-CH" sz="1200" dirty="0" smtClean="0"/>
              <a:t>. **</a:t>
            </a:r>
            <a:r>
              <a:rPr lang="de-CH" sz="1200" dirty="0"/>
              <a:t>p&lt; 0.05, ***p &lt; 0.001, ****p &lt; 0.0001, </a:t>
            </a:r>
            <a:r>
              <a:rPr lang="de-CH" sz="1200" dirty="0" err="1" smtClean="0"/>
              <a:t>n.s</a:t>
            </a:r>
            <a:r>
              <a:rPr lang="de-CH" sz="1200" dirty="0" smtClean="0"/>
              <a:t>.: </a:t>
            </a:r>
            <a:r>
              <a:rPr lang="de-CH" sz="1200" dirty="0"/>
              <a:t>not significant.</a:t>
            </a:r>
          </a:p>
          <a:p>
            <a:pPr marL="228600" indent="-228600" algn="just">
              <a:buAutoNum type="alphaLcParenR"/>
            </a:pPr>
            <a:endParaRPr lang="de-CH" sz="1200" dirty="0"/>
          </a:p>
          <a:p>
            <a:pPr algn="just"/>
            <a:endParaRPr lang="en-US" sz="1200" dirty="0"/>
          </a:p>
          <a:p>
            <a:pPr algn="just"/>
            <a:endParaRPr lang="en-US" sz="1200" b="1" dirty="0"/>
          </a:p>
          <a:p>
            <a:pPr algn="just"/>
            <a:endParaRPr lang="en-US" sz="12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760270"/>
              </p:ext>
            </p:extLst>
          </p:nvPr>
        </p:nvGraphicFramePr>
        <p:xfrm>
          <a:off x="812979" y="1748089"/>
          <a:ext cx="2022502" cy="1619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" name="Prism 7" r:id="rId4" imgW="3088884" imgH="2472818" progId="Prism7.Document">
                  <p:embed/>
                </p:oleObj>
              </mc:Choice>
              <mc:Fallback>
                <p:oleObj name="Prism 7" r:id="rId4" imgW="3088884" imgH="247281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2979" y="1748089"/>
                        <a:ext cx="2022502" cy="1619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20428" y="3234997"/>
            <a:ext cx="6577912" cy="2128271"/>
            <a:chOff x="76120" y="3246136"/>
            <a:chExt cx="6577912" cy="2128271"/>
          </a:xfrm>
        </p:grpSpPr>
        <p:sp>
          <p:nvSpPr>
            <p:cNvPr id="6" name="TextBox 5"/>
            <p:cNvSpPr txBox="1"/>
            <p:nvPr/>
          </p:nvSpPr>
          <p:spPr>
            <a:xfrm>
              <a:off x="4957292" y="344064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764903"/>
                </p:ext>
              </p:extLst>
            </p:nvPr>
          </p:nvGraphicFramePr>
          <p:xfrm>
            <a:off x="113532" y="3440832"/>
            <a:ext cx="1646238" cy="1933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7" name="Prism 7" r:id="rId6" imgW="2634393" imgH="3087601" progId="Prism7.Document">
                    <p:embed/>
                  </p:oleObj>
                </mc:Choice>
                <mc:Fallback>
                  <p:oleObj name="Prism 7" r:id="rId6" imgW="2634393" imgH="3087601" progId="Prism7.Document">
                    <p:embed/>
                    <p:pic>
                      <p:nvPicPr>
                        <p:cNvPr id="2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532" y="3440832"/>
                          <a:ext cx="1646238" cy="19335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19451955"/>
                </p:ext>
              </p:extLst>
            </p:nvPr>
          </p:nvGraphicFramePr>
          <p:xfrm>
            <a:off x="5144320" y="3402732"/>
            <a:ext cx="1509712" cy="1943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8" name="Prism 7" r:id="rId8" imgW="2497181" imgH="3215455" progId="Prism7.Document">
                    <p:embed/>
                  </p:oleObj>
                </mc:Choice>
                <mc:Fallback>
                  <p:oleObj name="Prism 7" r:id="rId8" imgW="2497181" imgH="3215455" progId="Prism7.Document">
                    <p:embed/>
                    <p:pic>
                      <p:nvPicPr>
                        <p:cNvPr id="26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4320" y="3402732"/>
                          <a:ext cx="1509712" cy="1943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2760599"/>
                </p:ext>
              </p:extLst>
            </p:nvPr>
          </p:nvGraphicFramePr>
          <p:xfrm>
            <a:off x="3372670" y="3421782"/>
            <a:ext cx="1792287" cy="1901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9" name="Prism 7" r:id="rId10" imgW="2959235" imgH="3133340" progId="Prism7.Document">
                    <p:embed/>
                  </p:oleObj>
                </mc:Choice>
                <mc:Fallback>
                  <p:oleObj name="Prism 7" r:id="rId10" imgW="2959235" imgH="3133340" progId="Prism7.Document">
                    <p:embed/>
                    <p:pic>
                      <p:nvPicPr>
                        <p:cNvPr id="27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2670" y="3421782"/>
                          <a:ext cx="1792287" cy="19018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6452386"/>
                </p:ext>
              </p:extLst>
            </p:nvPr>
          </p:nvGraphicFramePr>
          <p:xfrm>
            <a:off x="1851845" y="3421782"/>
            <a:ext cx="1504950" cy="1900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0" name="Prism 7" r:id="rId12" imgW="2492859" imgH="3149907" progId="Prism7.Document">
                    <p:embed/>
                  </p:oleObj>
                </mc:Choice>
                <mc:Fallback>
                  <p:oleObj name="Prism 7" r:id="rId12" imgW="2492859" imgH="3149907" progId="Prism7.Document">
                    <p:embed/>
                    <p:pic>
                      <p:nvPicPr>
                        <p:cNvPr id="28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1845" y="3421782"/>
                          <a:ext cx="1504950" cy="1900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Box 41"/>
            <p:cNvSpPr txBox="1"/>
            <p:nvPr/>
          </p:nvSpPr>
          <p:spPr>
            <a:xfrm>
              <a:off x="76120" y="3246136"/>
              <a:ext cx="1867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/>
                <a:t>c</a:t>
              </a:r>
              <a:endParaRPr lang="en-US" sz="1200" b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3763" y="5324557"/>
            <a:ext cx="2641834" cy="1752945"/>
            <a:chOff x="126048" y="5383359"/>
            <a:chExt cx="2641834" cy="1752945"/>
          </a:xfrm>
        </p:grpSpPr>
        <p:grpSp>
          <p:nvGrpSpPr>
            <p:cNvPr id="11" name="Group 10"/>
            <p:cNvGrpSpPr/>
            <p:nvPr/>
          </p:nvGrpSpPr>
          <p:grpSpPr>
            <a:xfrm>
              <a:off x="126048" y="5383359"/>
              <a:ext cx="2172221" cy="1662793"/>
              <a:chOff x="-16783" y="4543213"/>
              <a:chExt cx="2172221" cy="1662793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-16783" y="4543213"/>
                <a:ext cx="4010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b="1" dirty="0"/>
                  <a:t>d</a:t>
                </a:r>
                <a:endParaRPr lang="en-US" sz="1200" b="1" dirty="0"/>
              </a:p>
            </p:txBody>
          </p:sp>
          <p:graphicFrame>
            <p:nvGraphicFramePr>
              <p:cNvPr id="35" name="Object 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59834016"/>
                  </p:ext>
                </p:extLst>
              </p:nvPr>
            </p:nvGraphicFramePr>
            <p:xfrm>
              <a:off x="226625" y="4655019"/>
              <a:ext cx="1928813" cy="15509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11" name="Prism 7" r:id="rId14" imgW="3078080" imgH="2472818" progId="Prism7.Document">
                      <p:embed/>
                    </p:oleObj>
                  </mc:Choice>
                  <mc:Fallback>
                    <p:oleObj name="Prism 7" r:id="rId14" imgW="3078080" imgH="2472818" progId="Prism7.Document">
                      <p:embed/>
                      <p:pic>
                        <p:nvPicPr>
                          <p:cNvPr id="22" name="Object 21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226625" y="4655019"/>
                            <a:ext cx="1928813" cy="15509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9" name="Straight Connector 48"/>
              <p:cNvCxnSpPr/>
              <p:nvPr/>
            </p:nvCxnSpPr>
            <p:spPr>
              <a:xfrm>
                <a:off x="764704" y="6105128"/>
                <a:ext cx="7910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751658" y="6920860"/>
              <a:ext cx="20162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 cells : WSU DLCL2</a:t>
              </a:r>
              <a:endParaRPr lang="en-US" sz="8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21506" y="5310880"/>
            <a:ext cx="2579515" cy="1696296"/>
            <a:chOff x="1997803" y="4550940"/>
            <a:chExt cx="2579515" cy="1696296"/>
          </a:xfrm>
        </p:grpSpPr>
        <p:graphicFrame>
          <p:nvGraphicFramePr>
            <p:cNvPr id="45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4414890"/>
                </p:ext>
              </p:extLst>
            </p:nvPr>
          </p:nvGraphicFramePr>
          <p:xfrm>
            <a:off x="2192338" y="4624388"/>
            <a:ext cx="1739900" cy="154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2" name="Prism 7" r:id="rId16" imgW="2776286" imgH="2472818" progId="Prism7.Document">
                    <p:embed/>
                  </p:oleObj>
                </mc:Choice>
                <mc:Fallback>
                  <p:oleObj name="Prism 7" r:id="rId16" imgW="2776286" imgH="2472818" progId="Prism7.Document">
                    <p:embed/>
                    <p:pic>
                      <p:nvPicPr>
                        <p:cNvPr id="35" name="Object 34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192338" y="4624388"/>
                          <a:ext cx="1739900" cy="1549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TextBox 45"/>
            <p:cNvSpPr txBox="1"/>
            <p:nvPr/>
          </p:nvSpPr>
          <p:spPr>
            <a:xfrm>
              <a:off x="1997803" y="4550940"/>
              <a:ext cx="4010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/>
                <a:t>e</a:t>
              </a:r>
              <a:endParaRPr lang="en-US" sz="1200" b="1" dirty="0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2662272" y="6070854"/>
              <a:ext cx="7910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561094" y="6031792"/>
              <a:ext cx="20162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 cells : WSU DLCL2</a:t>
              </a:r>
              <a:endParaRPr lang="en-US" sz="800" dirty="0"/>
            </a:p>
          </p:txBody>
        </p:sp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806322"/>
              </p:ext>
            </p:extLst>
          </p:nvPr>
        </p:nvGraphicFramePr>
        <p:xfrm>
          <a:off x="4108497" y="1782466"/>
          <a:ext cx="1969022" cy="1547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" name="Prism 7" r:id="rId18" imgW="3148306" imgH="2472818" progId="Prism7.Document">
                  <p:embed/>
                </p:oleObj>
              </mc:Choice>
              <mc:Fallback>
                <p:oleObj name="Prism 7" r:id="rId18" imgW="3148306" imgH="247281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108497" y="1782466"/>
                        <a:ext cx="1969022" cy="1547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352672" y="492461"/>
            <a:ext cx="4010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/>
              <a:t>b</a:t>
            </a:r>
            <a:endParaRPr lang="en-US" sz="1200" b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43" y="588143"/>
            <a:ext cx="1395556" cy="116859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08" y="588143"/>
            <a:ext cx="1395899" cy="116208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53" y="588142"/>
            <a:ext cx="1447693" cy="116658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245" y="588143"/>
            <a:ext cx="1393365" cy="117080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484978" y="326770"/>
            <a:ext cx="7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823FC"/>
                </a:solidFill>
              </a:rPr>
              <a:t>DAPI</a:t>
            </a:r>
            <a:endParaRPr lang="en-US" sz="1200" dirty="0">
              <a:solidFill>
                <a:srgbClr val="1823F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37659" y="326770"/>
            <a:ext cx="7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IFN</a:t>
            </a:r>
            <a:r>
              <a:rPr lang="el-GR" sz="1200" dirty="0" smtClean="0">
                <a:solidFill>
                  <a:srgbClr val="FF0000"/>
                </a:solidFill>
              </a:rPr>
              <a:t>γ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18906" y="341200"/>
            <a:ext cx="7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823FC"/>
                </a:solidFill>
              </a:rPr>
              <a:t>DAPI</a:t>
            </a:r>
            <a:endParaRPr lang="en-US" sz="1200" dirty="0">
              <a:solidFill>
                <a:srgbClr val="1823F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71587" y="341200"/>
            <a:ext cx="7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CXCL10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5.11.20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A4 Paper (210x297 mm)</PresentationFormat>
  <Paragraphs>17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7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208</cp:revision>
  <cp:lastPrinted>2018-08-24T09:35:54Z</cp:lastPrinted>
  <dcterms:created xsi:type="dcterms:W3CDTF">2018-06-21T06:48:38Z</dcterms:created>
  <dcterms:modified xsi:type="dcterms:W3CDTF">2020-11-25T12:47:29Z</dcterms:modified>
</cp:coreProperties>
</file>