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3" r:id="rId2"/>
    <p:sldId id="260" r:id="rId3"/>
    <p:sldId id="264" r:id="rId4"/>
  </p:sldIdLst>
  <p:sldSz cx="6858000" cy="9906000" type="A4"/>
  <p:notesSz cx="6805613" cy="99441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FF"/>
    <a:srgbClr val="A7619A"/>
    <a:srgbClr val="D38DD0"/>
    <a:srgbClr val="FF99FF"/>
    <a:srgbClr val="FFFF99"/>
    <a:srgbClr val="7CC3D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30" autoAdjust="0"/>
    <p:restoredTop sz="94679" autoAdjust="0"/>
  </p:normalViewPr>
  <p:slideViewPr>
    <p:cSldViewPr>
      <p:cViewPr varScale="1">
        <p:scale>
          <a:sx n="80" d="100"/>
          <a:sy n="80" d="100"/>
        </p:scale>
        <p:origin x="3510" y="114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d)</a:t>
            </a:r>
            <a:r>
              <a:rPr lang="de-CH" baseline="0" dirty="0" smtClean="0"/>
              <a:t> Movie4_a1_24h_vehicle_023pinvivo, Movie7_B3_24h_Therapy_023pinvivo,Movie8_A3_48h_Vehicle_023pinvivo, Movie10_B3_48h_Therapy_023pinvivo , Movie12_A3_72h_Vehicle_023pinvivo, Movie14_B1_72h_Therapy_023pinvivo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9737E-7F42-49EC-8E51-991497A414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avi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5.png"/><Relationship Id="rId3" Type="http://schemas.microsoft.com/office/2007/relationships/media" Target="../media/media2.avi"/><Relationship Id="rId7" Type="http://schemas.microsoft.com/office/2007/relationships/media" Target="../media/media4.avi"/><Relationship Id="rId12" Type="http://schemas.openxmlformats.org/officeDocument/2006/relationships/video" Target="../media/media6.avi"/><Relationship Id="rId17" Type="http://schemas.openxmlformats.org/officeDocument/2006/relationships/image" Target="../media/image4.png"/><Relationship Id="rId2" Type="http://schemas.openxmlformats.org/officeDocument/2006/relationships/video" Target="../media/media1.avi"/><Relationship Id="rId16" Type="http://schemas.openxmlformats.org/officeDocument/2006/relationships/image" Target="../media/image3.png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microsoft.com/office/2007/relationships/media" Target="../media/media6.avi"/><Relationship Id="rId5" Type="http://schemas.microsoft.com/office/2007/relationships/media" Target="../media/media3.avi"/><Relationship Id="rId15" Type="http://schemas.openxmlformats.org/officeDocument/2006/relationships/image" Target="../media/image2.png"/><Relationship Id="rId10" Type="http://schemas.openxmlformats.org/officeDocument/2006/relationships/video" Target="../media/media5.avi"/><Relationship Id="rId19" Type="http://schemas.openxmlformats.org/officeDocument/2006/relationships/image" Target="../media/image6.png"/><Relationship Id="rId4" Type="http://schemas.openxmlformats.org/officeDocument/2006/relationships/video" Target="../media/media2.avi"/><Relationship Id="rId9" Type="http://schemas.microsoft.com/office/2007/relationships/media" Target="../media/media5.avi"/><Relationship Id="rId1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7.avi"/><Relationship Id="rId1" Type="http://schemas.microsoft.com/office/2007/relationships/media" Target="../media/media7.avi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video" Target="../media/media11.avi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12.png"/><Relationship Id="rId3" Type="http://schemas.microsoft.com/office/2007/relationships/media" Target="../media/media9.avi"/><Relationship Id="rId7" Type="http://schemas.microsoft.com/office/2007/relationships/media" Target="../media/media11.avi"/><Relationship Id="rId12" Type="http://schemas.openxmlformats.org/officeDocument/2006/relationships/video" Target="../media/media13.avi"/><Relationship Id="rId17" Type="http://schemas.openxmlformats.org/officeDocument/2006/relationships/image" Target="../media/image11.png"/><Relationship Id="rId2" Type="http://schemas.openxmlformats.org/officeDocument/2006/relationships/video" Target="../media/media8.avi"/><Relationship Id="rId16" Type="http://schemas.openxmlformats.org/officeDocument/2006/relationships/image" Target="../media/image10.png"/><Relationship Id="rId1" Type="http://schemas.microsoft.com/office/2007/relationships/media" Target="../media/media8.avi"/><Relationship Id="rId6" Type="http://schemas.openxmlformats.org/officeDocument/2006/relationships/video" Target="../media/media10.avi"/><Relationship Id="rId11" Type="http://schemas.microsoft.com/office/2007/relationships/media" Target="../media/media13.avi"/><Relationship Id="rId5" Type="http://schemas.microsoft.com/office/2007/relationships/media" Target="../media/media10.avi"/><Relationship Id="rId15" Type="http://schemas.openxmlformats.org/officeDocument/2006/relationships/image" Target="../media/image9.png"/><Relationship Id="rId10" Type="http://schemas.openxmlformats.org/officeDocument/2006/relationships/video" Target="../media/media12.avi"/><Relationship Id="rId19" Type="http://schemas.openxmlformats.org/officeDocument/2006/relationships/image" Target="../media/image13.png"/><Relationship Id="rId4" Type="http://schemas.openxmlformats.org/officeDocument/2006/relationships/video" Target="../media/media9.avi"/><Relationship Id="rId9" Type="http://schemas.microsoft.com/office/2007/relationships/media" Target="../media/media12.avi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2602" y="-11489"/>
            <a:ext cx="268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S3a Supplementary Videos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Movie10_A4_beforeinjection_2h_Vehicle_033pinvivo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4"/>
          <a:srcRect l="15508" r="14752"/>
          <a:stretch/>
        </p:blipFill>
        <p:spPr>
          <a:xfrm>
            <a:off x="293972" y="777639"/>
            <a:ext cx="2032179" cy="20262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8749" y="461775"/>
            <a:ext cx="1202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Before injection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4717" y="1391893"/>
            <a:ext cx="430887" cy="70538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Vehicle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97384" y="3435619"/>
            <a:ext cx="430887" cy="92044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CD20-TCB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Movie12_B4_beforeinjection_2h_Therapy_033pinvivo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5"/>
          <a:srcRect l="14468" r="14326"/>
          <a:stretch/>
        </p:blipFill>
        <p:spPr>
          <a:xfrm>
            <a:off x="282602" y="3057690"/>
            <a:ext cx="2074848" cy="20262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43306" y="461775"/>
            <a:ext cx="1104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After injection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Movie13_B4_afterinjection_1h_Therapy_033pinvivo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6"/>
          <a:srcRect l="12255" r="14625"/>
          <a:stretch/>
        </p:blipFill>
        <p:spPr>
          <a:xfrm>
            <a:off x="2405155" y="3060511"/>
            <a:ext cx="2130621" cy="2023405"/>
          </a:xfrm>
          <a:prstGeom prst="rect">
            <a:avLst/>
          </a:prstGeom>
        </p:spPr>
      </p:pic>
      <p:pic>
        <p:nvPicPr>
          <p:cNvPr id="15" name="Movie14_B4_afterinjection_2h_Therapy_033pinvivo.avi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 rotWithShape="1">
          <a:blip r:embed="rId17"/>
          <a:srcRect l="15507" r="15319"/>
          <a:stretch/>
        </p:blipFill>
        <p:spPr>
          <a:xfrm>
            <a:off x="4625656" y="3057690"/>
            <a:ext cx="2015647" cy="202622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348880" y="746339"/>
            <a:ext cx="421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0-2h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48880" y="3008784"/>
            <a:ext cx="421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0-1h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53649" y="3008784"/>
            <a:ext cx="421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1-2h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421122" y="683345"/>
            <a:ext cx="42201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Movie11_A4_afterinjection_2h_Vehicle_033pinvivo_1.avi">
            <a:hlinkClick r:id="" action="ppaction://media"/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 rotWithShape="1">
          <a:blip r:embed="rId18"/>
          <a:srcRect l="13967" r="14167"/>
          <a:stretch/>
        </p:blipFill>
        <p:spPr>
          <a:xfrm>
            <a:off x="2415410" y="778647"/>
            <a:ext cx="2092144" cy="202433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375896" y="731473"/>
            <a:ext cx="421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0-1h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Movie11_A4_afterinjection_2h_Vehicle_033pinvivo_2.avi">
            <a:hlinkClick r:id="" action="ppaction://media"/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 rotWithShape="1">
          <a:blip r:embed="rId19"/>
          <a:srcRect l="13966" r="15278"/>
          <a:stretch/>
        </p:blipFill>
        <p:spPr>
          <a:xfrm>
            <a:off x="4625657" y="778648"/>
            <a:ext cx="2059800" cy="202433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553649" y="738774"/>
            <a:ext cx="4219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1-2h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2812" y="5336531"/>
            <a:ext cx="27946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Resident </a:t>
            </a:r>
            <a:r>
              <a:rPr kumimoji="0" lang="de-CH" sz="12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          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WSU</a:t>
            </a:r>
            <a:r>
              <a:rPr kumimoji="0" lang="de-CH" sz="1200" b="0" i="0" u="none" strike="noStrike" kern="120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DLCL2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8598" y="2762563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9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2812" y="5073914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noProof="0" dirty="0" smtClean="0">
                <a:solidFill>
                  <a:prstClr val="black"/>
                </a:solidFill>
                <a:latin typeface="Calibri"/>
              </a:rPr>
              <a:t>12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48880" y="2770761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noProof="0" dirty="0" smtClean="0">
                <a:solidFill>
                  <a:prstClr val="black"/>
                </a:solidFill>
                <a:latin typeface="Calibri"/>
              </a:rPr>
              <a:t>10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33094" y="5082112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noProof="0" dirty="0" smtClean="0">
                <a:solidFill>
                  <a:prstClr val="black"/>
                </a:solidFill>
                <a:latin typeface="Calibri"/>
              </a:rPr>
              <a:t>13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69435" y="2778959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noProof="0" dirty="0" smtClean="0">
                <a:solidFill>
                  <a:prstClr val="black"/>
                </a:solidFill>
                <a:latin typeface="Calibri"/>
              </a:rPr>
              <a:t>11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53649" y="5090310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noProof="0" dirty="0" smtClean="0">
                <a:solidFill>
                  <a:prstClr val="black"/>
                </a:solidFill>
                <a:latin typeface="Calibri"/>
              </a:rPr>
              <a:t>14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2153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92636" y="4724373"/>
            <a:ext cx="67413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Time </a:t>
            </a:r>
            <a:r>
              <a:rPr lang="en-US" sz="1200" dirty="0"/>
              <a:t>course tracking of T cells after intravenous injection of  0.5 mg/kg CD20-TCB. Highlighted are the 3 different possible behaviors of T cells. </a:t>
            </a:r>
            <a:r>
              <a:rPr lang="en-US" sz="1200" dirty="0" err="1" smtClean="0"/>
              <a:t>i</a:t>
            </a:r>
            <a:r>
              <a:rPr lang="en-US" sz="1200" dirty="0" smtClean="0"/>
              <a:t>) Light blue </a:t>
            </a:r>
            <a:r>
              <a:rPr lang="en-US" sz="1200" dirty="0" err="1" smtClean="0"/>
              <a:t>track:this</a:t>
            </a:r>
            <a:r>
              <a:rPr lang="en-US" sz="1200" dirty="0" smtClean="0"/>
              <a:t> </a:t>
            </a:r>
            <a:r>
              <a:rPr lang="en-US" sz="1200" dirty="0"/>
              <a:t>T cell is moving fast at the beginning, with a straight trajectory. When it encounters a tumor cell in the presence of therapy, it suddenly stops, and starts interacting. </a:t>
            </a:r>
            <a:r>
              <a:rPr lang="en-US" sz="1200" dirty="0" smtClean="0"/>
              <a:t>ii) Yellow track: this </a:t>
            </a:r>
            <a:r>
              <a:rPr lang="en-US" sz="1200" dirty="0"/>
              <a:t>cell is interacting with the tumor since the beginning, its track is revolving around the same coordinates. </a:t>
            </a:r>
            <a:r>
              <a:rPr lang="en-US" sz="1200" dirty="0" smtClean="0"/>
              <a:t>iii) Pink track: </a:t>
            </a:r>
            <a:r>
              <a:rPr lang="en-US" sz="1200" dirty="0"/>
              <a:t>t</a:t>
            </a:r>
            <a:r>
              <a:rPr lang="en-US" sz="1200" dirty="0" smtClean="0"/>
              <a:t>his </a:t>
            </a:r>
            <a:r>
              <a:rPr lang="en-US" sz="1200" dirty="0"/>
              <a:t>cell does not interact with the environment.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52736" y="416496"/>
            <a:ext cx="4524836" cy="40214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90478" y="3134941"/>
            <a:ext cx="34236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T cells        </a:t>
            </a:r>
            <a:r>
              <a:rPr lang="en-US" dirty="0" smtClean="0">
                <a:solidFill>
                  <a:srgbClr val="0066FF"/>
                </a:solidFill>
              </a:rPr>
              <a:t>WSU DLCL2</a:t>
            </a:r>
            <a:endParaRPr lang="en-US" dirty="0">
              <a:solidFill>
                <a:srgbClr val="0066FF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386778" y="3134990"/>
            <a:ext cx="1644629" cy="1601985"/>
            <a:chOff x="687523" y="4092908"/>
            <a:chExt cx="2075471" cy="2016224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419771" y="4884997"/>
              <a:ext cx="432048" cy="0"/>
            </a:xfrm>
            <a:prstGeom prst="line">
              <a:avLst/>
            </a:prstGeom>
            <a:ln w="38100">
              <a:solidFill>
                <a:srgbClr val="7CC3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419771" y="5101021"/>
              <a:ext cx="432048" cy="0"/>
            </a:xfrm>
            <a:prstGeom prst="line">
              <a:avLst/>
            </a:prstGeom>
            <a:ln w="38100">
              <a:solidFill>
                <a:srgbClr val="FFF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1419771" y="5317045"/>
              <a:ext cx="432048" cy="0"/>
            </a:xfrm>
            <a:prstGeom prst="line">
              <a:avLst/>
            </a:prstGeom>
            <a:ln w="38100">
              <a:solidFill>
                <a:srgbClr val="A7619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6200000">
              <a:off x="-58979" y="4839410"/>
              <a:ext cx="20162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bg1"/>
                  </a:solidFill>
                </a:rPr>
                <a:t>T cell</a:t>
              </a:r>
            </a:p>
            <a:p>
              <a:pPr algn="ctr"/>
              <a:r>
                <a:rPr lang="en-US" sz="1400" dirty="0" err="1" smtClean="0">
                  <a:solidFill>
                    <a:schemeClr val="bg1"/>
                  </a:solidFill>
                </a:rPr>
                <a:t>Behaviours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98898" y="4649549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>
                  <a:solidFill>
                    <a:schemeClr val="bg1"/>
                  </a:solidFill>
                </a:rPr>
                <a:t>i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898898" y="4908226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ii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898898" y="5132379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iii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62897" y="4380268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noProof="0" dirty="0" smtClean="0">
                <a:solidFill>
                  <a:prstClr val="black"/>
                </a:solidFill>
                <a:latin typeface="Calibri"/>
              </a:rPr>
              <a:t>15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03330" y="248861"/>
            <a:ext cx="556053" cy="41231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Movie3_B2_2h_Therapy_023 pinvivo_final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2320" y="410640"/>
            <a:ext cx="4489870" cy="280720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-34095"/>
            <a:ext cx="268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S3b Supplementary Videos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97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1367242" y="143013"/>
            <a:ext cx="646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Vehicle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4720108" y="180671"/>
            <a:ext cx="763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CD20TCB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-421318" y="1363015"/>
            <a:ext cx="1001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24 </a:t>
            </a:r>
            <a:r>
              <a:rPr kumimoji="0" lang="de-CH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hours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424437" y="4855729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48 </a:t>
            </a:r>
            <a:r>
              <a:rPr kumimoji="0" lang="de-CH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hours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421318" y="7819872"/>
            <a:ext cx="10018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72 </a:t>
            </a:r>
            <a:r>
              <a:rPr kumimoji="0" lang="de-CH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hours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A3_NSG_Vehicle_30minPT_1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4"/>
          <a:srcRect l="15156" r="15156"/>
          <a:stretch/>
        </p:blipFill>
        <p:spPr>
          <a:xfrm>
            <a:off x="218118" y="369486"/>
            <a:ext cx="3019286" cy="3013268"/>
          </a:xfrm>
          <a:prstGeom prst="rect">
            <a:avLst/>
          </a:prstGeom>
        </p:spPr>
      </p:pic>
      <p:pic>
        <p:nvPicPr>
          <p:cNvPr id="9" name="Movie6_B1_24h_Therapy_023 pinvivo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5"/>
          <a:srcRect l="25535" t="-1428" r="16425" b="1428"/>
          <a:stretch/>
        </p:blipFill>
        <p:spPr>
          <a:xfrm>
            <a:off x="3605790" y="366334"/>
            <a:ext cx="3006709" cy="3016420"/>
          </a:xfrm>
          <a:prstGeom prst="rect">
            <a:avLst/>
          </a:prstGeom>
        </p:spPr>
      </p:pic>
      <p:pic>
        <p:nvPicPr>
          <p:cNvPr id="10" name="Movie6_A7_48h_Vehicle_021pinvivo_1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6"/>
          <a:srcRect l="12286" r="15461"/>
          <a:stretch/>
        </p:blipFill>
        <p:spPr>
          <a:xfrm>
            <a:off x="218118" y="3584848"/>
            <a:ext cx="3034020" cy="2919963"/>
          </a:xfrm>
          <a:prstGeom prst="rect">
            <a:avLst/>
          </a:prstGeom>
        </p:spPr>
      </p:pic>
      <p:pic>
        <p:nvPicPr>
          <p:cNvPr id="11" name="Movie11_B3_48h_Therapy_023 pinvivo.avi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 rotWithShape="1">
          <a:blip r:embed="rId17"/>
          <a:srcRect l="14930" t="-218" r="15850" b="218"/>
          <a:stretch/>
        </p:blipFill>
        <p:spPr>
          <a:xfrm>
            <a:off x="3604227" y="3584848"/>
            <a:ext cx="3008272" cy="2919963"/>
          </a:xfrm>
          <a:prstGeom prst="rect">
            <a:avLst/>
          </a:prstGeom>
        </p:spPr>
      </p:pic>
      <p:pic>
        <p:nvPicPr>
          <p:cNvPr id="12" name="Movie27_A3_72h_Vehicle_026pinvivo_An.avi">
            <a:hlinkClick r:id="" action="ppaction://media"/>
          </p:cNvPr>
          <p:cNvPicPr>
            <a:picLocks noChangeAspect="1"/>
          </p:cNvPicPr>
          <p:nvPr>
            <a:vide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 rotWithShape="1">
          <a:blip r:embed="rId18"/>
          <a:srcRect l="15370" r="14154"/>
          <a:stretch/>
        </p:blipFill>
        <p:spPr>
          <a:xfrm>
            <a:off x="218117" y="6709767"/>
            <a:ext cx="3034021" cy="2993634"/>
          </a:xfrm>
          <a:prstGeom prst="rect">
            <a:avLst/>
          </a:prstGeom>
        </p:spPr>
      </p:pic>
      <p:pic>
        <p:nvPicPr>
          <p:cNvPr id="13" name="Movie14_B1_72h_Therapy_023 pinvivo.avi">
            <a:hlinkClick r:id="" action="ppaction://media"/>
          </p:cNvPr>
          <p:cNvPicPr>
            <a:picLocks noChangeAspect="1"/>
          </p:cNvPicPr>
          <p:nvPr>
            <a:vide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 rotWithShape="1">
          <a:blip r:embed="rId19"/>
          <a:srcRect l="15178" r="14155"/>
          <a:stretch/>
        </p:blipFill>
        <p:spPr>
          <a:xfrm>
            <a:off x="3604227" y="6714557"/>
            <a:ext cx="3037397" cy="29888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283" y="3335710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16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1008" y="3335710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17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3283" y="6468337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18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1008" y="6468337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19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7014" y="9659779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20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84739" y="9659779"/>
            <a:ext cx="20321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Supplementary video 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</a:rPr>
              <a:t>21</a:t>
            </a:r>
            <a:endParaRPr kumimoji="0" lang="de-CH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604227" y="-26005"/>
            <a:ext cx="27946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Resident </a:t>
            </a:r>
            <a:r>
              <a:rPr kumimoji="0" lang="de-CH" sz="1200" b="0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          </a:t>
            </a:r>
            <a:r>
              <a:rPr kumimoji="0" lang="de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WSU</a:t>
            </a:r>
            <a:r>
              <a:rPr kumimoji="0" lang="de-CH" sz="1200" b="0" i="0" u="none" strike="noStrike" kern="1200" cap="none" spc="0" normalizeH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DLCL2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619" y="-87820"/>
            <a:ext cx="2686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S3c Supplementary Videos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23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31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3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PPTLANG" val="RXPEnglish"/>
  <p:tag name="VARSAVEMESSAGETIMESTAMP" val="RXP24.11.20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A4 Paper (210x297 mm)</PresentationFormat>
  <Paragraphs>41</Paragraphs>
  <Slides>3</Slides>
  <Notes>1</Notes>
  <HiddenSlides>0</HiddenSlides>
  <MMClips>13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157</cp:revision>
  <cp:lastPrinted>2018-08-24T09:14:28Z</cp:lastPrinted>
  <dcterms:created xsi:type="dcterms:W3CDTF">2018-06-21T06:48:38Z</dcterms:created>
  <dcterms:modified xsi:type="dcterms:W3CDTF">2020-11-24T15:44:27Z</dcterms:modified>
</cp:coreProperties>
</file>