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4" r:id="rId2"/>
    <p:sldId id="275" r:id="rId3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65DB"/>
    <a:srgbClr val="6BCFCD"/>
    <a:srgbClr val="45C3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9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4599B-113D-4F45-A9EE-180FADAF3579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225"/>
            <a:ext cx="5588000" cy="365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B62E3-E005-40D4-A2D3-6BE09C027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851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55786-EFE0-42B6-A5C0-B21F5F3E4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8F06C1-5DC6-4F6B-84C3-1CE5C1A85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5304C-716F-4CC4-94DF-B0424B1B9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216A4-9FF6-4511-BA12-58581823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C2D80-00DF-4CC4-8784-B1EADA39A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37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DDCDE-451F-40AA-B237-C070E5954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F1A877-4AC9-4D43-889F-FDA7026C66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A31C5-A8A4-41AA-8ABA-3F209B433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26882-CC9E-40F4-B0A3-B71E95B9A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7A3FE-C090-43E5-8154-63061321D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7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4DC07C-D88E-4938-B108-AC8964A727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BD5525-F7E4-43E5-BCC3-0CAA3EA90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4FF7F-EE1A-4901-96A8-7EDC7BFC8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84429-564E-4F94-BEF6-81B208050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97B24-2A02-47E5-BC92-011868E4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82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07B7F-ED0E-41C6-B0BE-C6ACAD13F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A32C2-D00E-40F5-99D0-99C65C5A0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373F2-4FBA-4B5D-8D92-C4CA2EE41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D57B0-6790-4425-A115-265381816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DE020-0CA4-4A70-ACA4-CCE9CC462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0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42CE1-E222-4D5E-8F9C-1CE94ADAC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501026-2A97-4E5A-BDAA-378FBD29C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DC18D-0FE4-42F8-90AF-DA35D2AE9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A59B7-212D-4B09-B45B-9224DA9B0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E0FA6-9B41-4461-AA9F-F4BA2A829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34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2E8A7-B20E-4755-9676-E8EDC64E3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ECAE0-2C8F-424A-98F0-93F426E5D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B3456-800D-4D9B-8FD0-CAFC0E11E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6BA6D6-69C1-4A63-9E03-D909B8731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85E0A6-79D4-4574-B800-5BCDDE530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3D381-65B8-4C32-8168-AF6B4FB2C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4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D6493-733F-40EE-9FF2-5F7D6E4D1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D3CA2-8604-438C-A523-AED5FBB93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34E30-5728-44BB-8F0D-3CE75EA7FA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CC4D4D-38AC-47D5-A167-F9E2940279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DA3281-7E75-45C2-A952-150BAA36F6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9DBE68-2DCE-47CC-A986-08F5F2F55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69E47D-0A2F-4B25-A0FB-C99D80B1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45F81-0374-4CCB-BDD0-A5A513845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8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CCD8D-48F2-4B23-9E99-D5042CC7A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E1F1E-6824-424B-AC05-9096AA5B0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3E10A-FB26-4AE2-ACD5-E09445EA6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890F0-5F75-4E6D-9235-A0E6BF462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86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012C8D-101C-425D-8B83-20949BF4E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9C2C0B-4800-462E-B68E-A7279219F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782198-4FE6-4CC7-B1D7-1E0C89FF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8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544FE-E981-47BA-9026-422858590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0CA5C-5C11-4269-8137-D9802F57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7B3E08-B0CA-4DF6-948C-42C9966DC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99D84-0CD3-4F1D-AD43-740F267BE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06163F-759A-45B1-8428-63D9EF64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86C5B-F21E-4F6F-8947-0DEC6BE25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86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6BC2-9B1D-4CA0-8D9B-530A3350D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AE7093-E559-4451-AECD-D9FED141B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052CFB-1788-4880-B745-7101ABA1BA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A84AB2-F171-4ADD-B61B-940C0FBE3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94E4D-EBB8-4177-849B-0A61C421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32C185-C3FC-49CB-B11B-F5CF0BB35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228470-8357-4C78-B942-4D993B30E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56765-C64D-4866-A8CC-105531D6BD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A5454-8199-4C20-83C6-B209366371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F4144-2AF3-40A5-BB3F-55B3D6FFC411}" type="datetimeFigureOut">
              <a:rPr lang="en-US" smtClean="0"/>
              <a:t>12/12/2020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03EC2-E83F-44A5-B01E-CD1CC64B3F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30675-DF9B-4A5A-8DFB-B6CA9585D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8BDD2-26B6-4CAC-8307-9ED77FD89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FA8564A-5B53-4A13-AC79-D680BEF83446}"/>
              </a:ext>
            </a:extLst>
          </p:cNvPr>
          <p:cNvSpPr txBox="1"/>
          <p:nvPr/>
        </p:nvSpPr>
        <p:spPr>
          <a:xfrm>
            <a:off x="1069519" y="5087595"/>
            <a:ext cx="10102389" cy="624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Standard curves of cHu6.3-IgG (a) and cAGP4 (b) positive standards.  Linear trendline was established between the mean fluorescent intensity and the concentration (µg/ml) of the positive anti-PEG antibodies.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 are presented as the mean and standard deviation of three independent experiments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2A0EFFE-F54A-4FDF-B1AE-3480029CF9C0}"/>
              </a:ext>
            </a:extLst>
          </p:cNvPr>
          <p:cNvGrpSpPr/>
          <p:nvPr/>
        </p:nvGrpSpPr>
        <p:grpSpPr>
          <a:xfrm>
            <a:off x="1170712" y="2088913"/>
            <a:ext cx="9242501" cy="2591909"/>
            <a:chOff x="1170712" y="2088913"/>
            <a:chExt cx="9242501" cy="259190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55FA083-2457-4687-8DC5-8BC04728AE9B}"/>
                </a:ext>
              </a:extLst>
            </p:cNvPr>
            <p:cNvSpPr txBox="1"/>
            <p:nvPr/>
          </p:nvSpPr>
          <p:spPr>
            <a:xfrm rot="10800000">
              <a:off x="6028325" y="2204487"/>
              <a:ext cx="369332" cy="199349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Mean fluorescence intensity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2982BF0-5989-40F8-9C9D-9C14F50356A6}"/>
                </a:ext>
              </a:extLst>
            </p:cNvPr>
            <p:cNvSpPr txBox="1"/>
            <p:nvPr/>
          </p:nvSpPr>
          <p:spPr>
            <a:xfrm>
              <a:off x="7647078" y="440382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cAGP4-IgM (ng/ml)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D3709CB-A1CB-49EF-9900-C6574AB7EAF2}"/>
                </a:ext>
              </a:extLst>
            </p:cNvPr>
            <p:cNvSpPr txBox="1"/>
            <p:nvPr/>
          </p:nvSpPr>
          <p:spPr>
            <a:xfrm rot="10800000">
              <a:off x="1170712" y="2182846"/>
              <a:ext cx="369332" cy="203677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Mean fluorescence intensity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52D3A37-B67D-4C0C-B5B3-1404DA9089B4}"/>
                </a:ext>
              </a:extLst>
            </p:cNvPr>
            <p:cNvSpPr txBox="1"/>
            <p:nvPr/>
          </p:nvSpPr>
          <p:spPr>
            <a:xfrm>
              <a:off x="2798796" y="4403823"/>
              <a:ext cx="14911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cHu6.3-IgG (ng/ml)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6289A41-0114-45DE-A860-5CE155EE608A}"/>
                </a:ext>
              </a:extLst>
            </p:cNvPr>
            <p:cNvSpPr txBox="1"/>
            <p:nvPr/>
          </p:nvSpPr>
          <p:spPr>
            <a:xfrm>
              <a:off x="1548108" y="4199036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A00BAF0-C837-41BE-92D4-1C4548CDAD1C}"/>
                </a:ext>
              </a:extLst>
            </p:cNvPr>
            <p:cNvSpPr txBox="1"/>
            <p:nvPr/>
          </p:nvSpPr>
          <p:spPr>
            <a:xfrm>
              <a:off x="2729276" y="4199036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F62F705-D658-40AF-BD2F-32CA48ED52EA}"/>
                </a:ext>
              </a:extLst>
            </p:cNvPr>
            <p:cNvSpPr txBox="1"/>
            <p:nvPr/>
          </p:nvSpPr>
          <p:spPr>
            <a:xfrm>
              <a:off x="5086199" y="4199036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4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45FE094-A848-4D62-88D9-EAEEA972C573}"/>
                </a:ext>
              </a:extLst>
            </p:cNvPr>
            <p:cNvSpPr txBox="1"/>
            <p:nvPr/>
          </p:nvSpPr>
          <p:spPr>
            <a:xfrm>
              <a:off x="3910603" y="4199036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3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9AD8117-5625-43E9-859F-AEF21BE8ED1D}"/>
                </a:ext>
              </a:extLst>
            </p:cNvPr>
            <p:cNvSpPr txBox="1"/>
            <p:nvPr/>
          </p:nvSpPr>
          <p:spPr>
            <a:xfrm>
              <a:off x="1379295" y="4064982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1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D53D939-E7C9-41F0-91E2-33007C2820C6}"/>
                </a:ext>
              </a:extLst>
            </p:cNvPr>
            <p:cNvSpPr txBox="1"/>
            <p:nvPr/>
          </p:nvSpPr>
          <p:spPr>
            <a:xfrm>
              <a:off x="1379295" y="3665624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2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2F5DFA7-C183-4F1C-8AE3-36D57215996B}"/>
                </a:ext>
              </a:extLst>
            </p:cNvPr>
            <p:cNvSpPr txBox="1"/>
            <p:nvPr/>
          </p:nvSpPr>
          <p:spPr>
            <a:xfrm>
              <a:off x="1379295" y="3267361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3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735CB3F-5F2A-456C-B3C2-C1CBDCA4479A}"/>
                </a:ext>
              </a:extLst>
            </p:cNvPr>
            <p:cNvSpPr txBox="1"/>
            <p:nvPr/>
          </p:nvSpPr>
          <p:spPr>
            <a:xfrm>
              <a:off x="1379295" y="2872725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1CD15FB-65FA-4E23-A325-749C5213233E}"/>
                </a:ext>
              </a:extLst>
            </p:cNvPr>
            <p:cNvSpPr txBox="1"/>
            <p:nvPr/>
          </p:nvSpPr>
          <p:spPr>
            <a:xfrm>
              <a:off x="1379295" y="2088913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6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853B41F-747B-41A7-B0B4-7A7603F7EA7C}"/>
                </a:ext>
              </a:extLst>
            </p:cNvPr>
            <p:cNvSpPr txBox="1"/>
            <p:nvPr/>
          </p:nvSpPr>
          <p:spPr>
            <a:xfrm>
              <a:off x="1379295" y="2485362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5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6D7972E-9609-4A89-995E-D41DCCB33B5B}"/>
                </a:ext>
              </a:extLst>
            </p:cNvPr>
            <p:cNvSpPr txBox="1"/>
            <p:nvPr/>
          </p:nvSpPr>
          <p:spPr>
            <a:xfrm>
              <a:off x="6234326" y="4068096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1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8D7928F-883D-469A-81F5-CFE0FE60F4BF}"/>
                </a:ext>
              </a:extLst>
            </p:cNvPr>
            <p:cNvSpPr txBox="1"/>
            <p:nvPr/>
          </p:nvSpPr>
          <p:spPr>
            <a:xfrm>
              <a:off x="6234326" y="3687400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2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2488E0C-BBDF-45D9-8303-F2F82B3BD112}"/>
                </a:ext>
              </a:extLst>
            </p:cNvPr>
            <p:cNvSpPr txBox="1"/>
            <p:nvPr/>
          </p:nvSpPr>
          <p:spPr>
            <a:xfrm>
              <a:off x="6234326" y="3289137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3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09ABC77-1C10-4ED2-B52F-51AC91CED10F}"/>
                </a:ext>
              </a:extLst>
            </p:cNvPr>
            <p:cNvSpPr txBox="1"/>
            <p:nvPr/>
          </p:nvSpPr>
          <p:spPr>
            <a:xfrm>
              <a:off x="6234326" y="2894501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4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66F6793-D709-4FA5-BDAF-3E5626AF6CEA}"/>
                </a:ext>
              </a:extLst>
            </p:cNvPr>
            <p:cNvSpPr txBox="1"/>
            <p:nvPr/>
          </p:nvSpPr>
          <p:spPr>
            <a:xfrm>
              <a:off x="6234326" y="2110689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6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5F93DC0-E239-401B-B77A-9F8191018DD3}"/>
                </a:ext>
              </a:extLst>
            </p:cNvPr>
            <p:cNvSpPr txBox="1"/>
            <p:nvPr/>
          </p:nvSpPr>
          <p:spPr>
            <a:xfrm>
              <a:off x="6234326" y="2507138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5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F3A385-4E46-4A43-9288-04EDECFA5AA2}"/>
                </a:ext>
              </a:extLst>
            </p:cNvPr>
            <p:cNvSpPr txBox="1"/>
            <p:nvPr/>
          </p:nvSpPr>
          <p:spPr>
            <a:xfrm>
              <a:off x="1792296" y="2269949"/>
              <a:ext cx="3273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a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B94E334-6B37-4D3A-93C0-E9C87EB51097}"/>
                </a:ext>
              </a:extLst>
            </p:cNvPr>
            <p:cNvSpPr txBox="1"/>
            <p:nvPr/>
          </p:nvSpPr>
          <p:spPr>
            <a:xfrm>
              <a:off x="6431135" y="4199036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1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FCE5D0-7CA8-400A-9689-F5AAAF12FF3F}"/>
                </a:ext>
              </a:extLst>
            </p:cNvPr>
            <p:cNvSpPr txBox="1"/>
            <p:nvPr/>
          </p:nvSpPr>
          <p:spPr>
            <a:xfrm>
              <a:off x="7612303" y="4199036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2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C2C0156-DD4F-428C-B5A8-3EFA68723224}"/>
                </a:ext>
              </a:extLst>
            </p:cNvPr>
            <p:cNvSpPr txBox="1"/>
            <p:nvPr/>
          </p:nvSpPr>
          <p:spPr>
            <a:xfrm>
              <a:off x="9969226" y="4199036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4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5BEAF7F-43F2-4BDB-AFEB-DE5CDE5D92E3}"/>
                </a:ext>
              </a:extLst>
            </p:cNvPr>
            <p:cNvSpPr txBox="1"/>
            <p:nvPr/>
          </p:nvSpPr>
          <p:spPr>
            <a:xfrm>
              <a:off x="8793630" y="4199036"/>
              <a:ext cx="443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10</a:t>
              </a:r>
              <a:r>
                <a:rPr lang="en-US" sz="1200" baseline="30000" dirty="0"/>
                <a:t>3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F687F12-DB83-4C1B-AFC8-310012DE2C8F}"/>
                </a:ext>
              </a:extLst>
            </p:cNvPr>
            <p:cNvSpPr txBox="1"/>
            <p:nvPr/>
          </p:nvSpPr>
          <p:spPr>
            <a:xfrm>
              <a:off x="7665779" y="2193089"/>
              <a:ext cx="10466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R</a:t>
              </a:r>
              <a:r>
                <a:rPr lang="en-US" sz="1200" baseline="30000" dirty="0"/>
                <a:t>2</a:t>
              </a:r>
              <a:r>
                <a:rPr lang="en-US" sz="1200" dirty="0"/>
                <a:t> = 0.993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64A31D-89D1-4D32-89C1-205E436EFCF9}"/>
                </a:ext>
              </a:extLst>
            </p:cNvPr>
            <p:cNvSpPr txBox="1"/>
            <p:nvPr/>
          </p:nvSpPr>
          <p:spPr>
            <a:xfrm>
              <a:off x="6641718" y="2269949"/>
              <a:ext cx="3273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b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DD35596-E053-4C38-9354-39A659AF7A9A}"/>
                </a:ext>
              </a:extLst>
            </p:cNvPr>
            <p:cNvSpPr txBox="1"/>
            <p:nvPr/>
          </p:nvSpPr>
          <p:spPr>
            <a:xfrm>
              <a:off x="2817497" y="2193089"/>
              <a:ext cx="10466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Arial" charset="0"/>
                  <a:ea typeface="Arial" charset="0"/>
                  <a:cs typeface="Arial" charset="0"/>
                </a:defRPr>
              </a:lvl1pPr>
            </a:lstStyle>
            <a:p>
              <a:pPr algn="ctr"/>
              <a:r>
                <a:rPr lang="en-US" sz="1200" dirty="0"/>
                <a:t>R</a:t>
              </a:r>
              <a:r>
                <a:rPr lang="en-US" sz="1200" baseline="30000" dirty="0"/>
                <a:t>2</a:t>
              </a:r>
              <a:r>
                <a:rPr lang="en-US" sz="1200" dirty="0"/>
                <a:t> = 0.991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7FE6803-36CE-4419-922F-D534C7377488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/>
            <a:srcRect l="5278" t="4414" r="4006" b="7602"/>
            <a:stretch/>
          </p:blipFill>
          <p:spPr>
            <a:xfrm>
              <a:off x="6565392" y="2185416"/>
              <a:ext cx="3657600" cy="20574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C44AF3F-FF80-445B-AF7B-67256675B6D3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/>
            <a:srcRect l="5515" t="6102" r="3144" b="6179"/>
            <a:stretch/>
          </p:blipFill>
          <p:spPr>
            <a:xfrm>
              <a:off x="1709928" y="2185416"/>
              <a:ext cx="3657600" cy="2057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4846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9AD9E068-CB2E-48BD-9350-83EF005EBB89}"/>
              </a:ext>
            </a:extLst>
          </p:cNvPr>
          <p:cNvGrpSpPr/>
          <p:nvPr/>
        </p:nvGrpSpPr>
        <p:grpSpPr>
          <a:xfrm>
            <a:off x="1642115" y="1506561"/>
            <a:ext cx="3330619" cy="2691448"/>
            <a:chOff x="1642115" y="1506561"/>
            <a:chExt cx="3330619" cy="2691448"/>
          </a:xfrm>
        </p:grpSpPr>
        <p:sp>
          <p:nvSpPr>
            <p:cNvPr id="103" name="Rectangle 2">
              <a:extLst>
                <a:ext uri="{FF2B5EF4-FFF2-40B4-BE49-F238E27FC236}">
                  <a16:creationId xmlns:a16="http://schemas.microsoft.com/office/drawing/2014/main" id="{C63D092C-A153-40A1-A5DA-C479F24FFA39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642115" y="1506561"/>
              <a:ext cx="3330619" cy="648530"/>
            </a:xfrm>
            <a:prstGeom prst="rect">
              <a:avLst/>
            </a:prstGeom>
          </p:spPr>
          <p:txBody>
            <a:bodyPr/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US" sz="1200" kern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cHu6.3-IgG (1:50,000)</a:t>
              </a:r>
            </a:p>
            <a:p>
              <a:endParaRPr lang="en-US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200" kern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(-) 0.1% Tween-20       (+) 0.1% Tween-20</a:t>
              </a:r>
              <a:endParaRPr lang="en-US" sz="12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78C5CF2D-9346-4600-A231-6E160A6F770B}"/>
                </a:ext>
              </a:extLst>
            </p:cNvPr>
            <p:cNvCxnSpPr/>
            <p:nvPr/>
          </p:nvCxnSpPr>
          <p:spPr>
            <a:xfrm>
              <a:off x="1970484" y="2162095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6496B3BF-7697-4405-9600-A799AFBD71C6}"/>
                </a:ext>
              </a:extLst>
            </p:cNvPr>
            <p:cNvCxnSpPr/>
            <p:nvPr/>
          </p:nvCxnSpPr>
          <p:spPr>
            <a:xfrm>
              <a:off x="3539003" y="2162095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DFDC660-9E1B-4F12-8AC7-8602142832F8}"/>
                </a:ext>
              </a:extLst>
            </p:cNvPr>
            <p:cNvSpPr txBox="1"/>
            <p:nvPr/>
          </p:nvSpPr>
          <p:spPr>
            <a:xfrm rot="18734413">
              <a:off x="2264873" y="2519305"/>
              <a:ext cx="1097280" cy="27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40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PEG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C2E6F36-1B78-4786-A0AB-DC84A4BB210F}"/>
                </a:ext>
              </a:extLst>
            </p:cNvPr>
            <p:cNvSpPr txBox="1"/>
            <p:nvPr/>
          </p:nvSpPr>
          <p:spPr>
            <a:xfrm rot="18734413">
              <a:off x="1964008" y="2519305"/>
              <a:ext cx="1097280" cy="27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60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PEG</a:t>
              </a:r>
            </a:p>
          </p:txBody>
        </p:sp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5331187F-78CC-45BB-B82A-A3F56DE497EB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/>
            <a:srcRect l="27050" t="46167" r="65684" b="34996"/>
            <a:stretch/>
          </p:blipFill>
          <p:spPr>
            <a:xfrm>
              <a:off x="2095455" y="3055009"/>
              <a:ext cx="612648" cy="1143000"/>
            </a:xfrm>
            <a:prstGeom prst="rect">
              <a:avLst/>
            </a:prstGeom>
          </p:spPr>
        </p:pic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02B7C744-5AB8-489A-B414-36B2622727B9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/>
            <a:srcRect l="43665" t="46652" r="48595" b="34511"/>
            <a:stretch/>
          </p:blipFill>
          <p:spPr>
            <a:xfrm>
              <a:off x="3660714" y="3055009"/>
              <a:ext cx="612648" cy="1143000"/>
            </a:xfrm>
            <a:prstGeom prst="rect">
              <a:avLst/>
            </a:prstGeom>
          </p:spPr>
        </p:pic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CD09DDE-BDE7-4F79-9ECA-D581A992E4B7}"/>
                </a:ext>
              </a:extLst>
            </p:cNvPr>
            <p:cNvSpPr txBox="1"/>
            <p:nvPr/>
          </p:nvSpPr>
          <p:spPr>
            <a:xfrm rot="18734413">
              <a:off x="3809078" y="2519305"/>
              <a:ext cx="1097280" cy="27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40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PEG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0CA187F-E93F-42D7-BE4F-761484D83DD8}"/>
                </a:ext>
              </a:extLst>
            </p:cNvPr>
            <p:cNvSpPr txBox="1"/>
            <p:nvPr/>
          </p:nvSpPr>
          <p:spPr>
            <a:xfrm rot="18734413">
              <a:off x="3527067" y="2519305"/>
              <a:ext cx="1097280" cy="27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60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PEG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169E0F6-8EC9-43E1-A4A5-639BF1F73292}"/>
              </a:ext>
            </a:extLst>
          </p:cNvPr>
          <p:cNvGrpSpPr/>
          <p:nvPr/>
        </p:nvGrpSpPr>
        <p:grpSpPr>
          <a:xfrm>
            <a:off x="6043388" y="1658961"/>
            <a:ext cx="3330619" cy="2657007"/>
            <a:chOff x="8261300" y="1658961"/>
            <a:chExt cx="3330619" cy="2657007"/>
          </a:xfrm>
        </p:grpSpPr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6FDB547C-3C78-48A9-9A36-B5F5F6161A45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/>
            <a:srcRect l="23343" t="42478" r="69226" b="38616"/>
            <a:stretch/>
          </p:blipFill>
          <p:spPr>
            <a:xfrm>
              <a:off x="8714232" y="3172968"/>
              <a:ext cx="612648" cy="1143000"/>
            </a:xfrm>
            <a:prstGeom prst="rect">
              <a:avLst/>
            </a:prstGeom>
          </p:spPr>
        </p:pic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id="{0D994134-ACC4-4D83-BAF8-51B21F8DEF2E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/>
            <a:srcRect l="48892" t="41799" r="43382" b="39883"/>
            <a:stretch/>
          </p:blipFill>
          <p:spPr>
            <a:xfrm>
              <a:off x="10287000" y="3172968"/>
              <a:ext cx="611595" cy="1143000"/>
            </a:xfrm>
            <a:prstGeom prst="rect">
              <a:avLst/>
            </a:prstGeom>
          </p:spPr>
        </p:pic>
        <p:sp>
          <p:nvSpPr>
            <p:cNvPr id="133" name="Rectangle 2">
              <a:extLst>
                <a:ext uri="{FF2B5EF4-FFF2-40B4-BE49-F238E27FC236}">
                  <a16:creationId xmlns:a16="http://schemas.microsoft.com/office/drawing/2014/main" id="{63E1BEC8-0246-44E7-9755-01D68319AE39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8261300" y="1658961"/>
              <a:ext cx="3330619" cy="648530"/>
            </a:xfrm>
            <a:prstGeom prst="rect">
              <a:avLst/>
            </a:prstGeom>
          </p:spPr>
          <p:txBody>
            <a:bodyPr/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US" sz="1200" kern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cAGP4-IgM (1:25,000)</a:t>
              </a:r>
            </a:p>
            <a:p>
              <a:endParaRPr lang="en-US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200" kern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(-) 0.1% Tween-20       (+) 0.1% Tween-20</a:t>
              </a:r>
              <a:endParaRPr lang="en-US" sz="12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E3F3088A-E272-40F8-ADC5-BC8F684F16F0}"/>
                </a:ext>
              </a:extLst>
            </p:cNvPr>
            <p:cNvCxnSpPr/>
            <p:nvPr/>
          </p:nvCxnSpPr>
          <p:spPr>
            <a:xfrm>
              <a:off x="8589669" y="2314495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374DBC6B-F3A8-4580-957C-D8806EECCA9E}"/>
                </a:ext>
              </a:extLst>
            </p:cNvPr>
            <p:cNvCxnSpPr/>
            <p:nvPr/>
          </p:nvCxnSpPr>
          <p:spPr>
            <a:xfrm>
              <a:off x="10158188" y="2314495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5365A92-5228-4E42-AB15-E2BED4D89A84}"/>
                </a:ext>
              </a:extLst>
            </p:cNvPr>
            <p:cNvSpPr txBox="1"/>
            <p:nvPr/>
          </p:nvSpPr>
          <p:spPr>
            <a:xfrm rot="18734413">
              <a:off x="8884058" y="2633997"/>
              <a:ext cx="1097280" cy="27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40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PEG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ED7E2ABF-0997-4C54-B1F8-90212AD193F2}"/>
                </a:ext>
              </a:extLst>
            </p:cNvPr>
            <p:cNvSpPr txBox="1"/>
            <p:nvPr/>
          </p:nvSpPr>
          <p:spPr>
            <a:xfrm rot="18734413">
              <a:off x="8583193" y="2633997"/>
              <a:ext cx="1097280" cy="27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60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PEG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6B96459F-EC69-4BB4-931D-45EC4166571A}"/>
                </a:ext>
              </a:extLst>
            </p:cNvPr>
            <p:cNvSpPr txBox="1"/>
            <p:nvPr/>
          </p:nvSpPr>
          <p:spPr>
            <a:xfrm rot="18734413">
              <a:off x="10428263" y="2633997"/>
              <a:ext cx="1097280" cy="27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40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PEG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23FE4CB8-031B-472F-B8C4-3BA647A9DCD8}"/>
                </a:ext>
              </a:extLst>
            </p:cNvPr>
            <p:cNvSpPr txBox="1"/>
            <p:nvPr/>
          </p:nvSpPr>
          <p:spPr>
            <a:xfrm rot="18734413">
              <a:off x="10146252" y="2633997"/>
              <a:ext cx="1097280" cy="274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60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PEG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5951E78-764E-4315-80A2-5F4C7A324289}"/>
              </a:ext>
            </a:extLst>
          </p:cNvPr>
          <p:cNvSpPr txBox="1"/>
          <p:nvPr/>
        </p:nvSpPr>
        <p:spPr>
          <a:xfrm>
            <a:off x="1320837" y="4733315"/>
            <a:ext cx="873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 Western blotting of positive anti-PEG antibody standards (cHu6.3-IgG, 1:50,000; cAGP4-IgM, 1:25,000) in washing buffer (PBS) without (-) and with (+) 0.1% Tween-20.  Lane 60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PEG: 62.5 ng; lane 40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PEG: 125 ng.  </a:t>
            </a:r>
          </a:p>
          <a:p>
            <a:endParaRPr lang="en-US" sz="12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512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26250</TotalTime>
  <Words>201</Words>
  <Application>Microsoft Office PowerPoint</Application>
  <PresentationFormat>Widescreen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Tang, Yangshun (RLA)*</dc:creator>
  <cp:lastModifiedBy>Fang, Jia-Long</cp:lastModifiedBy>
  <cp:revision>243</cp:revision>
  <cp:lastPrinted>2020-02-27T17:06:48Z</cp:lastPrinted>
  <dcterms:created xsi:type="dcterms:W3CDTF">2019-07-03T21:05:12Z</dcterms:created>
  <dcterms:modified xsi:type="dcterms:W3CDTF">2020-12-12T16:08:42Z</dcterms:modified>
</cp:coreProperties>
</file>