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9" r:id="rId3"/>
  </p:sldIdLst>
  <p:sldSz cx="9144000" cy="6858000" type="screen4x3"/>
  <p:notesSz cx="9309100" cy="7023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41" autoAdjust="0"/>
    <p:restoredTop sz="94666"/>
  </p:normalViewPr>
  <p:slideViewPr>
    <p:cSldViewPr>
      <p:cViewPr varScale="1">
        <p:scale>
          <a:sx n="111" d="100"/>
          <a:sy n="111" d="100"/>
        </p:scale>
        <p:origin x="1768" y="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-10604"/>
    </p:cViewPr>
  </p:sorterViewPr>
  <p:gridSpacing cx="38100" cy="3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DE1A6-D17A-48F4-BE3F-6ACC1D06BA7A}" type="datetimeFigureOut">
              <a:rPr lang="en-US"/>
              <a:pPr>
                <a:defRPr/>
              </a:pPr>
              <a:t>5/12/2020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049B3-A446-4DE9-80D4-B763FFFFFBA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AF3D-E6A8-4587-A2FD-3376D59227FC}" type="datetimeFigureOut">
              <a:rPr lang="en-US"/>
              <a:pPr>
                <a:defRPr/>
              </a:pPr>
              <a:t>5/12/2020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00C3B-200C-44D6-877C-8563CDE74DE9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>
            <a:noAutofit/>
          </a:bodyPr>
          <a:lstStyle/>
          <a:p>
            <a:endParaRPr/>
          </a:p>
        </p:txBody>
      </p:sp>
      <p:sp>
        <p:nvSpPr>
          <p:cNvPr id="5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F1E6C-8AAF-46AA-8276-5385C4E92F1B}" type="datetimeFigureOut">
              <a:rPr lang="en-US"/>
              <a:pPr>
                <a:defRPr/>
              </a:pPr>
              <a:t>5/12/2020</a:t>
            </a:fld>
            <a:endParaRPr lang="en-US"/>
          </a:p>
        </p:txBody>
      </p:sp>
      <p:sp>
        <p:nvSpPr>
          <p:cNvPr id="7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DDC06-D1B3-4EEB-9157-D0A2FE20D24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D81B5-842B-43E8-BCAA-E868F8E73C03}" type="datetimeFigureOut">
              <a:rPr lang="en-US"/>
              <a:pPr>
                <a:defRPr/>
              </a:pPr>
              <a:t>5/12/2020</a:t>
            </a:fld>
            <a:endParaRPr lang="en-US"/>
          </a:p>
        </p:txBody>
      </p:sp>
      <p:sp>
        <p:nvSpPr>
          <p:cNvPr id="5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8A4C7-46E7-46FE-A3ED-EB37BA7B051F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99436-1E32-4DD8-A84F-DFB52BDC65D3}" type="datetimeFigureOut">
              <a:rPr lang="en-US"/>
              <a:pPr>
                <a:defRPr/>
              </a:pPr>
              <a:t>5/12/2020</a:t>
            </a:fld>
            <a:endParaRPr lang="en-US"/>
          </a:p>
        </p:txBody>
      </p:sp>
      <p:sp>
        <p:nvSpPr>
          <p:cNvPr id="4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B1875-AE95-45DB-BF0F-4EC47F254328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7364EBFA-10C9-4359-A83E-C34934EE18A6}" type="datetimeFigureOut">
              <a:rPr lang="en-US" smtClean="0"/>
              <a:pPr>
                <a:defRPr/>
              </a:pPr>
              <a:t>5/12/2020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CCD32-1D97-4D0D-9A62-66DC6B81B6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746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Holder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1027" name="Holder 3"/>
          <p:cNvSpPr>
            <a:spLocks noGrp="1"/>
          </p:cNvSpPr>
          <p:nvPr>
            <p:ph type="body" idx="1"/>
          </p:nvPr>
        </p:nvSpPr>
        <p:spPr bwMode="auto">
          <a:xfrm>
            <a:off x="457200" y="15779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325" y="6378575"/>
            <a:ext cx="2927350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8575"/>
            <a:ext cx="2103438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64EBFA-10C9-4359-A83E-C34934EE18A6}" type="datetimeFigureOut">
              <a:rPr lang="en-US"/>
              <a:pPr>
                <a:defRPr/>
              </a:pPr>
              <a:t>5/12/2020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363" y="6378575"/>
            <a:ext cx="2103437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9CCD32-1D97-4D0D-9A62-66DC6B81B6A2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2" r:id="rId2"/>
    <p:sldLayoutId id="2147483651" r:id="rId3"/>
    <p:sldLayoutId id="2147483650" r:id="rId4"/>
    <p:sldLayoutId id="2147483649" r:id="rId5"/>
    <p:sldLayoutId id="214748365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AC1279E9-0CA6-46EC-AAEF-AE7A31A6BE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0233566"/>
              </p:ext>
            </p:extLst>
          </p:nvPr>
        </p:nvGraphicFramePr>
        <p:xfrm>
          <a:off x="753228" y="2152232"/>
          <a:ext cx="3021860" cy="2876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8" name="Prism 8" r:id="rId3" imgW="3443978" imgH="3278122" progId="Prism8.Document">
                  <p:embed/>
                </p:oleObj>
              </mc:Choice>
              <mc:Fallback>
                <p:oleObj name="Prism 8" r:id="rId3" imgW="3443978" imgH="3278122" progId="Prism8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AC1279E9-0CA6-46EC-AAEF-AE7A31A6BE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3228" y="2152232"/>
                        <a:ext cx="3021860" cy="28769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DC48F07E-4C07-40ED-9515-D71392909A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0047728"/>
              </p:ext>
            </p:extLst>
          </p:nvPr>
        </p:nvGraphicFramePr>
        <p:xfrm>
          <a:off x="3863500" y="2140368"/>
          <a:ext cx="5137150" cy="2792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9" name="Prism 8" r:id="rId5" imgW="5852926" imgH="3181961" progId="Prism8.Document">
                  <p:embed/>
                </p:oleObj>
              </mc:Choice>
              <mc:Fallback>
                <p:oleObj name="Prism 8" r:id="rId5" imgW="5852926" imgH="3181961" progId="Prism8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DC48F07E-4C07-40ED-9515-D71392909A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63500" y="2140368"/>
                        <a:ext cx="5137150" cy="2792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bject 29">
            <a:extLst>
              <a:ext uri="{FF2B5EF4-FFF2-40B4-BE49-F238E27FC236}">
                <a16:creationId xmlns:a16="http://schemas.microsoft.com/office/drawing/2014/main" id="{F443D1C1-F783-463C-9A6D-731057A5D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7" y="2013368"/>
            <a:ext cx="127000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8" name="object 33">
            <a:extLst>
              <a:ext uri="{FF2B5EF4-FFF2-40B4-BE49-F238E27FC236}">
                <a16:creationId xmlns:a16="http://schemas.microsoft.com/office/drawing/2014/main" id="{9F75383F-4C79-4007-85B9-2D856E7153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963" y="2013368"/>
            <a:ext cx="134937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A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43828" y="5943600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Supplemental Figure </a:t>
            </a:r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2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65"/>
          <p:cNvSpPr>
            <a:spLocks noChangeArrowheads="1"/>
          </p:cNvSpPr>
          <p:nvPr/>
        </p:nvSpPr>
        <p:spPr bwMode="auto">
          <a:xfrm>
            <a:off x="5262563" y="2330450"/>
            <a:ext cx="182562" cy="182563"/>
          </a:xfrm>
          <a:prstGeom prst="rect">
            <a:avLst/>
          </a:prstGeom>
          <a:solidFill>
            <a:schemeClr val="tx1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en-US">
              <a:cs typeface="Times New Roman" panose="02020603050405020304" pitchFamily="18" charset="0"/>
            </a:endParaRPr>
          </a:p>
        </p:txBody>
      </p:sp>
      <p:sp>
        <p:nvSpPr>
          <p:cNvPr id="4100" name="Rectangle 66"/>
          <p:cNvSpPr>
            <a:spLocks noChangeArrowheads="1"/>
          </p:cNvSpPr>
          <p:nvPr/>
        </p:nvSpPr>
        <p:spPr bwMode="auto">
          <a:xfrm>
            <a:off x="5486400" y="2324100"/>
            <a:ext cx="3048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cs typeface="Times New Roman" panose="02020603050405020304" pitchFamily="18" charset="0"/>
              </a:rPr>
              <a:t>wt</a:t>
            </a:r>
            <a:endParaRPr lang="en-US" altLang="en-US">
              <a:cs typeface="Times New Roman" panose="02020603050405020304" pitchFamily="18" charset="0"/>
            </a:endParaRPr>
          </a:p>
        </p:txBody>
      </p:sp>
      <p:sp>
        <p:nvSpPr>
          <p:cNvPr id="4101" name="Rectangle 67"/>
          <p:cNvSpPr>
            <a:spLocks noChangeArrowheads="1"/>
          </p:cNvSpPr>
          <p:nvPr/>
        </p:nvSpPr>
        <p:spPr bwMode="auto">
          <a:xfrm>
            <a:off x="5262563" y="2559050"/>
            <a:ext cx="182562" cy="182563"/>
          </a:xfrm>
          <a:prstGeom prst="rect">
            <a:avLst/>
          </a:prstGeom>
          <a:solidFill>
            <a:schemeClr val="bg1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en-US">
              <a:cs typeface="Times New Roman" panose="02020603050405020304" pitchFamily="18" charset="0"/>
            </a:endParaRPr>
          </a:p>
        </p:txBody>
      </p:sp>
      <p:sp>
        <p:nvSpPr>
          <p:cNvPr id="4102" name="Rectangle 68"/>
          <p:cNvSpPr>
            <a:spLocks noChangeArrowheads="1"/>
          </p:cNvSpPr>
          <p:nvPr/>
        </p:nvSpPr>
        <p:spPr bwMode="auto">
          <a:xfrm>
            <a:off x="5478463" y="2544763"/>
            <a:ext cx="2921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en-US" altLang="en-US" i="1">
                <a:solidFill>
                  <a:srgbClr val="000000"/>
                </a:solidFill>
                <a:cs typeface="Times New Roman" panose="02020603050405020304" pitchFamily="18" charset="0"/>
              </a:rPr>
              <a:t>hly</a:t>
            </a:r>
            <a:endParaRPr lang="en-US" altLang="en-US" i="1">
              <a:cs typeface="Times New Roman" panose="02020603050405020304" pitchFamily="18" charset="0"/>
            </a:endParaRPr>
          </a:p>
        </p:txBody>
      </p:sp>
      <p:sp>
        <p:nvSpPr>
          <p:cNvPr id="4103" name="Rectangle 129"/>
          <p:cNvSpPr>
            <a:spLocks noChangeArrowheads="1"/>
          </p:cNvSpPr>
          <p:nvPr/>
        </p:nvSpPr>
        <p:spPr bwMode="auto">
          <a:xfrm rot="-5400000">
            <a:off x="2475706" y="2824957"/>
            <a:ext cx="11763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cs typeface="Times New Roman" panose="02020603050405020304" pitchFamily="18" charset="0"/>
              </a:rPr>
              <a:t>% Internalization</a:t>
            </a:r>
            <a:endParaRPr lang="en-US" altLang="en-US">
              <a:cs typeface="Times New Roman" panose="02020603050405020304" pitchFamily="18" charset="0"/>
            </a:endParaRPr>
          </a:p>
        </p:txBody>
      </p:sp>
      <p:grpSp>
        <p:nvGrpSpPr>
          <p:cNvPr id="4104" name="Group 272"/>
          <p:cNvGrpSpPr>
            <a:grpSpLocks/>
          </p:cNvGrpSpPr>
          <p:nvPr/>
        </p:nvGrpSpPr>
        <p:grpSpPr bwMode="auto">
          <a:xfrm>
            <a:off x="3200400" y="1790700"/>
            <a:ext cx="2547938" cy="2314575"/>
            <a:chOff x="1812" y="143"/>
            <a:chExt cx="1605" cy="1458"/>
          </a:xfrm>
        </p:grpSpPr>
        <p:sp>
          <p:nvSpPr>
            <p:cNvPr id="4108" name="Line 197"/>
            <p:cNvSpPr>
              <a:spLocks noChangeShapeType="1"/>
            </p:cNvSpPr>
            <p:nvPr/>
          </p:nvSpPr>
          <p:spPr bwMode="auto">
            <a:xfrm>
              <a:off x="1979" y="1378"/>
              <a:ext cx="97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9" name="Rectangle 198"/>
            <p:cNvSpPr>
              <a:spLocks noChangeArrowheads="1"/>
            </p:cNvSpPr>
            <p:nvPr/>
          </p:nvSpPr>
          <p:spPr bwMode="auto">
            <a:xfrm>
              <a:off x="2003" y="469"/>
              <a:ext cx="115" cy="909"/>
            </a:xfrm>
            <a:prstGeom prst="rect">
              <a:avLst/>
            </a:prstGeom>
            <a:solidFill>
              <a:schemeClr val="tx1"/>
            </a:solidFill>
            <a:ln w="8001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fr-FR" altLang="en-US"/>
            </a:p>
          </p:txBody>
        </p:sp>
        <p:grpSp>
          <p:nvGrpSpPr>
            <p:cNvPr id="4110" name="Group 199"/>
            <p:cNvGrpSpPr>
              <a:grpSpLocks/>
            </p:cNvGrpSpPr>
            <p:nvPr/>
          </p:nvGrpSpPr>
          <p:grpSpPr bwMode="auto">
            <a:xfrm>
              <a:off x="2128" y="1143"/>
              <a:ext cx="115" cy="235"/>
              <a:chOff x="2489" y="3256"/>
              <a:chExt cx="263" cy="235"/>
            </a:xfrm>
          </p:grpSpPr>
          <p:sp>
            <p:nvSpPr>
              <p:cNvPr id="4161" name="Rectangle 200"/>
              <p:cNvSpPr>
                <a:spLocks noChangeArrowheads="1"/>
              </p:cNvSpPr>
              <p:nvPr/>
            </p:nvSpPr>
            <p:spPr bwMode="auto">
              <a:xfrm>
                <a:off x="2489" y="3335"/>
                <a:ext cx="263" cy="156"/>
              </a:xfrm>
              <a:prstGeom prst="rect">
                <a:avLst/>
              </a:prstGeom>
              <a:solidFill>
                <a:schemeClr val="bg1"/>
              </a:solidFill>
              <a:ln w="8001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fr-FR" altLang="en-US"/>
              </a:p>
            </p:txBody>
          </p:sp>
          <p:sp>
            <p:nvSpPr>
              <p:cNvPr id="4162" name="Line 201"/>
              <p:cNvSpPr>
                <a:spLocks noChangeShapeType="1"/>
              </p:cNvSpPr>
              <p:nvPr/>
            </p:nvSpPr>
            <p:spPr bwMode="auto">
              <a:xfrm flipV="1">
                <a:off x="2621" y="3256"/>
                <a:ext cx="0" cy="79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3" name="Line 202"/>
              <p:cNvSpPr>
                <a:spLocks noChangeShapeType="1"/>
              </p:cNvSpPr>
              <p:nvPr/>
            </p:nvSpPr>
            <p:spPr bwMode="auto">
              <a:xfrm>
                <a:off x="2605" y="3256"/>
                <a:ext cx="37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4" name="Line 203"/>
              <p:cNvSpPr>
                <a:spLocks noChangeShapeType="1"/>
              </p:cNvSpPr>
              <p:nvPr/>
            </p:nvSpPr>
            <p:spPr bwMode="auto">
              <a:xfrm>
                <a:off x="2621" y="3335"/>
                <a:ext cx="0" cy="7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5" name="Line 204"/>
              <p:cNvSpPr>
                <a:spLocks noChangeShapeType="1"/>
              </p:cNvSpPr>
              <p:nvPr/>
            </p:nvSpPr>
            <p:spPr bwMode="auto">
              <a:xfrm>
                <a:off x="2605" y="3413"/>
                <a:ext cx="37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11" name="Group 205"/>
            <p:cNvGrpSpPr>
              <a:grpSpLocks/>
            </p:cNvGrpSpPr>
            <p:nvPr/>
          </p:nvGrpSpPr>
          <p:grpSpPr bwMode="auto">
            <a:xfrm>
              <a:off x="2315" y="680"/>
              <a:ext cx="115" cy="698"/>
              <a:chOff x="2752" y="2793"/>
              <a:chExt cx="268" cy="698"/>
            </a:xfrm>
          </p:grpSpPr>
          <p:sp>
            <p:nvSpPr>
              <p:cNvPr id="4156" name="Rectangle 206"/>
              <p:cNvSpPr>
                <a:spLocks noChangeArrowheads="1"/>
              </p:cNvSpPr>
              <p:nvPr/>
            </p:nvSpPr>
            <p:spPr bwMode="auto">
              <a:xfrm>
                <a:off x="2752" y="2943"/>
                <a:ext cx="268" cy="548"/>
              </a:xfrm>
              <a:prstGeom prst="rect">
                <a:avLst/>
              </a:prstGeom>
              <a:solidFill>
                <a:schemeClr val="tx1"/>
              </a:solidFill>
              <a:ln w="8001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fr-FR" altLang="en-US"/>
              </a:p>
            </p:txBody>
          </p:sp>
          <p:sp>
            <p:nvSpPr>
              <p:cNvPr id="4157" name="Line 207"/>
              <p:cNvSpPr>
                <a:spLocks noChangeShapeType="1"/>
              </p:cNvSpPr>
              <p:nvPr/>
            </p:nvSpPr>
            <p:spPr bwMode="auto">
              <a:xfrm flipV="1">
                <a:off x="2884" y="2793"/>
                <a:ext cx="0" cy="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8" name="Line 208"/>
              <p:cNvSpPr>
                <a:spLocks noChangeShapeType="1"/>
              </p:cNvSpPr>
              <p:nvPr/>
            </p:nvSpPr>
            <p:spPr bwMode="auto">
              <a:xfrm>
                <a:off x="2868" y="2793"/>
                <a:ext cx="37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9" name="Line 209"/>
              <p:cNvSpPr>
                <a:spLocks noChangeShapeType="1"/>
              </p:cNvSpPr>
              <p:nvPr/>
            </p:nvSpPr>
            <p:spPr bwMode="auto">
              <a:xfrm>
                <a:off x="2884" y="2943"/>
                <a:ext cx="0" cy="14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0" name="Line 210"/>
              <p:cNvSpPr>
                <a:spLocks noChangeShapeType="1"/>
              </p:cNvSpPr>
              <p:nvPr/>
            </p:nvSpPr>
            <p:spPr bwMode="auto">
              <a:xfrm>
                <a:off x="2868" y="3088"/>
                <a:ext cx="37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12" name="Group 211"/>
            <p:cNvGrpSpPr>
              <a:grpSpLocks/>
            </p:cNvGrpSpPr>
            <p:nvPr/>
          </p:nvGrpSpPr>
          <p:grpSpPr bwMode="auto">
            <a:xfrm>
              <a:off x="2439" y="1204"/>
              <a:ext cx="115" cy="174"/>
              <a:chOff x="3020" y="3317"/>
              <a:chExt cx="268" cy="174"/>
            </a:xfrm>
          </p:grpSpPr>
          <p:sp>
            <p:nvSpPr>
              <p:cNvPr id="4151" name="Rectangle 212"/>
              <p:cNvSpPr>
                <a:spLocks noChangeArrowheads="1"/>
              </p:cNvSpPr>
              <p:nvPr/>
            </p:nvSpPr>
            <p:spPr bwMode="auto">
              <a:xfrm>
                <a:off x="3020" y="3377"/>
                <a:ext cx="268" cy="114"/>
              </a:xfrm>
              <a:prstGeom prst="rect">
                <a:avLst/>
              </a:prstGeom>
              <a:solidFill>
                <a:schemeClr val="bg1"/>
              </a:solidFill>
              <a:ln w="8001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fr-FR" altLang="en-US"/>
              </a:p>
            </p:txBody>
          </p:sp>
          <p:sp>
            <p:nvSpPr>
              <p:cNvPr id="4152" name="Line 213"/>
              <p:cNvSpPr>
                <a:spLocks noChangeShapeType="1"/>
              </p:cNvSpPr>
              <p:nvPr/>
            </p:nvSpPr>
            <p:spPr bwMode="auto">
              <a:xfrm flipV="1">
                <a:off x="3152" y="3317"/>
                <a:ext cx="0" cy="6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3" name="Line 214"/>
              <p:cNvSpPr>
                <a:spLocks noChangeShapeType="1"/>
              </p:cNvSpPr>
              <p:nvPr/>
            </p:nvSpPr>
            <p:spPr bwMode="auto">
              <a:xfrm>
                <a:off x="3136" y="3317"/>
                <a:ext cx="37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4" name="Line 215"/>
              <p:cNvSpPr>
                <a:spLocks noChangeShapeType="1"/>
              </p:cNvSpPr>
              <p:nvPr/>
            </p:nvSpPr>
            <p:spPr bwMode="auto">
              <a:xfrm>
                <a:off x="3152" y="3377"/>
                <a:ext cx="0" cy="54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5" name="Line 216"/>
              <p:cNvSpPr>
                <a:spLocks noChangeShapeType="1"/>
              </p:cNvSpPr>
              <p:nvPr/>
            </p:nvSpPr>
            <p:spPr bwMode="auto">
              <a:xfrm>
                <a:off x="3136" y="3431"/>
                <a:ext cx="37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13" name="Group 217"/>
            <p:cNvGrpSpPr>
              <a:grpSpLocks/>
            </p:cNvGrpSpPr>
            <p:nvPr/>
          </p:nvGrpSpPr>
          <p:grpSpPr bwMode="auto">
            <a:xfrm>
              <a:off x="2627" y="1107"/>
              <a:ext cx="115" cy="271"/>
              <a:chOff x="3288" y="3220"/>
              <a:chExt cx="263" cy="271"/>
            </a:xfrm>
          </p:grpSpPr>
          <p:sp>
            <p:nvSpPr>
              <p:cNvPr id="4146" name="Rectangle 218"/>
              <p:cNvSpPr>
                <a:spLocks noChangeArrowheads="1"/>
              </p:cNvSpPr>
              <p:nvPr/>
            </p:nvSpPr>
            <p:spPr bwMode="auto">
              <a:xfrm>
                <a:off x="3288" y="3281"/>
                <a:ext cx="263" cy="210"/>
              </a:xfrm>
              <a:prstGeom prst="rect">
                <a:avLst/>
              </a:prstGeom>
              <a:solidFill>
                <a:schemeClr val="tx1"/>
              </a:solidFill>
              <a:ln w="8001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fr-FR" altLang="en-US"/>
              </a:p>
            </p:txBody>
          </p:sp>
          <p:sp>
            <p:nvSpPr>
              <p:cNvPr id="4147" name="Line 219"/>
              <p:cNvSpPr>
                <a:spLocks noChangeShapeType="1"/>
              </p:cNvSpPr>
              <p:nvPr/>
            </p:nvSpPr>
            <p:spPr bwMode="auto">
              <a:xfrm flipV="1">
                <a:off x="3420" y="3220"/>
                <a:ext cx="0" cy="6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8" name="Line 220"/>
              <p:cNvSpPr>
                <a:spLocks noChangeShapeType="1"/>
              </p:cNvSpPr>
              <p:nvPr/>
            </p:nvSpPr>
            <p:spPr bwMode="auto">
              <a:xfrm>
                <a:off x="3404" y="3220"/>
                <a:ext cx="37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9" name="Line 221"/>
              <p:cNvSpPr>
                <a:spLocks noChangeShapeType="1"/>
              </p:cNvSpPr>
              <p:nvPr/>
            </p:nvSpPr>
            <p:spPr bwMode="auto">
              <a:xfrm>
                <a:off x="3420" y="3281"/>
                <a:ext cx="0" cy="6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0" name="Line 222"/>
              <p:cNvSpPr>
                <a:spLocks noChangeShapeType="1"/>
              </p:cNvSpPr>
              <p:nvPr/>
            </p:nvSpPr>
            <p:spPr bwMode="auto">
              <a:xfrm>
                <a:off x="3404" y="3341"/>
                <a:ext cx="37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14" name="Group 223"/>
            <p:cNvGrpSpPr>
              <a:grpSpLocks/>
            </p:cNvGrpSpPr>
            <p:nvPr/>
          </p:nvGrpSpPr>
          <p:grpSpPr bwMode="auto">
            <a:xfrm>
              <a:off x="2753" y="1119"/>
              <a:ext cx="115" cy="259"/>
              <a:chOff x="3551" y="3232"/>
              <a:chExt cx="268" cy="259"/>
            </a:xfrm>
          </p:grpSpPr>
          <p:sp>
            <p:nvSpPr>
              <p:cNvPr id="4141" name="Rectangle 224"/>
              <p:cNvSpPr>
                <a:spLocks noChangeArrowheads="1"/>
              </p:cNvSpPr>
              <p:nvPr/>
            </p:nvSpPr>
            <p:spPr bwMode="auto">
              <a:xfrm>
                <a:off x="3551" y="3305"/>
                <a:ext cx="268" cy="186"/>
              </a:xfrm>
              <a:prstGeom prst="rect">
                <a:avLst/>
              </a:prstGeom>
              <a:solidFill>
                <a:schemeClr val="bg1"/>
              </a:solidFill>
              <a:ln w="8001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fr-FR" altLang="en-US"/>
              </a:p>
            </p:txBody>
          </p:sp>
          <p:sp>
            <p:nvSpPr>
              <p:cNvPr id="4142" name="Line 225"/>
              <p:cNvSpPr>
                <a:spLocks noChangeShapeType="1"/>
              </p:cNvSpPr>
              <p:nvPr/>
            </p:nvSpPr>
            <p:spPr bwMode="auto">
              <a:xfrm flipV="1">
                <a:off x="3682" y="3232"/>
                <a:ext cx="0" cy="7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3" name="Line 226"/>
              <p:cNvSpPr>
                <a:spLocks noChangeShapeType="1"/>
              </p:cNvSpPr>
              <p:nvPr/>
            </p:nvSpPr>
            <p:spPr bwMode="auto">
              <a:xfrm>
                <a:off x="3667" y="3232"/>
                <a:ext cx="36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4" name="Line 227"/>
              <p:cNvSpPr>
                <a:spLocks noChangeShapeType="1"/>
              </p:cNvSpPr>
              <p:nvPr/>
            </p:nvSpPr>
            <p:spPr bwMode="auto">
              <a:xfrm>
                <a:off x="3682" y="3305"/>
                <a:ext cx="0" cy="7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5" name="Line 228"/>
              <p:cNvSpPr>
                <a:spLocks noChangeShapeType="1"/>
              </p:cNvSpPr>
              <p:nvPr/>
            </p:nvSpPr>
            <p:spPr bwMode="auto">
              <a:xfrm>
                <a:off x="3667" y="3377"/>
                <a:ext cx="36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15" name="Line 229"/>
            <p:cNvSpPr>
              <a:spLocks noChangeShapeType="1"/>
            </p:cNvSpPr>
            <p:nvPr/>
          </p:nvSpPr>
          <p:spPr bwMode="auto">
            <a:xfrm>
              <a:off x="1979" y="288"/>
              <a:ext cx="0" cy="109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Line 230"/>
            <p:cNvSpPr>
              <a:spLocks noChangeShapeType="1"/>
            </p:cNvSpPr>
            <p:nvPr/>
          </p:nvSpPr>
          <p:spPr bwMode="auto">
            <a:xfrm>
              <a:off x="1963" y="1378"/>
              <a:ext cx="1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Line 231"/>
            <p:cNvSpPr>
              <a:spLocks noChangeShapeType="1"/>
            </p:cNvSpPr>
            <p:nvPr/>
          </p:nvSpPr>
          <p:spPr bwMode="auto">
            <a:xfrm>
              <a:off x="1963" y="1198"/>
              <a:ext cx="1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8" name="Line 232"/>
            <p:cNvSpPr>
              <a:spLocks noChangeShapeType="1"/>
            </p:cNvSpPr>
            <p:nvPr/>
          </p:nvSpPr>
          <p:spPr bwMode="auto">
            <a:xfrm>
              <a:off x="1963" y="1017"/>
              <a:ext cx="1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9" name="Line 233"/>
            <p:cNvSpPr>
              <a:spLocks noChangeShapeType="1"/>
            </p:cNvSpPr>
            <p:nvPr/>
          </p:nvSpPr>
          <p:spPr bwMode="auto">
            <a:xfrm>
              <a:off x="1963" y="836"/>
              <a:ext cx="1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20" name="Line 234"/>
            <p:cNvSpPr>
              <a:spLocks noChangeShapeType="1"/>
            </p:cNvSpPr>
            <p:nvPr/>
          </p:nvSpPr>
          <p:spPr bwMode="auto">
            <a:xfrm>
              <a:off x="1963" y="650"/>
              <a:ext cx="1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21" name="Line 235"/>
            <p:cNvSpPr>
              <a:spLocks noChangeShapeType="1"/>
            </p:cNvSpPr>
            <p:nvPr/>
          </p:nvSpPr>
          <p:spPr bwMode="auto">
            <a:xfrm>
              <a:off x="1963" y="469"/>
              <a:ext cx="1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22" name="Rectangle 237"/>
            <p:cNvSpPr>
              <a:spLocks noChangeArrowheads="1"/>
            </p:cNvSpPr>
            <p:nvPr/>
          </p:nvSpPr>
          <p:spPr bwMode="auto">
            <a:xfrm>
              <a:off x="1875" y="1312"/>
              <a:ext cx="48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>
                  <a:solidFill>
                    <a:srgbClr val="000000"/>
                  </a:solidFill>
                </a:rPr>
                <a:t>0</a:t>
              </a:r>
              <a:endParaRPr lang="en-US" altLang="en-US"/>
            </a:p>
          </p:txBody>
        </p:sp>
        <p:sp>
          <p:nvSpPr>
            <p:cNvPr id="4123" name="Rectangle 238"/>
            <p:cNvSpPr>
              <a:spLocks noChangeArrowheads="1"/>
            </p:cNvSpPr>
            <p:nvPr/>
          </p:nvSpPr>
          <p:spPr bwMode="auto">
            <a:xfrm>
              <a:off x="1844" y="1132"/>
              <a:ext cx="96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>
                  <a:solidFill>
                    <a:srgbClr val="000000"/>
                  </a:solidFill>
                </a:rPr>
                <a:t>20</a:t>
              </a:r>
              <a:endParaRPr lang="en-US" altLang="en-US"/>
            </a:p>
          </p:txBody>
        </p:sp>
        <p:sp>
          <p:nvSpPr>
            <p:cNvPr id="4124" name="Rectangle 239"/>
            <p:cNvSpPr>
              <a:spLocks noChangeArrowheads="1"/>
            </p:cNvSpPr>
            <p:nvPr/>
          </p:nvSpPr>
          <p:spPr bwMode="auto">
            <a:xfrm>
              <a:off x="1844" y="951"/>
              <a:ext cx="96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>
                  <a:solidFill>
                    <a:srgbClr val="000000"/>
                  </a:solidFill>
                </a:rPr>
                <a:t>40</a:t>
              </a:r>
              <a:endParaRPr lang="en-US" altLang="en-US"/>
            </a:p>
          </p:txBody>
        </p:sp>
        <p:sp>
          <p:nvSpPr>
            <p:cNvPr id="4125" name="Rectangle 240"/>
            <p:cNvSpPr>
              <a:spLocks noChangeArrowheads="1"/>
            </p:cNvSpPr>
            <p:nvPr/>
          </p:nvSpPr>
          <p:spPr bwMode="auto">
            <a:xfrm>
              <a:off x="1844" y="770"/>
              <a:ext cx="96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>
                  <a:solidFill>
                    <a:srgbClr val="000000"/>
                  </a:solidFill>
                </a:rPr>
                <a:t>60</a:t>
              </a:r>
              <a:endParaRPr lang="en-US" altLang="en-US"/>
            </a:p>
          </p:txBody>
        </p:sp>
        <p:sp>
          <p:nvSpPr>
            <p:cNvPr id="4126" name="Rectangle 241"/>
            <p:cNvSpPr>
              <a:spLocks noChangeArrowheads="1"/>
            </p:cNvSpPr>
            <p:nvPr/>
          </p:nvSpPr>
          <p:spPr bwMode="auto">
            <a:xfrm>
              <a:off x="1844" y="583"/>
              <a:ext cx="96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>
                  <a:solidFill>
                    <a:srgbClr val="000000"/>
                  </a:solidFill>
                </a:rPr>
                <a:t>80</a:t>
              </a:r>
              <a:endParaRPr lang="en-US" altLang="en-US"/>
            </a:p>
          </p:txBody>
        </p:sp>
        <p:sp>
          <p:nvSpPr>
            <p:cNvPr id="4127" name="Rectangle 242"/>
            <p:cNvSpPr>
              <a:spLocks noChangeArrowheads="1"/>
            </p:cNvSpPr>
            <p:nvPr/>
          </p:nvSpPr>
          <p:spPr bwMode="auto">
            <a:xfrm>
              <a:off x="1812" y="403"/>
              <a:ext cx="14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>
                  <a:solidFill>
                    <a:srgbClr val="000000"/>
                  </a:solidFill>
                </a:rPr>
                <a:t>100</a:t>
              </a:r>
              <a:endParaRPr lang="en-US" altLang="en-US"/>
            </a:p>
          </p:txBody>
        </p:sp>
        <p:grpSp>
          <p:nvGrpSpPr>
            <p:cNvPr id="4128" name="Group 248"/>
            <p:cNvGrpSpPr>
              <a:grpSpLocks/>
            </p:cNvGrpSpPr>
            <p:nvPr/>
          </p:nvGrpSpPr>
          <p:grpSpPr bwMode="auto">
            <a:xfrm>
              <a:off x="2063" y="267"/>
              <a:ext cx="620" cy="672"/>
              <a:chOff x="1812" y="267"/>
              <a:chExt cx="620" cy="672"/>
            </a:xfrm>
          </p:grpSpPr>
          <p:sp>
            <p:nvSpPr>
              <p:cNvPr id="4138" name="Line 245"/>
              <p:cNvSpPr>
                <a:spLocks noChangeShapeType="1"/>
              </p:cNvSpPr>
              <p:nvPr/>
            </p:nvSpPr>
            <p:spPr bwMode="auto">
              <a:xfrm>
                <a:off x="1812" y="267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9" name="Line 246"/>
              <p:cNvSpPr>
                <a:spLocks noChangeShapeType="1"/>
              </p:cNvSpPr>
              <p:nvPr/>
            </p:nvSpPr>
            <p:spPr bwMode="auto">
              <a:xfrm>
                <a:off x="1814" y="267"/>
                <a:ext cx="6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0" name="Line 247"/>
              <p:cNvSpPr>
                <a:spLocks noChangeShapeType="1"/>
              </p:cNvSpPr>
              <p:nvPr/>
            </p:nvSpPr>
            <p:spPr bwMode="auto">
              <a:xfrm>
                <a:off x="2432" y="267"/>
                <a:ext cx="0" cy="6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29" name="Text Box 249"/>
            <p:cNvSpPr txBox="1">
              <a:spLocks noChangeArrowheads="1"/>
            </p:cNvSpPr>
            <p:nvPr/>
          </p:nvSpPr>
          <p:spPr bwMode="auto">
            <a:xfrm>
              <a:off x="2265" y="143"/>
              <a:ext cx="24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/>
                <a:t>**</a:t>
              </a:r>
            </a:p>
          </p:txBody>
        </p:sp>
        <p:sp>
          <p:nvSpPr>
            <p:cNvPr id="4130" name="Line 263"/>
            <p:cNvSpPr>
              <a:spLocks noChangeShapeType="1"/>
            </p:cNvSpPr>
            <p:nvPr/>
          </p:nvSpPr>
          <p:spPr bwMode="auto">
            <a:xfrm>
              <a:off x="2323" y="1436"/>
              <a:ext cx="23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31" name="Line 264"/>
            <p:cNvSpPr>
              <a:spLocks noChangeShapeType="1"/>
            </p:cNvSpPr>
            <p:nvPr/>
          </p:nvSpPr>
          <p:spPr bwMode="auto">
            <a:xfrm>
              <a:off x="2636" y="1436"/>
              <a:ext cx="23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32" name="Text Box 265"/>
            <p:cNvSpPr txBox="1">
              <a:spLocks noChangeArrowheads="1"/>
            </p:cNvSpPr>
            <p:nvPr/>
          </p:nvSpPr>
          <p:spPr bwMode="auto">
            <a:xfrm>
              <a:off x="2317" y="1428"/>
              <a:ext cx="24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/>
                <a:t>  2</a:t>
              </a:r>
              <a:endParaRPr lang="el-GR" altLang="en-US">
                <a:cs typeface="Arial" panose="020B0604020202020204" pitchFamily="34" charset="0"/>
              </a:endParaRPr>
            </a:p>
          </p:txBody>
        </p:sp>
        <p:sp>
          <p:nvSpPr>
            <p:cNvPr id="4133" name="Text Box 266"/>
            <p:cNvSpPr txBox="1">
              <a:spLocks noChangeArrowheads="1"/>
            </p:cNvSpPr>
            <p:nvPr/>
          </p:nvSpPr>
          <p:spPr bwMode="auto">
            <a:xfrm>
              <a:off x="2606" y="1428"/>
              <a:ext cx="28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/>
                <a:t>  10</a:t>
              </a:r>
              <a:endParaRPr lang="el-GR" altLang="en-US">
                <a:cs typeface="Arial" panose="020B0604020202020204" pitchFamily="34" charset="0"/>
              </a:endParaRPr>
            </a:p>
          </p:txBody>
        </p:sp>
        <p:sp>
          <p:nvSpPr>
            <p:cNvPr id="4134" name="Text Box 267"/>
            <p:cNvSpPr txBox="1">
              <a:spLocks noChangeArrowheads="1"/>
            </p:cNvSpPr>
            <p:nvPr/>
          </p:nvSpPr>
          <p:spPr bwMode="auto">
            <a:xfrm>
              <a:off x="2900" y="1416"/>
              <a:ext cx="517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l-GR" altLang="en-US">
                  <a:cs typeface="Arial" panose="020B0604020202020204" pitchFamily="34" charset="0"/>
                </a:rPr>
                <a:t>μ</a:t>
              </a:r>
              <a:r>
                <a:rPr lang="en-US" altLang="en-US">
                  <a:cs typeface="Arial" panose="020B0604020202020204" pitchFamily="34" charset="0"/>
                </a:rPr>
                <a:t>g/ml Ab</a:t>
              </a:r>
              <a:endParaRPr lang="el-GR" altLang="en-US">
                <a:cs typeface="Arial" panose="020B0604020202020204" pitchFamily="34" charset="0"/>
              </a:endParaRPr>
            </a:p>
          </p:txBody>
        </p:sp>
        <p:sp>
          <p:nvSpPr>
            <p:cNvPr id="4135" name="Line 268"/>
            <p:cNvSpPr>
              <a:spLocks noChangeShapeType="1"/>
            </p:cNvSpPr>
            <p:nvPr/>
          </p:nvSpPr>
          <p:spPr bwMode="auto">
            <a:xfrm>
              <a:off x="2008" y="1434"/>
              <a:ext cx="23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36" name="Text Box 269"/>
            <p:cNvSpPr txBox="1">
              <a:spLocks noChangeArrowheads="1"/>
            </p:cNvSpPr>
            <p:nvPr/>
          </p:nvSpPr>
          <p:spPr bwMode="auto">
            <a:xfrm>
              <a:off x="2004" y="1428"/>
              <a:ext cx="24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/>
                <a:t>  0</a:t>
              </a:r>
              <a:endParaRPr lang="el-GR" altLang="en-US">
                <a:cs typeface="Arial" panose="020B0604020202020204" pitchFamily="34" charset="0"/>
              </a:endParaRPr>
            </a:p>
          </p:txBody>
        </p:sp>
        <p:sp>
          <p:nvSpPr>
            <p:cNvPr id="4137" name="Text Box 249"/>
            <p:cNvSpPr txBox="1">
              <a:spLocks noChangeArrowheads="1"/>
            </p:cNvSpPr>
            <p:nvPr/>
          </p:nvSpPr>
          <p:spPr bwMode="auto">
            <a:xfrm>
              <a:off x="2016" y="272"/>
              <a:ext cx="24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/>
                <a:t>**</a:t>
              </a:r>
            </a:p>
          </p:txBody>
        </p:sp>
      </p:grpSp>
      <p:sp>
        <p:nvSpPr>
          <p:cNvPr id="4105" name="Line 131"/>
          <p:cNvSpPr>
            <a:spLocks noChangeShapeType="1"/>
          </p:cNvSpPr>
          <p:nvPr/>
        </p:nvSpPr>
        <p:spPr bwMode="auto">
          <a:xfrm>
            <a:off x="3594100" y="2170113"/>
            <a:ext cx="2016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6" name="Line 132"/>
          <p:cNvSpPr>
            <a:spLocks noChangeShapeType="1"/>
          </p:cNvSpPr>
          <p:nvPr/>
        </p:nvSpPr>
        <p:spPr bwMode="auto">
          <a:xfrm>
            <a:off x="3594100" y="2170113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7" name="Line 133"/>
          <p:cNvSpPr>
            <a:spLocks noChangeShapeType="1"/>
          </p:cNvSpPr>
          <p:nvPr/>
        </p:nvSpPr>
        <p:spPr bwMode="auto">
          <a:xfrm>
            <a:off x="3795713" y="2170113"/>
            <a:ext cx="0" cy="1169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3343828" y="5943600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Supplemental Figure 2</a:t>
            </a:r>
          </a:p>
        </p:txBody>
      </p:sp>
    </p:spTree>
    <p:extLst>
      <p:ext uri="{BB962C8B-B14F-4D97-AF65-F5344CB8AC3E}">
        <p14:creationId xmlns:p14="http://schemas.microsoft.com/office/powerpoint/2010/main" val="525214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11850</TotalTime>
  <Words>30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Symbol</vt:lpstr>
      <vt:lpstr>Times New Roman</vt:lpstr>
      <vt:lpstr>Office Theme</vt:lpstr>
      <vt:lpstr>Prism 8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Anne</dc:creator>
  <cp:lastModifiedBy>Seveau, Stephanie</cp:lastModifiedBy>
  <cp:revision>195</cp:revision>
  <cp:lastPrinted>2019-07-23T15:21:58Z</cp:lastPrinted>
  <dcterms:created xsi:type="dcterms:W3CDTF">2013-09-20T00:32:51Z</dcterms:created>
  <dcterms:modified xsi:type="dcterms:W3CDTF">2020-05-12T21:03:01Z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2013-09-16T04:00:00Z</vt:filetime>
  </property>
  <property fmtid="{D5CDD505-2E9C-101B-9397-08002B2CF9AE}" pid="3" name="LastSaved">
    <vt:filetime>2013-09-19T04:00:00Z</vt:filetime>
  </property>
</Properties>
</file>