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82" r:id="rId2"/>
  </p:sldIdLst>
  <p:sldSz cx="6858000" cy="9906000" type="A4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37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enrique Jorge Novaes Morgan" initials="HJNM" lastIdx="2" clrIdx="0">
    <p:extLst>
      <p:ext uri="{19B8F6BF-5375-455C-9EA6-DF929625EA0E}">
        <p15:presenceInfo xmlns:p15="http://schemas.microsoft.com/office/powerpoint/2012/main" userId="0d03510bb43b18da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819" autoAdjust="0"/>
    <p:restoredTop sz="94660"/>
  </p:normalViewPr>
  <p:slideViewPr>
    <p:cSldViewPr snapToGrid="0" showGuides="1">
      <p:cViewPr varScale="1">
        <p:scale>
          <a:sx n="54" d="100"/>
          <a:sy n="54" d="100"/>
        </p:scale>
        <p:origin x="2442" y="90"/>
      </p:cViewPr>
      <p:guideLst>
        <p:guide orient="horz" pos="3120"/>
        <p:guide pos="21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777B2-A65D-4FA5-8CC4-35A42817ABA3}" type="datetimeFigureOut">
              <a:rPr lang="pt-BR" smtClean="0"/>
              <a:t>28/07/2020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CED63-1C62-4353-AF7E-4961AA44CF1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203760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777B2-A65D-4FA5-8CC4-35A42817ABA3}" type="datetimeFigureOut">
              <a:rPr lang="pt-BR" smtClean="0"/>
              <a:t>28/07/2020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CED63-1C62-4353-AF7E-4961AA44CF1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612040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777B2-A65D-4FA5-8CC4-35A42817ABA3}" type="datetimeFigureOut">
              <a:rPr lang="pt-BR" smtClean="0"/>
              <a:t>28/07/2020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CED63-1C62-4353-AF7E-4961AA44CF1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847458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777B2-A65D-4FA5-8CC4-35A42817ABA3}" type="datetimeFigureOut">
              <a:rPr lang="pt-BR" smtClean="0"/>
              <a:t>28/07/2020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CED63-1C62-4353-AF7E-4961AA44CF1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271915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777B2-A65D-4FA5-8CC4-35A42817ABA3}" type="datetimeFigureOut">
              <a:rPr lang="pt-BR" smtClean="0"/>
              <a:t>28/07/2020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CED63-1C62-4353-AF7E-4961AA44CF1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529523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777B2-A65D-4FA5-8CC4-35A42817ABA3}" type="datetimeFigureOut">
              <a:rPr lang="pt-BR" smtClean="0"/>
              <a:t>28/07/2020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CED63-1C62-4353-AF7E-4961AA44CF1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63900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777B2-A65D-4FA5-8CC4-35A42817ABA3}" type="datetimeFigureOut">
              <a:rPr lang="pt-BR" smtClean="0"/>
              <a:t>28/07/2020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CED63-1C62-4353-AF7E-4961AA44CF1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82300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777B2-A65D-4FA5-8CC4-35A42817ABA3}" type="datetimeFigureOut">
              <a:rPr lang="pt-BR" smtClean="0"/>
              <a:t>28/07/2020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CED63-1C62-4353-AF7E-4961AA44CF1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879128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777B2-A65D-4FA5-8CC4-35A42817ABA3}" type="datetimeFigureOut">
              <a:rPr lang="pt-BR" smtClean="0"/>
              <a:t>28/07/2020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CED63-1C62-4353-AF7E-4961AA44CF1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117591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777B2-A65D-4FA5-8CC4-35A42817ABA3}" type="datetimeFigureOut">
              <a:rPr lang="pt-BR" smtClean="0"/>
              <a:t>28/07/2020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CED63-1C62-4353-AF7E-4961AA44CF1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941696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777B2-A65D-4FA5-8CC4-35A42817ABA3}" type="datetimeFigureOut">
              <a:rPr lang="pt-BR" smtClean="0"/>
              <a:t>28/07/2020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CED63-1C62-4353-AF7E-4961AA44CF1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027049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E777B2-A65D-4FA5-8CC4-35A42817ABA3}" type="datetimeFigureOut">
              <a:rPr lang="pt-BR" smtClean="0"/>
              <a:t>28/07/2020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FCED63-1C62-4353-AF7E-4961AA44CF1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626078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m 16">
            <a:extLst>
              <a:ext uri="{FF2B5EF4-FFF2-40B4-BE49-F238E27FC236}">
                <a16:creationId xmlns:a16="http://schemas.microsoft.com/office/drawing/2014/main" id="{0AE48BD0-3D17-4DA4-A55B-0D25BBA787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4935" y="4229516"/>
            <a:ext cx="2903959" cy="1130763"/>
          </a:xfrm>
          <a:prstGeom prst="rect">
            <a:avLst/>
          </a:prstGeom>
        </p:spPr>
      </p:pic>
      <p:pic>
        <p:nvPicPr>
          <p:cNvPr id="10" name="Imagem 9">
            <a:extLst>
              <a:ext uri="{FF2B5EF4-FFF2-40B4-BE49-F238E27FC236}">
                <a16:creationId xmlns:a16="http://schemas.microsoft.com/office/drawing/2014/main" id="{293B7A77-8E17-4B02-8E53-B44A2E4D57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7935" y="7032527"/>
            <a:ext cx="2957480" cy="908203"/>
          </a:xfrm>
          <a:prstGeom prst="rect">
            <a:avLst/>
          </a:prstGeom>
        </p:spPr>
      </p:pic>
      <p:pic>
        <p:nvPicPr>
          <p:cNvPr id="4" name="Imagem 3">
            <a:extLst>
              <a:ext uri="{FF2B5EF4-FFF2-40B4-BE49-F238E27FC236}">
                <a16:creationId xmlns:a16="http://schemas.microsoft.com/office/drawing/2014/main" id="{B6C6E81E-FE40-40F9-83FF-B38A244183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354" y="8313505"/>
            <a:ext cx="2680323" cy="1025739"/>
          </a:xfrm>
          <a:prstGeom prst="rect">
            <a:avLst/>
          </a:prstGeom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C24BBFCB-CCB7-47EB-A576-2F10D9FDEE0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5738" y="778375"/>
            <a:ext cx="2728426" cy="1383473"/>
          </a:xfrm>
          <a:prstGeom prst="rect">
            <a:avLst/>
          </a:prstGeom>
        </p:spPr>
      </p:pic>
      <p:sp>
        <p:nvSpPr>
          <p:cNvPr id="6" name="Seta: para a Direita 5">
            <a:extLst>
              <a:ext uri="{FF2B5EF4-FFF2-40B4-BE49-F238E27FC236}">
                <a16:creationId xmlns:a16="http://schemas.microsoft.com/office/drawing/2014/main" id="{A9456F44-B399-426F-B618-BE577C119AC5}"/>
              </a:ext>
            </a:extLst>
          </p:cNvPr>
          <p:cNvSpPr/>
          <p:nvPr/>
        </p:nvSpPr>
        <p:spPr>
          <a:xfrm>
            <a:off x="411055" y="1635896"/>
            <a:ext cx="304800" cy="96520"/>
          </a:xfrm>
          <a:prstGeom prst="rightArrow">
            <a:avLst>
              <a:gd name="adj1" fmla="val 50000"/>
              <a:gd name="adj2" fmla="val 109211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3D29A7C4-2271-47A9-A5EE-37ADFAEFB01E}"/>
              </a:ext>
            </a:extLst>
          </p:cNvPr>
          <p:cNvSpPr/>
          <p:nvPr/>
        </p:nvSpPr>
        <p:spPr>
          <a:xfrm>
            <a:off x="782918" y="1504153"/>
            <a:ext cx="1166439" cy="347577"/>
          </a:xfrm>
          <a:prstGeom prst="rect">
            <a:avLst/>
          </a:prstGeom>
          <a:noFill/>
          <a:ln>
            <a:solidFill>
              <a:srgbClr val="FF0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C62950E5-D26C-472F-AD89-3D940D0CA94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34935" y="792306"/>
            <a:ext cx="2989337" cy="1262037"/>
          </a:xfrm>
          <a:prstGeom prst="rect">
            <a:avLst/>
          </a:prstGeom>
        </p:spPr>
      </p:pic>
      <p:sp>
        <p:nvSpPr>
          <p:cNvPr id="11" name="Retângulo 10">
            <a:extLst>
              <a:ext uri="{FF2B5EF4-FFF2-40B4-BE49-F238E27FC236}">
                <a16:creationId xmlns:a16="http://schemas.microsoft.com/office/drawing/2014/main" id="{73FAE84D-7693-482F-B97F-37554386D9E6}"/>
              </a:ext>
            </a:extLst>
          </p:cNvPr>
          <p:cNvSpPr/>
          <p:nvPr/>
        </p:nvSpPr>
        <p:spPr>
          <a:xfrm>
            <a:off x="3893954" y="1208780"/>
            <a:ext cx="1281409" cy="263652"/>
          </a:xfrm>
          <a:prstGeom prst="rect">
            <a:avLst/>
          </a:prstGeom>
          <a:noFill/>
          <a:ln>
            <a:solidFill>
              <a:srgbClr val="FF0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Seta: para a Direita 11">
            <a:extLst>
              <a:ext uri="{FF2B5EF4-FFF2-40B4-BE49-F238E27FC236}">
                <a16:creationId xmlns:a16="http://schemas.microsoft.com/office/drawing/2014/main" id="{70F4F384-2759-4FAF-B0DA-17629A07BD9F}"/>
              </a:ext>
            </a:extLst>
          </p:cNvPr>
          <p:cNvSpPr/>
          <p:nvPr/>
        </p:nvSpPr>
        <p:spPr>
          <a:xfrm>
            <a:off x="3512069" y="1292346"/>
            <a:ext cx="304800" cy="96520"/>
          </a:xfrm>
          <a:prstGeom prst="rightArrow">
            <a:avLst>
              <a:gd name="adj1" fmla="val 50000"/>
              <a:gd name="adj2" fmla="val 109211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Imagem 13">
            <a:extLst>
              <a:ext uri="{FF2B5EF4-FFF2-40B4-BE49-F238E27FC236}">
                <a16:creationId xmlns:a16="http://schemas.microsoft.com/office/drawing/2014/main" id="{FCD92BC7-DC69-43FD-B29A-778794E9DB4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6510" y="2526426"/>
            <a:ext cx="2728426" cy="1375349"/>
          </a:xfrm>
          <a:prstGeom prst="rect">
            <a:avLst/>
          </a:prstGeom>
        </p:spPr>
      </p:pic>
      <p:sp>
        <p:nvSpPr>
          <p:cNvPr id="15" name="Seta: para a Direita 14">
            <a:extLst>
              <a:ext uri="{FF2B5EF4-FFF2-40B4-BE49-F238E27FC236}">
                <a16:creationId xmlns:a16="http://schemas.microsoft.com/office/drawing/2014/main" id="{B6ACC719-8688-4F45-A702-C42F586F0883}"/>
              </a:ext>
            </a:extLst>
          </p:cNvPr>
          <p:cNvSpPr/>
          <p:nvPr/>
        </p:nvSpPr>
        <p:spPr>
          <a:xfrm>
            <a:off x="540839" y="3273737"/>
            <a:ext cx="304800" cy="96520"/>
          </a:xfrm>
          <a:prstGeom prst="rightArrow">
            <a:avLst>
              <a:gd name="adj1" fmla="val 50000"/>
              <a:gd name="adj2" fmla="val 109211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tângulo 15">
            <a:extLst>
              <a:ext uri="{FF2B5EF4-FFF2-40B4-BE49-F238E27FC236}">
                <a16:creationId xmlns:a16="http://schemas.microsoft.com/office/drawing/2014/main" id="{D54371A3-34E3-4A06-8C1E-39C053299307}"/>
              </a:ext>
            </a:extLst>
          </p:cNvPr>
          <p:cNvSpPr/>
          <p:nvPr/>
        </p:nvSpPr>
        <p:spPr>
          <a:xfrm>
            <a:off x="1470096" y="3187002"/>
            <a:ext cx="1175435" cy="272004"/>
          </a:xfrm>
          <a:prstGeom prst="rect">
            <a:avLst/>
          </a:prstGeom>
          <a:noFill/>
          <a:ln>
            <a:solidFill>
              <a:srgbClr val="FF0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" name="Subtítulo 2">
            <a:extLst>
              <a:ext uri="{FF2B5EF4-FFF2-40B4-BE49-F238E27FC236}">
                <a16:creationId xmlns:a16="http://schemas.microsoft.com/office/drawing/2014/main" id="{72E3F15A-0DB1-4022-A902-1B93EA756548}"/>
              </a:ext>
            </a:extLst>
          </p:cNvPr>
          <p:cNvSpPr txBox="1">
            <a:spLocks/>
          </p:cNvSpPr>
          <p:nvPr/>
        </p:nvSpPr>
        <p:spPr>
          <a:xfrm>
            <a:off x="340995" y="81197"/>
            <a:ext cx="2207134" cy="369709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Additional files</a:t>
            </a:r>
          </a:p>
        </p:txBody>
      </p:sp>
      <p:sp>
        <p:nvSpPr>
          <p:cNvPr id="19" name="Subtítulo 2">
            <a:extLst>
              <a:ext uri="{FF2B5EF4-FFF2-40B4-BE49-F238E27FC236}">
                <a16:creationId xmlns:a16="http://schemas.microsoft.com/office/drawing/2014/main" id="{1974898D-BD05-4CCB-9372-B8FE2B5B21DE}"/>
              </a:ext>
            </a:extLst>
          </p:cNvPr>
          <p:cNvSpPr txBox="1">
            <a:spLocks/>
          </p:cNvSpPr>
          <p:nvPr/>
        </p:nvSpPr>
        <p:spPr>
          <a:xfrm>
            <a:off x="3274876" y="8246757"/>
            <a:ext cx="3367223" cy="121507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pt-BR" sz="1200" dirty="0"/>
              <a:t>Original, full-</a:t>
            </a:r>
            <a:r>
              <a:rPr lang="pt-BR" sz="1200" dirty="0" err="1"/>
              <a:t>length</a:t>
            </a:r>
            <a:r>
              <a:rPr lang="pt-BR" sz="1200" dirty="0"/>
              <a:t> </a:t>
            </a:r>
            <a:r>
              <a:rPr lang="pt-BR" sz="1200" dirty="0" err="1"/>
              <a:t>blots</a:t>
            </a:r>
            <a:r>
              <a:rPr lang="pt-BR" sz="1200" dirty="0"/>
              <a:t> </a:t>
            </a:r>
            <a:r>
              <a:rPr lang="pt-BR" sz="1200" dirty="0" err="1"/>
              <a:t>of</a:t>
            </a:r>
            <a:r>
              <a:rPr lang="pt-BR" sz="1200" dirty="0"/>
              <a:t> (A) PCNA; (B) B-</a:t>
            </a:r>
            <a:r>
              <a:rPr lang="pt-BR" sz="1200" dirty="0" err="1"/>
              <a:t>actin</a:t>
            </a:r>
            <a:r>
              <a:rPr lang="pt-BR" sz="1200" dirty="0"/>
              <a:t>; </a:t>
            </a:r>
            <a:r>
              <a:rPr lang="en-GB" sz="1200" dirty="0"/>
              <a:t>(C) </a:t>
            </a:r>
            <a:r>
              <a:rPr lang="pt-BR" sz="1200" dirty="0"/>
              <a:t>p-</a:t>
            </a:r>
            <a:r>
              <a:rPr lang="pt-BR" sz="1200" dirty="0" err="1"/>
              <a:t>NFkB</a:t>
            </a:r>
            <a:r>
              <a:rPr lang="en-GB" sz="1200" dirty="0"/>
              <a:t>; (D) </a:t>
            </a:r>
            <a:r>
              <a:rPr lang="en-GB" sz="1200" dirty="0" err="1"/>
              <a:t>NFkB</a:t>
            </a:r>
            <a:r>
              <a:rPr lang="en-GB" sz="1200" dirty="0"/>
              <a:t>; (E) </a:t>
            </a:r>
            <a:r>
              <a:rPr lang="pt-BR" sz="1200" dirty="0"/>
              <a:t>BCL2</a:t>
            </a:r>
            <a:r>
              <a:rPr lang="en-GB" sz="1200" dirty="0"/>
              <a:t>; </a:t>
            </a:r>
            <a:r>
              <a:rPr lang="pt-BR" sz="1200" dirty="0"/>
              <a:t>(F) BAX; </a:t>
            </a:r>
            <a:r>
              <a:rPr lang="en-GB" sz="1200" dirty="0"/>
              <a:t>(G) </a:t>
            </a:r>
            <a:r>
              <a:rPr lang="pt-BR" sz="1200" dirty="0"/>
              <a:t>p-ERK</a:t>
            </a:r>
            <a:r>
              <a:rPr lang="en-GB" sz="1200" dirty="0"/>
              <a:t>; (H) ERK; (I) p-mTOR; (J) mTOR; (K) Caspase-3 in </a:t>
            </a:r>
            <a:r>
              <a:rPr lang="en-GB" sz="1200" dirty="0" err="1"/>
              <a:t>Erlich</a:t>
            </a:r>
            <a:r>
              <a:rPr lang="en-GB" sz="1200" dirty="0"/>
              <a:t> </a:t>
            </a:r>
            <a:r>
              <a:rPr lang="en-GB" sz="1200" dirty="0" err="1"/>
              <a:t>tumor</a:t>
            </a:r>
            <a:r>
              <a:rPr lang="en-GB" sz="1200" dirty="0"/>
              <a:t> tissue of mice treated with Fr-</a:t>
            </a:r>
            <a:r>
              <a:rPr lang="en-GB" sz="1200" dirty="0" err="1"/>
              <a:t>BuVt</a:t>
            </a:r>
            <a:r>
              <a:rPr lang="en-GB" sz="1200" dirty="0"/>
              <a:t> 200mg/Kg (TV) or saline (TS). Red arrows and boxes show representative images regions used in Figure 4a and 4b.</a:t>
            </a:r>
          </a:p>
        </p:txBody>
      </p:sp>
      <p:sp>
        <p:nvSpPr>
          <p:cNvPr id="20" name="Caixa de texto 17">
            <a:extLst>
              <a:ext uri="{FF2B5EF4-FFF2-40B4-BE49-F238E27FC236}">
                <a16:creationId xmlns:a16="http://schemas.microsoft.com/office/drawing/2014/main" id="{AE116A7B-137D-4B73-9C04-BC568A6696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9524" y="517064"/>
            <a:ext cx="2873628" cy="2596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pt-BR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A) </a:t>
            </a:r>
            <a:r>
              <a:rPr lang="pt-BR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PCNA</a:t>
            </a:r>
            <a:endParaRPr lang="pt-BR" sz="12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1" name="Caixa de texto 17">
            <a:extLst>
              <a:ext uri="{FF2B5EF4-FFF2-40B4-BE49-F238E27FC236}">
                <a16:creationId xmlns:a16="http://schemas.microsoft.com/office/drawing/2014/main" id="{2F4988FA-42B2-418A-955B-FC9D603387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63368" y="507734"/>
            <a:ext cx="2209400" cy="2762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pt-BR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B) </a:t>
            </a:r>
            <a:r>
              <a:rPr lang="el-GR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β</a:t>
            </a:r>
            <a:r>
              <a:rPr lang="pt-BR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pt-BR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actin</a:t>
            </a:r>
            <a:endParaRPr lang="pt-BR" sz="1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2" name="Caixa de texto 17">
            <a:extLst>
              <a:ext uri="{FF2B5EF4-FFF2-40B4-BE49-F238E27FC236}">
                <a16:creationId xmlns:a16="http://schemas.microsoft.com/office/drawing/2014/main" id="{602E29FA-6E8F-4798-87D5-1F423BCCE5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0880" y="2234454"/>
            <a:ext cx="1771497" cy="276225"/>
          </a:xfrm>
          <a:prstGeom prst="rect">
            <a:avLst/>
          </a:prstGeom>
          <a:noFill/>
          <a:ln>
            <a:noFill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pt-BR" sz="1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C) </a:t>
            </a:r>
            <a:r>
              <a:rPr lang="pt-BR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p-</a:t>
            </a:r>
            <a:r>
              <a:rPr lang="pt-BR" sz="1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NFkB</a:t>
            </a:r>
            <a:endParaRPr lang="pt-BR" sz="1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3" name="Imagem 22">
            <a:extLst>
              <a:ext uri="{FF2B5EF4-FFF2-40B4-BE49-F238E27FC236}">
                <a16:creationId xmlns:a16="http://schemas.microsoft.com/office/drawing/2014/main" id="{81259769-E72C-414E-9BEF-1225B8BAA1F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17450" y="2527655"/>
            <a:ext cx="2989337" cy="1318694"/>
          </a:xfrm>
          <a:prstGeom prst="rect">
            <a:avLst/>
          </a:prstGeom>
        </p:spPr>
      </p:pic>
      <p:sp>
        <p:nvSpPr>
          <p:cNvPr id="24" name="Caixa de texto 17">
            <a:extLst>
              <a:ext uri="{FF2B5EF4-FFF2-40B4-BE49-F238E27FC236}">
                <a16:creationId xmlns:a16="http://schemas.microsoft.com/office/drawing/2014/main" id="{51EF3AEE-697C-417C-8EB8-10985D880C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02670" y="2190247"/>
            <a:ext cx="1125116" cy="2762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pt-BR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D) </a:t>
            </a:r>
            <a:r>
              <a:rPr lang="pt-BR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NFkB</a:t>
            </a:r>
            <a:endParaRPr lang="pt-BR" sz="1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5" name="Retângulo 24">
            <a:extLst>
              <a:ext uri="{FF2B5EF4-FFF2-40B4-BE49-F238E27FC236}">
                <a16:creationId xmlns:a16="http://schemas.microsoft.com/office/drawing/2014/main" id="{44BBF75F-768C-4840-9DC2-87CA17CC33A0}"/>
              </a:ext>
            </a:extLst>
          </p:cNvPr>
          <p:cNvSpPr/>
          <p:nvPr/>
        </p:nvSpPr>
        <p:spPr>
          <a:xfrm>
            <a:off x="4527786" y="3107254"/>
            <a:ext cx="1266406" cy="321271"/>
          </a:xfrm>
          <a:prstGeom prst="rect">
            <a:avLst/>
          </a:prstGeom>
          <a:noFill/>
          <a:ln>
            <a:solidFill>
              <a:srgbClr val="FF0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" name="Seta: para a Direita 25">
            <a:extLst>
              <a:ext uri="{FF2B5EF4-FFF2-40B4-BE49-F238E27FC236}">
                <a16:creationId xmlns:a16="http://schemas.microsoft.com/office/drawing/2014/main" id="{AFDF9B30-741E-48DE-887C-326DF29B65A8}"/>
              </a:ext>
            </a:extLst>
          </p:cNvPr>
          <p:cNvSpPr/>
          <p:nvPr/>
        </p:nvSpPr>
        <p:spPr>
          <a:xfrm>
            <a:off x="3506657" y="3197260"/>
            <a:ext cx="304800" cy="96520"/>
          </a:xfrm>
          <a:prstGeom prst="rightArrow">
            <a:avLst>
              <a:gd name="adj1" fmla="val 50000"/>
              <a:gd name="adj2" fmla="val 109211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9" name="Imagem 58">
            <a:extLst>
              <a:ext uri="{FF2B5EF4-FFF2-40B4-BE49-F238E27FC236}">
                <a16:creationId xmlns:a16="http://schemas.microsoft.com/office/drawing/2014/main" id="{A70F7869-4A14-4A56-B68F-866B6EE5F7A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07849" y="4297859"/>
            <a:ext cx="2457771" cy="997198"/>
          </a:xfrm>
          <a:prstGeom prst="rect">
            <a:avLst/>
          </a:prstGeom>
        </p:spPr>
      </p:pic>
      <p:sp>
        <p:nvSpPr>
          <p:cNvPr id="62" name="Subtítulo 2">
            <a:extLst>
              <a:ext uri="{FF2B5EF4-FFF2-40B4-BE49-F238E27FC236}">
                <a16:creationId xmlns:a16="http://schemas.microsoft.com/office/drawing/2014/main" id="{F57F8FAF-DEAE-4C77-A5F5-8D11D41354A7}"/>
              </a:ext>
            </a:extLst>
          </p:cNvPr>
          <p:cNvSpPr txBox="1">
            <a:spLocks/>
          </p:cNvSpPr>
          <p:nvPr/>
        </p:nvSpPr>
        <p:spPr>
          <a:xfrm>
            <a:off x="1068154" y="6016874"/>
            <a:ext cx="2130004" cy="441500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dirty="0"/>
          </a:p>
        </p:txBody>
      </p:sp>
      <p:sp>
        <p:nvSpPr>
          <p:cNvPr id="63" name="Seta: para a Direita 62">
            <a:extLst>
              <a:ext uri="{FF2B5EF4-FFF2-40B4-BE49-F238E27FC236}">
                <a16:creationId xmlns:a16="http://schemas.microsoft.com/office/drawing/2014/main" id="{4D8040C2-F23F-4AE5-81F7-18D3566AC3C8}"/>
              </a:ext>
            </a:extLst>
          </p:cNvPr>
          <p:cNvSpPr/>
          <p:nvPr/>
        </p:nvSpPr>
        <p:spPr>
          <a:xfrm>
            <a:off x="333290" y="4884533"/>
            <a:ext cx="304800" cy="96520"/>
          </a:xfrm>
          <a:prstGeom prst="rightArrow">
            <a:avLst>
              <a:gd name="adj1" fmla="val 50000"/>
              <a:gd name="adj2" fmla="val 109211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Retângulo 63">
            <a:extLst>
              <a:ext uri="{FF2B5EF4-FFF2-40B4-BE49-F238E27FC236}">
                <a16:creationId xmlns:a16="http://schemas.microsoft.com/office/drawing/2014/main" id="{2D90B496-19CC-4ED1-851F-F9C480025D0B}"/>
              </a:ext>
            </a:extLst>
          </p:cNvPr>
          <p:cNvSpPr/>
          <p:nvPr/>
        </p:nvSpPr>
        <p:spPr>
          <a:xfrm>
            <a:off x="687112" y="4728073"/>
            <a:ext cx="1262426" cy="338928"/>
          </a:xfrm>
          <a:prstGeom prst="rect">
            <a:avLst/>
          </a:prstGeom>
          <a:noFill/>
          <a:ln>
            <a:solidFill>
              <a:srgbClr val="FF0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5" name="Retângulo 64">
            <a:extLst>
              <a:ext uri="{FF2B5EF4-FFF2-40B4-BE49-F238E27FC236}">
                <a16:creationId xmlns:a16="http://schemas.microsoft.com/office/drawing/2014/main" id="{31B37C83-B576-4552-8490-1C87E781EC35}"/>
              </a:ext>
            </a:extLst>
          </p:cNvPr>
          <p:cNvSpPr/>
          <p:nvPr/>
        </p:nvSpPr>
        <p:spPr>
          <a:xfrm>
            <a:off x="5075680" y="4757794"/>
            <a:ext cx="1363214" cy="268870"/>
          </a:xfrm>
          <a:prstGeom prst="rect">
            <a:avLst/>
          </a:prstGeom>
          <a:noFill/>
          <a:ln>
            <a:solidFill>
              <a:srgbClr val="FF0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6" name="Seta: para a Direita 65">
            <a:extLst>
              <a:ext uri="{FF2B5EF4-FFF2-40B4-BE49-F238E27FC236}">
                <a16:creationId xmlns:a16="http://schemas.microsoft.com/office/drawing/2014/main" id="{7DC8AC7C-B1F0-46C6-9ACF-DEBE1B5EDF3B}"/>
              </a:ext>
            </a:extLst>
          </p:cNvPr>
          <p:cNvSpPr/>
          <p:nvPr/>
        </p:nvSpPr>
        <p:spPr>
          <a:xfrm>
            <a:off x="3381903" y="4836977"/>
            <a:ext cx="304800" cy="96520"/>
          </a:xfrm>
          <a:prstGeom prst="rightArrow">
            <a:avLst>
              <a:gd name="adj1" fmla="val 50000"/>
              <a:gd name="adj2" fmla="val 109211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Caixa de texto 17">
            <a:extLst>
              <a:ext uri="{FF2B5EF4-FFF2-40B4-BE49-F238E27FC236}">
                <a16:creationId xmlns:a16="http://schemas.microsoft.com/office/drawing/2014/main" id="{4A723307-CEAB-43FE-8584-A4CB570FDC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1929" y="3938655"/>
            <a:ext cx="1009624" cy="276225"/>
          </a:xfrm>
          <a:prstGeom prst="rect">
            <a:avLst/>
          </a:prstGeom>
          <a:noFill/>
          <a:ln>
            <a:noFill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pt-BR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E) </a:t>
            </a:r>
            <a:r>
              <a:rPr lang="pt-BR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BCL2</a:t>
            </a:r>
          </a:p>
        </p:txBody>
      </p:sp>
      <p:sp>
        <p:nvSpPr>
          <p:cNvPr id="68" name="Caixa de texto 17">
            <a:extLst>
              <a:ext uri="{FF2B5EF4-FFF2-40B4-BE49-F238E27FC236}">
                <a16:creationId xmlns:a16="http://schemas.microsoft.com/office/drawing/2014/main" id="{B0E64FEB-B6A7-4D62-A740-3288CFE69A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13712" y="3944630"/>
            <a:ext cx="1275189" cy="276225"/>
          </a:xfrm>
          <a:prstGeom prst="rect">
            <a:avLst/>
          </a:prstGeom>
          <a:noFill/>
          <a:ln>
            <a:noFill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pt-BR" sz="1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F) </a:t>
            </a:r>
            <a:r>
              <a:rPr lang="pt-BR" sz="1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Bax</a:t>
            </a:r>
            <a:endParaRPr lang="pt-BR" sz="1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9" name="Imagem 68">
            <a:extLst>
              <a:ext uri="{FF2B5EF4-FFF2-40B4-BE49-F238E27FC236}">
                <a16:creationId xmlns:a16="http://schemas.microsoft.com/office/drawing/2014/main" id="{680E65FA-54D9-4CBB-BA7F-14598A63346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77312" y="5715431"/>
            <a:ext cx="2575393" cy="974081"/>
          </a:xfrm>
          <a:prstGeom prst="rect">
            <a:avLst/>
          </a:prstGeom>
        </p:spPr>
      </p:pic>
      <p:sp>
        <p:nvSpPr>
          <p:cNvPr id="70" name="Seta: para a Direita 69">
            <a:extLst>
              <a:ext uri="{FF2B5EF4-FFF2-40B4-BE49-F238E27FC236}">
                <a16:creationId xmlns:a16="http://schemas.microsoft.com/office/drawing/2014/main" id="{2B90D725-4D47-434E-B20C-B41D47951A40}"/>
              </a:ext>
            </a:extLst>
          </p:cNvPr>
          <p:cNvSpPr/>
          <p:nvPr/>
        </p:nvSpPr>
        <p:spPr>
          <a:xfrm>
            <a:off x="251932" y="6161570"/>
            <a:ext cx="304800" cy="96520"/>
          </a:xfrm>
          <a:prstGeom prst="rightArrow">
            <a:avLst>
              <a:gd name="adj1" fmla="val 50000"/>
              <a:gd name="adj2" fmla="val 109211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Retângulo 70">
            <a:extLst>
              <a:ext uri="{FF2B5EF4-FFF2-40B4-BE49-F238E27FC236}">
                <a16:creationId xmlns:a16="http://schemas.microsoft.com/office/drawing/2014/main" id="{B1B8F1C9-9D72-4246-BBFD-602628F5287A}"/>
              </a:ext>
            </a:extLst>
          </p:cNvPr>
          <p:cNvSpPr/>
          <p:nvPr/>
        </p:nvSpPr>
        <p:spPr>
          <a:xfrm>
            <a:off x="566124" y="6018600"/>
            <a:ext cx="1361782" cy="276257"/>
          </a:xfrm>
          <a:prstGeom prst="rect">
            <a:avLst/>
          </a:prstGeom>
          <a:noFill/>
          <a:ln>
            <a:solidFill>
              <a:srgbClr val="FF0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3" name="Caixa de texto 17">
            <a:extLst>
              <a:ext uri="{FF2B5EF4-FFF2-40B4-BE49-F238E27FC236}">
                <a16:creationId xmlns:a16="http://schemas.microsoft.com/office/drawing/2014/main" id="{9D8CAF71-DF08-4C04-869B-F62B765477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2367" y="5379242"/>
            <a:ext cx="1361782" cy="2762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pt-BR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G) </a:t>
            </a:r>
            <a:r>
              <a:rPr lang="pt-BR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p-ERK</a:t>
            </a:r>
          </a:p>
        </p:txBody>
      </p:sp>
      <p:pic>
        <p:nvPicPr>
          <p:cNvPr id="75" name="Imagem 74">
            <a:extLst>
              <a:ext uri="{FF2B5EF4-FFF2-40B4-BE49-F238E27FC236}">
                <a16:creationId xmlns:a16="http://schemas.microsoft.com/office/drawing/2014/main" id="{658B7A56-C70C-4E4C-8D36-18D9689CA22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603196" y="5675927"/>
            <a:ext cx="2710584" cy="977428"/>
          </a:xfrm>
          <a:prstGeom prst="rect">
            <a:avLst/>
          </a:prstGeom>
        </p:spPr>
      </p:pic>
      <p:sp>
        <p:nvSpPr>
          <p:cNvPr id="76" name="Seta: para a Direita 75">
            <a:extLst>
              <a:ext uri="{FF2B5EF4-FFF2-40B4-BE49-F238E27FC236}">
                <a16:creationId xmlns:a16="http://schemas.microsoft.com/office/drawing/2014/main" id="{C421E958-A8BE-43E7-99ED-96BAF23DEBA7}"/>
              </a:ext>
            </a:extLst>
          </p:cNvPr>
          <p:cNvSpPr/>
          <p:nvPr/>
        </p:nvSpPr>
        <p:spPr>
          <a:xfrm>
            <a:off x="3488099" y="6052510"/>
            <a:ext cx="304800" cy="96520"/>
          </a:xfrm>
          <a:prstGeom prst="rightArrow">
            <a:avLst>
              <a:gd name="adj1" fmla="val 50000"/>
              <a:gd name="adj2" fmla="val 109211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Retângulo 76">
            <a:extLst>
              <a:ext uri="{FF2B5EF4-FFF2-40B4-BE49-F238E27FC236}">
                <a16:creationId xmlns:a16="http://schemas.microsoft.com/office/drawing/2014/main" id="{862B94EC-1B88-4A90-A9DF-D6E275B4856F}"/>
              </a:ext>
            </a:extLst>
          </p:cNvPr>
          <p:cNvSpPr/>
          <p:nvPr/>
        </p:nvSpPr>
        <p:spPr>
          <a:xfrm>
            <a:off x="5086153" y="5965104"/>
            <a:ext cx="1227627" cy="338515"/>
          </a:xfrm>
          <a:prstGeom prst="rect">
            <a:avLst/>
          </a:prstGeom>
          <a:noFill/>
          <a:ln>
            <a:solidFill>
              <a:srgbClr val="FF0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8" name="Caixa de texto 17">
            <a:extLst>
              <a:ext uri="{FF2B5EF4-FFF2-40B4-BE49-F238E27FC236}">
                <a16:creationId xmlns:a16="http://schemas.microsoft.com/office/drawing/2014/main" id="{6A3D7786-0AD2-4830-B6C4-C991AC1E63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39937" y="5391851"/>
            <a:ext cx="783342" cy="276225"/>
          </a:xfrm>
          <a:prstGeom prst="rect">
            <a:avLst/>
          </a:prstGeom>
          <a:noFill/>
          <a:ln>
            <a:noFill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pt-BR" sz="1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H) </a:t>
            </a:r>
            <a:r>
              <a:rPr lang="pt-BR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ERK</a:t>
            </a:r>
            <a:endParaRPr lang="pt-BR" sz="1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9" name="Imagem 78">
            <a:extLst>
              <a:ext uri="{FF2B5EF4-FFF2-40B4-BE49-F238E27FC236}">
                <a16:creationId xmlns:a16="http://schemas.microsoft.com/office/drawing/2014/main" id="{02ABF91F-2704-4CDD-91B2-640EF14DF86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31787" y="7028318"/>
            <a:ext cx="2654571" cy="917126"/>
          </a:xfrm>
          <a:prstGeom prst="rect">
            <a:avLst/>
          </a:prstGeom>
        </p:spPr>
      </p:pic>
      <p:sp>
        <p:nvSpPr>
          <p:cNvPr id="81" name="Seta: para a Direita 80">
            <a:extLst>
              <a:ext uri="{FF2B5EF4-FFF2-40B4-BE49-F238E27FC236}">
                <a16:creationId xmlns:a16="http://schemas.microsoft.com/office/drawing/2014/main" id="{287F72DD-0EFB-4AE8-829A-D899590BCBC1}"/>
              </a:ext>
            </a:extLst>
          </p:cNvPr>
          <p:cNvSpPr/>
          <p:nvPr/>
        </p:nvSpPr>
        <p:spPr>
          <a:xfrm>
            <a:off x="311348" y="7470461"/>
            <a:ext cx="304800" cy="96520"/>
          </a:xfrm>
          <a:prstGeom prst="rightArrow">
            <a:avLst>
              <a:gd name="adj1" fmla="val 50000"/>
              <a:gd name="adj2" fmla="val 109211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Retângulo 81">
            <a:extLst>
              <a:ext uri="{FF2B5EF4-FFF2-40B4-BE49-F238E27FC236}">
                <a16:creationId xmlns:a16="http://schemas.microsoft.com/office/drawing/2014/main" id="{8FE9C7F4-B85F-4657-985D-FB4E749C8ABE}"/>
              </a:ext>
            </a:extLst>
          </p:cNvPr>
          <p:cNvSpPr/>
          <p:nvPr/>
        </p:nvSpPr>
        <p:spPr>
          <a:xfrm>
            <a:off x="762417" y="7345702"/>
            <a:ext cx="1220915" cy="348138"/>
          </a:xfrm>
          <a:prstGeom prst="rect">
            <a:avLst/>
          </a:prstGeom>
          <a:noFill/>
          <a:ln>
            <a:solidFill>
              <a:srgbClr val="FF0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5" name="Seta: para a Direita 84">
            <a:extLst>
              <a:ext uri="{FF2B5EF4-FFF2-40B4-BE49-F238E27FC236}">
                <a16:creationId xmlns:a16="http://schemas.microsoft.com/office/drawing/2014/main" id="{4C448FEA-D372-4FD9-AB5D-A42C1141C20B}"/>
              </a:ext>
            </a:extLst>
          </p:cNvPr>
          <p:cNvSpPr/>
          <p:nvPr/>
        </p:nvSpPr>
        <p:spPr>
          <a:xfrm>
            <a:off x="3375660" y="7318491"/>
            <a:ext cx="304800" cy="96520"/>
          </a:xfrm>
          <a:prstGeom prst="rightArrow">
            <a:avLst>
              <a:gd name="adj1" fmla="val 50000"/>
              <a:gd name="adj2" fmla="val 109211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6" name="Retângulo 85">
            <a:extLst>
              <a:ext uri="{FF2B5EF4-FFF2-40B4-BE49-F238E27FC236}">
                <a16:creationId xmlns:a16="http://schemas.microsoft.com/office/drawing/2014/main" id="{47A0EDDD-93A9-4FA1-8DA6-B5263278FFFE}"/>
              </a:ext>
            </a:extLst>
          </p:cNvPr>
          <p:cNvSpPr/>
          <p:nvPr/>
        </p:nvSpPr>
        <p:spPr>
          <a:xfrm>
            <a:off x="3765798" y="7199776"/>
            <a:ext cx="1260882" cy="333950"/>
          </a:xfrm>
          <a:prstGeom prst="rect">
            <a:avLst/>
          </a:prstGeom>
          <a:noFill/>
          <a:ln>
            <a:solidFill>
              <a:srgbClr val="FF0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7" name="Caixa de texto 17">
            <a:extLst>
              <a:ext uri="{FF2B5EF4-FFF2-40B4-BE49-F238E27FC236}">
                <a16:creationId xmlns:a16="http://schemas.microsoft.com/office/drawing/2014/main" id="{BB71D654-1579-4953-B603-11FF26483B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0715" y="6726688"/>
            <a:ext cx="1490647" cy="2762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pt-BR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I) </a:t>
            </a:r>
            <a:r>
              <a:rPr lang="pt-BR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p-</a:t>
            </a:r>
            <a:r>
              <a:rPr lang="pt-BR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mTOR</a:t>
            </a:r>
            <a:endParaRPr lang="pt-BR" sz="1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8" name="Caixa de texto 17">
            <a:extLst>
              <a:ext uri="{FF2B5EF4-FFF2-40B4-BE49-F238E27FC236}">
                <a16:creationId xmlns:a16="http://schemas.microsoft.com/office/drawing/2014/main" id="{C4358499-B7AE-4F6D-9D54-28EB67F6B4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34303" y="6732549"/>
            <a:ext cx="1252124" cy="2762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pt-BR" sz="1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J) </a:t>
            </a:r>
            <a:r>
              <a:rPr lang="pt-BR" sz="1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mTOR</a:t>
            </a:r>
            <a:endParaRPr lang="pt-BR" sz="1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1" name="Seta: para a Direita 90">
            <a:extLst>
              <a:ext uri="{FF2B5EF4-FFF2-40B4-BE49-F238E27FC236}">
                <a16:creationId xmlns:a16="http://schemas.microsoft.com/office/drawing/2014/main" id="{FDFB1561-8BA5-4086-B25F-587D339F7B21}"/>
              </a:ext>
            </a:extLst>
          </p:cNvPr>
          <p:cNvSpPr/>
          <p:nvPr/>
        </p:nvSpPr>
        <p:spPr>
          <a:xfrm>
            <a:off x="355186" y="9205372"/>
            <a:ext cx="304800" cy="96520"/>
          </a:xfrm>
          <a:prstGeom prst="rightArrow">
            <a:avLst>
              <a:gd name="adj1" fmla="val 50000"/>
              <a:gd name="adj2" fmla="val 109211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2" name="Retângulo 91">
            <a:extLst>
              <a:ext uri="{FF2B5EF4-FFF2-40B4-BE49-F238E27FC236}">
                <a16:creationId xmlns:a16="http://schemas.microsoft.com/office/drawing/2014/main" id="{847E7CB5-7F45-4958-BDB1-162546DF1731}"/>
              </a:ext>
            </a:extLst>
          </p:cNvPr>
          <p:cNvSpPr/>
          <p:nvPr/>
        </p:nvSpPr>
        <p:spPr>
          <a:xfrm>
            <a:off x="1910959" y="8611724"/>
            <a:ext cx="1253621" cy="724062"/>
          </a:xfrm>
          <a:prstGeom prst="rect">
            <a:avLst/>
          </a:prstGeom>
          <a:noFill/>
          <a:ln>
            <a:solidFill>
              <a:srgbClr val="FF0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3" name="Caixa de texto 17">
            <a:extLst>
              <a:ext uri="{FF2B5EF4-FFF2-40B4-BE49-F238E27FC236}">
                <a16:creationId xmlns:a16="http://schemas.microsoft.com/office/drawing/2014/main" id="{7F49AEC3-4B10-40C5-9819-F3DF06E7B8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4202" y="8027561"/>
            <a:ext cx="1718039" cy="2762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pt-BR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K) Caspase-3</a:t>
            </a:r>
          </a:p>
        </p:txBody>
      </p:sp>
      <p:sp>
        <p:nvSpPr>
          <p:cNvPr id="49" name="Subtítulo 2">
            <a:extLst>
              <a:ext uri="{FF2B5EF4-FFF2-40B4-BE49-F238E27FC236}">
                <a16:creationId xmlns:a16="http://schemas.microsoft.com/office/drawing/2014/main" id="{FF0C214F-E0A1-4D54-8385-19987CF25BA8}"/>
              </a:ext>
            </a:extLst>
          </p:cNvPr>
          <p:cNvSpPr txBox="1">
            <a:spLocks/>
          </p:cNvSpPr>
          <p:nvPr/>
        </p:nvSpPr>
        <p:spPr>
          <a:xfrm>
            <a:off x="782918" y="747230"/>
            <a:ext cx="2459249" cy="252016"/>
          </a:xfrm>
          <a:prstGeom prst="rect">
            <a:avLst/>
          </a:prstGeom>
          <a:ln>
            <a:noFill/>
          </a:ln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pt-BR" sz="1200" dirty="0">
                <a:solidFill>
                  <a:srgbClr val="FF0000"/>
                </a:solidFill>
              </a:rPr>
              <a:t>TS    TV    TS    TV    TS    TV    TS    TV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50" name="Subtítulo 2">
            <a:extLst>
              <a:ext uri="{FF2B5EF4-FFF2-40B4-BE49-F238E27FC236}">
                <a16:creationId xmlns:a16="http://schemas.microsoft.com/office/drawing/2014/main" id="{FB7EE64E-40C0-44CE-A1B9-743CC6315885}"/>
              </a:ext>
            </a:extLst>
          </p:cNvPr>
          <p:cNvSpPr txBox="1">
            <a:spLocks/>
          </p:cNvSpPr>
          <p:nvPr/>
        </p:nvSpPr>
        <p:spPr>
          <a:xfrm>
            <a:off x="3893955" y="746765"/>
            <a:ext cx="2630318" cy="252016"/>
          </a:xfrm>
          <a:prstGeom prst="rect">
            <a:avLst/>
          </a:prstGeom>
          <a:ln>
            <a:noFill/>
          </a:ln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pt-BR" sz="1200" dirty="0">
                <a:solidFill>
                  <a:srgbClr val="FF0000"/>
                </a:solidFill>
              </a:rPr>
              <a:t>TS    TV     TS     TV     TS    TV     TS     TV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51" name="Subtítulo 2">
            <a:extLst>
              <a:ext uri="{FF2B5EF4-FFF2-40B4-BE49-F238E27FC236}">
                <a16:creationId xmlns:a16="http://schemas.microsoft.com/office/drawing/2014/main" id="{82499602-5A1E-4591-9348-7C5CF8EB55EE}"/>
              </a:ext>
            </a:extLst>
          </p:cNvPr>
          <p:cNvSpPr txBox="1">
            <a:spLocks/>
          </p:cNvSpPr>
          <p:nvPr/>
        </p:nvSpPr>
        <p:spPr>
          <a:xfrm>
            <a:off x="3887262" y="2540311"/>
            <a:ext cx="2630318" cy="252016"/>
          </a:xfrm>
          <a:prstGeom prst="rect">
            <a:avLst/>
          </a:prstGeom>
          <a:ln>
            <a:noFill/>
          </a:ln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pt-BR" sz="1200" dirty="0">
                <a:solidFill>
                  <a:srgbClr val="FF0000"/>
                </a:solidFill>
              </a:rPr>
              <a:t>TS    TV     TS     TV     TS    TV     TS     TV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54" name="Subtítulo 2">
            <a:extLst>
              <a:ext uri="{FF2B5EF4-FFF2-40B4-BE49-F238E27FC236}">
                <a16:creationId xmlns:a16="http://schemas.microsoft.com/office/drawing/2014/main" id="{B65BD950-79A2-4777-8D5B-09D4D62CB790}"/>
              </a:ext>
            </a:extLst>
          </p:cNvPr>
          <p:cNvSpPr txBox="1">
            <a:spLocks/>
          </p:cNvSpPr>
          <p:nvPr/>
        </p:nvSpPr>
        <p:spPr>
          <a:xfrm>
            <a:off x="916547" y="2540311"/>
            <a:ext cx="2459249" cy="252016"/>
          </a:xfrm>
          <a:prstGeom prst="rect">
            <a:avLst/>
          </a:prstGeom>
          <a:ln>
            <a:noFill/>
          </a:ln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pt-BR" sz="1200" dirty="0">
                <a:solidFill>
                  <a:srgbClr val="FF0000"/>
                </a:solidFill>
              </a:rPr>
              <a:t>TS    TV   TS    TV   TS    TV    TS    TV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57" name="Subtítulo 2">
            <a:extLst>
              <a:ext uri="{FF2B5EF4-FFF2-40B4-BE49-F238E27FC236}">
                <a16:creationId xmlns:a16="http://schemas.microsoft.com/office/drawing/2014/main" id="{44916921-5438-4355-A7D8-0E74E37C821C}"/>
              </a:ext>
            </a:extLst>
          </p:cNvPr>
          <p:cNvSpPr txBox="1">
            <a:spLocks/>
          </p:cNvSpPr>
          <p:nvPr/>
        </p:nvSpPr>
        <p:spPr>
          <a:xfrm>
            <a:off x="3850052" y="4254727"/>
            <a:ext cx="2630318" cy="252016"/>
          </a:xfrm>
          <a:prstGeom prst="rect">
            <a:avLst/>
          </a:prstGeom>
          <a:ln>
            <a:noFill/>
          </a:ln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pt-BR" sz="1200" dirty="0">
                <a:solidFill>
                  <a:srgbClr val="FF0000"/>
                </a:solidFill>
              </a:rPr>
              <a:t>TS    TV     TS     TV     TS    TV     TS     TV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58" name="Subtítulo 2">
            <a:extLst>
              <a:ext uri="{FF2B5EF4-FFF2-40B4-BE49-F238E27FC236}">
                <a16:creationId xmlns:a16="http://schemas.microsoft.com/office/drawing/2014/main" id="{2885A25F-40B9-4DB4-8F83-E012933C7C39}"/>
              </a:ext>
            </a:extLst>
          </p:cNvPr>
          <p:cNvSpPr txBox="1">
            <a:spLocks/>
          </p:cNvSpPr>
          <p:nvPr/>
        </p:nvSpPr>
        <p:spPr>
          <a:xfrm>
            <a:off x="626366" y="5693340"/>
            <a:ext cx="2630318" cy="252016"/>
          </a:xfrm>
          <a:prstGeom prst="rect">
            <a:avLst/>
          </a:prstGeom>
          <a:ln>
            <a:noFill/>
          </a:ln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pt-BR" sz="1200" dirty="0">
                <a:solidFill>
                  <a:srgbClr val="FF0000"/>
                </a:solidFill>
              </a:rPr>
              <a:t>TS    TV     TS     TV     TS    TV     TS     TV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60" name="Subtítulo 2">
            <a:extLst>
              <a:ext uri="{FF2B5EF4-FFF2-40B4-BE49-F238E27FC236}">
                <a16:creationId xmlns:a16="http://schemas.microsoft.com/office/drawing/2014/main" id="{098DC403-50CE-4C12-921F-BCCC2A07AD34}"/>
              </a:ext>
            </a:extLst>
          </p:cNvPr>
          <p:cNvSpPr txBox="1">
            <a:spLocks/>
          </p:cNvSpPr>
          <p:nvPr/>
        </p:nvSpPr>
        <p:spPr>
          <a:xfrm>
            <a:off x="3822531" y="5645412"/>
            <a:ext cx="2630318" cy="252016"/>
          </a:xfrm>
          <a:prstGeom prst="rect">
            <a:avLst/>
          </a:prstGeom>
          <a:ln>
            <a:noFill/>
          </a:ln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pt-BR" sz="1200" dirty="0">
                <a:solidFill>
                  <a:srgbClr val="FF0000"/>
                </a:solidFill>
              </a:rPr>
              <a:t>TS    TV     TS     TV     TS    TV     TS     TV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72" name="Subtítulo 2">
            <a:extLst>
              <a:ext uri="{FF2B5EF4-FFF2-40B4-BE49-F238E27FC236}">
                <a16:creationId xmlns:a16="http://schemas.microsoft.com/office/drawing/2014/main" id="{588CFBEC-EBC5-41C4-9275-47E47EF05A0C}"/>
              </a:ext>
            </a:extLst>
          </p:cNvPr>
          <p:cNvSpPr txBox="1">
            <a:spLocks/>
          </p:cNvSpPr>
          <p:nvPr/>
        </p:nvSpPr>
        <p:spPr>
          <a:xfrm>
            <a:off x="726973" y="7051878"/>
            <a:ext cx="2630318" cy="252016"/>
          </a:xfrm>
          <a:prstGeom prst="rect">
            <a:avLst/>
          </a:prstGeom>
          <a:ln>
            <a:noFill/>
          </a:ln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pt-BR" sz="1200" dirty="0">
                <a:solidFill>
                  <a:srgbClr val="FF0000"/>
                </a:solidFill>
              </a:rPr>
              <a:t>TS    TV     TS    TV    TS   TV    TS    TV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74" name="Subtítulo 2">
            <a:extLst>
              <a:ext uri="{FF2B5EF4-FFF2-40B4-BE49-F238E27FC236}">
                <a16:creationId xmlns:a16="http://schemas.microsoft.com/office/drawing/2014/main" id="{969C2CB1-1F5C-4C06-81F7-1FC0357E0659}"/>
              </a:ext>
            </a:extLst>
          </p:cNvPr>
          <p:cNvSpPr txBox="1">
            <a:spLocks/>
          </p:cNvSpPr>
          <p:nvPr/>
        </p:nvSpPr>
        <p:spPr>
          <a:xfrm>
            <a:off x="3796387" y="6990144"/>
            <a:ext cx="2630318" cy="252016"/>
          </a:xfrm>
          <a:prstGeom prst="rect">
            <a:avLst/>
          </a:prstGeom>
          <a:ln>
            <a:noFill/>
          </a:ln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pt-BR" sz="1200" dirty="0">
                <a:solidFill>
                  <a:srgbClr val="FF0000"/>
                </a:solidFill>
              </a:rPr>
              <a:t>TS    TV     TS     TV    TS    TV     TS     TV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80" name="Subtítulo 2">
            <a:extLst>
              <a:ext uri="{FF2B5EF4-FFF2-40B4-BE49-F238E27FC236}">
                <a16:creationId xmlns:a16="http://schemas.microsoft.com/office/drawing/2014/main" id="{A02BB7C7-41C2-4817-8C8C-DDD012077E4F}"/>
              </a:ext>
            </a:extLst>
          </p:cNvPr>
          <p:cNvSpPr txBox="1">
            <a:spLocks/>
          </p:cNvSpPr>
          <p:nvPr/>
        </p:nvSpPr>
        <p:spPr>
          <a:xfrm>
            <a:off x="667243" y="8275030"/>
            <a:ext cx="2630318" cy="252016"/>
          </a:xfrm>
          <a:prstGeom prst="rect">
            <a:avLst/>
          </a:prstGeom>
          <a:ln>
            <a:noFill/>
          </a:ln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pt-BR" sz="1200" dirty="0">
                <a:solidFill>
                  <a:srgbClr val="FF0000"/>
                </a:solidFill>
              </a:rPr>
              <a:t>TS    TV     TS     TV   TS    TV     TS     TV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83" name="Subtítulo 2">
            <a:extLst>
              <a:ext uri="{FF2B5EF4-FFF2-40B4-BE49-F238E27FC236}">
                <a16:creationId xmlns:a16="http://schemas.microsoft.com/office/drawing/2014/main" id="{E14FA32C-40BD-4D92-BCF8-99CE9FEAC374}"/>
              </a:ext>
            </a:extLst>
          </p:cNvPr>
          <p:cNvSpPr txBox="1">
            <a:spLocks/>
          </p:cNvSpPr>
          <p:nvPr/>
        </p:nvSpPr>
        <p:spPr>
          <a:xfrm>
            <a:off x="223446" y="1416603"/>
            <a:ext cx="622193" cy="252016"/>
          </a:xfrm>
          <a:prstGeom prst="rect">
            <a:avLst/>
          </a:prstGeom>
          <a:ln>
            <a:noFill/>
          </a:ln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GB" sz="1000" dirty="0">
                <a:solidFill>
                  <a:srgbClr val="FF0000"/>
                </a:solidFill>
              </a:rPr>
              <a:t>≈36KDa</a:t>
            </a:r>
          </a:p>
        </p:txBody>
      </p:sp>
      <p:sp>
        <p:nvSpPr>
          <p:cNvPr id="84" name="Subtítulo 2">
            <a:extLst>
              <a:ext uri="{FF2B5EF4-FFF2-40B4-BE49-F238E27FC236}">
                <a16:creationId xmlns:a16="http://schemas.microsoft.com/office/drawing/2014/main" id="{26D56B16-2F0E-4E60-8D99-7E3FD52EE5C3}"/>
              </a:ext>
            </a:extLst>
          </p:cNvPr>
          <p:cNvSpPr txBox="1">
            <a:spLocks/>
          </p:cNvSpPr>
          <p:nvPr/>
        </p:nvSpPr>
        <p:spPr>
          <a:xfrm>
            <a:off x="3319617" y="1105155"/>
            <a:ext cx="622193" cy="252016"/>
          </a:xfrm>
          <a:prstGeom prst="rect">
            <a:avLst/>
          </a:prstGeom>
          <a:ln>
            <a:noFill/>
          </a:ln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GB" sz="1000" dirty="0">
                <a:solidFill>
                  <a:srgbClr val="FF0000"/>
                </a:solidFill>
              </a:rPr>
              <a:t>≈43KDa</a:t>
            </a:r>
          </a:p>
        </p:txBody>
      </p:sp>
      <p:sp>
        <p:nvSpPr>
          <p:cNvPr id="90" name="Subtítulo 2">
            <a:extLst>
              <a:ext uri="{FF2B5EF4-FFF2-40B4-BE49-F238E27FC236}">
                <a16:creationId xmlns:a16="http://schemas.microsoft.com/office/drawing/2014/main" id="{788D4602-B4AA-4B1D-A38B-D56479205132}"/>
              </a:ext>
            </a:extLst>
          </p:cNvPr>
          <p:cNvSpPr txBox="1">
            <a:spLocks/>
          </p:cNvSpPr>
          <p:nvPr/>
        </p:nvSpPr>
        <p:spPr>
          <a:xfrm>
            <a:off x="309980" y="3063932"/>
            <a:ext cx="622193" cy="252016"/>
          </a:xfrm>
          <a:prstGeom prst="rect">
            <a:avLst/>
          </a:prstGeom>
          <a:ln>
            <a:noFill/>
          </a:ln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GB" sz="1000" dirty="0">
                <a:solidFill>
                  <a:srgbClr val="FF0000"/>
                </a:solidFill>
              </a:rPr>
              <a:t>≈65KDa</a:t>
            </a:r>
          </a:p>
        </p:txBody>
      </p:sp>
      <p:sp>
        <p:nvSpPr>
          <p:cNvPr id="95" name="Subtítulo 2">
            <a:extLst>
              <a:ext uri="{FF2B5EF4-FFF2-40B4-BE49-F238E27FC236}">
                <a16:creationId xmlns:a16="http://schemas.microsoft.com/office/drawing/2014/main" id="{5C66E7B7-D4F4-4EB4-86D8-1AAE1F635868}"/>
              </a:ext>
            </a:extLst>
          </p:cNvPr>
          <p:cNvSpPr txBox="1">
            <a:spLocks/>
          </p:cNvSpPr>
          <p:nvPr/>
        </p:nvSpPr>
        <p:spPr>
          <a:xfrm>
            <a:off x="3297561" y="2996175"/>
            <a:ext cx="622193" cy="252016"/>
          </a:xfrm>
          <a:prstGeom prst="rect">
            <a:avLst/>
          </a:prstGeom>
          <a:ln>
            <a:noFill/>
          </a:ln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GB" sz="1000" dirty="0">
                <a:solidFill>
                  <a:srgbClr val="FF0000"/>
                </a:solidFill>
              </a:rPr>
              <a:t>≈65KDa</a:t>
            </a:r>
          </a:p>
        </p:txBody>
      </p:sp>
      <p:sp>
        <p:nvSpPr>
          <p:cNvPr id="96" name="Subtítulo 2">
            <a:extLst>
              <a:ext uri="{FF2B5EF4-FFF2-40B4-BE49-F238E27FC236}">
                <a16:creationId xmlns:a16="http://schemas.microsoft.com/office/drawing/2014/main" id="{33AE28B9-21C4-4668-9760-A6D0F07F48C9}"/>
              </a:ext>
            </a:extLst>
          </p:cNvPr>
          <p:cNvSpPr txBox="1">
            <a:spLocks/>
          </p:cNvSpPr>
          <p:nvPr/>
        </p:nvSpPr>
        <p:spPr>
          <a:xfrm>
            <a:off x="138599" y="4681696"/>
            <a:ext cx="622193" cy="252016"/>
          </a:xfrm>
          <a:prstGeom prst="rect">
            <a:avLst/>
          </a:prstGeom>
          <a:ln>
            <a:noFill/>
          </a:ln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GB" sz="1000" dirty="0">
                <a:solidFill>
                  <a:srgbClr val="FF0000"/>
                </a:solidFill>
              </a:rPr>
              <a:t>≈26KDa</a:t>
            </a:r>
          </a:p>
        </p:txBody>
      </p:sp>
      <p:sp>
        <p:nvSpPr>
          <p:cNvPr id="97" name="Subtítulo 2">
            <a:extLst>
              <a:ext uri="{FF2B5EF4-FFF2-40B4-BE49-F238E27FC236}">
                <a16:creationId xmlns:a16="http://schemas.microsoft.com/office/drawing/2014/main" id="{A5C7AB2D-C3CF-48E2-9C3D-C12D9B65C869}"/>
              </a:ext>
            </a:extLst>
          </p:cNvPr>
          <p:cNvSpPr txBox="1">
            <a:spLocks/>
          </p:cNvSpPr>
          <p:nvPr/>
        </p:nvSpPr>
        <p:spPr>
          <a:xfrm>
            <a:off x="727109" y="4311547"/>
            <a:ext cx="2459249" cy="252016"/>
          </a:xfrm>
          <a:prstGeom prst="rect">
            <a:avLst/>
          </a:prstGeom>
          <a:ln>
            <a:noFill/>
          </a:ln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pt-BR" sz="1200" dirty="0">
                <a:solidFill>
                  <a:srgbClr val="FF0000"/>
                </a:solidFill>
              </a:rPr>
              <a:t>TS    TV   TS    TV   TS    TV    TS    TV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98" name="Subtítulo 2">
            <a:extLst>
              <a:ext uri="{FF2B5EF4-FFF2-40B4-BE49-F238E27FC236}">
                <a16:creationId xmlns:a16="http://schemas.microsoft.com/office/drawing/2014/main" id="{BF1ABC3B-218E-4661-899B-7D2C7774DF9F}"/>
              </a:ext>
            </a:extLst>
          </p:cNvPr>
          <p:cNvSpPr txBox="1">
            <a:spLocks/>
          </p:cNvSpPr>
          <p:nvPr/>
        </p:nvSpPr>
        <p:spPr>
          <a:xfrm>
            <a:off x="3164143" y="4643868"/>
            <a:ext cx="622193" cy="252016"/>
          </a:xfrm>
          <a:prstGeom prst="rect">
            <a:avLst/>
          </a:prstGeom>
          <a:ln>
            <a:noFill/>
          </a:ln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GB" sz="1000" dirty="0">
                <a:solidFill>
                  <a:srgbClr val="FF0000"/>
                </a:solidFill>
              </a:rPr>
              <a:t>≈23KDa</a:t>
            </a:r>
          </a:p>
        </p:txBody>
      </p:sp>
      <p:sp>
        <p:nvSpPr>
          <p:cNvPr id="99" name="Subtítulo 2">
            <a:extLst>
              <a:ext uri="{FF2B5EF4-FFF2-40B4-BE49-F238E27FC236}">
                <a16:creationId xmlns:a16="http://schemas.microsoft.com/office/drawing/2014/main" id="{97C155C5-4908-47D9-9AE3-51002CB86D47}"/>
              </a:ext>
            </a:extLst>
          </p:cNvPr>
          <p:cNvSpPr txBox="1">
            <a:spLocks/>
          </p:cNvSpPr>
          <p:nvPr/>
        </p:nvSpPr>
        <p:spPr>
          <a:xfrm>
            <a:off x="29897" y="5945356"/>
            <a:ext cx="622193" cy="252016"/>
          </a:xfrm>
          <a:prstGeom prst="rect">
            <a:avLst/>
          </a:prstGeom>
          <a:ln>
            <a:noFill/>
          </a:ln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GB" sz="1000" dirty="0">
                <a:solidFill>
                  <a:srgbClr val="FF0000"/>
                </a:solidFill>
              </a:rPr>
              <a:t>≈45KDa</a:t>
            </a:r>
          </a:p>
        </p:txBody>
      </p:sp>
      <p:sp>
        <p:nvSpPr>
          <p:cNvPr id="100" name="Subtítulo 2">
            <a:extLst>
              <a:ext uri="{FF2B5EF4-FFF2-40B4-BE49-F238E27FC236}">
                <a16:creationId xmlns:a16="http://schemas.microsoft.com/office/drawing/2014/main" id="{B9D20763-089F-46D0-B45C-F8DA562CE6B2}"/>
              </a:ext>
            </a:extLst>
          </p:cNvPr>
          <p:cNvSpPr txBox="1">
            <a:spLocks/>
          </p:cNvSpPr>
          <p:nvPr/>
        </p:nvSpPr>
        <p:spPr>
          <a:xfrm>
            <a:off x="3337552" y="5838747"/>
            <a:ext cx="622193" cy="252016"/>
          </a:xfrm>
          <a:prstGeom prst="rect">
            <a:avLst/>
          </a:prstGeom>
          <a:ln>
            <a:noFill/>
          </a:ln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GB" sz="1000" dirty="0">
                <a:solidFill>
                  <a:srgbClr val="FF0000"/>
                </a:solidFill>
              </a:rPr>
              <a:t>≈45KDa</a:t>
            </a:r>
          </a:p>
        </p:txBody>
      </p:sp>
      <p:sp>
        <p:nvSpPr>
          <p:cNvPr id="102" name="Subtítulo 2">
            <a:extLst>
              <a:ext uri="{FF2B5EF4-FFF2-40B4-BE49-F238E27FC236}">
                <a16:creationId xmlns:a16="http://schemas.microsoft.com/office/drawing/2014/main" id="{76406824-CE19-49F3-9C6A-46DA83EA5515}"/>
              </a:ext>
            </a:extLst>
          </p:cNvPr>
          <p:cNvSpPr txBox="1">
            <a:spLocks/>
          </p:cNvSpPr>
          <p:nvPr/>
        </p:nvSpPr>
        <p:spPr>
          <a:xfrm>
            <a:off x="117175" y="7241330"/>
            <a:ext cx="747079" cy="252016"/>
          </a:xfrm>
          <a:prstGeom prst="rect">
            <a:avLst/>
          </a:prstGeom>
          <a:ln>
            <a:noFill/>
          </a:ln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GB" sz="1000" dirty="0">
                <a:solidFill>
                  <a:srgbClr val="FF0000"/>
                </a:solidFill>
              </a:rPr>
              <a:t>≈240KDa</a:t>
            </a:r>
          </a:p>
        </p:txBody>
      </p:sp>
      <p:sp>
        <p:nvSpPr>
          <p:cNvPr id="103" name="Subtítulo 2">
            <a:extLst>
              <a:ext uri="{FF2B5EF4-FFF2-40B4-BE49-F238E27FC236}">
                <a16:creationId xmlns:a16="http://schemas.microsoft.com/office/drawing/2014/main" id="{BCAEA1C1-AE0C-43EA-A087-3F97864DC436}"/>
              </a:ext>
            </a:extLst>
          </p:cNvPr>
          <p:cNvSpPr txBox="1">
            <a:spLocks/>
          </p:cNvSpPr>
          <p:nvPr/>
        </p:nvSpPr>
        <p:spPr>
          <a:xfrm>
            <a:off x="3164143" y="7116152"/>
            <a:ext cx="747079" cy="252016"/>
          </a:xfrm>
          <a:prstGeom prst="rect">
            <a:avLst/>
          </a:prstGeom>
          <a:ln>
            <a:noFill/>
          </a:ln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GB" sz="1000" dirty="0">
                <a:solidFill>
                  <a:srgbClr val="FF0000"/>
                </a:solidFill>
              </a:rPr>
              <a:t>≈240KDa</a:t>
            </a:r>
          </a:p>
        </p:txBody>
      </p:sp>
      <p:sp>
        <p:nvSpPr>
          <p:cNvPr id="104" name="Subtítulo 2">
            <a:extLst>
              <a:ext uri="{FF2B5EF4-FFF2-40B4-BE49-F238E27FC236}">
                <a16:creationId xmlns:a16="http://schemas.microsoft.com/office/drawing/2014/main" id="{E89D4DC3-E5DD-4E10-927F-353E6636FB3A}"/>
              </a:ext>
            </a:extLst>
          </p:cNvPr>
          <p:cNvSpPr txBox="1">
            <a:spLocks/>
          </p:cNvSpPr>
          <p:nvPr/>
        </p:nvSpPr>
        <p:spPr>
          <a:xfrm>
            <a:off x="115355" y="9069645"/>
            <a:ext cx="747079" cy="252016"/>
          </a:xfrm>
          <a:prstGeom prst="rect">
            <a:avLst/>
          </a:prstGeom>
          <a:ln>
            <a:noFill/>
          </a:ln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GB" sz="1000" dirty="0">
                <a:solidFill>
                  <a:srgbClr val="FF0000"/>
                </a:solidFill>
              </a:rPr>
              <a:t>≈17KDa</a:t>
            </a:r>
          </a:p>
        </p:txBody>
      </p:sp>
    </p:spTree>
    <p:extLst>
      <p:ext uri="{BB962C8B-B14F-4D97-AF65-F5344CB8AC3E}">
        <p14:creationId xmlns:p14="http://schemas.microsoft.com/office/powerpoint/2010/main" val="10135060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6934</TotalTime>
  <Words>240</Words>
  <Application>Microsoft Office PowerPoint</Application>
  <PresentationFormat>Papel A4 (210 x 297 mm)</PresentationFormat>
  <Paragraphs>35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Tema do Office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Henrique Jorge Novaes Morgan</dc:creator>
  <cp:lastModifiedBy>Beto</cp:lastModifiedBy>
  <cp:revision>148</cp:revision>
  <dcterms:created xsi:type="dcterms:W3CDTF">2019-01-04T19:00:15Z</dcterms:created>
  <dcterms:modified xsi:type="dcterms:W3CDTF">2020-07-28T12:37:03Z</dcterms:modified>
</cp:coreProperties>
</file>