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129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3B91-F123-4D91-90F8-F1168C8995D6}" type="datetimeFigureOut">
              <a:rPr lang="en-US" smtClean="0"/>
              <a:t>11/1/2020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EFC0F-4C2A-406C-9B5D-31582008E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940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3B91-F123-4D91-90F8-F1168C8995D6}" type="datetimeFigureOut">
              <a:rPr lang="en-US" smtClean="0"/>
              <a:t>11/1/2020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EFC0F-4C2A-406C-9B5D-31582008E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997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3B91-F123-4D91-90F8-F1168C8995D6}" type="datetimeFigureOut">
              <a:rPr lang="en-US" smtClean="0"/>
              <a:t>11/1/2020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EFC0F-4C2A-406C-9B5D-31582008E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319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3B91-F123-4D91-90F8-F1168C8995D6}" type="datetimeFigureOut">
              <a:rPr lang="en-US" smtClean="0"/>
              <a:t>11/1/2020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EFC0F-4C2A-406C-9B5D-31582008E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923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3B91-F123-4D91-90F8-F1168C8995D6}" type="datetimeFigureOut">
              <a:rPr lang="en-US" smtClean="0"/>
              <a:t>11/1/2020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EFC0F-4C2A-406C-9B5D-31582008E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047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3B91-F123-4D91-90F8-F1168C8995D6}" type="datetimeFigureOut">
              <a:rPr lang="en-US" smtClean="0"/>
              <a:t>11/1/2020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EFC0F-4C2A-406C-9B5D-31582008E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69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3B91-F123-4D91-90F8-F1168C8995D6}" type="datetimeFigureOut">
              <a:rPr lang="en-US" smtClean="0"/>
              <a:t>11/1/2020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EFC0F-4C2A-406C-9B5D-31582008E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241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3B91-F123-4D91-90F8-F1168C8995D6}" type="datetimeFigureOut">
              <a:rPr lang="en-US" smtClean="0"/>
              <a:t>11/1/2020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EFC0F-4C2A-406C-9B5D-31582008E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309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3B91-F123-4D91-90F8-F1168C8995D6}" type="datetimeFigureOut">
              <a:rPr lang="en-US" smtClean="0"/>
              <a:t>11/1/2020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EFC0F-4C2A-406C-9B5D-31582008E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584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3B91-F123-4D91-90F8-F1168C8995D6}" type="datetimeFigureOut">
              <a:rPr lang="en-US" smtClean="0"/>
              <a:t>11/1/2020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EFC0F-4C2A-406C-9B5D-31582008E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165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3B91-F123-4D91-90F8-F1168C8995D6}" type="datetimeFigureOut">
              <a:rPr lang="en-US" smtClean="0"/>
              <a:t>11/1/2020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EFC0F-4C2A-406C-9B5D-31582008E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180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A3B91-F123-4D91-90F8-F1168C8995D6}" type="datetimeFigureOut">
              <a:rPr lang="en-US" smtClean="0"/>
              <a:t>11/1/2020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EFC0F-4C2A-406C-9B5D-31582008E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220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6" t="6973" r="5921" b="6973"/>
          <a:stretch/>
        </p:blipFill>
        <p:spPr>
          <a:xfrm>
            <a:off x="371263" y="468127"/>
            <a:ext cx="8360214" cy="5313488"/>
          </a:xfrm>
          <a:prstGeom prst="rect">
            <a:avLst/>
          </a:prstGeom>
        </p:spPr>
      </p:pic>
      <p:sp>
        <p:nvSpPr>
          <p:cNvPr id="3" name="2 Metin kutusu"/>
          <p:cNvSpPr txBox="1"/>
          <p:nvPr/>
        </p:nvSpPr>
        <p:spPr>
          <a:xfrm>
            <a:off x="981581" y="5781615"/>
            <a:ext cx="7139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S1.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revalence of WNV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sero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-positivity by zip code in asymptomatic subjects in El Paso, Texas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ArcGIS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10.7.0 (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ESRI Inc., Redlands, CA) was used for illustrative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purposes.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597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089" y="298225"/>
            <a:ext cx="2984379" cy="22857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2014"/>
          <a:stretch/>
        </p:blipFill>
        <p:spPr>
          <a:xfrm>
            <a:off x="31907" y="404920"/>
            <a:ext cx="3136372" cy="216688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5296" y="2917118"/>
            <a:ext cx="3182926" cy="23393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3035"/>
          <a:stretch/>
        </p:blipFill>
        <p:spPr>
          <a:xfrm>
            <a:off x="-1046" y="2960115"/>
            <a:ext cx="3007862" cy="227985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/>
          <a:srcRect l="3516" t="4298"/>
          <a:stretch/>
        </p:blipFill>
        <p:spPr>
          <a:xfrm>
            <a:off x="6081039" y="3042313"/>
            <a:ext cx="3037203" cy="221412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81276" y="149675"/>
            <a:ext cx="3696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350311" y="149675"/>
            <a:ext cx="3696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7"/>
          <a:srcRect l="3327"/>
          <a:stretch/>
        </p:blipFill>
        <p:spPr>
          <a:xfrm>
            <a:off x="6144381" y="214880"/>
            <a:ext cx="2976065" cy="238987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247498" y="147425"/>
            <a:ext cx="3696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4774" y="2765186"/>
            <a:ext cx="3696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165504" y="2765185"/>
            <a:ext cx="3696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211520" y="2765184"/>
            <a:ext cx="3696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2" name="Rectangle 1"/>
          <p:cNvSpPr/>
          <p:nvPr/>
        </p:nvSpPr>
        <p:spPr>
          <a:xfrm>
            <a:off x="281221" y="5340320"/>
            <a:ext cx="849063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S2: Sera samples from symptomatic WNV seropositive donors cause enhancement of ZIKV</a:t>
            </a:r>
            <a:r>
              <a:rPr lang="en-US" sz="1200" b="1" i="0" u="none" strike="noStrik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infection. </a:t>
            </a:r>
            <a:r>
              <a:rPr lang="en-US" sz="1200" b="0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Vero cells were infected with </a:t>
            </a:r>
            <a:r>
              <a:rPr lang="en-US" sz="1200" b="1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(A) </a:t>
            </a:r>
            <a:r>
              <a:rPr lang="en-US" sz="1200" b="0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WNV </a:t>
            </a:r>
            <a:r>
              <a:rPr lang="en-US" sz="1200" b="1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(B) </a:t>
            </a:r>
            <a:r>
              <a:rPr lang="en-US" sz="1200" b="0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ZIKV or </a:t>
            </a:r>
            <a:r>
              <a:rPr lang="en-US" sz="1200" b="1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(C) </a:t>
            </a:r>
            <a:r>
              <a:rPr lang="en-US" sz="1200" b="0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DENV RVPs in the presence of media alone or serial</a:t>
            </a:r>
            <a:r>
              <a:rPr lang="en-US" sz="1200" b="0" i="0" u="none" strike="noStrik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dilutions of WNV+ sera samples obtained from symptomatic donors. The number of GFP positive cells was analyzed</a:t>
            </a:r>
            <a:r>
              <a:rPr lang="en-US" sz="1200" b="0" i="0" u="none" strike="noStrik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72h post infection. All wells were assayed in duplicates and graphs were plotted after normalizing data to 100% infection</a:t>
            </a:r>
            <a:r>
              <a:rPr lang="en-US" sz="1200" b="0" i="0" u="none" strike="noStrik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in the absence of any sera. K562 cells were infected with </a:t>
            </a:r>
            <a:r>
              <a:rPr lang="en-US" sz="1200" b="1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(D) </a:t>
            </a:r>
            <a:r>
              <a:rPr lang="en-US" sz="1200" b="0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WNV, </a:t>
            </a:r>
            <a:r>
              <a:rPr lang="en-US" sz="1200" b="1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(E) </a:t>
            </a:r>
            <a:r>
              <a:rPr lang="en-US" sz="1200" b="0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ZIKV or </a:t>
            </a:r>
            <a:r>
              <a:rPr lang="en-US" sz="1200" b="1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(F) </a:t>
            </a:r>
            <a:r>
              <a:rPr lang="en-US" sz="1200" b="0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DENV RVPs in the presence of</a:t>
            </a:r>
            <a:r>
              <a:rPr lang="en-US" sz="1200" b="0" i="0" u="none" strike="noStrik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WNV+ sera samples from symptomatic donors. The number of GFP positive cells was analyzed 48h post infection. All</a:t>
            </a:r>
            <a:r>
              <a:rPr lang="en-US" sz="1200" b="0" i="0" u="none" strike="noStrik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wells were assayed in duplicates and graphs were plotted after normalizing data to peak ADE as 100% infection.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753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846412" y="932247"/>
            <a:ext cx="3497586" cy="3912721"/>
            <a:chOff x="846412" y="1176948"/>
            <a:chExt cx="3497586" cy="391272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6412" y="1330377"/>
              <a:ext cx="3497586" cy="3759292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202796" y="1176948"/>
              <a:ext cx="3696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3" name="Rectangle 2"/>
            <p:cNvSpPr/>
            <p:nvPr/>
          </p:nvSpPr>
          <p:spPr>
            <a:xfrm>
              <a:off x="1762900" y="1330377"/>
              <a:ext cx="1441622" cy="6714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656241" y="925555"/>
            <a:ext cx="3663975" cy="3839669"/>
            <a:chOff x="4656241" y="1170256"/>
            <a:chExt cx="3663975" cy="383966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56241" y="1429233"/>
              <a:ext cx="3663975" cy="3580692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4782129" y="1170256"/>
              <a:ext cx="3696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5586336" y="1325231"/>
              <a:ext cx="1441622" cy="6714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1094995" y="4948970"/>
            <a:ext cx="70447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S3: </a:t>
            </a:r>
            <a:r>
              <a:rPr lang="en-US" sz="1200" b="0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Sera obtained from symptomatic and asymptomatic WNV</a:t>
            </a:r>
            <a:r>
              <a:rPr lang="en-US" sz="1200" b="0" i="0" u="none" strike="noStrik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seropositive donors causes ZIKV enhancement with minimal neutralization. </a:t>
            </a:r>
            <a:r>
              <a:rPr lang="en-US" sz="1200" b="1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(A) </a:t>
            </a:r>
            <a:r>
              <a:rPr lang="en-US" sz="1200" b="0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Sera samples</a:t>
            </a:r>
            <a:r>
              <a:rPr lang="en-US" sz="1200" b="0" i="0" u="none" strike="noStrik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from symptomatic and asymptomatic WNV seropositive donors were analyzed for neutralization</a:t>
            </a:r>
            <a:r>
              <a:rPr lang="en-US" sz="1200" b="0" i="0" u="none" strike="noStrik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of ZIKV, WNV and DENV infection. Dilution of serum causing 50% neutralization of respective</a:t>
            </a:r>
            <a:r>
              <a:rPr lang="en-US" sz="1200" b="0" i="0" u="none" strike="noStrik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RVPs was determined. </a:t>
            </a:r>
            <a:r>
              <a:rPr lang="en-US" sz="1200" b="1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(B) </a:t>
            </a:r>
            <a:r>
              <a:rPr lang="en-US" sz="1200" b="0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Sera samples from symptomatic and asymptomatic WNV</a:t>
            </a:r>
            <a:r>
              <a:rPr lang="en-US" sz="1200" b="0" i="0" u="none" strike="noStrik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seropositive donors were analyzed for</a:t>
            </a:r>
            <a:r>
              <a:rPr lang="en-US" sz="1200" b="0" i="0" u="none" strike="noStrik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enhancement of ZIKV, WNV and DENV infection. Dilution</a:t>
            </a:r>
            <a:r>
              <a:rPr lang="en-US" sz="1200" b="0" i="0" u="none" strike="noStrik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of serum causing peak ADE for respective RVPs was determined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8247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6927" t="20032" r="15406" b="29287"/>
          <a:stretch/>
        </p:blipFill>
        <p:spPr>
          <a:xfrm>
            <a:off x="2656705" y="740191"/>
            <a:ext cx="4061254" cy="243343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7204" t="26433" r="14575" b="23016"/>
          <a:stretch/>
        </p:blipFill>
        <p:spPr>
          <a:xfrm>
            <a:off x="2656705" y="3797640"/>
            <a:ext cx="4061254" cy="24075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16200000">
            <a:off x="2245345" y="100355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SMP001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6200000">
            <a:off x="2462934" y="100355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SMP002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2671604" y="100354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SMP003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2851124" y="100354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SMP004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3046000" y="100354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SMP005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3232675" y="108607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SMP006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3434263" y="100354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SMP007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3637799" y="100354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SMP008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3828158" y="108607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SMP009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4014996" y="108607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SMP010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4382364" y="108606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SMP011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4191878" y="108606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SMP012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4584404" y="108594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SMP013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4782854" y="108594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SMP014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5947647" y="116830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SMP015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4967514" y="116826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SMP016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5162059" y="111515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SMP017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5350499" y="108593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SMP018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5558490" y="116826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SMP019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5755995" y="125059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SMP020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646013" y="1666964"/>
            <a:ext cx="835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-E</a:t>
            </a:r>
          </a:p>
        </p:txBody>
      </p:sp>
      <p:sp>
        <p:nvSpPr>
          <p:cNvPr id="25" name="TextBox 24"/>
          <p:cNvSpPr txBox="1"/>
          <p:nvPr/>
        </p:nvSpPr>
        <p:spPr>
          <a:xfrm rot="16200000">
            <a:off x="2247484" y="3155427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ASY022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16200000">
            <a:off x="2435506" y="3155427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ASY036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rot="16200000">
            <a:off x="2620068" y="3155427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ASY053</a:t>
            </a:r>
          </a:p>
        </p:txBody>
      </p:sp>
      <p:sp>
        <p:nvSpPr>
          <p:cNvPr id="28" name="TextBox 27"/>
          <p:cNvSpPr txBox="1"/>
          <p:nvPr/>
        </p:nvSpPr>
        <p:spPr>
          <a:xfrm rot="16200000">
            <a:off x="2823769" y="3155425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ASY078</a:t>
            </a:r>
          </a:p>
        </p:txBody>
      </p:sp>
      <p:sp>
        <p:nvSpPr>
          <p:cNvPr id="29" name="TextBox 28"/>
          <p:cNvSpPr txBox="1"/>
          <p:nvPr/>
        </p:nvSpPr>
        <p:spPr>
          <a:xfrm rot="16200000">
            <a:off x="3018573" y="3155425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ASY110</a:t>
            </a:r>
          </a:p>
        </p:txBody>
      </p:sp>
      <p:sp>
        <p:nvSpPr>
          <p:cNvPr id="30" name="TextBox 29"/>
          <p:cNvSpPr txBox="1"/>
          <p:nvPr/>
        </p:nvSpPr>
        <p:spPr>
          <a:xfrm rot="16200000">
            <a:off x="3213377" y="3147171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ASY127</a:t>
            </a:r>
          </a:p>
        </p:txBody>
      </p:sp>
      <p:sp>
        <p:nvSpPr>
          <p:cNvPr id="31" name="TextBox 30"/>
          <p:cNvSpPr txBox="1"/>
          <p:nvPr/>
        </p:nvSpPr>
        <p:spPr>
          <a:xfrm rot="16200000">
            <a:off x="3588075" y="3163647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ASY141</a:t>
            </a:r>
          </a:p>
        </p:txBody>
      </p:sp>
      <p:sp>
        <p:nvSpPr>
          <p:cNvPr id="32" name="TextBox 31"/>
          <p:cNvSpPr txBox="1"/>
          <p:nvPr/>
        </p:nvSpPr>
        <p:spPr>
          <a:xfrm rot="16200000">
            <a:off x="3397549" y="3155425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ASY150</a:t>
            </a:r>
          </a:p>
        </p:txBody>
      </p:sp>
      <p:sp>
        <p:nvSpPr>
          <p:cNvPr id="33" name="TextBox 32"/>
          <p:cNvSpPr txBox="1"/>
          <p:nvPr/>
        </p:nvSpPr>
        <p:spPr>
          <a:xfrm rot="16200000">
            <a:off x="3784189" y="3163647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ASY224</a:t>
            </a:r>
          </a:p>
        </p:txBody>
      </p:sp>
      <p:sp>
        <p:nvSpPr>
          <p:cNvPr id="34" name="TextBox 33"/>
          <p:cNvSpPr txBox="1"/>
          <p:nvPr/>
        </p:nvSpPr>
        <p:spPr>
          <a:xfrm rot="16200000">
            <a:off x="3971721" y="3155429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ASY239</a:t>
            </a:r>
          </a:p>
        </p:txBody>
      </p:sp>
      <p:sp>
        <p:nvSpPr>
          <p:cNvPr id="35" name="TextBox 34"/>
          <p:cNvSpPr txBox="1"/>
          <p:nvPr/>
        </p:nvSpPr>
        <p:spPr>
          <a:xfrm rot="16200000">
            <a:off x="4164326" y="3155427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ASY282</a:t>
            </a:r>
          </a:p>
        </p:txBody>
      </p:sp>
      <p:sp>
        <p:nvSpPr>
          <p:cNvPr id="36" name="TextBox 35"/>
          <p:cNvSpPr txBox="1"/>
          <p:nvPr/>
        </p:nvSpPr>
        <p:spPr>
          <a:xfrm rot="16200000">
            <a:off x="4362307" y="3155414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ASY284</a:t>
            </a:r>
          </a:p>
        </p:txBody>
      </p:sp>
      <p:sp>
        <p:nvSpPr>
          <p:cNvPr id="37" name="TextBox 36"/>
          <p:cNvSpPr txBox="1"/>
          <p:nvPr/>
        </p:nvSpPr>
        <p:spPr>
          <a:xfrm rot="16200000">
            <a:off x="4548496" y="3147170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ASY311</a:t>
            </a:r>
          </a:p>
        </p:txBody>
      </p:sp>
      <p:sp>
        <p:nvSpPr>
          <p:cNvPr id="38" name="TextBox 37"/>
          <p:cNvSpPr txBox="1"/>
          <p:nvPr/>
        </p:nvSpPr>
        <p:spPr>
          <a:xfrm rot="16200000">
            <a:off x="4729876" y="3155414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ASY316</a:t>
            </a:r>
          </a:p>
        </p:txBody>
      </p:sp>
      <p:sp>
        <p:nvSpPr>
          <p:cNvPr id="39" name="TextBox 38"/>
          <p:cNvSpPr txBox="1"/>
          <p:nvPr/>
        </p:nvSpPr>
        <p:spPr>
          <a:xfrm rot="16200000">
            <a:off x="5896160" y="3151153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ASY383</a:t>
            </a:r>
          </a:p>
        </p:txBody>
      </p:sp>
      <p:sp>
        <p:nvSpPr>
          <p:cNvPr id="40" name="TextBox 39"/>
          <p:cNvSpPr txBox="1"/>
          <p:nvPr/>
        </p:nvSpPr>
        <p:spPr>
          <a:xfrm rot="16200000">
            <a:off x="4923193" y="3147169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ASY317</a:t>
            </a:r>
          </a:p>
        </p:txBody>
      </p:sp>
      <p:sp>
        <p:nvSpPr>
          <p:cNvPr id="41" name="TextBox 40"/>
          <p:cNvSpPr txBox="1"/>
          <p:nvPr/>
        </p:nvSpPr>
        <p:spPr>
          <a:xfrm rot="16200000">
            <a:off x="5110841" y="3147169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ASY322</a:t>
            </a:r>
          </a:p>
        </p:txBody>
      </p:sp>
      <p:sp>
        <p:nvSpPr>
          <p:cNvPr id="42" name="TextBox 41"/>
          <p:cNvSpPr txBox="1"/>
          <p:nvPr/>
        </p:nvSpPr>
        <p:spPr>
          <a:xfrm rot="16200000">
            <a:off x="5324049" y="3147169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ASY354</a:t>
            </a:r>
          </a:p>
        </p:txBody>
      </p:sp>
      <p:sp>
        <p:nvSpPr>
          <p:cNvPr id="43" name="TextBox 42"/>
          <p:cNvSpPr txBox="1"/>
          <p:nvPr/>
        </p:nvSpPr>
        <p:spPr>
          <a:xfrm rot="16200000">
            <a:off x="5514609" y="3155411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ASY356</a:t>
            </a:r>
          </a:p>
        </p:txBody>
      </p:sp>
      <p:sp>
        <p:nvSpPr>
          <p:cNvPr id="44" name="TextBox 43"/>
          <p:cNvSpPr txBox="1"/>
          <p:nvPr/>
        </p:nvSpPr>
        <p:spPr>
          <a:xfrm rot="16200000">
            <a:off x="5700191" y="3155409"/>
            <a:ext cx="11944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ASY382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646013" y="4619628"/>
            <a:ext cx="835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-E</a:t>
            </a:r>
          </a:p>
        </p:txBody>
      </p:sp>
      <p:sp>
        <p:nvSpPr>
          <p:cNvPr id="46" name="Rectangle 45"/>
          <p:cNvSpPr/>
          <p:nvPr/>
        </p:nvSpPr>
        <p:spPr>
          <a:xfrm>
            <a:off x="2711915" y="6205149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b="1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S4:</a:t>
            </a:r>
            <a:r>
              <a:rPr lang="en-US" sz="1200" b="1" i="0" u="none" strike="noStrik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i="0" u="none" strike="noStrike" dirty="0" smtClean="0">
                <a:latin typeface="Arial" panose="020B0604020202020204" pitchFamily="34" charset="0"/>
                <a:cs typeface="Arial" panose="020B0604020202020204" pitchFamily="34" charset="0"/>
              </a:rPr>
              <a:t>Uncropped gels for Figure 8A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7048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10307</TotalTime>
  <Words>345</Words>
  <Application>Microsoft Office PowerPoint</Application>
  <PresentationFormat>On-screen Show (4:3)</PresentationFormat>
  <Paragraphs>54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Anjali Joshi</dc:creator>
  <cp:lastModifiedBy>Anjali Joshi</cp:lastModifiedBy>
  <cp:revision>12</cp:revision>
  <dcterms:created xsi:type="dcterms:W3CDTF">2020-08-23T14:00:18Z</dcterms:created>
  <dcterms:modified xsi:type="dcterms:W3CDTF">2020-11-01T15:18:29Z</dcterms:modified>
</cp:coreProperties>
</file>