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72" r:id="rId5"/>
    <p:sldId id="278" r:id="rId6"/>
    <p:sldId id="281" r:id="rId7"/>
    <p:sldId id="279" r:id="rId8"/>
    <p:sldId id="28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E91ADC-48E6-463F-8D07-4C920FBFD8F2}" type="datetimeFigureOut">
              <a:rPr lang="en-US" smtClean="0"/>
              <a:t>12/19/2020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F99FA-9B21-421D-AA96-3517BB804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173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9297-E9BC-4ECA-BF5E-8A3F9398146A}" type="datetimeFigureOut">
              <a:rPr lang="en-US" smtClean="0"/>
              <a:t>12/19/2020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EF7B-B62F-4AE2-BC63-5C09457B6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332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9297-E9BC-4ECA-BF5E-8A3F9398146A}" type="datetimeFigureOut">
              <a:rPr lang="en-US" smtClean="0"/>
              <a:t>12/19/2020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EF7B-B62F-4AE2-BC63-5C09457B6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221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9297-E9BC-4ECA-BF5E-8A3F9398146A}" type="datetimeFigureOut">
              <a:rPr lang="en-US" smtClean="0"/>
              <a:t>12/19/2020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EF7B-B62F-4AE2-BC63-5C09457B6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060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9297-E9BC-4ECA-BF5E-8A3F9398146A}" type="datetimeFigureOut">
              <a:rPr lang="en-US" smtClean="0"/>
              <a:t>12/19/2020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EF7B-B62F-4AE2-BC63-5C09457B6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483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9297-E9BC-4ECA-BF5E-8A3F9398146A}" type="datetimeFigureOut">
              <a:rPr lang="en-US" smtClean="0"/>
              <a:t>12/19/2020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EF7B-B62F-4AE2-BC63-5C09457B6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703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9297-E9BC-4ECA-BF5E-8A3F9398146A}" type="datetimeFigureOut">
              <a:rPr lang="en-US" smtClean="0"/>
              <a:t>12/19/2020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EF7B-B62F-4AE2-BC63-5C09457B6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12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9297-E9BC-4ECA-BF5E-8A3F9398146A}" type="datetimeFigureOut">
              <a:rPr lang="en-US" smtClean="0"/>
              <a:t>12/19/2020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EF7B-B62F-4AE2-BC63-5C09457B6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92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9297-E9BC-4ECA-BF5E-8A3F9398146A}" type="datetimeFigureOut">
              <a:rPr lang="en-US" smtClean="0"/>
              <a:t>12/19/2020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EF7B-B62F-4AE2-BC63-5C09457B6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104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9297-E9BC-4ECA-BF5E-8A3F9398146A}" type="datetimeFigureOut">
              <a:rPr lang="en-US" smtClean="0"/>
              <a:t>12/19/2020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EF7B-B62F-4AE2-BC63-5C09457B6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23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9297-E9BC-4ECA-BF5E-8A3F9398146A}" type="datetimeFigureOut">
              <a:rPr lang="en-US" smtClean="0"/>
              <a:t>12/19/2020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EF7B-B62F-4AE2-BC63-5C09457B6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34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9297-E9BC-4ECA-BF5E-8A3F9398146A}" type="datetimeFigureOut">
              <a:rPr lang="en-US" smtClean="0"/>
              <a:t>12/19/2020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EF7B-B62F-4AE2-BC63-5C09457B6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138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49297-E9BC-4ECA-BF5E-8A3F9398146A}" type="datetimeFigureOut">
              <a:rPr lang="en-US" smtClean="0"/>
              <a:t>12/19/2020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6EF7B-B62F-4AE2-BC63-5C09457B6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05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541463"/>
            <a:ext cx="7772400" cy="2387600"/>
          </a:xfrm>
        </p:spPr>
        <p:txBody>
          <a:bodyPr/>
          <a:lstStyle/>
          <a:p>
            <a:r>
              <a:rPr lang="en-US" b="1" dirty="0" smtClean="0"/>
              <a:t>Supplementary Data -Revised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5025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56C3F-44C4-45FC-935A-6829DAE0E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cs typeface="Calibri Light"/>
              </a:rPr>
              <a:t>Supplementary </a:t>
            </a:r>
            <a:r>
              <a:rPr lang="en-US" sz="2400" b="1" dirty="0" smtClean="0">
                <a:cs typeface="Calibri Light"/>
              </a:rPr>
              <a:t>Table </a:t>
            </a:r>
            <a:r>
              <a:rPr lang="en-US" sz="2400" b="1" dirty="0">
                <a:cs typeface="Calibri Light"/>
              </a:rPr>
              <a:t>1 </a:t>
            </a:r>
            <a:r>
              <a:rPr lang="en-US" sz="2400" dirty="0">
                <a:cs typeface="Calibri Light"/>
              </a:rPr>
              <a:t>– Phenotype of target cell populations </a:t>
            </a:r>
            <a:endParaRPr lang="en-US" sz="24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B922A63-AFD7-4079-AD06-66A2A4411C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265692"/>
              </p:ext>
            </p:extLst>
          </p:nvPr>
        </p:nvGraphicFramePr>
        <p:xfrm>
          <a:off x="457861" y="1690689"/>
          <a:ext cx="8224023" cy="3982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7537">
                  <a:extLst>
                    <a:ext uri="{9D8B030D-6E8A-4147-A177-3AD203B41FA5}">
                      <a16:colId xmlns:a16="http://schemas.microsoft.com/office/drawing/2014/main" val="2426704886"/>
                    </a:ext>
                  </a:extLst>
                </a:gridCol>
                <a:gridCol w="5756486">
                  <a:extLst>
                    <a:ext uri="{9D8B030D-6E8A-4147-A177-3AD203B41FA5}">
                      <a16:colId xmlns:a16="http://schemas.microsoft.com/office/drawing/2014/main" val="1925314955"/>
                    </a:ext>
                  </a:extLst>
                </a:gridCol>
              </a:tblGrid>
              <a:tr h="497788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>
                          <a:effectLst/>
                        </a:rPr>
                        <a:t>Population Identified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>
                          <a:effectLst/>
                        </a:rPr>
                        <a:t>Phenotype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0401419"/>
                  </a:ext>
                </a:extLst>
              </a:tr>
              <a:tr h="49778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MDSC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CD45+ Lin- HLA-DR- CD16- CD123- CD11b+ CD33+ CD14+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8641240"/>
                  </a:ext>
                </a:extLst>
              </a:tr>
              <a:tr h="49778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Th1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CD3+ CD4+ CD45RA- CCR6- CXCR3+ CCR4-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179617"/>
                  </a:ext>
                </a:extLst>
              </a:tr>
              <a:tr h="49778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Th2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CD3+ CD4+ CD45RA- CCR6- CXCR3-  CCR4+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2911127"/>
                  </a:ext>
                </a:extLst>
              </a:tr>
              <a:tr h="49778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Treg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CD3+ CD4+ CD127- CD25+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0738311"/>
                  </a:ext>
                </a:extLst>
              </a:tr>
              <a:tr h="49778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Naive T-cell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CD3+ CD4+/CD8+ CCR7+ CD45RA+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8852768"/>
                  </a:ext>
                </a:extLst>
              </a:tr>
              <a:tr h="49778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Central Memory T-cell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CD3+ CD4+/CD8+ CCR7+ CD45RO+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5554834"/>
                  </a:ext>
                </a:extLst>
              </a:tr>
              <a:tr h="49778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Effector Memory T-cell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CD3+ CD4+/CD8+ CCR7-  CD45RO+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7137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807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56C3F-44C4-45FC-935A-6829DAE0E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175" y="469901"/>
            <a:ext cx="7886700" cy="1325563"/>
          </a:xfrm>
        </p:spPr>
        <p:txBody>
          <a:bodyPr>
            <a:normAutofit/>
          </a:bodyPr>
          <a:lstStyle/>
          <a:p>
            <a:r>
              <a:rPr lang="en-US" sz="2400" b="1" dirty="0">
                <a:cs typeface="Calibri Light"/>
              </a:rPr>
              <a:t>Supplementary </a:t>
            </a:r>
            <a:r>
              <a:rPr lang="en-US" sz="2400" b="1" dirty="0" smtClean="0">
                <a:cs typeface="Calibri Light"/>
              </a:rPr>
              <a:t>Table 2</a:t>
            </a:r>
            <a:r>
              <a:rPr lang="en-US" sz="2400" dirty="0" smtClean="0">
                <a:cs typeface="Calibri Light"/>
              </a:rPr>
              <a:t> </a:t>
            </a:r>
            <a:r>
              <a:rPr lang="en-US" sz="2400" dirty="0">
                <a:cs typeface="Calibri Light"/>
              </a:rPr>
              <a:t>– </a:t>
            </a:r>
            <a:r>
              <a:rPr lang="en-US" sz="2400" dirty="0" smtClean="0">
                <a:cs typeface="Calibri Light"/>
              </a:rPr>
              <a:t>Mean frequencies of representative biomarkers at baseline as a fraction of total WBCs (leukocytes)</a:t>
            </a:r>
            <a:endParaRPr lang="en-US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479690"/>
              </p:ext>
            </p:extLst>
          </p:nvPr>
        </p:nvGraphicFramePr>
        <p:xfrm>
          <a:off x="717551" y="2572546"/>
          <a:ext cx="8111816" cy="2343582"/>
        </p:xfrm>
        <a:graphic>
          <a:graphicData uri="http://schemas.openxmlformats.org/drawingml/2006/table">
            <a:tbl>
              <a:tblPr/>
              <a:tblGrid>
                <a:gridCol w="2518650">
                  <a:extLst>
                    <a:ext uri="{9D8B030D-6E8A-4147-A177-3AD203B41FA5}">
                      <a16:colId xmlns:a16="http://schemas.microsoft.com/office/drawing/2014/main" val="2480470094"/>
                    </a:ext>
                  </a:extLst>
                </a:gridCol>
                <a:gridCol w="1461013">
                  <a:extLst>
                    <a:ext uri="{9D8B030D-6E8A-4147-A177-3AD203B41FA5}">
                      <a16:colId xmlns:a16="http://schemas.microsoft.com/office/drawing/2014/main" val="719927237"/>
                    </a:ext>
                  </a:extLst>
                </a:gridCol>
                <a:gridCol w="1283919">
                  <a:extLst>
                    <a:ext uri="{9D8B030D-6E8A-4147-A177-3AD203B41FA5}">
                      <a16:colId xmlns:a16="http://schemas.microsoft.com/office/drawing/2014/main" val="2814775000"/>
                    </a:ext>
                  </a:extLst>
                </a:gridCol>
                <a:gridCol w="295152">
                  <a:extLst>
                    <a:ext uri="{9D8B030D-6E8A-4147-A177-3AD203B41FA5}">
                      <a16:colId xmlns:a16="http://schemas.microsoft.com/office/drawing/2014/main" val="784159941"/>
                    </a:ext>
                  </a:extLst>
                </a:gridCol>
                <a:gridCol w="1416739">
                  <a:extLst>
                    <a:ext uri="{9D8B030D-6E8A-4147-A177-3AD203B41FA5}">
                      <a16:colId xmlns:a16="http://schemas.microsoft.com/office/drawing/2014/main" val="4084417253"/>
                    </a:ext>
                  </a:extLst>
                </a:gridCol>
                <a:gridCol w="1136343">
                  <a:extLst>
                    <a:ext uri="{9D8B030D-6E8A-4147-A177-3AD203B41FA5}">
                      <a16:colId xmlns:a16="http://schemas.microsoft.com/office/drawing/2014/main" val="1077286988"/>
                    </a:ext>
                  </a:extLst>
                </a:gridCol>
              </a:tblGrid>
              <a:tr h="39059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Biomarker (Percent of total WBCs)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Clinical Response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150650"/>
                  </a:ext>
                </a:extLst>
              </a:tr>
              <a:tr h="3905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Worse RFS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Better RFS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 PR SD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188813"/>
                  </a:ext>
                </a:extLst>
              </a:tr>
              <a:tr h="3905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312817"/>
                  </a:ext>
                </a:extLst>
              </a:tr>
              <a:tr h="3905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046003"/>
                  </a:ext>
                </a:extLst>
              </a:tr>
              <a:tr h="3905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Treg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828110"/>
                  </a:ext>
                </a:extLst>
              </a:tr>
              <a:tr h="3905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CD8+ T-cells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995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592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iagram&#10;&#10;Description automatically generated">
            <a:extLst>
              <a:ext uri="{FF2B5EF4-FFF2-40B4-BE49-F238E27FC236}">
                <a16:creationId xmlns:a16="http://schemas.microsoft.com/office/drawing/2014/main" id="{9A171926-4F56-4A30-89F5-BA94EF561C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56" b="-1754"/>
          <a:stretch/>
        </p:blipFill>
        <p:spPr>
          <a:xfrm>
            <a:off x="982926" y="1094708"/>
            <a:ext cx="7158990" cy="33592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781" y="201923"/>
            <a:ext cx="8942832" cy="664461"/>
          </a:xfrm>
        </p:spPr>
        <p:txBody>
          <a:bodyPr>
            <a:noAutofit/>
          </a:bodyPr>
          <a:lstStyle/>
          <a:p>
            <a:r>
              <a:rPr lang="en-US" sz="2000" b="1" dirty="0"/>
              <a:t>Supplementary Figure </a:t>
            </a:r>
            <a:r>
              <a:rPr lang="en-US" sz="2000" b="1" dirty="0" smtClean="0"/>
              <a:t>1:</a:t>
            </a:r>
            <a:r>
              <a:rPr lang="en-US" sz="2000" dirty="0" smtClean="0"/>
              <a:t>  Representative </a:t>
            </a:r>
            <a:r>
              <a:rPr lang="en-US" sz="2000" dirty="0"/>
              <a:t>gating strategy illustrating identification of (A) B cells shown </a:t>
            </a:r>
            <a:r>
              <a:rPr lang="en-US" sz="2000" dirty="0" smtClean="0"/>
              <a:t>and </a:t>
            </a:r>
            <a:r>
              <a:rPr lang="en-US" sz="2000" dirty="0"/>
              <a:t>(B) </a:t>
            </a:r>
            <a:r>
              <a:rPr lang="en-US" sz="2000" dirty="0" smtClean="0"/>
              <a:t>MDSCs.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9F7EC8-E269-4C28-8B89-F231171BD76E}"/>
              </a:ext>
            </a:extLst>
          </p:cNvPr>
          <p:cNvSpPr txBox="1"/>
          <p:nvPr/>
        </p:nvSpPr>
        <p:spPr>
          <a:xfrm>
            <a:off x="0" y="1023256"/>
            <a:ext cx="3444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9B1DB6-2DBF-400C-86AA-04F02D96F916}"/>
              </a:ext>
            </a:extLst>
          </p:cNvPr>
          <p:cNvSpPr txBox="1"/>
          <p:nvPr/>
        </p:nvSpPr>
        <p:spPr>
          <a:xfrm>
            <a:off x="982926" y="4682257"/>
            <a:ext cx="344444" cy="27699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350">
                <a:cs typeface="Calibri"/>
              </a:rPr>
              <a:t>B</a:t>
            </a:r>
            <a:endParaRPr lang="en-US" sz="1350" dirty="0">
              <a:cs typeface="Calibri"/>
            </a:endParaRPr>
          </a:p>
        </p:txBody>
      </p:sp>
      <p:pic>
        <p:nvPicPr>
          <p:cNvPr id="6" name="Picture 8" descr="Chart, histogram, scatter chart&#10;&#10;Description automatically generated">
            <a:extLst>
              <a:ext uri="{FF2B5EF4-FFF2-40B4-BE49-F238E27FC236}">
                <a16:creationId xmlns:a16="http://schemas.microsoft.com/office/drawing/2014/main" id="{B9DA1A9B-F657-4CC1-A1E8-9CE70EB222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752" y="4682257"/>
            <a:ext cx="5596890" cy="147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5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258477"/>
            <a:ext cx="8796528" cy="994172"/>
          </a:xfrm>
        </p:spPr>
        <p:txBody>
          <a:bodyPr>
            <a:noAutofit/>
          </a:bodyPr>
          <a:lstStyle/>
          <a:p>
            <a:r>
              <a:rPr lang="en-US" sz="1600" b="1" dirty="0"/>
              <a:t>Supplementary Figure </a:t>
            </a:r>
            <a:r>
              <a:rPr lang="en-US" sz="1600" b="1" dirty="0" smtClean="0"/>
              <a:t>2</a:t>
            </a:r>
            <a:r>
              <a:rPr lang="en-US" sz="1600" dirty="0" smtClean="0"/>
              <a:t> (</a:t>
            </a:r>
            <a:r>
              <a:rPr lang="en-US" sz="1600" dirty="0"/>
              <a:t>A) Representative gating strategy illustrating identification of CD4+ and CD8+ T cells, helper T cell subsets, Treg cells, memory T cells and checkpoint inhibitor (PD-1, LAG-3, TIM-3) </a:t>
            </a:r>
            <a:r>
              <a:rPr lang="en-US" sz="1600" dirty="0" smtClean="0"/>
              <a:t>expression. </a:t>
            </a:r>
            <a:r>
              <a:rPr lang="en-US" sz="1600" dirty="0"/>
              <a:t>(B) Antibody isotype controls were used for setting gates on CCR4, CCR6, CCR7, CD25, CD45RA, CD45RO, PD-1, LAG-3 and TIM-3.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8006" y="1436860"/>
            <a:ext cx="3444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30998" y="1440311"/>
            <a:ext cx="3444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B</a:t>
            </a:r>
          </a:p>
        </p:txBody>
      </p:sp>
      <p:pic>
        <p:nvPicPr>
          <p:cNvPr id="4" name="Picture 4" descr="Diagram, engineering drawing, map&#10;&#10;Description automatically generated">
            <a:extLst>
              <a:ext uri="{FF2B5EF4-FFF2-40B4-BE49-F238E27FC236}">
                <a16:creationId xmlns:a16="http://schemas.microsoft.com/office/drawing/2014/main" id="{A3B23D0A-04A1-4940-841B-62499188AD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95" y="1921153"/>
            <a:ext cx="4206907" cy="4549426"/>
          </a:xfrm>
          <a:prstGeom prst="rect">
            <a:avLst/>
          </a:prstGeom>
        </p:spPr>
      </p:pic>
      <p:pic>
        <p:nvPicPr>
          <p:cNvPr id="5" name="Picture 5" descr="Diagram, map&#10;&#10;Description automatically generated">
            <a:extLst>
              <a:ext uri="{FF2B5EF4-FFF2-40B4-BE49-F238E27FC236}">
                <a16:creationId xmlns:a16="http://schemas.microsoft.com/office/drawing/2014/main" id="{CE3D9CDD-7D43-456D-BEFC-8260F4022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213" y="1913634"/>
            <a:ext cx="4206907" cy="454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39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953A3FEDBAA940AEDEBB9B5B2A164F" ma:contentTypeVersion="13" ma:contentTypeDescription="Create a new document." ma:contentTypeScope="" ma:versionID="4cbb2ae582cff4f5f1853cf3199b398c">
  <xsd:schema xmlns:xsd="http://www.w3.org/2001/XMLSchema" xmlns:xs="http://www.w3.org/2001/XMLSchema" xmlns:p="http://schemas.microsoft.com/office/2006/metadata/properties" xmlns:ns3="0d3fd50d-2bdc-4136-972c-801907f9e01a" xmlns:ns4="a89f2e4e-aaf6-4302-953c-f97c9965bc71" targetNamespace="http://schemas.microsoft.com/office/2006/metadata/properties" ma:root="true" ma:fieldsID="207a034e14ce0a6b0c4c5177134b78f4" ns3:_="" ns4:_="">
    <xsd:import namespace="0d3fd50d-2bdc-4136-972c-801907f9e01a"/>
    <xsd:import namespace="a89f2e4e-aaf6-4302-953c-f97c9965bc7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3fd50d-2bdc-4136-972c-801907f9e0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9f2e4e-aaf6-4302-953c-f97c9965bc7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A877249-909A-4BD3-BAF9-9F2648528B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3fd50d-2bdc-4136-972c-801907f9e01a"/>
    <ds:schemaRef ds:uri="a89f2e4e-aaf6-4302-953c-f97c9965bc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C54654D-7106-4368-9287-D1975E02FD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5E83FC-2CAE-40C4-AE3C-D68054EF8923}">
  <ds:schemaRefs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0d3fd50d-2bdc-4136-972c-801907f9e01a"/>
    <ds:schemaRef ds:uri="a89f2e4e-aaf6-4302-953c-f97c9965bc7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259</Words>
  <Application>Microsoft Office PowerPoint</Application>
  <PresentationFormat>On-screen Show (4:3)</PresentationFormat>
  <Paragraphs>52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Supplementary Data -Revised</vt:lpstr>
      <vt:lpstr>Supplementary Table 1 – Phenotype of target cell populations </vt:lpstr>
      <vt:lpstr>Supplementary Table 2 – Mean frequencies of representative biomarkers at baseline as a fraction of total WBCs (leukocytes)</vt:lpstr>
      <vt:lpstr>Supplementary Figure 1:  Representative gating strategy illustrating identification of (A) B cells shown and (B) MDSCs.</vt:lpstr>
      <vt:lpstr>Supplementary Figure 2 (A) Representative gating strategy illustrating identification of CD4+ and CD8+ T cells, helper T cell subsets, Treg cells, memory T cells and checkpoint inhibitor (PD-1, LAG-3, TIM-3) expression. (B) Antibody isotype controls were used for setting gates on CCR4, CCR6, CCR7, CD25, CD45RA, CD45RO, PD-1, LAG-3 and TIM-3.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arjun</dc:creator>
  <cp:lastModifiedBy>arjun</cp:lastModifiedBy>
  <cp:revision>85</cp:revision>
  <dcterms:created xsi:type="dcterms:W3CDTF">2019-11-04T02:40:38Z</dcterms:created>
  <dcterms:modified xsi:type="dcterms:W3CDTF">2020-12-19T21:12:59Z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0x010100FF953A3FEDBAA940AEDEBB9B5B2A164F</vt:lpwstr>
  </property>
  <property fmtid="{D5CDD505-2E9C-101B-9397-08002B2CF9AE}" pid="3" name="MSIP_Label_4929bff8-5b33-42aa-95d2-28f72e792cb0_Enabled">
    <vt:lpwstr>true</vt:lpwstr>
  </property>
  <property fmtid="{D5CDD505-2E9C-101B-9397-08002B2CF9AE}" pid="4" name="MSIP_Label_4929bff8-5b33-42aa-95d2-28f72e792cb0_SetDate">
    <vt:lpwstr>2020-12-15T03:06:17Z</vt:lpwstr>
  </property>
  <property fmtid="{D5CDD505-2E9C-101B-9397-08002B2CF9AE}" pid="5" name="MSIP_Label_4929bff8-5b33-42aa-95d2-28f72e792cb0_Method">
    <vt:lpwstr>Standard</vt:lpwstr>
  </property>
  <property fmtid="{D5CDD505-2E9C-101B-9397-08002B2CF9AE}" pid="6" name="MSIP_Label_4929bff8-5b33-42aa-95d2-28f72e792cb0_Name">
    <vt:lpwstr>Internal</vt:lpwstr>
  </property>
  <property fmtid="{D5CDD505-2E9C-101B-9397-08002B2CF9AE}" pid="7" name="MSIP_Label_4929bff8-5b33-42aa-95d2-28f72e792cb0_SiteId">
    <vt:lpwstr>f35a6974-607f-47d4-82d7-ff31d7dc53a5</vt:lpwstr>
  </property>
  <property fmtid="{D5CDD505-2E9C-101B-9397-08002B2CF9AE}" pid="8" name="MSIP_Label_4929bff8-5b33-42aa-95d2-28f72e792cb0_ActionId">
    <vt:lpwstr>64103c52-ea13-46c9-b20e-be7dc800e3ea</vt:lpwstr>
  </property>
  <property fmtid="{D5CDD505-2E9C-101B-9397-08002B2CF9AE}" pid="9" name="MSIP_Label_4929bff8-5b33-42aa-95d2-28f72e792cb0_ContentBits">
    <vt:lpwstr>0</vt:lpwstr>
  </property>
</Properties>
</file>