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6" r:id="rId3"/>
  </p:sldIdLst>
  <p:sldSz cx="6858000" cy="9144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476" y="-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93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79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62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50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48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51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519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65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85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45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957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A4F80-19AA-42DE-92F3-A103C5DA8765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4700D-8C86-4761-BA9B-D30CCA796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93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四角形 16">
            <a:extLst>
              <a:ext uri="{FF2B5EF4-FFF2-40B4-BE49-F238E27FC236}">
                <a16:creationId xmlns:a16="http://schemas.microsoft.com/office/drawing/2014/main" id="{AD4D001B-DB77-4D55-B427-54C1C1134040}"/>
              </a:ext>
            </a:extLst>
          </p:cNvPr>
          <p:cNvSpPr/>
          <p:nvPr/>
        </p:nvSpPr>
        <p:spPr>
          <a:xfrm>
            <a:off x="1193822" y="2122342"/>
            <a:ext cx="2538719" cy="4021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47 pts assessed eligibility</a:t>
            </a:r>
          </a:p>
        </p:txBody>
      </p:sp>
      <p:sp>
        <p:nvSpPr>
          <p:cNvPr id="17" name="四角形 17">
            <a:extLst>
              <a:ext uri="{FF2B5EF4-FFF2-40B4-BE49-F238E27FC236}">
                <a16:creationId xmlns:a16="http://schemas.microsoft.com/office/drawing/2014/main" id="{33D7C77D-85A0-48E7-8678-101C36D405E4}"/>
              </a:ext>
            </a:extLst>
          </p:cNvPr>
          <p:cNvSpPr/>
          <p:nvPr/>
        </p:nvSpPr>
        <p:spPr>
          <a:xfrm>
            <a:off x="1200014" y="3160554"/>
            <a:ext cx="2532527" cy="4495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46 pts received FOLFOXIRI plus </a:t>
            </a:r>
            <a:r>
              <a:rPr lang="en-US" altLang="ja-JP" sz="10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Bmab</a:t>
            </a:r>
            <a:endParaRPr lang="en-US" altLang="ja-JP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(SAS: Safety analysis set)</a:t>
            </a:r>
          </a:p>
        </p:txBody>
      </p:sp>
      <p:sp>
        <p:nvSpPr>
          <p:cNvPr id="18" name="四角形 20">
            <a:extLst>
              <a:ext uri="{FF2B5EF4-FFF2-40B4-BE49-F238E27FC236}">
                <a16:creationId xmlns:a16="http://schemas.microsoft.com/office/drawing/2014/main" id="{A3C67278-DFD1-4CA5-83E4-C6F5E0A774B4}"/>
              </a:ext>
            </a:extLst>
          </p:cNvPr>
          <p:cNvSpPr/>
          <p:nvPr/>
        </p:nvSpPr>
        <p:spPr>
          <a:xfrm>
            <a:off x="2748741" y="4299194"/>
            <a:ext cx="3035818" cy="4627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44 pts received FOLFOXIRI plus </a:t>
            </a:r>
            <a:r>
              <a:rPr lang="en-US" altLang="ja-JP" sz="105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Bmab</a:t>
            </a:r>
            <a:endParaRPr lang="en-US" altLang="ja-JP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(FAS: Efficacy analysis set)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283C752-3AD5-4BE8-AFDC-8E5ABD52D36B}"/>
              </a:ext>
            </a:extLst>
          </p:cNvPr>
          <p:cNvCxnSpPr>
            <a:cxnSpLocks/>
          </p:cNvCxnSpPr>
          <p:nvPr/>
        </p:nvCxnSpPr>
        <p:spPr>
          <a:xfrm>
            <a:off x="1685109" y="2528992"/>
            <a:ext cx="0" cy="6315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71FB051-72FE-4CCF-8DB0-AF1318C212AC}"/>
              </a:ext>
            </a:extLst>
          </p:cNvPr>
          <p:cNvCxnSpPr>
            <a:cxnSpLocks/>
          </p:cNvCxnSpPr>
          <p:nvPr/>
        </p:nvCxnSpPr>
        <p:spPr>
          <a:xfrm>
            <a:off x="1680111" y="2882944"/>
            <a:ext cx="63037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C9B885B-C82A-44A1-9C81-17D859B8789A}"/>
              </a:ext>
            </a:extLst>
          </p:cNvPr>
          <p:cNvCxnSpPr>
            <a:cxnSpLocks/>
          </p:cNvCxnSpPr>
          <p:nvPr/>
        </p:nvCxnSpPr>
        <p:spPr>
          <a:xfrm flipH="1">
            <a:off x="3254531" y="3607123"/>
            <a:ext cx="433" cy="69207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55B0C2B9-5CE6-4C63-A6A7-1CDB0C61D519}"/>
              </a:ext>
            </a:extLst>
          </p:cNvPr>
          <p:cNvCxnSpPr>
            <a:cxnSpLocks/>
          </p:cNvCxnSpPr>
          <p:nvPr/>
        </p:nvCxnSpPr>
        <p:spPr>
          <a:xfrm>
            <a:off x="3256936" y="3958370"/>
            <a:ext cx="64650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四角形 34">
            <a:extLst>
              <a:ext uri="{FF2B5EF4-FFF2-40B4-BE49-F238E27FC236}">
                <a16:creationId xmlns:a16="http://schemas.microsoft.com/office/drawing/2014/main" id="{01A989C9-D4D0-43C6-B463-54F250108BAA}"/>
              </a:ext>
            </a:extLst>
          </p:cNvPr>
          <p:cNvSpPr/>
          <p:nvPr/>
        </p:nvSpPr>
        <p:spPr>
          <a:xfrm>
            <a:off x="2305725" y="2623797"/>
            <a:ext cx="2273171" cy="4505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excluded</a:t>
            </a:r>
          </a:p>
          <a:p>
            <a:pPr algn="l"/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 did not meet the inclusion criteria</a:t>
            </a:r>
          </a:p>
        </p:txBody>
      </p:sp>
      <p:sp>
        <p:nvSpPr>
          <p:cNvPr id="24" name="四角形 35">
            <a:extLst>
              <a:ext uri="{FF2B5EF4-FFF2-40B4-BE49-F238E27FC236}">
                <a16:creationId xmlns:a16="http://schemas.microsoft.com/office/drawing/2014/main" id="{EDB48ECC-2398-456D-AEFC-B763A9CC6A9A}"/>
              </a:ext>
            </a:extLst>
          </p:cNvPr>
          <p:cNvSpPr/>
          <p:nvPr/>
        </p:nvSpPr>
        <p:spPr>
          <a:xfrm>
            <a:off x="3903444" y="3733445"/>
            <a:ext cx="1871830" cy="4345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excluded</a:t>
            </a:r>
          </a:p>
          <a:p>
            <a:pPr algn="l"/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 did not have target lesion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C7D7A8CA-EBBF-428F-AB82-60E6C2166B51}"/>
              </a:ext>
            </a:extLst>
          </p:cNvPr>
          <p:cNvCxnSpPr>
            <a:cxnSpLocks/>
          </p:cNvCxnSpPr>
          <p:nvPr/>
        </p:nvCxnSpPr>
        <p:spPr>
          <a:xfrm>
            <a:off x="1677771" y="3610122"/>
            <a:ext cx="7339" cy="23223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399CCAC-13F2-4DAD-949A-9BD586DED4F0}"/>
              </a:ext>
            </a:extLst>
          </p:cNvPr>
          <p:cNvCxnSpPr/>
          <p:nvPr/>
        </p:nvCxnSpPr>
        <p:spPr>
          <a:xfrm rot="16200000">
            <a:off x="2024588" y="5017270"/>
            <a:ext cx="0" cy="648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四角形 35">
            <a:extLst>
              <a:ext uri="{FF2B5EF4-FFF2-40B4-BE49-F238E27FC236}">
                <a16:creationId xmlns:a16="http://schemas.microsoft.com/office/drawing/2014/main" id="{516DA2BE-8D99-4160-870B-BA03F45487AC}"/>
              </a:ext>
            </a:extLst>
          </p:cNvPr>
          <p:cNvSpPr/>
          <p:nvPr/>
        </p:nvSpPr>
        <p:spPr>
          <a:xfrm>
            <a:off x="2367876" y="4858512"/>
            <a:ext cx="3435252" cy="95101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discontinued the protocol therapy </a:t>
            </a: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- 8 surgery</a:t>
            </a: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- 9 adverse event</a:t>
            </a: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 disease progression</a:t>
            </a:r>
          </a:p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 patient’s withdrawal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2E0675C-91E5-4700-8C86-C0112222874D}"/>
              </a:ext>
            </a:extLst>
          </p:cNvPr>
          <p:cNvSpPr txBox="1"/>
          <p:nvPr/>
        </p:nvSpPr>
        <p:spPr>
          <a:xfrm>
            <a:off x="687455" y="1430121"/>
            <a:ext cx="56914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Supplementary Fig. 1.</a:t>
            </a:r>
            <a:r>
              <a:rPr kumimoji="1" lang="ja-JP" altLang="en-US" sz="1050" b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05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CONSORT diagram. Primary reasons for discontinuation are listed. </a:t>
            </a:r>
            <a:r>
              <a:rPr kumimoji="1" lang="en-US" altLang="ja-JP" sz="1050" i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Pts </a:t>
            </a:r>
            <a:r>
              <a:rPr kumimoji="1" lang="en-US" altLang="ja-JP" sz="105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patients, </a:t>
            </a:r>
            <a:r>
              <a:rPr kumimoji="1" lang="en-US" altLang="ja-JP" sz="1050" i="1" dirty="0" err="1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Bmab</a:t>
            </a:r>
            <a:r>
              <a:rPr kumimoji="1" lang="en-US" altLang="ja-JP" sz="1050" i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kumimoji="1" lang="en-US" altLang="ja-JP" sz="105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bevacizumab.</a:t>
            </a:r>
            <a:endParaRPr kumimoji="1" lang="ja-JP" altLang="en-US" sz="1050" dirty="0"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四角形 20">
            <a:extLst>
              <a:ext uri="{FF2B5EF4-FFF2-40B4-BE49-F238E27FC236}">
                <a16:creationId xmlns:a16="http://schemas.microsoft.com/office/drawing/2014/main" id="{5617716E-BCD5-427F-BDAB-6FE7D94FA899}"/>
              </a:ext>
            </a:extLst>
          </p:cNvPr>
          <p:cNvSpPr/>
          <p:nvPr/>
        </p:nvSpPr>
        <p:spPr>
          <a:xfrm>
            <a:off x="1214778" y="5920108"/>
            <a:ext cx="2532527" cy="3998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27 pts completed the protocol therapy</a:t>
            </a:r>
          </a:p>
        </p:txBody>
      </p:sp>
    </p:spTree>
    <p:extLst>
      <p:ext uri="{BB962C8B-B14F-4D97-AF65-F5344CB8AC3E}">
        <p14:creationId xmlns:p14="http://schemas.microsoft.com/office/powerpoint/2010/main" val="373352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06C9283-D341-444B-9684-6A5FDEB93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433" y="1055186"/>
            <a:ext cx="2989637" cy="1876564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50BDF9B-FA33-4160-8054-11ACCCB4EE69}"/>
              </a:ext>
            </a:extLst>
          </p:cNvPr>
          <p:cNvSpPr/>
          <p:nvPr/>
        </p:nvSpPr>
        <p:spPr>
          <a:xfrm>
            <a:off x="6066261" y="1087771"/>
            <a:ext cx="566181" cy="271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B692BA-641C-4948-A239-32D7CCBD1A8A}"/>
              </a:ext>
            </a:extLst>
          </p:cNvPr>
          <p:cNvSpPr txBox="1"/>
          <p:nvPr/>
        </p:nvSpPr>
        <p:spPr>
          <a:xfrm>
            <a:off x="5933708" y="1104485"/>
            <a:ext cx="56618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Wild </a:t>
            </a:r>
            <a:r>
              <a:rPr kumimoji="1" lang="en-US" altLang="ja-JP" sz="7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7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A3FE8C-DA02-4562-AEFB-65789CAECC43}"/>
              </a:ext>
            </a:extLst>
          </p:cNvPr>
          <p:cNvSpPr txBox="1"/>
          <p:nvPr/>
        </p:nvSpPr>
        <p:spPr>
          <a:xfrm>
            <a:off x="5784991" y="1220795"/>
            <a:ext cx="7184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Mutated </a:t>
            </a:r>
            <a:r>
              <a:rPr kumimoji="1" lang="en-US" altLang="ja-JP" sz="7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7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EC78102-E3E5-4ACA-9B86-31E89EC90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864" y="1171143"/>
            <a:ext cx="222773" cy="192257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EB117A1-1916-4FF0-A6D5-33AA10E5C0BB}"/>
              </a:ext>
            </a:extLst>
          </p:cNvPr>
          <p:cNvSpPr/>
          <p:nvPr/>
        </p:nvSpPr>
        <p:spPr>
          <a:xfrm>
            <a:off x="3505180" y="2784283"/>
            <a:ext cx="480885" cy="241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7222B0-A0E3-4F69-8C23-31C8A646B787}"/>
              </a:ext>
            </a:extLst>
          </p:cNvPr>
          <p:cNvSpPr txBox="1"/>
          <p:nvPr/>
        </p:nvSpPr>
        <p:spPr>
          <a:xfrm>
            <a:off x="101963" y="374833"/>
            <a:ext cx="66844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Supplementary Fig. 2. </a:t>
            </a:r>
            <a:r>
              <a:rPr kumimoji="1" lang="en-US" altLang="ja-JP" sz="105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Kaplan-Meier estimates of progression-free survival (A, B) and overall survival (C, D) on basis of primary tumor sidedness and </a:t>
            </a:r>
            <a:r>
              <a:rPr kumimoji="1" lang="en-US" altLang="ja-JP" sz="1050" i="1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r>
              <a:rPr kumimoji="1" lang="en-US" altLang="ja-JP" sz="1050" dirty="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 mutational status.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9416257-0510-4DD3-9AFC-5261A90FA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39" y="1058385"/>
            <a:ext cx="2995499" cy="186097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F87D15F-B34C-46B0-B062-246A8263183F}"/>
              </a:ext>
            </a:extLst>
          </p:cNvPr>
          <p:cNvSpPr txBox="1"/>
          <p:nvPr/>
        </p:nvSpPr>
        <p:spPr>
          <a:xfrm>
            <a:off x="2476485" y="1102520"/>
            <a:ext cx="8755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Right-sided colon</a:t>
            </a:r>
            <a:endParaRPr kumimoji="1" lang="ja-JP" altLang="en-US" sz="7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ACB916-0A40-4B5A-93B4-E1054AD229CA}"/>
              </a:ext>
            </a:extLst>
          </p:cNvPr>
          <p:cNvSpPr txBox="1"/>
          <p:nvPr/>
        </p:nvSpPr>
        <p:spPr>
          <a:xfrm>
            <a:off x="2534193" y="1217244"/>
            <a:ext cx="8178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Left-sided colon</a:t>
            </a:r>
            <a:endParaRPr kumimoji="1" lang="ja-JP" altLang="en-US" sz="7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4AFFAA6-7B51-46DD-A78B-BB168FEECE82}"/>
              </a:ext>
            </a:extLst>
          </p:cNvPr>
          <p:cNvSpPr txBox="1"/>
          <p:nvPr/>
        </p:nvSpPr>
        <p:spPr>
          <a:xfrm>
            <a:off x="73981" y="2722047"/>
            <a:ext cx="67678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Right-sided colon</a:t>
            </a:r>
            <a:endParaRPr kumimoji="1" lang="ja-JP" altLang="en-US" sz="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73D241C-1DF3-446B-90AA-E51B550D4BF0}"/>
              </a:ext>
            </a:extLst>
          </p:cNvPr>
          <p:cNvSpPr txBox="1"/>
          <p:nvPr/>
        </p:nvSpPr>
        <p:spPr>
          <a:xfrm>
            <a:off x="117075" y="2839753"/>
            <a:ext cx="63350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Left-sided colon</a:t>
            </a:r>
            <a:endParaRPr kumimoji="1" lang="ja-JP" altLang="en-US" sz="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1140A2-E3C2-494A-8812-D8BBE2F4BD4F}"/>
              </a:ext>
            </a:extLst>
          </p:cNvPr>
          <p:cNvSpPr txBox="1"/>
          <p:nvPr/>
        </p:nvSpPr>
        <p:spPr>
          <a:xfrm>
            <a:off x="524768" y="80092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kumimoji="1" lang="ja-JP" alt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569B945-DB4F-422A-82F3-B6F351E30681}"/>
              </a:ext>
            </a:extLst>
          </p:cNvPr>
          <p:cNvSpPr txBox="1"/>
          <p:nvPr/>
        </p:nvSpPr>
        <p:spPr>
          <a:xfrm>
            <a:off x="3804859" y="80092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kumimoji="1" lang="ja-JP" alt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B44604-1B50-49A6-8BE1-B7D07B44BB45}"/>
              </a:ext>
            </a:extLst>
          </p:cNvPr>
          <p:cNvSpPr txBox="1"/>
          <p:nvPr/>
        </p:nvSpPr>
        <p:spPr>
          <a:xfrm>
            <a:off x="3475347" y="2854529"/>
            <a:ext cx="5645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Mutated </a:t>
            </a:r>
            <a:r>
              <a:rPr kumimoji="1" lang="en-US" altLang="ja-JP" sz="5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5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31A2580-9757-4476-A527-08FD1EE6E3FE}"/>
              </a:ext>
            </a:extLst>
          </p:cNvPr>
          <p:cNvSpPr txBox="1"/>
          <p:nvPr/>
        </p:nvSpPr>
        <p:spPr>
          <a:xfrm>
            <a:off x="3573269" y="2679051"/>
            <a:ext cx="5148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Wild </a:t>
            </a:r>
            <a:r>
              <a:rPr kumimoji="1" lang="en-US" altLang="ja-JP" sz="5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5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41D4AA3-6CA3-4DAB-85E0-7AC8F23151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302" y="3271058"/>
            <a:ext cx="3028186" cy="187026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D96802-F79C-4395-8616-185551420D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4868" y="3267292"/>
            <a:ext cx="3004698" cy="1879003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8F7615EB-1A7D-49D8-9A27-59ADB5023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492" y="1171145"/>
            <a:ext cx="222773" cy="192257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D1829E0-37F0-43F1-A87D-F02B430E784B}"/>
              </a:ext>
            </a:extLst>
          </p:cNvPr>
          <p:cNvSpPr/>
          <p:nvPr/>
        </p:nvSpPr>
        <p:spPr>
          <a:xfrm>
            <a:off x="3508490" y="5007394"/>
            <a:ext cx="480885" cy="241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781509E-499A-4FA8-8ED9-5A4C880674AE}"/>
              </a:ext>
            </a:extLst>
          </p:cNvPr>
          <p:cNvSpPr txBox="1"/>
          <p:nvPr/>
        </p:nvSpPr>
        <p:spPr>
          <a:xfrm>
            <a:off x="77291" y="4942605"/>
            <a:ext cx="67678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Right-sided colon</a:t>
            </a:r>
            <a:endParaRPr kumimoji="1" lang="ja-JP" altLang="en-US" sz="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58EDD9A-7B7E-4270-97CB-05D7832237D7}"/>
              </a:ext>
            </a:extLst>
          </p:cNvPr>
          <p:cNvSpPr txBox="1"/>
          <p:nvPr/>
        </p:nvSpPr>
        <p:spPr>
          <a:xfrm>
            <a:off x="120385" y="5004654"/>
            <a:ext cx="63350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Left-sided colon</a:t>
            </a:r>
            <a:endParaRPr kumimoji="1" lang="ja-JP" altLang="en-US" sz="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0D43BAA-1A8C-42DB-B27C-86F1FECDBA20}"/>
              </a:ext>
            </a:extLst>
          </p:cNvPr>
          <p:cNvSpPr txBox="1"/>
          <p:nvPr/>
        </p:nvSpPr>
        <p:spPr>
          <a:xfrm>
            <a:off x="3478657" y="5019430"/>
            <a:ext cx="5645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Mutated </a:t>
            </a:r>
            <a:r>
              <a:rPr kumimoji="1" lang="en-US" altLang="ja-JP" sz="5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5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96A282F-A503-41A0-865F-FACB9FABD547}"/>
              </a:ext>
            </a:extLst>
          </p:cNvPr>
          <p:cNvSpPr txBox="1"/>
          <p:nvPr/>
        </p:nvSpPr>
        <p:spPr>
          <a:xfrm>
            <a:off x="3576579" y="4960242"/>
            <a:ext cx="51488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HELVETICA" panose="020B0604020202020204" pitchFamily="34" charset="0"/>
                <a:cs typeface="HELVETICA" panose="020B0604020202020204" pitchFamily="34" charset="0"/>
              </a:rPr>
              <a:t>Wild </a:t>
            </a:r>
            <a:r>
              <a:rPr kumimoji="1" lang="en-US" altLang="ja-JP" sz="5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5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A309965-296A-4C9F-8C07-8624318EB375}"/>
              </a:ext>
            </a:extLst>
          </p:cNvPr>
          <p:cNvSpPr/>
          <p:nvPr/>
        </p:nvSpPr>
        <p:spPr>
          <a:xfrm>
            <a:off x="6068406" y="3299541"/>
            <a:ext cx="566181" cy="271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5C08D30-F73B-49A3-9725-309FD813FD72}"/>
              </a:ext>
            </a:extLst>
          </p:cNvPr>
          <p:cNvSpPr txBox="1"/>
          <p:nvPr/>
        </p:nvSpPr>
        <p:spPr>
          <a:xfrm>
            <a:off x="5935853" y="3316255"/>
            <a:ext cx="56618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Wild </a:t>
            </a:r>
            <a:r>
              <a:rPr kumimoji="1" lang="en-US" altLang="ja-JP" sz="7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7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17E7D2D-8FBB-4FA9-A63E-72F10D78FD04}"/>
              </a:ext>
            </a:extLst>
          </p:cNvPr>
          <p:cNvSpPr txBox="1"/>
          <p:nvPr/>
        </p:nvSpPr>
        <p:spPr>
          <a:xfrm>
            <a:off x="5787136" y="3432565"/>
            <a:ext cx="7184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Mutated </a:t>
            </a:r>
            <a:r>
              <a:rPr kumimoji="1" lang="en-US" altLang="ja-JP" sz="700" i="1" dirty="0">
                <a:latin typeface="HELVETICA" panose="020B0604020202020204" pitchFamily="34" charset="0"/>
                <a:cs typeface="HELVETICA" panose="020B0604020202020204" pitchFamily="34" charset="0"/>
              </a:rPr>
              <a:t>RAS</a:t>
            </a:r>
            <a:endParaRPr kumimoji="1" lang="ja-JP" altLang="en-US" sz="7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C5AF674A-21DD-4CA9-9C38-A7684B2FF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009" y="3382913"/>
            <a:ext cx="222773" cy="19225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A9D794F-83B9-4877-853E-7F80BD1ED0BF}"/>
              </a:ext>
            </a:extLst>
          </p:cNvPr>
          <p:cNvSpPr txBox="1"/>
          <p:nvPr/>
        </p:nvSpPr>
        <p:spPr>
          <a:xfrm>
            <a:off x="2478630" y="3314290"/>
            <a:ext cx="8755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Right-sided colon</a:t>
            </a:r>
            <a:endParaRPr kumimoji="1" lang="ja-JP" altLang="en-US" sz="7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605C8E0-B197-4AE2-ACBA-59CC385D8D30}"/>
              </a:ext>
            </a:extLst>
          </p:cNvPr>
          <p:cNvSpPr txBox="1"/>
          <p:nvPr/>
        </p:nvSpPr>
        <p:spPr>
          <a:xfrm>
            <a:off x="2536338" y="3429014"/>
            <a:ext cx="81785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>
                <a:latin typeface="HELVETICA" panose="020B0604020202020204" pitchFamily="34" charset="0"/>
                <a:cs typeface="HELVETICA" panose="020B0604020202020204" pitchFamily="34" charset="0"/>
              </a:rPr>
              <a:t>Left-sided colon</a:t>
            </a:r>
            <a:endParaRPr kumimoji="1" lang="ja-JP" altLang="en-US" sz="7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97D95A2C-7830-4B6E-9DBA-A094A96A9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637" y="3382915"/>
            <a:ext cx="222773" cy="192257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972307A-8999-4EBD-9F7B-D715088CBAF2}"/>
              </a:ext>
            </a:extLst>
          </p:cNvPr>
          <p:cNvSpPr txBox="1"/>
          <p:nvPr/>
        </p:nvSpPr>
        <p:spPr>
          <a:xfrm>
            <a:off x="526913" y="302557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kumimoji="1" lang="ja-JP" alt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F2E66A8-C1B5-4A5A-A0C0-60FB47304966}"/>
              </a:ext>
            </a:extLst>
          </p:cNvPr>
          <p:cNvSpPr txBox="1"/>
          <p:nvPr/>
        </p:nvSpPr>
        <p:spPr>
          <a:xfrm>
            <a:off x="3808910" y="302342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endParaRPr kumimoji="1" lang="ja-JP" alt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409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6740</TotalTime>
  <Words>172</Words>
  <Application>Microsoft Office PowerPoint</Application>
  <PresentationFormat>画面に合わせる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Helvetica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篠崎 勝則</dc:creator>
  <cp:lastModifiedBy>篠崎 勝則</cp:lastModifiedBy>
  <cp:revision>27</cp:revision>
  <cp:lastPrinted>2020-06-07T01:17:34Z</cp:lastPrinted>
  <dcterms:created xsi:type="dcterms:W3CDTF">2020-05-06T01:29:50Z</dcterms:created>
  <dcterms:modified xsi:type="dcterms:W3CDTF">2020-07-09T09:22:39Z</dcterms:modified>
</cp:coreProperties>
</file>